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12"/>
  </p:notesMasterIdLst>
  <p:sldIdLst>
    <p:sldId id="256" r:id="rId2"/>
    <p:sldId id="288" r:id="rId3"/>
    <p:sldId id="291" r:id="rId4"/>
    <p:sldId id="293" r:id="rId5"/>
    <p:sldId id="311" r:id="rId6"/>
    <p:sldId id="312" r:id="rId7"/>
    <p:sldId id="313" r:id="rId8"/>
    <p:sldId id="314" r:id="rId9"/>
    <p:sldId id="315" r:id="rId10"/>
    <p:sldId id="294" r:id="rId11"/>
  </p:sldIdLst>
  <p:sldSz cx="9144000" cy="5143500" type="screen16x9"/>
  <p:notesSz cx="6858000" cy="9144000"/>
  <p:embeddedFontLst>
    <p:embeddedFont>
      <p:font typeface="Bebas Neue" panose="020B0606020202050201" pitchFamily="34" charset="0"/>
      <p:regular r:id="rId13"/>
    </p:embeddedFont>
    <p:embeddedFont>
      <p:font typeface="Poppins" panose="00000500000000000000" pitchFamily="2" charset="0"/>
      <p:regular r:id="rId14"/>
      <p:bold r:id="rId15"/>
      <p:italic r:id="rId16"/>
      <p:boldItalic r:id="rId17"/>
    </p:embeddedFont>
    <p:embeddedFont>
      <p:font typeface="Poppins Black" panose="00000A00000000000000" pitchFamily="2" charset="0"/>
      <p:bold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48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F3F8"/>
    <a:srgbClr val="C0DAEA"/>
    <a:srgbClr val="095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F89695-3C00-4EA4-A45B-F715C1D301FC}">
  <a:tblStyle styleId="{E0F89695-3C00-4EA4-A45B-F715C1D301F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64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haralrutuja22@outlook.com" userId="3ed38ad578a65541" providerId="LiveId" clId="{31FBD210-B91D-4BFA-AC61-E6A1B67AC720}"/>
    <pc:docChg chg="modSld">
      <pc:chgData name="gharalrutuja22@outlook.com" userId="3ed38ad578a65541" providerId="LiveId" clId="{31FBD210-B91D-4BFA-AC61-E6A1B67AC720}" dt="2025-05-10T07:11:05.086" v="8" actId="20577"/>
      <pc:docMkLst>
        <pc:docMk/>
      </pc:docMkLst>
      <pc:sldChg chg="modSp mod">
        <pc:chgData name="gharalrutuja22@outlook.com" userId="3ed38ad578a65541" providerId="LiveId" clId="{31FBD210-B91D-4BFA-AC61-E6A1B67AC720}" dt="2025-05-10T07:11:05.086" v="8" actId="20577"/>
        <pc:sldMkLst>
          <pc:docMk/>
          <pc:sldMk cId="280229617" sldId="294"/>
        </pc:sldMkLst>
        <pc:spChg chg="mod">
          <ac:chgData name="gharalrutuja22@outlook.com" userId="3ed38ad578a65541" providerId="LiveId" clId="{31FBD210-B91D-4BFA-AC61-E6A1B67AC720}" dt="2025-05-10T07:11:05.086" v="8" actId="20577"/>
          <ac:spMkLst>
            <pc:docMk/>
            <pc:sldMk cId="280229617" sldId="294"/>
            <ac:spMk id="5" creationId="{46A7CF3D-BEBA-8CB8-6B83-669216239DE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304894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4974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83148F48-3355-39E6-557C-FE0F7CD7B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9E565785-1924-25EE-CB27-4E1411105D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4F6FBC04-07E8-9115-82A5-50E93EADA7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9587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E87C257D-6DD8-3A2E-B15C-4AAED90AC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3E7AA95D-CD8C-0D37-4EE1-FD5F3AF605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A5977821-13DB-1155-175E-14B11305BB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424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498EBA2F-2619-819B-00D1-2857E2316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BFBFBCD3-327C-3CE8-DBF5-9F3A921D7D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076F8E3A-8384-A819-6032-3E6922F063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540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B1C71B87-33EE-69FA-C7DE-CC595F254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25462E50-CAB1-4E8E-8942-4CD4880B9C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3CA05AD7-6A7B-9F30-06A6-D3296BA0CA8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3934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AEDFEE1B-A837-3DFB-70E1-47D4401343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>
            <a:extLst>
              <a:ext uri="{FF2B5EF4-FFF2-40B4-BE49-F238E27FC236}">
                <a16:creationId xmlns:a16="http://schemas.microsoft.com/office/drawing/2014/main" id="{045AF4A8-28C0-F083-78C3-C416ECA5D6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>
            <a:extLst>
              <a:ext uri="{FF2B5EF4-FFF2-40B4-BE49-F238E27FC236}">
                <a16:creationId xmlns:a16="http://schemas.microsoft.com/office/drawing/2014/main" id="{EFDA8B9F-1486-9E46-61FF-282F4CB157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702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0"/>
            <a:ext cx="9144044" cy="5143500"/>
            <a:chOff x="0" y="0"/>
            <a:chExt cx="9144044" cy="5143500"/>
          </a:xfrm>
        </p:grpSpPr>
        <p:sp>
          <p:nvSpPr>
            <p:cNvPr id="10" name="Google Shape;10;p2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/>
          <p:nvPr/>
        </p:nvSpPr>
        <p:spPr>
          <a:xfrm>
            <a:off x="356250" y="339000"/>
            <a:ext cx="8431500" cy="44655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844850" y="1490700"/>
            <a:ext cx="3795000" cy="21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6CCDDE-7AB3-D923-3E3E-7E7F1BA327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86827" y="4267381"/>
            <a:ext cx="570132" cy="5678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22"/>
          <p:cNvGrpSpPr/>
          <p:nvPr/>
        </p:nvGrpSpPr>
        <p:grpSpPr>
          <a:xfrm flipH="1">
            <a:off x="-2" y="-25"/>
            <a:ext cx="9144005" cy="5143549"/>
            <a:chOff x="0" y="25"/>
            <a:chExt cx="9144005" cy="5143549"/>
          </a:xfrm>
        </p:grpSpPr>
        <p:sp>
          <p:nvSpPr>
            <p:cNvPr id="187" name="Google Shape;187;p22"/>
            <p:cNvSpPr/>
            <p:nvPr/>
          </p:nvSpPr>
          <p:spPr>
            <a:xfrm>
              <a:off x="0" y="2426243"/>
              <a:ext cx="3712582" cy="2717331"/>
            </a:xfrm>
            <a:custGeom>
              <a:avLst/>
              <a:gdLst/>
              <a:ahLst/>
              <a:cxnLst/>
              <a:rect l="l" t="t" r="r" b="b"/>
              <a:pathLst>
                <a:path w="67108" h="49118" extrusionOk="0">
                  <a:moveTo>
                    <a:pt x="8389" y="1"/>
                  </a:moveTo>
                  <a:cubicBezTo>
                    <a:pt x="4054" y="1"/>
                    <a:pt x="0" y="2152"/>
                    <a:pt x="0" y="2152"/>
                  </a:cubicBezTo>
                  <a:lnTo>
                    <a:pt x="0" y="49117"/>
                  </a:lnTo>
                  <a:lnTo>
                    <a:pt x="67108" y="49117"/>
                  </a:lnTo>
                  <a:cubicBezTo>
                    <a:pt x="58580" y="32150"/>
                    <a:pt x="31936" y="35403"/>
                    <a:pt x="20920" y="32057"/>
                  </a:cubicBezTo>
                  <a:cubicBezTo>
                    <a:pt x="9902" y="28710"/>
                    <a:pt x="22099" y="12463"/>
                    <a:pt x="16084" y="3793"/>
                  </a:cubicBezTo>
                  <a:cubicBezTo>
                    <a:pt x="14068" y="886"/>
                    <a:pt x="11170" y="1"/>
                    <a:pt x="83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2"/>
            <p:cNvSpPr/>
            <p:nvPr/>
          </p:nvSpPr>
          <p:spPr>
            <a:xfrm>
              <a:off x="4490166" y="25"/>
              <a:ext cx="4653839" cy="2546605"/>
            </a:xfrm>
            <a:custGeom>
              <a:avLst/>
              <a:gdLst/>
              <a:ahLst/>
              <a:cxnLst/>
              <a:rect l="l" t="t" r="r" b="b"/>
              <a:pathLst>
                <a:path w="84122" h="46032" extrusionOk="0">
                  <a:moveTo>
                    <a:pt x="0" y="0"/>
                  </a:moveTo>
                  <a:cubicBezTo>
                    <a:pt x="3140" y="4954"/>
                    <a:pt x="13237" y="8242"/>
                    <a:pt x="29765" y="8242"/>
                  </a:cubicBezTo>
                  <a:cubicBezTo>
                    <a:pt x="30380" y="8242"/>
                    <a:pt x="31004" y="8237"/>
                    <a:pt x="31637" y="8228"/>
                  </a:cubicBezTo>
                  <a:cubicBezTo>
                    <a:pt x="31851" y="8225"/>
                    <a:pt x="32062" y="8224"/>
                    <a:pt x="32270" y="8224"/>
                  </a:cubicBezTo>
                  <a:cubicBezTo>
                    <a:pt x="57121" y="8224"/>
                    <a:pt x="46695" y="30052"/>
                    <a:pt x="65108" y="41560"/>
                  </a:cubicBezTo>
                  <a:cubicBezTo>
                    <a:pt x="70037" y="44641"/>
                    <a:pt x="76496" y="46031"/>
                    <a:pt x="81343" y="46031"/>
                  </a:cubicBezTo>
                  <a:cubicBezTo>
                    <a:pt x="82348" y="46031"/>
                    <a:pt x="83283" y="45971"/>
                    <a:pt x="84121" y="45855"/>
                  </a:cubicBezTo>
                  <a:lnTo>
                    <a:pt x="8412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9" name="Google Shape;189;p22"/>
          <p:cNvSpPr/>
          <p:nvPr/>
        </p:nvSpPr>
        <p:spPr>
          <a:xfrm>
            <a:off x="356250" y="339000"/>
            <a:ext cx="8431500" cy="44655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0" y="0"/>
            <a:ext cx="9144044" cy="5143500"/>
            <a:chOff x="0" y="0"/>
            <a:chExt cx="9144044" cy="5143500"/>
          </a:xfrm>
        </p:grpSpPr>
        <p:sp>
          <p:nvSpPr>
            <p:cNvPr id="27" name="Google Shape;27;p4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31;p4"/>
          <p:cNvSpPr/>
          <p:nvPr/>
        </p:nvSpPr>
        <p:spPr>
          <a:xfrm>
            <a:off x="356250" y="339000"/>
            <a:ext cx="8431500" cy="44655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371600" lvl="2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1828800" lvl="3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2286000" lvl="4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2743200" lvl="5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3200400" lvl="6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3657600" lvl="7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4114800" lvl="8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5"/>
          <p:cNvGrpSpPr/>
          <p:nvPr/>
        </p:nvGrpSpPr>
        <p:grpSpPr>
          <a:xfrm>
            <a:off x="0" y="0"/>
            <a:ext cx="9144044" cy="5143500"/>
            <a:chOff x="0" y="0"/>
            <a:chExt cx="9144044" cy="5143500"/>
          </a:xfrm>
        </p:grpSpPr>
        <p:sp>
          <p:nvSpPr>
            <p:cNvPr id="36" name="Google Shape;36;p5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5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5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5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p5"/>
          <p:cNvSpPr/>
          <p:nvPr/>
        </p:nvSpPr>
        <p:spPr>
          <a:xfrm>
            <a:off x="356250" y="339000"/>
            <a:ext cx="8431500" cy="44655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1"/>
          </p:nvPr>
        </p:nvSpPr>
        <p:spPr>
          <a:xfrm>
            <a:off x="1181425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2"/>
          </p:nvPr>
        </p:nvSpPr>
        <p:spPr>
          <a:xfrm>
            <a:off x="4836300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3"/>
          </p:nvPr>
        </p:nvSpPr>
        <p:spPr>
          <a:xfrm>
            <a:off x="1181425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4"/>
          </p:nvPr>
        </p:nvSpPr>
        <p:spPr>
          <a:xfrm>
            <a:off x="4836300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7"/>
          <p:cNvGrpSpPr/>
          <p:nvPr/>
        </p:nvGrpSpPr>
        <p:grpSpPr>
          <a:xfrm>
            <a:off x="0" y="0"/>
            <a:ext cx="9144044" cy="5143500"/>
            <a:chOff x="0" y="0"/>
            <a:chExt cx="9144044" cy="5143500"/>
          </a:xfrm>
        </p:grpSpPr>
        <p:sp>
          <p:nvSpPr>
            <p:cNvPr id="58" name="Google Shape;58;p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" name="Google Shape;62;p7"/>
          <p:cNvSpPr/>
          <p:nvPr/>
        </p:nvSpPr>
        <p:spPr>
          <a:xfrm>
            <a:off x="356250" y="339000"/>
            <a:ext cx="8431500" cy="44655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3322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371600" lvl="2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1828800" lvl="3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2286000" lvl="4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2743200" lvl="5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3200400" lvl="6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3657600" lvl="7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4114800" lvl="8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9"/>
          <p:cNvGrpSpPr/>
          <p:nvPr/>
        </p:nvGrpSpPr>
        <p:grpSpPr>
          <a:xfrm>
            <a:off x="0" y="0"/>
            <a:ext cx="9144044" cy="5143500"/>
            <a:chOff x="0" y="0"/>
            <a:chExt cx="9144044" cy="5143500"/>
          </a:xfrm>
        </p:grpSpPr>
        <p:sp>
          <p:nvSpPr>
            <p:cNvPr id="75" name="Google Shape;75;p9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9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9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9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79;p9"/>
          <p:cNvSpPr/>
          <p:nvPr/>
        </p:nvSpPr>
        <p:spPr>
          <a:xfrm>
            <a:off x="356250" y="339000"/>
            <a:ext cx="8431500" cy="44655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720000" y="367423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2241550" y="1348750"/>
            <a:ext cx="4661100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10"/>
          <p:cNvGrpSpPr/>
          <p:nvPr/>
        </p:nvGrpSpPr>
        <p:grpSpPr>
          <a:xfrm>
            <a:off x="0" y="0"/>
            <a:ext cx="9144044" cy="5143500"/>
            <a:chOff x="0" y="0"/>
            <a:chExt cx="9144044" cy="5143500"/>
          </a:xfrm>
        </p:grpSpPr>
        <p:sp>
          <p:nvSpPr>
            <p:cNvPr id="84" name="Google Shape;84;p1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10"/>
          <p:cNvSpPr/>
          <p:nvPr/>
        </p:nvSpPr>
        <p:spPr>
          <a:xfrm>
            <a:off x="356250" y="339000"/>
            <a:ext cx="8431500" cy="44655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720000" y="2285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1"/>
          <p:cNvGrpSpPr/>
          <p:nvPr/>
        </p:nvGrpSpPr>
        <p:grpSpPr>
          <a:xfrm>
            <a:off x="0" y="0"/>
            <a:ext cx="9144044" cy="5143500"/>
            <a:chOff x="0" y="0"/>
            <a:chExt cx="9144044" cy="5143500"/>
          </a:xfrm>
        </p:grpSpPr>
        <p:sp>
          <p:nvSpPr>
            <p:cNvPr id="92" name="Google Shape;92;p11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1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11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1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96;p11"/>
          <p:cNvSpPr/>
          <p:nvPr/>
        </p:nvSpPr>
        <p:spPr>
          <a:xfrm>
            <a:off x="356250" y="339000"/>
            <a:ext cx="8431500" cy="44655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558475"/>
            <a:ext cx="6576000" cy="151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98" name="Google Shape;98;p11"/>
          <p:cNvSpPr txBox="1">
            <a:spLocks noGrp="1"/>
          </p:cNvSpPr>
          <p:nvPr>
            <p:ph type="subTitle" idx="1"/>
          </p:nvPr>
        </p:nvSpPr>
        <p:spPr>
          <a:xfrm>
            <a:off x="1284000" y="3069625"/>
            <a:ext cx="6576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>
            <a:off x="0" y="2656374"/>
            <a:ext cx="3929963" cy="2487152"/>
          </a:xfrm>
          <a:custGeom>
            <a:avLst/>
            <a:gdLst/>
            <a:ahLst/>
            <a:cxnLst/>
            <a:rect l="l" t="t" r="r" b="b"/>
            <a:pathLst>
              <a:path w="65606" h="41520" extrusionOk="0">
                <a:moveTo>
                  <a:pt x="3403" y="1"/>
                </a:moveTo>
                <a:cubicBezTo>
                  <a:pt x="1302" y="1"/>
                  <a:pt x="0" y="501"/>
                  <a:pt x="0" y="501"/>
                </a:cubicBezTo>
                <a:lnTo>
                  <a:pt x="0" y="41519"/>
                </a:lnTo>
                <a:lnTo>
                  <a:pt x="65606" y="41519"/>
                </a:lnTo>
                <a:cubicBezTo>
                  <a:pt x="65606" y="41519"/>
                  <a:pt x="61764" y="36094"/>
                  <a:pt x="53544" y="36094"/>
                </a:cubicBezTo>
                <a:cubicBezTo>
                  <a:pt x="52716" y="36094"/>
                  <a:pt x="51844" y="36149"/>
                  <a:pt x="50928" y="36270"/>
                </a:cubicBezTo>
                <a:cubicBezTo>
                  <a:pt x="49598" y="36445"/>
                  <a:pt x="48291" y="36548"/>
                  <a:pt x="47001" y="36548"/>
                </a:cubicBezTo>
                <a:cubicBezTo>
                  <a:pt x="38572" y="36548"/>
                  <a:pt x="30879" y="32171"/>
                  <a:pt x="22233" y="15274"/>
                </a:cubicBezTo>
                <a:cubicBezTo>
                  <a:pt x="15513" y="2141"/>
                  <a:pt x="7749" y="1"/>
                  <a:pt x="340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1"/>
          <p:cNvSpPr/>
          <p:nvPr/>
        </p:nvSpPr>
        <p:spPr>
          <a:xfrm>
            <a:off x="6184635" y="0"/>
            <a:ext cx="2959360" cy="1238782"/>
          </a:xfrm>
          <a:custGeom>
            <a:avLst/>
            <a:gdLst/>
            <a:ahLst/>
            <a:cxnLst/>
            <a:rect l="l" t="t" r="r" b="b"/>
            <a:pathLst>
              <a:path w="54415" h="22778" extrusionOk="0">
                <a:moveTo>
                  <a:pt x="1" y="1"/>
                </a:moveTo>
                <a:cubicBezTo>
                  <a:pt x="8129" y="521"/>
                  <a:pt x="14031" y="3075"/>
                  <a:pt x="17554" y="8487"/>
                </a:cubicBezTo>
                <a:cubicBezTo>
                  <a:pt x="24665" y="19420"/>
                  <a:pt x="34653" y="22777"/>
                  <a:pt x="42844" y="22777"/>
                </a:cubicBezTo>
                <a:cubicBezTo>
                  <a:pt x="47620" y="22777"/>
                  <a:pt x="51785" y="21636"/>
                  <a:pt x="54415" y="20190"/>
                </a:cubicBezTo>
                <a:lnTo>
                  <a:pt x="5441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1"/>
          <p:cNvSpPr/>
          <p:nvPr/>
        </p:nvSpPr>
        <p:spPr>
          <a:xfrm>
            <a:off x="0" y="0"/>
            <a:ext cx="715089" cy="1043699"/>
          </a:xfrm>
          <a:custGeom>
            <a:avLst/>
            <a:gdLst/>
            <a:ahLst/>
            <a:cxnLst/>
            <a:rect l="l" t="t" r="r" b="b"/>
            <a:pathLst>
              <a:path w="9750" h="14230" extrusionOk="0">
                <a:moveTo>
                  <a:pt x="9514" y="1"/>
                </a:moveTo>
                <a:cubicBezTo>
                  <a:pt x="9495" y="2976"/>
                  <a:pt x="8470" y="5968"/>
                  <a:pt x="6716" y="8381"/>
                </a:cubicBezTo>
                <a:cubicBezTo>
                  <a:pt x="4969" y="10784"/>
                  <a:pt x="2623" y="12629"/>
                  <a:pt x="0" y="13955"/>
                </a:cubicBezTo>
                <a:lnTo>
                  <a:pt x="0" y="14230"/>
                </a:lnTo>
                <a:cubicBezTo>
                  <a:pt x="291" y="14084"/>
                  <a:pt x="580" y="13931"/>
                  <a:pt x="864" y="13771"/>
                </a:cubicBezTo>
                <a:cubicBezTo>
                  <a:pt x="3014" y="12568"/>
                  <a:pt x="4972" y="10986"/>
                  <a:pt x="6505" y="9048"/>
                </a:cubicBezTo>
                <a:cubicBezTo>
                  <a:pt x="8073" y="7064"/>
                  <a:pt x="9154" y="4732"/>
                  <a:pt x="9564" y="2231"/>
                </a:cubicBezTo>
                <a:cubicBezTo>
                  <a:pt x="9684" y="1495"/>
                  <a:pt x="9748" y="749"/>
                  <a:pt x="975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1"/>
          <p:cNvSpPr/>
          <p:nvPr/>
        </p:nvSpPr>
        <p:spPr>
          <a:xfrm>
            <a:off x="8131929" y="4452349"/>
            <a:ext cx="1008658" cy="691151"/>
          </a:xfrm>
          <a:custGeom>
            <a:avLst/>
            <a:gdLst/>
            <a:ahLst/>
            <a:cxnLst/>
            <a:rect l="l" t="t" r="r" b="b"/>
            <a:pathLst>
              <a:path w="14230" h="9751" extrusionOk="0">
                <a:moveTo>
                  <a:pt x="14230" y="0"/>
                </a:moveTo>
                <a:cubicBezTo>
                  <a:pt x="13482" y="2"/>
                  <a:pt x="12735" y="67"/>
                  <a:pt x="11999" y="186"/>
                </a:cubicBezTo>
                <a:cubicBezTo>
                  <a:pt x="9498" y="596"/>
                  <a:pt x="7166" y="1677"/>
                  <a:pt x="5182" y="3246"/>
                </a:cubicBezTo>
                <a:cubicBezTo>
                  <a:pt x="3244" y="4777"/>
                  <a:pt x="1663" y="6735"/>
                  <a:pt x="458" y="8884"/>
                </a:cubicBezTo>
                <a:cubicBezTo>
                  <a:pt x="299" y="9170"/>
                  <a:pt x="146" y="9458"/>
                  <a:pt x="1" y="9750"/>
                </a:cubicBezTo>
                <a:lnTo>
                  <a:pt x="274" y="9750"/>
                </a:lnTo>
                <a:cubicBezTo>
                  <a:pt x="1601" y="7125"/>
                  <a:pt x="3446" y="4780"/>
                  <a:pt x="5850" y="3034"/>
                </a:cubicBezTo>
                <a:cubicBezTo>
                  <a:pt x="8263" y="1280"/>
                  <a:pt x="11254" y="256"/>
                  <a:pt x="14230" y="236"/>
                </a:cubicBezTo>
                <a:lnTo>
                  <a:pt x="1423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1"/>
          <p:cNvSpPr/>
          <p:nvPr/>
        </p:nvSpPr>
        <p:spPr>
          <a:xfrm>
            <a:off x="356250" y="339000"/>
            <a:ext cx="8431500" cy="44655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7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050" y="1245700"/>
            <a:ext cx="7713900" cy="3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67" r:id="rId9"/>
    <p:sldLayoutId id="214748366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6"/>
          <p:cNvSpPr txBox="1">
            <a:spLocks noGrp="1"/>
          </p:cNvSpPr>
          <p:nvPr>
            <p:ph type="ctrTitle"/>
          </p:nvPr>
        </p:nvSpPr>
        <p:spPr>
          <a:xfrm>
            <a:off x="1102769" y="958686"/>
            <a:ext cx="6938455" cy="16598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IN" sz="2800" dirty="0"/>
              <a:t>Understanding Proof Spirit: Concept, Definition, and Its Significance</a:t>
            </a:r>
            <a:endParaRPr sz="2800" dirty="0"/>
          </a:p>
        </p:txBody>
      </p:sp>
      <p:sp>
        <p:nvSpPr>
          <p:cNvPr id="11" name="Google Shape;378;p27">
            <a:extLst>
              <a:ext uri="{FF2B5EF4-FFF2-40B4-BE49-F238E27FC236}">
                <a16:creationId xmlns:a16="http://schemas.microsoft.com/office/drawing/2014/main" id="{50AE18C7-007F-8BDF-CC45-46E757CEABC8}"/>
              </a:ext>
            </a:extLst>
          </p:cNvPr>
          <p:cNvSpPr txBox="1">
            <a:spLocks/>
          </p:cNvSpPr>
          <p:nvPr/>
        </p:nvSpPr>
        <p:spPr>
          <a:xfrm>
            <a:off x="2924541" y="3560644"/>
            <a:ext cx="3359881" cy="89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IN" b="1" dirty="0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Ms. </a:t>
            </a:r>
            <a:r>
              <a:rPr lang="en-IN" b="1" dirty="0" err="1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Rutuja</a:t>
            </a:r>
            <a:r>
              <a:rPr lang="en-IN" b="1" dirty="0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N" b="1" dirty="0" err="1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Gharal</a:t>
            </a:r>
            <a:endParaRPr lang="en-IN" b="1" dirty="0">
              <a:solidFill>
                <a:srgbClr val="0954A7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/>
            <a:r>
              <a:rPr lang="en-IN" sz="1050" dirty="0">
                <a:latin typeface="Poppins" panose="00000500000000000000" pitchFamily="2" charset="0"/>
                <a:cs typeface="Poppins" panose="00000500000000000000" pitchFamily="2" charset="0"/>
              </a:rPr>
              <a:t>Assistant Professor</a:t>
            </a:r>
          </a:p>
          <a:p>
            <a:pPr algn="ctr"/>
            <a:r>
              <a:rPr lang="en-IN" sz="1050" dirty="0">
                <a:latin typeface="Poppins" panose="00000500000000000000" pitchFamily="2" charset="0"/>
                <a:cs typeface="Poppins" panose="00000500000000000000" pitchFamily="2" charset="0"/>
              </a:rPr>
              <a:t>Department of Pharmaceutics,</a:t>
            </a:r>
          </a:p>
          <a:p>
            <a:pPr algn="ctr"/>
            <a:r>
              <a:rPr lang="en-IN" sz="1050" dirty="0">
                <a:latin typeface="Poppins" panose="00000500000000000000" pitchFamily="2" charset="0"/>
                <a:cs typeface="Poppins" panose="00000500000000000000" pitchFamily="2" charset="0"/>
              </a:rPr>
              <a:t>Krishna Institute of Pharmacy, </a:t>
            </a:r>
          </a:p>
          <a:p>
            <a:pPr algn="ctr"/>
            <a:r>
              <a:rPr lang="en-IN" sz="1050" dirty="0">
                <a:latin typeface="Poppins" panose="00000500000000000000" pitchFamily="2" charset="0"/>
                <a:cs typeface="Poppins" panose="00000500000000000000" pitchFamily="2" charset="0"/>
              </a:rPr>
              <a:t>Krishna Vishwa Vidyapeeth (Deemed to be University), Karad, Maharashtra,  INDIA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1BAB6E-3891-DD32-0132-03FA112BBE65}"/>
              </a:ext>
            </a:extLst>
          </p:cNvPr>
          <p:cNvSpPr txBox="1"/>
          <p:nvPr/>
        </p:nvSpPr>
        <p:spPr>
          <a:xfrm>
            <a:off x="2285996" y="2761153"/>
            <a:ext cx="4572000" cy="32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 dirty="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rPr>
              <a:t>Resource Person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EFC3F542-D4DD-0075-66FB-4AFAA880FC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2BCF9556-7020-BC12-0231-EA1FBC908D15}"/>
              </a:ext>
            </a:extLst>
          </p:cNvPr>
          <p:cNvSpPr txBox="1">
            <a:spLocks/>
          </p:cNvSpPr>
          <p:nvPr/>
        </p:nvSpPr>
        <p:spPr>
          <a:xfrm>
            <a:off x="715100" y="535000"/>
            <a:ext cx="7713900" cy="7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r>
              <a:rPr lang="en" dirty="0"/>
              <a:t>Reflection Spot</a:t>
            </a:r>
            <a:endParaRPr lang="en-IN" dirty="0"/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46A7CF3D-BEBA-8CB8-6B83-669216239DEE}"/>
              </a:ext>
            </a:extLst>
          </p:cNvPr>
          <p:cNvSpPr txBox="1">
            <a:spLocks/>
          </p:cNvSpPr>
          <p:nvPr/>
        </p:nvSpPr>
        <p:spPr>
          <a:xfrm>
            <a:off x="1031900" y="1797581"/>
            <a:ext cx="7223605" cy="15483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46050">
              <a:spcBef>
                <a:spcPts val="1000"/>
              </a:spcBef>
              <a:buSzPct val="135000"/>
            </a:pP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Round Off the given measures</a:t>
            </a:r>
          </a:p>
          <a:p>
            <a:pPr marL="1092200" lvl="5" indent="-285750">
              <a:spcBef>
                <a:spcPts val="1000"/>
              </a:spcBef>
              <a:buSzPct val="135000"/>
              <a:buFont typeface="Arial" panose="020B0604020202020204" pitchFamily="34" charset="0"/>
              <a:buChar char="•"/>
            </a:pP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1.66667 mL (Round it to two decimal places)-1.67</a:t>
            </a:r>
          </a:p>
          <a:p>
            <a:pPr marL="1092200" lvl="8" indent="-285750">
              <a:spcBef>
                <a:spcPts val="1000"/>
              </a:spcBef>
              <a:buSzPct val="135000"/>
              <a:buFont typeface="Arial" panose="020B0604020202020204" pitchFamily="34" charset="0"/>
              <a:buChar char="•"/>
            </a:pP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3.498 mg (Round it to one decimal </a:t>
            </a:r>
            <a:r>
              <a:rPr lang="en-US">
                <a:latin typeface="Poppins" panose="00000500000000000000" pitchFamily="2" charset="0"/>
                <a:cs typeface="Poppins" panose="00000500000000000000" pitchFamily="2" charset="0"/>
              </a:rPr>
              <a:t>place)-3.5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2" name="Google Shape;10183;p53">
            <a:extLst>
              <a:ext uri="{FF2B5EF4-FFF2-40B4-BE49-F238E27FC236}">
                <a16:creationId xmlns:a16="http://schemas.microsoft.com/office/drawing/2014/main" id="{559DB105-8FCE-D326-28F5-F56C2FD960D0}"/>
              </a:ext>
            </a:extLst>
          </p:cNvPr>
          <p:cNvGrpSpPr/>
          <p:nvPr/>
        </p:nvGrpSpPr>
        <p:grpSpPr>
          <a:xfrm>
            <a:off x="6890401" y="450365"/>
            <a:ext cx="821624" cy="795335"/>
            <a:chOff x="2189568" y="1961603"/>
            <a:chExt cx="364993" cy="359049"/>
          </a:xfrm>
        </p:grpSpPr>
        <p:sp>
          <p:nvSpPr>
            <p:cNvPr id="3" name="Google Shape;10184;p53">
              <a:extLst>
                <a:ext uri="{FF2B5EF4-FFF2-40B4-BE49-F238E27FC236}">
                  <a16:creationId xmlns:a16="http://schemas.microsoft.com/office/drawing/2014/main" id="{BD5ADE78-9B7F-627E-51D5-338515519C40}"/>
                </a:ext>
              </a:extLst>
            </p:cNvPr>
            <p:cNvSpPr/>
            <p:nvPr/>
          </p:nvSpPr>
          <p:spPr>
            <a:xfrm>
              <a:off x="2232197" y="2004206"/>
              <a:ext cx="77822" cy="73868"/>
            </a:xfrm>
            <a:custGeom>
              <a:avLst/>
              <a:gdLst/>
              <a:ahLst/>
              <a:cxnLst/>
              <a:rect l="l" t="t" r="r" b="b"/>
              <a:pathLst>
                <a:path w="2972" h="2821" extrusionOk="0">
                  <a:moveTo>
                    <a:pt x="292" y="1"/>
                  </a:moveTo>
                  <a:cubicBezTo>
                    <a:pt x="135" y="1"/>
                    <a:pt x="1" y="204"/>
                    <a:pt x="147" y="350"/>
                  </a:cubicBezTo>
                  <a:lnTo>
                    <a:pt x="2551" y="2754"/>
                  </a:lnTo>
                  <a:cubicBezTo>
                    <a:pt x="2590" y="2792"/>
                    <a:pt x="2647" y="2821"/>
                    <a:pt x="2694" y="2821"/>
                  </a:cubicBezTo>
                  <a:cubicBezTo>
                    <a:pt x="2876" y="2821"/>
                    <a:pt x="2971" y="2592"/>
                    <a:pt x="2838" y="2468"/>
                  </a:cubicBezTo>
                  <a:lnTo>
                    <a:pt x="434" y="64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0185;p53">
              <a:extLst>
                <a:ext uri="{FF2B5EF4-FFF2-40B4-BE49-F238E27FC236}">
                  <a16:creationId xmlns:a16="http://schemas.microsoft.com/office/drawing/2014/main" id="{54143F83-56DE-5045-CF61-32EBCFBF789A}"/>
                </a:ext>
              </a:extLst>
            </p:cNvPr>
            <p:cNvSpPr/>
            <p:nvPr/>
          </p:nvSpPr>
          <p:spPr>
            <a:xfrm>
              <a:off x="2192187" y="2070061"/>
              <a:ext cx="100838" cy="35009"/>
            </a:xfrm>
            <a:custGeom>
              <a:avLst/>
              <a:gdLst/>
              <a:ahLst/>
              <a:cxnLst/>
              <a:rect l="l" t="t" r="r" b="b"/>
              <a:pathLst>
                <a:path w="3851" h="1337" extrusionOk="0">
                  <a:moveTo>
                    <a:pt x="285" y="0"/>
                  </a:moveTo>
                  <a:cubicBezTo>
                    <a:pt x="74" y="0"/>
                    <a:pt x="1" y="332"/>
                    <a:pt x="244" y="401"/>
                  </a:cubicBezTo>
                  <a:lnTo>
                    <a:pt x="3517" y="1327"/>
                  </a:lnTo>
                  <a:cubicBezTo>
                    <a:pt x="3526" y="1336"/>
                    <a:pt x="3545" y="1336"/>
                    <a:pt x="3564" y="1336"/>
                  </a:cubicBezTo>
                  <a:cubicBezTo>
                    <a:pt x="3803" y="1336"/>
                    <a:pt x="3850" y="1002"/>
                    <a:pt x="3621" y="935"/>
                  </a:cubicBezTo>
                  <a:lnTo>
                    <a:pt x="349" y="10"/>
                  </a:lnTo>
                  <a:cubicBezTo>
                    <a:pt x="327" y="3"/>
                    <a:pt x="305" y="0"/>
                    <a:pt x="285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186;p53">
              <a:extLst>
                <a:ext uri="{FF2B5EF4-FFF2-40B4-BE49-F238E27FC236}">
                  <a16:creationId xmlns:a16="http://schemas.microsoft.com/office/drawing/2014/main" id="{BF6177DC-7D94-F2CB-992C-D5399B8BECA8}"/>
                </a:ext>
              </a:extLst>
            </p:cNvPr>
            <p:cNvSpPr/>
            <p:nvPr/>
          </p:nvSpPr>
          <p:spPr>
            <a:xfrm>
              <a:off x="2189568" y="2121514"/>
              <a:ext cx="100131" cy="36999"/>
            </a:xfrm>
            <a:custGeom>
              <a:avLst/>
              <a:gdLst/>
              <a:ahLst/>
              <a:cxnLst/>
              <a:rect l="l" t="t" r="r" b="b"/>
              <a:pathLst>
                <a:path w="3824" h="1413" extrusionOk="0">
                  <a:moveTo>
                    <a:pt x="3539" y="0"/>
                  </a:moveTo>
                  <a:cubicBezTo>
                    <a:pt x="3519" y="0"/>
                    <a:pt x="3497" y="3"/>
                    <a:pt x="3473" y="10"/>
                  </a:cubicBezTo>
                  <a:lnTo>
                    <a:pt x="220" y="1012"/>
                  </a:lnTo>
                  <a:cubicBezTo>
                    <a:pt x="1" y="1079"/>
                    <a:pt x="49" y="1403"/>
                    <a:pt x="278" y="1413"/>
                  </a:cubicBezTo>
                  <a:cubicBezTo>
                    <a:pt x="306" y="1403"/>
                    <a:pt x="325" y="1403"/>
                    <a:pt x="344" y="1394"/>
                  </a:cubicBezTo>
                  <a:lnTo>
                    <a:pt x="3597" y="392"/>
                  </a:lnTo>
                  <a:cubicBezTo>
                    <a:pt x="3823" y="322"/>
                    <a:pt x="3749" y="0"/>
                    <a:pt x="3539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0187;p53">
              <a:extLst>
                <a:ext uri="{FF2B5EF4-FFF2-40B4-BE49-F238E27FC236}">
                  <a16:creationId xmlns:a16="http://schemas.microsoft.com/office/drawing/2014/main" id="{7C18E777-44EA-BD68-CB69-88B2CB0E7A17}"/>
                </a:ext>
              </a:extLst>
            </p:cNvPr>
            <p:cNvSpPr/>
            <p:nvPr/>
          </p:nvSpPr>
          <p:spPr>
            <a:xfrm>
              <a:off x="2299048" y="1964404"/>
              <a:ext cx="36947" cy="96439"/>
            </a:xfrm>
            <a:custGeom>
              <a:avLst/>
              <a:gdLst/>
              <a:ahLst/>
              <a:cxnLst/>
              <a:rect l="l" t="t" r="r" b="b"/>
              <a:pathLst>
                <a:path w="1411" h="3683" extrusionOk="0">
                  <a:moveTo>
                    <a:pt x="250" y="1"/>
                  </a:moveTo>
                  <a:cubicBezTo>
                    <a:pt x="127" y="1"/>
                    <a:pt x="0" y="106"/>
                    <a:pt x="46" y="267"/>
                  </a:cubicBezTo>
                  <a:lnTo>
                    <a:pt x="981" y="3539"/>
                  </a:lnTo>
                  <a:cubicBezTo>
                    <a:pt x="1010" y="3625"/>
                    <a:pt x="1086" y="3683"/>
                    <a:pt x="1181" y="3683"/>
                  </a:cubicBezTo>
                  <a:cubicBezTo>
                    <a:pt x="1315" y="3683"/>
                    <a:pt x="1410" y="3559"/>
                    <a:pt x="1372" y="3425"/>
                  </a:cubicBezTo>
                  <a:lnTo>
                    <a:pt x="437" y="153"/>
                  </a:lnTo>
                  <a:cubicBezTo>
                    <a:pt x="411" y="47"/>
                    <a:pt x="331" y="1"/>
                    <a:pt x="250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0188;p53">
              <a:extLst>
                <a:ext uri="{FF2B5EF4-FFF2-40B4-BE49-F238E27FC236}">
                  <a16:creationId xmlns:a16="http://schemas.microsoft.com/office/drawing/2014/main" id="{5B25031F-5B92-F293-7170-B195DF76B8FC}"/>
                </a:ext>
              </a:extLst>
            </p:cNvPr>
            <p:cNvSpPr/>
            <p:nvPr/>
          </p:nvSpPr>
          <p:spPr>
            <a:xfrm>
              <a:off x="2350711" y="1961603"/>
              <a:ext cx="38701" cy="95732"/>
            </a:xfrm>
            <a:custGeom>
              <a:avLst/>
              <a:gdLst/>
              <a:ahLst/>
              <a:cxnLst/>
              <a:rect l="l" t="t" r="r" b="b"/>
              <a:pathLst>
                <a:path w="1478" h="3656" extrusionOk="0">
                  <a:moveTo>
                    <a:pt x="1233" y="0"/>
                  </a:moveTo>
                  <a:cubicBezTo>
                    <a:pt x="1154" y="0"/>
                    <a:pt x="1074" y="44"/>
                    <a:pt x="1040" y="145"/>
                  </a:cubicBezTo>
                  <a:lnTo>
                    <a:pt x="48" y="3398"/>
                  </a:lnTo>
                  <a:cubicBezTo>
                    <a:pt x="0" y="3522"/>
                    <a:pt x="105" y="3656"/>
                    <a:pt x="239" y="3656"/>
                  </a:cubicBezTo>
                  <a:cubicBezTo>
                    <a:pt x="324" y="3656"/>
                    <a:pt x="410" y="3599"/>
                    <a:pt x="439" y="3513"/>
                  </a:cubicBezTo>
                  <a:lnTo>
                    <a:pt x="1431" y="260"/>
                  </a:lnTo>
                  <a:cubicBezTo>
                    <a:pt x="1477" y="104"/>
                    <a:pt x="1355" y="0"/>
                    <a:pt x="1233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189;p53">
              <a:extLst>
                <a:ext uri="{FF2B5EF4-FFF2-40B4-BE49-F238E27FC236}">
                  <a16:creationId xmlns:a16="http://schemas.microsoft.com/office/drawing/2014/main" id="{6A4827F8-636C-7E0B-7510-F24065B4AFF4}"/>
                </a:ext>
              </a:extLst>
            </p:cNvPr>
            <p:cNvSpPr/>
            <p:nvPr/>
          </p:nvSpPr>
          <p:spPr>
            <a:xfrm>
              <a:off x="2286243" y="2072313"/>
              <a:ext cx="237838" cy="221604"/>
            </a:xfrm>
            <a:custGeom>
              <a:avLst/>
              <a:gdLst/>
              <a:ahLst/>
              <a:cxnLst/>
              <a:rect l="l" t="t" r="r" b="b"/>
              <a:pathLst>
                <a:path w="9083" h="8463" extrusionOk="0">
                  <a:moveTo>
                    <a:pt x="3880" y="0"/>
                  </a:moveTo>
                  <a:cubicBezTo>
                    <a:pt x="3398" y="0"/>
                    <a:pt x="2905" y="109"/>
                    <a:pt x="2434" y="344"/>
                  </a:cubicBezTo>
                  <a:cubicBezTo>
                    <a:pt x="440" y="1336"/>
                    <a:pt x="1" y="3988"/>
                    <a:pt x="1575" y="5572"/>
                  </a:cubicBezTo>
                  <a:cubicBezTo>
                    <a:pt x="2081" y="6077"/>
                    <a:pt x="2748" y="6402"/>
                    <a:pt x="3464" y="6497"/>
                  </a:cubicBezTo>
                  <a:cubicBezTo>
                    <a:pt x="4427" y="6621"/>
                    <a:pt x="5334" y="7031"/>
                    <a:pt x="6068" y="7661"/>
                  </a:cubicBezTo>
                  <a:cubicBezTo>
                    <a:pt x="6173" y="7756"/>
                    <a:pt x="6278" y="7852"/>
                    <a:pt x="6374" y="7947"/>
                  </a:cubicBezTo>
                  <a:lnTo>
                    <a:pt x="6889" y="8462"/>
                  </a:lnTo>
                  <a:lnTo>
                    <a:pt x="9083" y="6268"/>
                  </a:lnTo>
                  <a:lnTo>
                    <a:pt x="8530" y="5724"/>
                  </a:lnTo>
                  <a:cubicBezTo>
                    <a:pt x="8444" y="5638"/>
                    <a:pt x="8358" y="5543"/>
                    <a:pt x="8282" y="5448"/>
                  </a:cubicBezTo>
                  <a:cubicBezTo>
                    <a:pt x="7642" y="4704"/>
                    <a:pt x="7242" y="3788"/>
                    <a:pt x="7108" y="2815"/>
                  </a:cubicBezTo>
                  <a:cubicBezTo>
                    <a:pt x="6875" y="1132"/>
                    <a:pt x="5435" y="0"/>
                    <a:pt x="3880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190;p53">
              <a:extLst>
                <a:ext uri="{FF2B5EF4-FFF2-40B4-BE49-F238E27FC236}">
                  <a16:creationId xmlns:a16="http://schemas.microsoft.com/office/drawing/2014/main" id="{DE9F72C4-24C4-CBC3-EBBA-4F14ADF10093}"/>
                </a:ext>
              </a:extLst>
            </p:cNvPr>
            <p:cNvSpPr/>
            <p:nvPr/>
          </p:nvSpPr>
          <p:spPr>
            <a:xfrm>
              <a:off x="2296481" y="2086296"/>
              <a:ext cx="194895" cy="207621"/>
            </a:xfrm>
            <a:custGeom>
              <a:avLst/>
              <a:gdLst/>
              <a:ahLst/>
              <a:cxnLst/>
              <a:rect l="l" t="t" r="r" b="b"/>
              <a:pathLst>
                <a:path w="7443" h="7929" extrusionOk="0">
                  <a:moveTo>
                    <a:pt x="1709" y="1"/>
                  </a:moveTo>
                  <a:cubicBezTo>
                    <a:pt x="564" y="745"/>
                    <a:pt x="1" y="2128"/>
                    <a:pt x="306" y="3464"/>
                  </a:cubicBezTo>
                  <a:cubicBezTo>
                    <a:pt x="612" y="4790"/>
                    <a:pt x="1718" y="5791"/>
                    <a:pt x="3073" y="5963"/>
                  </a:cubicBezTo>
                  <a:cubicBezTo>
                    <a:pt x="4036" y="6097"/>
                    <a:pt x="4943" y="6497"/>
                    <a:pt x="5677" y="7127"/>
                  </a:cubicBezTo>
                  <a:cubicBezTo>
                    <a:pt x="5782" y="7222"/>
                    <a:pt x="5887" y="7318"/>
                    <a:pt x="5983" y="7413"/>
                  </a:cubicBezTo>
                  <a:lnTo>
                    <a:pt x="6498" y="7928"/>
                  </a:lnTo>
                  <a:lnTo>
                    <a:pt x="7442" y="6984"/>
                  </a:lnTo>
                  <a:lnTo>
                    <a:pt x="6927" y="6469"/>
                  </a:lnTo>
                  <a:cubicBezTo>
                    <a:pt x="6832" y="6373"/>
                    <a:pt x="6727" y="6278"/>
                    <a:pt x="6622" y="6182"/>
                  </a:cubicBezTo>
                  <a:cubicBezTo>
                    <a:pt x="5887" y="5553"/>
                    <a:pt x="4981" y="5143"/>
                    <a:pt x="4017" y="5019"/>
                  </a:cubicBezTo>
                  <a:cubicBezTo>
                    <a:pt x="1632" y="4713"/>
                    <a:pt x="392" y="2014"/>
                    <a:pt x="1709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191;p53">
              <a:extLst>
                <a:ext uri="{FF2B5EF4-FFF2-40B4-BE49-F238E27FC236}">
                  <a16:creationId xmlns:a16="http://schemas.microsoft.com/office/drawing/2014/main" id="{5A94085F-E698-0877-7F00-4C642D9AB32A}"/>
                </a:ext>
              </a:extLst>
            </p:cNvPr>
            <p:cNvSpPr/>
            <p:nvPr/>
          </p:nvSpPr>
          <p:spPr>
            <a:xfrm>
              <a:off x="2430549" y="2174330"/>
              <a:ext cx="86044" cy="82116"/>
            </a:xfrm>
            <a:custGeom>
              <a:avLst/>
              <a:gdLst/>
              <a:ahLst/>
              <a:cxnLst/>
              <a:rect l="l" t="t" r="r" b="b"/>
              <a:pathLst>
                <a:path w="3286" h="3136" extrusionOk="0">
                  <a:moveTo>
                    <a:pt x="292" y="1"/>
                  </a:moveTo>
                  <a:cubicBezTo>
                    <a:pt x="135" y="1"/>
                    <a:pt x="0" y="205"/>
                    <a:pt x="147" y="359"/>
                  </a:cubicBezTo>
                  <a:lnTo>
                    <a:pt x="2866" y="3078"/>
                  </a:lnTo>
                  <a:cubicBezTo>
                    <a:pt x="2904" y="3116"/>
                    <a:pt x="2952" y="3135"/>
                    <a:pt x="3009" y="3135"/>
                  </a:cubicBezTo>
                  <a:cubicBezTo>
                    <a:pt x="3190" y="3135"/>
                    <a:pt x="3286" y="2916"/>
                    <a:pt x="3152" y="2792"/>
                  </a:cubicBezTo>
                  <a:lnTo>
                    <a:pt x="433" y="63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192;p53">
              <a:extLst>
                <a:ext uri="{FF2B5EF4-FFF2-40B4-BE49-F238E27FC236}">
                  <a16:creationId xmlns:a16="http://schemas.microsoft.com/office/drawing/2014/main" id="{F8540B01-38F5-F27B-839F-377AAF317AAC}"/>
                </a:ext>
              </a:extLst>
            </p:cNvPr>
            <p:cNvSpPr/>
            <p:nvPr/>
          </p:nvSpPr>
          <p:spPr>
            <a:xfrm>
              <a:off x="2402740" y="2202478"/>
              <a:ext cx="28358" cy="24483"/>
            </a:xfrm>
            <a:custGeom>
              <a:avLst/>
              <a:gdLst/>
              <a:ahLst/>
              <a:cxnLst/>
              <a:rect l="l" t="t" r="r" b="b"/>
              <a:pathLst>
                <a:path w="1083" h="935" extrusionOk="0">
                  <a:moveTo>
                    <a:pt x="289" y="1"/>
                  </a:moveTo>
                  <a:cubicBezTo>
                    <a:pt x="134" y="1"/>
                    <a:pt x="1" y="191"/>
                    <a:pt x="131" y="343"/>
                  </a:cubicBezTo>
                  <a:cubicBezTo>
                    <a:pt x="303" y="524"/>
                    <a:pt x="494" y="715"/>
                    <a:pt x="665" y="877"/>
                  </a:cubicBezTo>
                  <a:cubicBezTo>
                    <a:pt x="703" y="915"/>
                    <a:pt x="761" y="935"/>
                    <a:pt x="808" y="935"/>
                  </a:cubicBezTo>
                  <a:cubicBezTo>
                    <a:pt x="812" y="935"/>
                    <a:pt x="816" y="935"/>
                    <a:pt x="819" y="935"/>
                  </a:cubicBezTo>
                  <a:cubicBezTo>
                    <a:pt x="1002" y="935"/>
                    <a:pt x="1082" y="703"/>
                    <a:pt x="942" y="582"/>
                  </a:cubicBezTo>
                  <a:cubicBezTo>
                    <a:pt x="780" y="429"/>
                    <a:pt x="589" y="238"/>
                    <a:pt x="436" y="66"/>
                  </a:cubicBezTo>
                  <a:cubicBezTo>
                    <a:pt x="390" y="20"/>
                    <a:pt x="338" y="1"/>
                    <a:pt x="289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193;p53">
              <a:extLst>
                <a:ext uri="{FF2B5EF4-FFF2-40B4-BE49-F238E27FC236}">
                  <a16:creationId xmlns:a16="http://schemas.microsoft.com/office/drawing/2014/main" id="{76FF85D0-65A2-AEBF-61D1-0DC5FC28A669}"/>
                </a:ext>
              </a:extLst>
            </p:cNvPr>
            <p:cNvSpPr/>
            <p:nvPr/>
          </p:nvSpPr>
          <p:spPr>
            <a:xfrm>
              <a:off x="2433324" y="2233141"/>
              <a:ext cx="55538" cy="51532"/>
            </a:xfrm>
            <a:custGeom>
              <a:avLst/>
              <a:gdLst/>
              <a:ahLst/>
              <a:cxnLst/>
              <a:rect l="l" t="t" r="r" b="b"/>
              <a:pathLst>
                <a:path w="2121" h="1968" extrusionOk="0">
                  <a:moveTo>
                    <a:pt x="290" y="1"/>
                  </a:moveTo>
                  <a:cubicBezTo>
                    <a:pt x="137" y="1"/>
                    <a:pt x="1" y="203"/>
                    <a:pt x="146" y="355"/>
                  </a:cubicBezTo>
                  <a:cubicBezTo>
                    <a:pt x="652" y="870"/>
                    <a:pt x="1176" y="1395"/>
                    <a:pt x="1691" y="1901"/>
                  </a:cubicBezTo>
                  <a:cubicBezTo>
                    <a:pt x="1730" y="1939"/>
                    <a:pt x="1787" y="1958"/>
                    <a:pt x="1835" y="1958"/>
                  </a:cubicBezTo>
                  <a:lnTo>
                    <a:pt x="1844" y="1967"/>
                  </a:lnTo>
                  <a:cubicBezTo>
                    <a:pt x="2025" y="1967"/>
                    <a:pt x="2121" y="1748"/>
                    <a:pt x="1987" y="1614"/>
                  </a:cubicBezTo>
                  <a:cubicBezTo>
                    <a:pt x="1462" y="1109"/>
                    <a:pt x="947" y="584"/>
                    <a:pt x="432" y="69"/>
                  </a:cubicBezTo>
                  <a:cubicBezTo>
                    <a:pt x="389" y="21"/>
                    <a:pt x="339" y="1"/>
                    <a:pt x="290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194;p53">
              <a:extLst>
                <a:ext uri="{FF2B5EF4-FFF2-40B4-BE49-F238E27FC236}">
                  <a16:creationId xmlns:a16="http://schemas.microsoft.com/office/drawing/2014/main" id="{FAFC2BE5-D48B-15D1-BDC7-3600B9639E37}"/>
                </a:ext>
              </a:extLst>
            </p:cNvPr>
            <p:cNvSpPr/>
            <p:nvPr/>
          </p:nvSpPr>
          <p:spPr>
            <a:xfrm>
              <a:off x="2356105" y="2093994"/>
              <a:ext cx="71066" cy="20320"/>
            </a:xfrm>
            <a:custGeom>
              <a:avLst/>
              <a:gdLst/>
              <a:ahLst/>
              <a:cxnLst/>
              <a:rect l="l" t="t" r="r" b="b"/>
              <a:pathLst>
                <a:path w="2714" h="776" extrusionOk="0">
                  <a:moveTo>
                    <a:pt x="1233" y="1"/>
                  </a:moveTo>
                  <a:cubicBezTo>
                    <a:pt x="916" y="1"/>
                    <a:pt x="564" y="71"/>
                    <a:pt x="204" y="269"/>
                  </a:cubicBezTo>
                  <a:cubicBezTo>
                    <a:pt x="1" y="384"/>
                    <a:pt x="117" y="658"/>
                    <a:pt x="304" y="658"/>
                  </a:cubicBezTo>
                  <a:cubicBezTo>
                    <a:pt x="336" y="658"/>
                    <a:pt x="370" y="650"/>
                    <a:pt x="405" y="632"/>
                  </a:cubicBezTo>
                  <a:cubicBezTo>
                    <a:pt x="693" y="467"/>
                    <a:pt x="978" y="409"/>
                    <a:pt x="1235" y="409"/>
                  </a:cubicBezTo>
                  <a:cubicBezTo>
                    <a:pt x="1829" y="409"/>
                    <a:pt x="2279" y="717"/>
                    <a:pt x="2313" y="737"/>
                  </a:cubicBezTo>
                  <a:cubicBezTo>
                    <a:pt x="2341" y="756"/>
                    <a:pt x="2389" y="775"/>
                    <a:pt x="2427" y="775"/>
                  </a:cubicBezTo>
                  <a:cubicBezTo>
                    <a:pt x="2628" y="775"/>
                    <a:pt x="2713" y="517"/>
                    <a:pt x="2551" y="403"/>
                  </a:cubicBezTo>
                  <a:cubicBezTo>
                    <a:pt x="2518" y="376"/>
                    <a:pt x="1968" y="1"/>
                    <a:pt x="1233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195;p53">
              <a:extLst>
                <a:ext uri="{FF2B5EF4-FFF2-40B4-BE49-F238E27FC236}">
                  <a16:creationId xmlns:a16="http://schemas.microsoft.com/office/drawing/2014/main" id="{1C31202A-4555-A446-6629-ECD23CDB0BEC}"/>
                </a:ext>
              </a:extLst>
            </p:cNvPr>
            <p:cNvSpPr/>
            <p:nvPr/>
          </p:nvSpPr>
          <p:spPr>
            <a:xfrm>
              <a:off x="2387422" y="2184961"/>
              <a:ext cx="30008" cy="30270"/>
            </a:xfrm>
            <a:custGeom>
              <a:avLst/>
              <a:gdLst/>
              <a:ahLst/>
              <a:cxnLst/>
              <a:rect l="l" t="t" r="r" b="b"/>
              <a:pathLst>
                <a:path w="1146" h="1156" extrusionOk="0">
                  <a:moveTo>
                    <a:pt x="573" y="1"/>
                  </a:moveTo>
                  <a:cubicBezTo>
                    <a:pt x="258" y="1"/>
                    <a:pt x="1" y="258"/>
                    <a:pt x="1" y="573"/>
                  </a:cubicBezTo>
                  <a:cubicBezTo>
                    <a:pt x="1" y="898"/>
                    <a:pt x="258" y="1155"/>
                    <a:pt x="573" y="1155"/>
                  </a:cubicBezTo>
                  <a:cubicBezTo>
                    <a:pt x="888" y="1155"/>
                    <a:pt x="1145" y="898"/>
                    <a:pt x="1145" y="573"/>
                  </a:cubicBezTo>
                  <a:cubicBezTo>
                    <a:pt x="1145" y="258"/>
                    <a:pt x="888" y="1"/>
                    <a:pt x="573" y="1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96;p53">
              <a:extLst>
                <a:ext uri="{FF2B5EF4-FFF2-40B4-BE49-F238E27FC236}">
                  <a16:creationId xmlns:a16="http://schemas.microsoft.com/office/drawing/2014/main" id="{A597C217-AE3B-B918-089A-C126629D5F7D}"/>
                </a:ext>
              </a:extLst>
            </p:cNvPr>
            <p:cNvSpPr/>
            <p:nvPr/>
          </p:nvSpPr>
          <p:spPr>
            <a:xfrm>
              <a:off x="2415152" y="2156995"/>
              <a:ext cx="30244" cy="30244"/>
            </a:xfrm>
            <a:custGeom>
              <a:avLst/>
              <a:gdLst/>
              <a:ahLst/>
              <a:cxnLst/>
              <a:rect l="l" t="t" r="r" b="b"/>
              <a:pathLst>
                <a:path w="1155" h="1155" extrusionOk="0">
                  <a:moveTo>
                    <a:pt x="582" y="0"/>
                  </a:moveTo>
                  <a:cubicBezTo>
                    <a:pt x="268" y="0"/>
                    <a:pt x="0" y="258"/>
                    <a:pt x="0" y="582"/>
                  </a:cubicBezTo>
                  <a:cubicBezTo>
                    <a:pt x="0" y="897"/>
                    <a:pt x="268" y="1155"/>
                    <a:pt x="582" y="1155"/>
                  </a:cubicBezTo>
                  <a:cubicBezTo>
                    <a:pt x="897" y="1155"/>
                    <a:pt x="1155" y="897"/>
                    <a:pt x="1155" y="582"/>
                  </a:cubicBezTo>
                  <a:cubicBezTo>
                    <a:pt x="1155" y="258"/>
                    <a:pt x="897" y="0"/>
                    <a:pt x="582" y="0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197;p53">
              <a:extLst>
                <a:ext uri="{FF2B5EF4-FFF2-40B4-BE49-F238E27FC236}">
                  <a16:creationId xmlns:a16="http://schemas.microsoft.com/office/drawing/2014/main" id="{CE22DC70-FCDE-9B8F-392E-7BC63D3D9149}"/>
                </a:ext>
              </a:extLst>
            </p:cNvPr>
            <p:cNvSpPr/>
            <p:nvPr/>
          </p:nvSpPr>
          <p:spPr>
            <a:xfrm>
              <a:off x="2474854" y="2244924"/>
              <a:ext cx="79707" cy="75727"/>
            </a:xfrm>
            <a:custGeom>
              <a:avLst/>
              <a:gdLst/>
              <a:ahLst/>
              <a:cxnLst/>
              <a:rect l="l" t="t" r="r" b="b"/>
              <a:pathLst>
                <a:path w="3044" h="2892" extrusionOk="0">
                  <a:moveTo>
                    <a:pt x="2090" y="0"/>
                  </a:moveTo>
                  <a:lnTo>
                    <a:pt x="0" y="2080"/>
                  </a:lnTo>
                  <a:lnTo>
                    <a:pt x="382" y="2462"/>
                  </a:lnTo>
                  <a:cubicBezTo>
                    <a:pt x="673" y="2748"/>
                    <a:pt x="1050" y="2891"/>
                    <a:pt x="1426" y="2891"/>
                  </a:cubicBezTo>
                  <a:cubicBezTo>
                    <a:pt x="1801" y="2891"/>
                    <a:pt x="2176" y="2748"/>
                    <a:pt x="2462" y="2462"/>
                  </a:cubicBezTo>
                  <a:cubicBezTo>
                    <a:pt x="3044" y="1889"/>
                    <a:pt x="3044" y="954"/>
                    <a:pt x="2462" y="382"/>
                  </a:cubicBezTo>
                  <a:lnTo>
                    <a:pt x="2090" y="0"/>
                  </a:lnTo>
                  <a:close/>
                </a:path>
              </a:pathLst>
            </a:custGeom>
            <a:solidFill>
              <a:srgbClr val="657A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198;p53">
              <a:extLst>
                <a:ext uri="{FF2B5EF4-FFF2-40B4-BE49-F238E27FC236}">
                  <a16:creationId xmlns:a16="http://schemas.microsoft.com/office/drawing/2014/main" id="{3D5423C5-5E7E-A0D5-94B7-9CF8575D7ABE}"/>
                </a:ext>
              </a:extLst>
            </p:cNvPr>
            <p:cNvSpPr/>
            <p:nvPr/>
          </p:nvSpPr>
          <p:spPr>
            <a:xfrm>
              <a:off x="2475115" y="2244924"/>
              <a:ext cx="71459" cy="71721"/>
            </a:xfrm>
            <a:custGeom>
              <a:avLst/>
              <a:gdLst/>
              <a:ahLst/>
              <a:cxnLst/>
              <a:rect l="l" t="t" r="r" b="b"/>
              <a:pathLst>
                <a:path w="2729" h="2739" extrusionOk="0">
                  <a:moveTo>
                    <a:pt x="2080" y="0"/>
                  </a:moveTo>
                  <a:lnTo>
                    <a:pt x="0" y="2080"/>
                  </a:lnTo>
                  <a:lnTo>
                    <a:pt x="372" y="2462"/>
                  </a:lnTo>
                  <a:cubicBezTo>
                    <a:pt x="487" y="2576"/>
                    <a:pt x="620" y="2662"/>
                    <a:pt x="763" y="2738"/>
                  </a:cubicBezTo>
                  <a:lnTo>
                    <a:pt x="2728" y="764"/>
                  </a:lnTo>
                  <a:cubicBezTo>
                    <a:pt x="2662" y="621"/>
                    <a:pt x="2566" y="487"/>
                    <a:pt x="2452" y="382"/>
                  </a:cubicBezTo>
                  <a:lnTo>
                    <a:pt x="2080" y="0"/>
                  </a:lnTo>
                  <a:close/>
                </a:path>
              </a:pathLst>
            </a:custGeom>
            <a:solidFill>
              <a:srgbClr val="435D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199;p53">
              <a:extLst>
                <a:ext uri="{FF2B5EF4-FFF2-40B4-BE49-F238E27FC236}">
                  <a16:creationId xmlns:a16="http://schemas.microsoft.com/office/drawing/2014/main" id="{EE259077-F55C-4B3B-18EB-938A4C4D24AF}"/>
                </a:ext>
              </a:extLst>
            </p:cNvPr>
            <p:cNvSpPr/>
            <p:nvPr/>
          </p:nvSpPr>
          <p:spPr>
            <a:xfrm>
              <a:off x="2450371" y="2220756"/>
              <a:ext cx="89945" cy="88820"/>
            </a:xfrm>
            <a:custGeom>
              <a:avLst/>
              <a:gdLst/>
              <a:ahLst/>
              <a:cxnLst/>
              <a:rect l="l" t="t" r="r" b="b"/>
              <a:pathLst>
                <a:path w="3435" h="3392" extrusionOk="0">
                  <a:moveTo>
                    <a:pt x="2576" y="0"/>
                  </a:moveTo>
                  <a:cubicBezTo>
                    <a:pt x="2522" y="0"/>
                    <a:pt x="2467" y="22"/>
                    <a:pt x="2424" y="65"/>
                  </a:cubicBezTo>
                  <a:lnTo>
                    <a:pt x="86" y="2402"/>
                  </a:lnTo>
                  <a:cubicBezTo>
                    <a:pt x="1" y="2488"/>
                    <a:pt x="1" y="2631"/>
                    <a:pt x="86" y="2717"/>
                  </a:cubicBezTo>
                  <a:lnTo>
                    <a:pt x="697" y="3327"/>
                  </a:lnTo>
                  <a:cubicBezTo>
                    <a:pt x="740" y="3370"/>
                    <a:pt x="795" y="3392"/>
                    <a:pt x="850" y="3392"/>
                  </a:cubicBezTo>
                  <a:cubicBezTo>
                    <a:pt x="904" y="3392"/>
                    <a:pt x="959" y="3370"/>
                    <a:pt x="1002" y="3327"/>
                  </a:cubicBezTo>
                  <a:lnTo>
                    <a:pt x="3349" y="990"/>
                  </a:lnTo>
                  <a:cubicBezTo>
                    <a:pt x="3435" y="904"/>
                    <a:pt x="3435" y="761"/>
                    <a:pt x="3349" y="675"/>
                  </a:cubicBezTo>
                  <a:lnTo>
                    <a:pt x="2729" y="65"/>
                  </a:lnTo>
                  <a:cubicBezTo>
                    <a:pt x="2686" y="22"/>
                    <a:pt x="2631" y="0"/>
                    <a:pt x="2576" y="0"/>
                  </a:cubicBezTo>
                  <a:close/>
                </a:path>
              </a:pathLst>
            </a:custGeom>
            <a:solidFill>
              <a:srgbClr val="AEBF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10183;p53">
            <a:extLst>
              <a:ext uri="{FF2B5EF4-FFF2-40B4-BE49-F238E27FC236}">
                <a16:creationId xmlns:a16="http://schemas.microsoft.com/office/drawing/2014/main" id="{E2DB89F3-4151-D3EE-D703-EBE6CFBB00C3}"/>
              </a:ext>
            </a:extLst>
          </p:cNvPr>
          <p:cNvGrpSpPr/>
          <p:nvPr/>
        </p:nvGrpSpPr>
        <p:grpSpPr>
          <a:xfrm>
            <a:off x="1329854" y="420650"/>
            <a:ext cx="821624" cy="795335"/>
            <a:chOff x="2189568" y="1961603"/>
            <a:chExt cx="364993" cy="359049"/>
          </a:xfrm>
        </p:grpSpPr>
        <p:sp>
          <p:nvSpPr>
            <p:cNvPr id="22" name="Google Shape;10184;p53">
              <a:extLst>
                <a:ext uri="{FF2B5EF4-FFF2-40B4-BE49-F238E27FC236}">
                  <a16:creationId xmlns:a16="http://schemas.microsoft.com/office/drawing/2014/main" id="{7C0329A5-7B1E-6D82-C8D1-25D71441AD8D}"/>
                </a:ext>
              </a:extLst>
            </p:cNvPr>
            <p:cNvSpPr/>
            <p:nvPr/>
          </p:nvSpPr>
          <p:spPr>
            <a:xfrm>
              <a:off x="2232197" y="2004206"/>
              <a:ext cx="77822" cy="73868"/>
            </a:xfrm>
            <a:custGeom>
              <a:avLst/>
              <a:gdLst/>
              <a:ahLst/>
              <a:cxnLst/>
              <a:rect l="l" t="t" r="r" b="b"/>
              <a:pathLst>
                <a:path w="2972" h="2821" extrusionOk="0">
                  <a:moveTo>
                    <a:pt x="292" y="1"/>
                  </a:moveTo>
                  <a:cubicBezTo>
                    <a:pt x="135" y="1"/>
                    <a:pt x="1" y="204"/>
                    <a:pt x="147" y="350"/>
                  </a:cubicBezTo>
                  <a:lnTo>
                    <a:pt x="2551" y="2754"/>
                  </a:lnTo>
                  <a:cubicBezTo>
                    <a:pt x="2590" y="2792"/>
                    <a:pt x="2647" y="2821"/>
                    <a:pt x="2694" y="2821"/>
                  </a:cubicBezTo>
                  <a:cubicBezTo>
                    <a:pt x="2876" y="2821"/>
                    <a:pt x="2971" y="2592"/>
                    <a:pt x="2838" y="2468"/>
                  </a:cubicBezTo>
                  <a:lnTo>
                    <a:pt x="434" y="64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185;p53">
              <a:extLst>
                <a:ext uri="{FF2B5EF4-FFF2-40B4-BE49-F238E27FC236}">
                  <a16:creationId xmlns:a16="http://schemas.microsoft.com/office/drawing/2014/main" id="{84ECB2B8-BD6A-8CA6-0B20-32F85F4B0548}"/>
                </a:ext>
              </a:extLst>
            </p:cNvPr>
            <p:cNvSpPr/>
            <p:nvPr/>
          </p:nvSpPr>
          <p:spPr>
            <a:xfrm>
              <a:off x="2192187" y="2070061"/>
              <a:ext cx="100838" cy="35009"/>
            </a:xfrm>
            <a:custGeom>
              <a:avLst/>
              <a:gdLst/>
              <a:ahLst/>
              <a:cxnLst/>
              <a:rect l="l" t="t" r="r" b="b"/>
              <a:pathLst>
                <a:path w="3851" h="1337" extrusionOk="0">
                  <a:moveTo>
                    <a:pt x="285" y="0"/>
                  </a:moveTo>
                  <a:cubicBezTo>
                    <a:pt x="74" y="0"/>
                    <a:pt x="1" y="332"/>
                    <a:pt x="244" y="401"/>
                  </a:cubicBezTo>
                  <a:lnTo>
                    <a:pt x="3517" y="1327"/>
                  </a:lnTo>
                  <a:cubicBezTo>
                    <a:pt x="3526" y="1336"/>
                    <a:pt x="3545" y="1336"/>
                    <a:pt x="3564" y="1336"/>
                  </a:cubicBezTo>
                  <a:cubicBezTo>
                    <a:pt x="3803" y="1336"/>
                    <a:pt x="3850" y="1002"/>
                    <a:pt x="3621" y="935"/>
                  </a:cubicBezTo>
                  <a:lnTo>
                    <a:pt x="349" y="10"/>
                  </a:lnTo>
                  <a:cubicBezTo>
                    <a:pt x="327" y="3"/>
                    <a:pt x="305" y="0"/>
                    <a:pt x="285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186;p53">
              <a:extLst>
                <a:ext uri="{FF2B5EF4-FFF2-40B4-BE49-F238E27FC236}">
                  <a16:creationId xmlns:a16="http://schemas.microsoft.com/office/drawing/2014/main" id="{74B8E724-DD72-81EF-0A45-779F41D01219}"/>
                </a:ext>
              </a:extLst>
            </p:cNvPr>
            <p:cNvSpPr/>
            <p:nvPr/>
          </p:nvSpPr>
          <p:spPr>
            <a:xfrm>
              <a:off x="2189568" y="2121514"/>
              <a:ext cx="100131" cy="36999"/>
            </a:xfrm>
            <a:custGeom>
              <a:avLst/>
              <a:gdLst/>
              <a:ahLst/>
              <a:cxnLst/>
              <a:rect l="l" t="t" r="r" b="b"/>
              <a:pathLst>
                <a:path w="3824" h="1413" extrusionOk="0">
                  <a:moveTo>
                    <a:pt x="3539" y="0"/>
                  </a:moveTo>
                  <a:cubicBezTo>
                    <a:pt x="3519" y="0"/>
                    <a:pt x="3497" y="3"/>
                    <a:pt x="3473" y="10"/>
                  </a:cubicBezTo>
                  <a:lnTo>
                    <a:pt x="220" y="1012"/>
                  </a:lnTo>
                  <a:cubicBezTo>
                    <a:pt x="1" y="1079"/>
                    <a:pt x="49" y="1403"/>
                    <a:pt x="278" y="1413"/>
                  </a:cubicBezTo>
                  <a:cubicBezTo>
                    <a:pt x="306" y="1403"/>
                    <a:pt x="325" y="1403"/>
                    <a:pt x="344" y="1394"/>
                  </a:cubicBezTo>
                  <a:lnTo>
                    <a:pt x="3597" y="392"/>
                  </a:lnTo>
                  <a:cubicBezTo>
                    <a:pt x="3823" y="322"/>
                    <a:pt x="3749" y="0"/>
                    <a:pt x="3539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187;p53">
              <a:extLst>
                <a:ext uri="{FF2B5EF4-FFF2-40B4-BE49-F238E27FC236}">
                  <a16:creationId xmlns:a16="http://schemas.microsoft.com/office/drawing/2014/main" id="{A7DD1463-B6F2-88DB-1296-B43C3AFA1ABC}"/>
                </a:ext>
              </a:extLst>
            </p:cNvPr>
            <p:cNvSpPr/>
            <p:nvPr/>
          </p:nvSpPr>
          <p:spPr>
            <a:xfrm>
              <a:off x="2299048" y="1964404"/>
              <a:ext cx="36947" cy="96439"/>
            </a:xfrm>
            <a:custGeom>
              <a:avLst/>
              <a:gdLst/>
              <a:ahLst/>
              <a:cxnLst/>
              <a:rect l="l" t="t" r="r" b="b"/>
              <a:pathLst>
                <a:path w="1411" h="3683" extrusionOk="0">
                  <a:moveTo>
                    <a:pt x="250" y="1"/>
                  </a:moveTo>
                  <a:cubicBezTo>
                    <a:pt x="127" y="1"/>
                    <a:pt x="0" y="106"/>
                    <a:pt x="46" y="267"/>
                  </a:cubicBezTo>
                  <a:lnTo>
                    <a:pt x="981" y="3539"/>
                  </a:lnTo>
                  <a:cubicBezTo>
                    <a:pt x="1010" y="3625"/>
                    <a:pt x="1086" y="3683"/>
                    <a:pt x="1181" y="3683"/>
                  </a:cubicBezTo>
                  <a:cubicBezTo>
                    <a:pt x="1315" y="3683"/>
                    <a:pt x="1410" y="3559"/>
                    <a:pt x="1372" y="3425"/>
                  </a:cubicBezTo>
                  <a:lnTo>
                    <a:pt x="437" y="153"/>
                  </a:lnTo>
                  <a:cubicBezTo>
                    <a:pt x="411" y="47"/>
                    <a:pt x="331" y="1"/>
                    <a:pt x="250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188;p53">
              <a:extLst>
                <a:ext uri="{FF2B5EF4-FFF2-40B4-BE49-F238E27FC236}">
                  <a16:creationId xmlns:a16="http://schemas.microsoft.com/office/drawing/2014/main" id="{E25BC778-F87B-CE6C-9737-09E435CF0191}"/>
                </a:ext>
              </a:extLst>
            </p:cNvPr>
            <p:cNvSpPr/>
            <p:nvPr/>
          </p:nvSpPr>
          <p:spPr>
            <a:xfrm>
              <a:off x="2350711" y="1961603"/>
              <a:ext cx="38701" cy="95732"/>
            </a:xfrm>
            <a:custGeom>
              <a:avLst/>
              <a:gdLst/>
              <a:ahLst/>
              <a:cxnLst/>
              <a:rect l="l" t="t" r="r" b="b"/>
              <a:pathLst>
                <a:path w="1478" h="3656" extrusionOk="0">
                  <a:moveTo>
                    <a:pt x="1233" y="0"/>
                  </a:moveTo>
                  <a:cubicBezTo>
                    <a:pt x="1154" y="0"/>
                    <a:pt x="1074" y="44"/>
                    <a:pt x="1040" y="145"/>
                  </a:cubicBezTo>
                  <a:lnTo>
                    <a:pt x="48" y="3398"/>
                  </a:lnTo>
                  <a:cubicBezTo>
                    <a:pt x="0" y="3522"/>
                    <a:pt x="105" y="3656"/>
                    <a:pt x="239" y="3656"/>
                  </a:cubicBezTo>
                  <a:cubicBezTo>
                    <a:pt x="324" y="3656"/>
                    <a:pt x="410" y="3599"/>
                    <a:pt x="439" y="3513"/>
                  </a:cubicBezTo>
                  <a:lnTo>
                    <a:pt x="1431" y="260"/>
                  </a:lnTo>
                  <a:cubicBezTo>
                    <a:pt x="1477" y="104"/>
                    <a:pt x="1355" y="0"/>
                    <a:pt x="1233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189;p53">
              <a:extLst>
                <a:ext uri="{FF2B5EF4-FFF2-40B4-BE49-F238E27FC236}">
                  <a16:creationId xmlns:a16="http://schemas.microsoft.com/office/drawing/2014/main" id="{051A891A-B92F-CB92-5274-6DF2B58200EF}"/>
                </a:ext>
              </a:extLst>
            </p:cNvPr>
            <p:cNvSpPr/>
            <p:nvPr/>
          </p:nvSpPr>
          <p:spPr>
            <a:xfrm>
              <a:off x="2286243" y="2072313"/>
              <a:ext cx="237838" cy="221604"/>
            </a:xfrm>
            <a:custGeom>
              <a:avLst/>
              <a:gdLst/>
              <a:ahLst/>
              <a:cxnLst/>
              <a:rect l="l" t="t" r="r" b="b"/>
              <a:pathLst>
                <a:path w="9083" h="8463" extrusionOk="0">
                  <a:moveTo>
                    <a:pt x="3880" y="0"/>
                  </a:moveTo>
                  <a:cubicBezTo>
                    <a:pt x="3398" y="0"/>
                    <a:pt x="2905" y="109"/>
                    <a:pt x="2434" y="344"/>
                  </a:cubicBezTo>
                  <a:cubicBezTo>
                    <a:pt x="440" y="1336"/>
                    <a:pt x="1" y="3988"/>
                    <a:pt x="1575" y="5572"/>
                  </a:cubicBezTo>
                  <a:cubicBezTo>
                    <a:pt x="2081" y="6077"/>
                    <a:pt x="2748" y="6402"/>
                    <a:pt x="3464" y="6497"/>
                  </a:cubicBezTo>
                  <a:cubicBezTo>
                    <a:pt x="4427" y="6621"/>
                    <a:pt x="5334" y="7031"/>
                    <a:pt x="6068" y="7661"/>
                  </a:cubicBezTo>
                  <a:cubicBezTo>
                    <a:pt x="6173" y="7756"/>
                    <a:pt x="6278" y="7852"/>
                    <a:pt x="6374" y="7947"/>
                  </a:cubicBezTo>
                  <a:lnTo>
                    <a:pt x="6889" y="8462"/>
                  </a:lnTo>
                  <a:lnTo>
                    <a:pt x="9083" y="6268"/>
                  </a:lnTo>
                  <a:lnTo>
                    <a:pt x="8530" y="5724"/>
                  </a:lnTo>
                  <a:cubicBezTo>
                    <a:pt x="8444" y="5638"/>
                    <a:pt x="8358" y="5543"/>
                    <a:pt x="8282" y="5448"/>
                  </a:cubicBezTo>
                  <a:cubicBezTo>
                    <a:pt x="7642" y="4704"/>
                    <a:pt x="7242" y="3788"/>
                    <a:pt x="7108" y="2815"/>
                  </a:cubicBezTo>
                  <a:cubicBezTo>
                    <a:pt x="6875" y="1132"/>
                    <a:pt x="5435" y="0"/>
                    <a:pt x="3880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" name="Google Shape;10190;p53">
              <a:extLst>
                <a:ext uri="{FF2B5EF4-FFF2-40B4-BE49-F238E27FC236}">
                  <a16:creationId xmlns:a16="http://schemas.microsoft.com/office/drawing/2014/main" id="{7DB6BB12-EC4D-BEB8-6D0C-426CD8D5C6F5}"/>
                </a:ext>
              </a:extLst>
            </p:cNvPr>
            <p:cNvSpPr/>
            <p:nvPr/>
          </p:nvSpPr>
          <p:spPr>
            <a:xfrm>
              <a:off x="2296481" y="2086296"/>
              <a:ext cx="194895" cy="207621"/>
            </a:xfrm>
            <a:custGeom>
              <a:avLst/>
              <a:gdLst/>
              <a:ahLst/>
              <a:cxnLst/>
              <a:rect l="l" t="t" r="r" b="b"/>
              <a:pathLst>
                <a:path w="7443" h="7929" extrusionOk="0">
                  <a:moveTo>
                    <a:pt x="1709" y="1"/>
                  </a:moveTo>
                  <a:cubicBezTo>
                    <a:pt x="564" y="745"/>
                    <a:pt x="1" y="2128"/>
                    <a:pt x="306" y="3464"/>
                  </a:cubicBezTo>
                  <a:cubicBezTo>
                    <a:pt x="612" y="4790"/>
                    <a:pt x="1718" y="5791"/>
                    <a:pt x="3073" y="5963"/>
                  </a:cubicBezTo>
                  <a:cubicBezTo>
                    <a:pt x="4036" y="6097"/>
                    <a:pt x="4943" y="6497"/>
                    <a:pt x="5677" y="7127"/>
                  </a:cubicBezTo>
                  <a:cubicBezTo>
                    <a:pt x="5782" y="7222"/>
                    <a:pt x="5887" y="7318"/>
                    <a:pt x="5983" y="7413"/>
                  </a:cubicBezTo>
                  <a:lnTo>
                    <a:pt x="6498" y="7928"/>
                  </a:lnTo>
                  <a:lnTo>
                    <a:pt x="7442" y="6984"/>
                  </a:lnTo>
                  <a:lnTo>
                    <a:pt x="6927" y="6469"/>
                  </a:lnTo>
                  <a:cubicBezTo>
                    <a:pt x="6832" y="6373"/>
                    <a:pt x="6727" y="6278"/>
                    <a:pt x="6622" y="6182"/>
                  </a:cubicBezTo>
                  <a:cubicBezTo>
                    <a:pt x="5887" y="5553"/>
                    <a:pt x="4981" y="5143"/>
                    <a:pt x="4017" y="5019"/>
                  </a:cubicBezTo>
                  <a:cubicBezTo>
                    <a:pt x="1632" y="4713"/>
                    <a:pt x="392" y="2014"/>
                    <a:pt x="1709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191;p53">
              <a:extLst>
                <a:ext uri="{FF2B5EF4-FFF2-40B4-BE49-F238E27FC236}">
                  <a16:creationId xmlns:a16="http://schemas.microsoft.com/office/drawing/2014/main" id="{0F0FE383-39BF-E67A-607B-A17A405F7856}"/>
                </a:ext>
              </a:extLst>
            </p:cNvPr>
            <p:cNvSpPr/>
            <p:nvPr/>
          </p:nvSpPr>
          <p:spPr>
            <a:xfrm>
              <a:off x="2430549" y="2174330"/>
              <a:ext cx="86044" cy="82116"/>
            </a:xfrm>
            <a:custGeom>
              <a:avLst/>
              <a:gdLst/>
              <a:ahLst/>
              <a:cxnLst/>
              <a:rect l="l" t="t" r="r" b="b"/>
              <a:pathLst>
                <a:path w="3286" h="3136" extrusionOk="0">
                  <a:moveTo>
                    <a:pt x="292" y="1"/>
                  </a:moveTo>
                  <a:cubicBezTo>
                    <a:pt x="135" y="1"/>
                    <a:pt x="0" y="205"/>
                    <a:pt x="147" y="359"/>
                  </a:cubicBezTo>
                  <a:lnTo>
                    <a:pt x="2866" y="3078"/>
                  </a:lnTo>
                  <a:cubicBezTo>
                    <a:pt x="2904" y="3116"/>
                    <a:pt x="2952" y="3135"/>
                    <a:pt x="3009" y="3135"/>
                  </a:cubicBezTo>
                  <a:cubicBezTo>
                    <a:pt x="3190" y="3135"/>
                    <a:pt x="3286" y="2916"/>
                    <a:pt x="3152" y="2792"/>
                  </a:cubicBezTo>
                  <a:lnTo>
                    <a:pt x="433" y="63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192;p53">
              <a:extLst>
                <a:ext uri="{FF2B5EF4-FFF2-40B4-BE49-F238E27FC236}">
                  <a16:creationId xmlns:a16="http://schemas.microsoft.com/office/drawing/2014/main" id="{B8F6FDB8-7492-1869-B07E-17E4ABF05E53}"/>
                </a:ext>
              </a:extLst>
            </p:cNvPr>
            <p:cNvSpPr/>
            <p:nvPr/>
          </p:nvSpPr>
          <p:spPr>
            <a:xfrm>
              <a:off x="2402740" y="2202478"/>
              <a:ext cx="28358" cy="24483"/>
            </a:xfrm>
            <a:custGeom>
              <a:avLst/>
              <a:gdLst/>
              <a:ahLst/>
              <a:cxnLst/>
              <a:rect l="l" t="t" r="r" b="b"/>
              <a:pathLst>
                <a:path w="1083" h="935" extrusionOk="0">
                  <a:moveTo>
                    <a:pt x="289" y="1"/>
                  </a:moveTo>
                  <a:cubicBezTo>
                    <a:pt x="134" y="1"/>
                    <a:pt x="1" y="191"/>
                    <a:pt x="131" y="343"/>
                  </a:cubicBezTo>
                  <a:cubicBezTo>
                    <a:pt x="303" y="524"/>
                    <a:pt x="494" y="715"/>
                    <a:pt x="665" y="877"/>
                  </a:cubicBezTo>
                  <a:cubicBezTo>
                    <a:pt x="703" y="915"/>
                    <a:pt x="761" y="935"/>
                    <a:pt x="808" y="935"/>
                  </a:cubicBezTo>
                  <a:cubicBezTo>
                    <a:pt x="812" y="935"/>
                    <a:pt x="816" y="935"/>
                    <a:pt x="819" y="935"/>
                  </a:cubicBezTo>
                  <a:cubicBezTo>
                    <a:pt x="1002" y="935"/>
                    <a:pt x="1082" y="703"/>
                    <a:pt x="942" y="582"/>
                  </a:cubicBezTo>
                  <a:cubicBezTo>
                    <a:pt x="780" y="429"/>
                    <a:pt x="589" y="238"/>
                    <a:pt x="436" y="66"/>
                  </a:cubicBezTo>
                  <a:cubicBezTo>
                    <a:pt x="390" y="20"/>
                    <a:pt x="338" y="1"/>
                    <a:pt x="289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193;p53">
              <a:extLst>
                <a:ext uri="{FF2B5EF4-FFF2-40B4-BE49-F238E27FC236}">
                  <a16:creationId xmlns:a16="http://schemas.microsoft.com/office/drawing/2014/main" id="{AFE56490-A48B-9206-44A0-39CA42687258}"/>
                </a:ext>
              </a:extLst>
            </p:cNvPr>
            <p:cNvSpPr/>
            <p:nvPr/>
          </p:nvSpPr>
          <p:spPr>
            <a:xfrm>
              <a:off x="2433324" y="2233141"/>
              <a:ext cx="55538" cy="51532"/>
            </a:xfrm>
            <a:custGeom>
              <a:avLst/>
              <a:gdLst/>
              <a:ahLst/>
              <a:cxnLst/>
              <a:rect l="l" t="t" r="r" b="b"/>
              <a:pathLst>
                <a:path w="2121" h="1968" extrusionOk="0">
                  <a:moveTo>
                    <a:pt x="290" y="1"/>
                  </a:moveTo>
                  <a:cubicBezTo>
                    <a:pt x="137" y="1"/>
                    <a:pt x="1" y="203"/>
                    <a:pt x="146" y="355"/>
                  </a:cubicBezTo>
                  <a:cubicBezTo>
                    <a:pt x="652" y="870"/>
                    <a:pt x="1176" y="1395"/>
                    <a:pt x="1691" y="1901"/>
                  </a:cubicBezTo>
                  <a:cubicBezTo>
                    <a:pt x="1730" y="1939"/>
                    <a:pt x="1787" y="1958"/>
                    <a:pt x="1835" y="1958"/>
                  </a:cubicBezTo>
                  <a:lnTo>
                    <a:pt x="1844" y="1967"/>
                  </a:lnTo>
                  <a:cubicBezTo>
                    <a:pt x="2025" y="1967"/>
                    <a:pt x="2121" y="1748"/>
                    <a:pt x="1987" y="1614"/>
                  </a:cubicBezTo>
                  <a:cubicBezTo>
                    <a:pt x="1462" y="1109"/>
                    <a:pt x="947" y="584"/>
                    <a:pt x="432" y="69"/>
                  </a:cubicBezTo>
                  <a:cubicBezTo>
                    <a:pt x="389" y="21"/>
                    <a:pt x="339" y="1"/>
                    <a:pt x="290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94;p53">
              <a:extLst>
                <a:ext uri="{FF2B5EF4-FFF2-40B4-BE49-F238E27FC236}">
                  <a16:creationId xmlns:a16="http://schemas.microsoft.com/office/drawing/2014/main" id="{970FC023-FD22-1B72-AE82-305781E27D49}"/>
                </a:ext>
              </a:extLst>
            </p:cNvPr>
            <p:cNvSpPr/>
            <p:nvPr/>
          </p:nvSpPr>
          <p:spPr>
            <a:xfrm>
              <a:off x="2356105" y="2093994"/>
              <a:ext cx="71066" cy="20320"/>
            </a:xfrm>
            <a:custGeom>
              <a:avLst/>
              <a:gdLst/>
              <a:ahLst/>
              <a:cxnLst/>
              <a:rect l="l" t="t" r="r" b="b"/>
              <a:pathLst>
                <a:path w="2714" h="776" extrusionOk="0">
                  <a:moveTo>
                    <a:pt x="1233" y="1"/>
                  </a:moveTo>
                  <a:cubicBezTo>
                    <a:pt x="916" y="1"/>
                    <a:pt x="564" y="71"/>
                    <a:pt x="204" y="269"/>
                  </a:cubicBezTo>
                  <a:cubicBezTo>
                    <a:pt x="1" y="384"/>
                    <a:pt x="117" y="658"/>
                    <a:pt x="304" y="658"/>
                  </a:cubicBezTo>
                  <a:cubicBezTo>
                    <a:pt x="336" y="658"/>
                    <a:pt x="370" y="650"/>
                    <a:pt x="405" y="632"/>
                  </a:cubicBezTo>
                  <a:cubicBezTo>
                    <a:pt x="693" y="467"/>
                    <a:pt x="978" y="409"/>
                    <a:pt x="1235" y="409"/>
                  </a:cubicBezTo>
                  <a:cubicBezTo>
                    <a:pt x="1829" y="409"/>
                    <a:pt x="2279" y="717"/>
                    <a:pt x="2313" y="737"/>
                  </a:cubicBezTo>
                  <a:cubicBezTo>
                    <a:pt x="2341" y="756"/>
                    <a:pt x="2389" y="775"/>
                    <a:pt x="2427" y="775"/>
                  </a:cubicBezTo>
                  <a:cubicBezTo>
                    <a:pt x="2628" y="775"/>
                    <a:pt x="2713" y="517"/>
                    <a:pt x="2551" y="403"/>
                  </a:cubicBezTo>
                  <a:cubicBezTo>
                    <a:pt x="2518" y="376"/>
                    <a:pt x="1968" y="1"/>
                    <a:pt x="1233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195;p53">
              <a:extLst>
                <a:ext uri="{FF2B5EF4-FFF2-40B4-BE49-F238E27FC236}">
                  <a16:creationId xmlns:a16="http://schemas.microsoft.com/office/drawing/2014/main" id="{6E85ADB6-B82C-5E0A-2B97-15C98B8EF844}"/>
                </a:ext>
              </a:extLst>
            </p:cNvPr>
            <p:cNvSpPr/>
            <p:nvPr/>
          </p:nvSpPr>
          <p:spPr>
            <a:xfrm>
              <a:off x="2387422" y="2184961"/>
              <a:ext cx="30008" cy="30270"/>
            </a:xfrm>
            <a:custGeom>
              <a:avLst/>
              <a:gdLst/>
              <a:ahLst/>
              <a:cxnLst/>
              <a:rect l="l" t="t" r="r" b="b"/>
              <a:pathLst>
                <a:path w="1146" h="1156" extrusionOk="0">
                  <a:moveTo>
                    <a:pt x="573" y="1"/>
                  </a:moveTo>
                  <a:cubicBezTo>
                    <a:pt x="258" y="1"/>
                    <a:pt x="1" y="258"/>
                    <a:pt x="1" y="573"/>
                  </a:cubicBezTo>
                  <a:cubicBezTo>
                    <a:pt x="1" y="898"/>
                    <a:pt x="258" y="1155"/>
                    <a:pt x="573" y="1155"/>
                  </a:cubicBezTo>
                  <a:cubicBezTo>
                    <a:pt x="888" y="1155"/>
                    <a:pt x="1145" y="898"/>
                    <a:pt x="1145" y="573"/>
                  </a:cubicBezTo>
                  <a:cubicBezTo>
                    <a:pt x="1145" y="258"/>
                    <a:pt x="888" y="1"/>
                    <a:pt x="573" y="1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196;p53">
              <a:extLst>
                <a:ext uri="{FF2B5EF4-FFF2-40B4-BE49-F238E27FC236}">
                  <a16:creationId xmlns:a16="http://schemas.microsoft.com/office/drawing/2014/main" id="{17527557-0910-1A58-7941-2E5EEEC32835}"/>
                </a:ext>
              </a:extLst>
            </p:cNvPr>
            <p:cNvSpPr/>
            <p:nvPr/>
          </p:nvSpPr>
          <p:spPr>
            <a:xfrm>
              <a:off x="2415152" y="2156995"/>
              <a:ext cx="30244" cy="30244"/>
            </a:xfrm>
            <a:custGeom>
              <a:avLst/>
              <a:gdLst/>
              <a:ahLst/>
              <a:cxnLst/>
              <a:rect l="l" t="t" r="r" b="b"/>
              <a:pathLst>
                <a:path w="1155" h="1155" extrusionOk="0">
                  <a:moveTo>
                    <a:pt x="582" y="0"/>
                  </a:moveTo>
                  <a:cubicBezTo>
                    <a:pt x="268" y="0"/>
                    <a:pt x="0" y="258"/>
                    <a:pt x="0" y="582"/>
                  </a:cubicBezTo>
                  <a:cubicBezTo>
                    <a:pt x="0" y="897"/>
                    <a:pt x="268" y="1155"/>
                    <a:pt x="582" y="1155"/>
                  </a:cubicBezTo>
                  <a:cubicBezTo>
                    <a:pt x="897" y="1155"/>
                    <a:pt x="1155" y="897"/>
                    <a:pt x="1155" y="582"/>
                  </a:cubicBezTo>
                  <a:cubicBezTo>
                    <a:pt x="1155" y="258"/>
                    <a:pt x="897" y="0"/>
                    <a:pt x="582" y="0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197;p53">
              <a:extLst>
                <a:ext uri="{FF2B5EF4-FFF2-40B4-BE49-F238E27FC236}">
                  <a16:creationId xmlns:a16="http://schemas.microsoft.com/office/drawing/2014/main" id="{82E65DCF-CD51-3EB4-D316-56B15CFA6AD3}"/>
                </a:ext>
              </a:extLst>
            </p:cNvPr>
            <p:cNvSpPr/>
            <p:nvPr/>
          </p:nvSpPr>
          <p:spPr>
            <a:xfrm>
              <a:off x="2474854" y="2244924"/>
              <a:ext cx="79707" cy="75727"/>
            </a:xfrm>
            <a:custGeom>
              <a:avLst/>
              <a:gdLst/>
              <a:ahLst/>
              <a:cxnLst/>
              <a:rect l="l" t="t" r="r" b="b"/>
              <a:pathLst>
                <a:path w="3044" h="2892" extrusionOk="0">
                  <a:moveTo>
                    <a:pt x="2090" y="0"/>
                  </a:moveTo>
                  <a:lnTo>
                    <a:pt x="0" y="2080"/>
                  </a:lnTo>
                  <a:lnTo>
                    <a:pt x="382" y="2462"/>
                  </a:lnTo>
                  <a:cubicBezTo>
                    <a:pt x="673" y="2748"/>
                    <a:pt x="1050" y="2891"/>
                    <a:pt x="1426" y="2891"/>
                  </a:cubicBezTo>
                  <a:cubicBezTo>
                    <a:pt x="1801" y="2891"/>
                    <a:pt x="2176" y="2748"/>
                    <a:pt x="2462" y="2462"/>
                  </a:cubicBezTo>
                  <a:cubicBezTo>
                    <a:pt x="3044" y="1889"/>
                    <a:pt x="3044" y="954"/>
                    <a:pt x="2462" y="382"/>
                  </a:cubicBezTo>
                  <a:lnTo>
                    <a:pt x="2090" y="0"/>
                  </a:lnTo>
                  <a:close/>
                </a:path>
              </a:pathLst>
            </a:custGeom>
            <a:solidFill>
              <a:srgbClr val="657A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198;p53">
              <a:extLst>
                <a:ext uri="{FF2B5EF4-FFF2-40B4-BE49-F238E27FC236}">
                  <a16:creationId xmlns:a16="http://schemas.microsoft.com/office/drawing/2014/main" id="{CB0EC23E-B7AF-3B79-6BDB-4CFE5D2BFCE1}"/>
                </a:ext>
              </a:extLst>
            </p:cNvPr>
            <p:cNvSpPr/>
            <p:nvPr/>
          </p:nvSpPr>
          <p:spPr>
            <a:xfrm>
              <a:off x="2475115" y="2244924"/>
              <a:ext cx="71459" cy="71721"/>
            </a:xfrm>
            <a:custGeom>
              <a:avLst/>
              <a:gdLst/>
              <a:ahLst/>
              <a:cxnLst/>
              <a:rect l="l" t="t" r="r" b="b"/>
              <a:pathLst>
                <a:path w="2729" h="2739" extrusionOk="0">
                  <a:moveTo>
                    <a:pt x="2080" y="0"/>
                  </a:moveTo>
                  <a:lnTo>
                    <a:pt x="0" y="2080"/>
                  </a:lnTo>
                  <a:lnTo>
                    <a:pt x="372" y="2462"/>
                  </a:lnTo>
                  <a:cubicBezTo>
                    <a:pt x="487" y="2576"/>
                    <a:pt x="620" y="2662"/>
                    <a:pt x="763" y="2738"/>
                  </a:cubicBezTo>
                  <a:lnTo>
                    <a:pt x="2728" y="764"/>
                  </a:lnTo>
                  <a:cubicBezTo>
                    <a:pt x="2662" y="621"/>
                    <a:pt x="2566" y="487"/>
                    <a:pt x="2452" y="382"/>
                  </a:cubicBezTo>
                  <a:lnTo>
                    <a:pt x="2080" y="0"/>
                  </a:lnTo>
                  <a:close/>
                </a:path>
              </a:pathLst>
            </a:custGeom>
            <a:solidFill>
              <a:srgbClr val="435D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199;p53">
              <a:extLst>
                <a:ext uri="{FF2B5EF4-FFF2-40B4-BE49-F238E27FC236}">
                  <a16:creationId xmlns:a16="http://schemas.microsoft.com/office/drawing/2014/main" id="{F83DF41F-897E-9931-0F1D-1A8D457071D6}"/>
                </a:ext>
              </a:extLst>
            </p:cNvPr>
            <p:cNvSpPr/>
            <p:nvPr/>
          </p:nvSpPr>
          <p:spPr>
            <a:xfrm>
              <a:off x="2450371" y="2220756"/>
              <a:ext cx="89945" cy="88820"/>
            </a:xfrm>
            <a:custGeom>
              <a:avLst/>
              <a:gdLst/>
              <a:ahLst/>
              <a:cxnLst/>
              <a:rect l="l" t="t" r="r" b="b"/>
              <a:pathLst>
                <a:path w="3435" h="3392" extrusionOk="0">
                  <a:moveTo>
                    <a:pt x="2576" y="0"/>
                  </a:moveTo>
                  <a:cubicBezTo>
                    <a:pt x="2522" y="0"/>
                    <a:pt x="2467" y="22"/>
                    <a:pt x="2424" y="65"/>
                  </a:cubicBezTo>
                  <a:lnTo>
                    <a:pt x="86" y="2402"/>
                  </a:lnTo>
                  <a:cubicBezTo>
                    <a:pt x="1" y="2488"/>
                    <a:pt x="1" y="2631"/>
                    <a:pt x="86" y="2717"/>
                  </a:cubicBezTo>
                  <a:lnTo>
                    <a:pt x="697" y="3327"/>
                  </a:lnTo>
                  <a:cubicBezTo>
                    <a:pt x="740" y="3370"/>
                    <a:pt x="795" y="3392"/>
                    <a:pt x="850" y="3392"/>
                  </a:cubicBezTo>
                  <a:cubicBezTo>
                    <a:pt x="904" y="3392"/>
                    <a:pt x="959" y="3370"/>
                    <a:pt x="1002" y="3327"/>
                  </a:cubicBezTo>
                  <a:lnTo>
                    <a:pt x="3349" y="990"/>
                  </a:lnTo>
                  <a:cubicBezTo>
                    <a:pt x="3435" y="904"/>
                    <a:pt x="3435" y="761"/>
                    <a:pt x="3349" y="675"/>
                  </a:cubicBezTo>
                  <a:lnTo>
                    <a:pt x="2729" y="65"/>
                  </a:lnTo>
                  <a:cubicBezTo>
                    <a:pt x="2686" y="22"/>
                    <a:pt x="2631" y="0"/>
                    <a:pt x="2576" y="0"/>
                  </a:cubicBezTo>
                  <a:close/>
                </a:path>
              </a:pathLst>
            </a:custGeom>
            <a:solidFill>
              <a:srgbClr val="AEBF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8022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DDE0F429-98C0-D6B9-2B22-0A0EF75A3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7C15EE37-E241-7170-B269-6589955CB217}"/>
              </a:ext>
            </a:extLst>
          </p:cNvPr>
          <p:cNvSpPr txBox="1">
            <a:spLocks/>
          </p:cNvSpPr>
          <p:nvPr/>
        </p:nvSpPr>
        <p:spPr>
          <a:xfrm>
            <a:off x="715100" y="318868"/>
            <a:ext cx="7713900" cy="437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/>
            <a:r>
              <a:rPr lang="en" dirty="0"/>
              <a:t>Learning Outcomes</a:t>
            </a:r>
            <a:endParaRPr lang="en-IN" dirty="0"/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E07F479E-022F-959A-3B6D-2D852A72EBE3}"/>
              </a:ext>
            </a:extLst>
          </p:cNvPr>
          <p:cNvSpPr txBox="1">
            <a:spLocks/>
          </p:cNvSpPr>
          <p:nvPr/>
        </p:nvSpPr>
        <p:spPr>
          <a:xfrm>
            <a:off x="715100" y="1107153"/>
            <a:ext cx="7223605" cy="29522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After completing this session, students will be able to:</a:t>
            </a:r>
          </a:p>
          <a:p>
            <a:endParaRPr lang="en-US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lvl="0" indent="-3429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AutoNum type="arabicPeriod"/>
            </a:pPr>
            <a:r>
              <a:rPr lang="en-US" altLang="en-US" dirty="0">
                <a:solidFill>
                  <a:srgbClr val="210A26"/>
                </a:solidFill>
                <a:latin typeface="Poppins" panose="020B0604020202020204" charset="0"/>
                <a:cs typeface="Poppins" panose="020B0604020202020204" charset="0"/>
              </a:rPr>
              <a:t>Define the term "Proof Spirit" and explain its historical origin and measurement standards in different systems such as British and American proof.</a:t>
            </a:r>
          </a:p>
          <a:p>
            <a:pPr marL="342900" lvl="0" indent="-3429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AutoNum type="arabicPeriod"/>
            </a:pPr>
            <a:r>
              <a:rPr lang="en-US" altLang="en-US" dirty="0">
                <a:solidFill>
                  <a:srgbClr val="210A26"/>
                </a:solidFill>
                <a:latin typeface="Poppins" panose="020B0604020202020204" charset="0"/>
                <a:cs typeface="Poppins" panose="020B0604020202020204" charset="0"/>
              </a:rPr>
              <a:t> Differentiate between proof spirit, over proof, and underproof alcohol based on their alcohol content and their practical implications in pharmaceutical and industrial applications.</a:t>
            </a:r>
          </a:p>
          <a:p>
            <a:pPr marL="342900" lvl="0" indent="-3429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AutoNum type="arabicPeriod"/>
            </a:pPr>
            <a:r>
              <a:rPr lang="en-US" altLang="en-US" dirty="0">
                <a:solidFill>
                  <a:srgbClr val="210A26"/>
                </a:solidFill>
                <a:latin typeface="Poppins" panose="020B0604020202020204" charset="0"/>
                <a:cs typeface="Poppins" panose="020B0604020202020204" charset="0"/>
              </a:rPr>
              <a:t>Interpret the significance of proof spirit in pharmaceutical formulations, especially in terms of alcohol strength used in tinctures, elixirs, and other liquid preparations</a:t>
            </a:r>
            <a:endParaRPr lang="en-US" dirty="0">
              <a:latin typeface="Poppins" panose="020B0604020202020204" charset="0"/>
              <a:cs typeface="Poppi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24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54FAF3B3-60A8-B457-3F21-3D358F556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7;p36">
            <a:extLst>
              <a:ext uri="{FF2B5EF4-FFF2-40B4-BE49-F238E27FC236}">
                <a16:creationId xmlns:a16="http://schemas.microsoft.com/office/drawing/2014/main" id="{DD5C83C1-EA57-F8D0-5DBC-B00949B23E43}"/>
              </a:ext>
            </a:extLst>
          </p:cNvPr>
          <p:cNvSpPr txBox="1">
            <a:spLocks/>
          </p:cNvSpPr>
          <p:nvPr/>
        </p:nvSpPr>
        <p:spPr>
          <a:xfrm>
            <a:off x="523950" y="535000"/>
            <a:ext cx="7713900" cy="7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r>
              <a:rPr lang="en-IN" dirty="0"/>
              <a:t>Contents</a:t>
            </a:r>
          </a:p>
        </p:txBody>
      </p:sp>
      <p:sp>
        <p:nvSpPr>
          <p:cNvPr id="3" name="Google Shape;1168;p36">
            <a:extLst>
              <a:ext uri="{FF2B5EF4-FFF2-40B4-BE49-F238E27FC236}">
                <a16:creationId xmlns:a16="http://schemas.microsoft.com/office/drawing/2014/main" id="{EE810634-E1F7-B7E0-B4F6-2C0A06CAFD6C}"/>
              </a:ext>
            </a:extLst>
          </p:cNvPr>
          <p:cNvSpPr txBox="1"/>
          <p:nvPr/>
        </p:nvSpPr>
        <p:spPr>
          <a:xfrm>
            <a:off x="1945500" y="1478375"/>
            <a:ext cx="2474100" cy="7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Concept of proof spirit </a:t>
            </a:r>
            <a:endParaRPr sz="1300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" name="Google Shape;1169;p36">
            <a:extLst>
              <a:ext uri="{FF2B5EF4-FFF2-40B4-BE49-F238E27FC236}">
                <a16:creationId xmlns:a16="http://schemas.microsoft.com/office/drawing/2014/main" id="{CEFD8035-D7D9-9ABB-C954-E3BB5856A580}"/>
              </a:ext>
            </a:extLst>
          </p:cNvPr>
          <p:cNvSpPr/>
          <p:nvPr/>
        </p:nvSpPr>
        <p:spPr>
          <a:xfrm>
            <a:off x="1028700" y="1478375"/>
            <a:ext cx="764400" cy="7644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5"/>
                </a:solidFill>
                <a:latin typeface="Poppins Black"/>
                <a:ea typeface="Poppins Black"/>
                <a:cs typeface="Poppins Black"/>
                <a:sym typeface="Poppins Black"/>
              </a:rPr>
              <a:t>01</a:t>
            </a:r>
            <a:endParaRPr sz="2000">
              <a:solidFill>
                <a:schemeClr val="accent5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7" name="Google Shape;1170;p36">
            <a:extLst>
              <a:ext uri="{FF2B5EF4-FFF2-40B4-BE49-F238E27FC236}">
                <a16:creationId xmlns:a16="http://schemas.microsoft.com/office/drawing/2014/main" id="{B6089686-3EED-176B-91F7-E9ED52238DE5}"/>
              </a:ext>
            </a:extLst>
          </p:cNvPr>
          <p:cNvSpPr txBox="1"/>
          <p:nvPr/>
        </p:nvSpPr>
        <p:spPr>
          <a:xfrm>
            <a:off x="1906800" y="2398300"/>
            <a:ext cx="2474100" cy="7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115000"/>
              </a:lnSpc>
            </a:pPr>
            <a:r>
              <a:rPr lang="en-US" altLang="en-US" sz="1200" dirty="0">
                <a:solidFill>
                  <a:srgbClr val="210A26"/>
                </a:solidFill>
                <a:latin typeface="Poppins" panose="020B0604020202020204" charset="0"/>
                <a:cs typeface="Poppins" panose="020B0604020202020204" charset="0"/>
              </a:rPr>
              <a:t>Concept of Over proof, and underproof</a:t>
            </a:r>
            <a:endParaRPr sz="1300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" name="Google Shape;1171;p36">
            <a:extLst>
              <a:ext uri="{FF2B5EF4-FFF2-40B4-BE49-F238E27FC236}">
                <a16:creationId xmlns:a16="http://schemas.microsoft.com/office/drawing/2014/main" id="{C89D7779-913B-1175-49D1-4920F023A183}"/>
              </a:ext>
            </a:extLst>
          </p:cNvPr>
          <p:cNvSpPr/>
          <p:nvPr/>
        </p:nvSpPr>
        <p:spPr>
          <a:xfrm>
            <a:off x="1028700" y="2436875"/>
            <a:ext cx="764400" cy="7644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5"/>
                </a:solidFill>
                <a:latin typeface="Poppins Black"/>
                <a:ea typeface="Poppins Black"/>
                <a:cs typeface="Poppins Black"/>
                <a:sym typeface="Poppins Black"/>
              </a:rPr>
              <a:t>02</a:t>
            </a:r>
            <a:endParaRPr sz="2000">
              <a:solidFill>
                <a:schemeClr val="accent5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9" name="Google Shape;1172;p36">
            <a:extLst>
              <a:ext uri="{FF2B5EF4-FFF2-40B4-BE49-F238E27FC236}">
                <a16:creationId xmlns:a16="http://schemas.microsoft.com/office/drawing/2014/main" id="{05B44D88-18A4-9220-1A41-E510911DF70D}"/>
              </a:ext>
            </a:extLst>
          </p:cNvPr>
          <p:cNvSpPr txBox="1"/>
          <p:nvPr/>
        </p:nvSpPr>
        <p:spPr>
          <a:xfrm>
            <a:off x="1945500" y="3395375"/>
            <a:ext cx="2474100" cy="7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115000"/>
              </a:lnSpc>
            </a:pPr>
            <a:r>
              <a:rPr lang="en-US" altLang="en-US" sz="1200" dirty="0">
                <a:solidFill>
                  <a:srgbClr val="210A26"/>
                </a:solidFill>
                <a:latin typeface="Poppins" panose="020B0604020202020204" charset="0"/>
                <a:cs typeface="Poppins" panose="020B0604020202020204" charset="0"/>
              </a:rPr>
              <a:t>Significance of proof spirit in pharmaceutical formulations</a:t>
            </a:r>
            <a:endParaRPr lang="en-IN" sz="1300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" name="Google Shape;1173;p36">
            <a:extLst>
              <a:ext uri="{FF2B5EF4-FFF2-40B4-BE49-F238E27FC236}">
                <a16:creationId xmlns:a16="http://schemas.microsoft.com/office/drawing/2014/main" id="{BD12BB9F-FB20-A857-BBC8-6E458DFC9002}"/>
              </a:ext>
            </a:extLst>
          </p:cNvPr>
          <p:cNvSpPr/>
          <p:nvPr/>
        </p:nvSpPr>
        <p:spPr>
          <a:xfrm>
            <a:off x="1028700" y="3395375"/>
            <a:ext cx="764400" cy="7644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5"/>
                </a:solidFill>
                <a:latin typeface="Poppins Black"/>
                <a:ea typeface="Poppins Black"/>
                <a:cs typeface="Poppins Black"/>
                <a:sym typeface="Poppins Black"/>
              </a:rPr>
              <a:t>03</a:t>
            </a:r>
            <a:endParaRPr sz="2000">
              <a:solidFill>
                <a:schemeClr val="accent5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cxnSp>
        <p:nvCxnSpPr>
          <p:cNvPr id="17" name="Google Shape;1180;p36">
            <a:extLst>
              <a:ext uri="{FF2B5EF4-FFF2-40B4-BE49-F238E27FC236}">
                <a16:creationId xmlns:a16="http://schemas.microsoft.com/office/drawing/2014/main" id="{61DC2795-8CC7-9484-4B78-F8F92255C818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1410900" y="2242775"/>
            <a:ext cx="0" cy="1941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18" name="Google Shape;1181;p36">
            <a:extLst>
              <a:ext uri="{FF2B5EF4-FFF2-40B4-BE49-F238E27FC236}">
                <a16:creationId xmlns:a16="http://schemas.microsoft.com/office/drawing/2014/main" id="{B32AF8BF-DEBF-78E6-18C1-37194C080487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1410900" y="3201275"/>
            <a:ext cx="0" cy="1941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15131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EA26D23A-AF3C-7C01-E6A9-A9A9A0E75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0655A163-ADD6-966D-AFAB-69FAF61AF8A1}"/>
              </a:ext>
            </a:extLst>
          </p:cNvPr>
          <p:cNvSpPr txBox="1">
            <a:spLocks/>
          </p:cNvSpPr>
          <p:nvPr/>
        </p:nvSpPr>
        <p:spPr>
          <a:xfrm>
            <a:off x="715099" y="535000"/>
            <a:ext cx="8165429" cy="7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/>
            <a:r>
              <a:rPr lang="en-IN" sz="2800" dirty="0"/>
              <a:t>Understanding Proof Spirit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9CA13E17-2C09-67F4-F6C8-2CF0D13D7652}"/>
              </a:ext>
            </a:extLst>
          </p:cNvPr>
          <p:cNvSpPr txBox="1">
            <a:spLocks/>
          </p:cNvSpPr>
          <p:nvPr/>
        </p:nvSpPr>
        <p:spPr>
          <a:xfrm>
            <a:off x="715100" y="1439663"/>
            <a:ext cx="7223605" cy="29522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31800" indent="-285750">
              <a:spcBef>
                <a:spcPts val="1000"/>
              </a:spcBef>
              <a:buSzPct val="135000"/>
              <a:buFont typeface="Arial" panose="020B0604020202020204" pitchFamily="34" charset="0"/>
              <a:buChar char="•"/>
            </a:pP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The term "Proof Spirit" refers to a standardized alcohol-water mixture used to express the strength or concentration of alcohol in a solution.</a:t>
            </a:r>
          </a:p>
          <a:p>
            <a:pPr marL="431800" indent="-285750">
              <a:spcBef>
                <a:spcPts val="1000"/>
              </a:spcBef>
              <a:buSzPct val="135000"/>
              <a:buFont typeface="Arial" panose="020B0604020202020204" pitchFamily="34" charset="0"/>
              <a:buChar char="•"/>
            </a:pP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It has historical roots in both the British and American systems of measuring alcohol content.</a:t>
            </a:r>
          </a:p>
        </p:txBody>
      </p:sp>
    </p:spTree>
    <p:extLst>
      <p:ext uri="{BB962C8B-B14F-4D97-AF65-F5344CB8AC3E}">
        <p14:creationId xmlns:p14="http://schemas.microsoft.com/office/powerpoint/2010/main" val="182347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21052264-1CB0-5BAA-5251-C1B6A6E75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>
            <a:extLst>
              <a:ext uri="{FF2B5EF4-FFF2-40B4-BE49-F238E27FC236}">
                <a16:creationId xmlns:a16="http://schemas.microsoft.com/office/drawing/2014/main" id="{FDD56FA6-DD94-1928-7E06-09151F3DB2C3}"/>
              </a:ext>
            </a:extLst>
          </p:cNvPr>
          <p:cNvSpPr txBox="1">
            <a:spLocks/>
          </p:cNvSpPr>
          <p:nvPr/>
        </p:nvSpPr>
        <p:spPr>
          <a:xfrm>
            <a:off x="798228" y="501749"/>
            <a:ext cx="7713900" cy="7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/>
            <a:r>
              <a:rPr lang="en-IN" sz="2800" dirty="0"/>
              <a:t>What is Proof Spirit?</a:t>
            </a:r>
          </a:p>
        </p:txBody>
      </p:sp>
      <p:sp>
        <p:nvSpPr>
          <p:cNvPr id="5" name="Google Shape;667;p29">
            <a:extLst>
              <a:ext uri="{FF2B5EF4-FFF2-40B4-BE49-F238E27FC236}">
                <a16:creationId xmlns:a16="http://schemas.microsoft.com/office/drawing/2014/main" id="{996B1041-20A3-713C-DC55-432E763F728B}"/>
              </a:ext>
            </a:extLst>
          </p:cNvPr>
          <p:cNvSpPr txBox="1">
            <a:spLocks/>
          </p:cNvSpPr>
          <p:nvPr/>
        </p:nvSpPr>
        <p:spPr>
          <a:xfrm>
            <a:off x="715100" y="1439663"/>
            <a:ext cx="7223605" cy="29522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31800" indent="-285750">
              <a:spcBef>
                <a:spcPts val="1000"/>
              </a:spcBef>
              <a:buSzPct val="135000"/>
              <a:buFont typeface="Arial" panose="020B0604020202020204" pitchFamily="34" charset="0"/>
              <a:buChar char="•"/>
            </a:pP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81224" y="1295576"/>
            <a:ext cx="754790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20B0604020202020204" charset="0"/>
                <a:cs typeface="Poppins" panose="020B0604020202020204" charset="0"/>
              </a:rPr>
              <a:t>Alcohol-water mixture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20B0604020202020204" charset="0"/>
                <a:cs typeface="Poppins" panose="020B0604020202020204" charset="0"/>
              </a:rPr>
              <a:t> Basis for measuring alcohol strength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20B0604020202020204" charset="0"/>
                <a:cs typeface="Poppins" panose="020B0604020202020204" charset="0"/>
              </a:rPr>
              <a:t> Standard: 100 proof = 57.1% v/v alcohol (British) and 50% v/v alcohol (America)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3A023F8-49C9-0007-9A7F-5AED4678DA2B}"/>
              </a:ext>
            </a:extLst>
          </p:cNvPr>
          <p:cNvSpPr/>
          <p:nvPr/>
        </p:nvSpPr>
        <p:spPr>
          <a:xfrm>
            <a:off x="2131799" y="3193989"/>
            <a:ext cx="5213137" cy="428422"/>
          </a:xfrm>
          <a:prstGeom prst="roundRect">
            <a:avLst>
              <a:gd name="adj" fmla="val 21486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57.1 % v/v of alcohol =100 % Proof Spirit</a:t>
            </a:r>
            <a:endParaRPr lang="en-IN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761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Poppins Black" panose="020B0604020202020204" charset="0"/>
                <a:cs typeface="Poppins Black" panose="020B0604020202020204" charset="0"/>
              </a:rPr>
              <a:t>Types of Alcohol Strength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0021" y="1263726"/>
            <a:ext cx="6528699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20B0604020202020204" charset="0"/>
                <a:cs typeface="Poppins" panose="020B0604020202020204" charset="0"/>
              </a:rPr>
              <a:t>Proof Spirit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20B0604020202020204" charset="0"/>
                <a:cs typeface="Poppins" panose="020B0604020202020204" charset="0"/>
              </a:rPr>
              <a:t> = Standard strength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DFD14C9-C352-DC30-568F-D096010DC87D}"/>
              </a:ext>
            </a:extLst>
          </p:cNvPr>
          <p:cNvSpPr/>
          <p:nvPr/>
        </p:nvSpPr>
        <p:spPr>
          <a:xfrm>
            <a:off x="1201510" y="2180720"/>
            <a:ext cx="2251587" cy="445348"/>
          </a:xfrm>
          <a:prstGeom prst="roundRect">
            <a:avLst/>
          </a:prstGeom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Proof (O/P):</a:t>
            </a:r>
            <a:endParaRPr lang="en-IN" sz="2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6BAC962-A0F2-C9C2-9BEB-162735090324}"/>
              </a:ext>
            </a:extLst>
          </p:cNvPr>
          <p:cNvSpPr/>
          <p:nvPr/>
        </p:nvSpPr>
        <p:spPr>
          <a:xfrm>
            <a:off x="3669540" y="2118732"/>
            <a:ext cx="1984917" cy="371707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Expressed in degrees</a:t>
            </a:r>
            <a:endParaRPr lang="en-IN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1037D49-7CE4-114F-970C-DC40C93986FA}"/>
              </a:ext>
            </a:extLst>
          </p:cNvPr>
          <p:cNvSpPr/>
          <p:nvPr/>
        </p:nvSpPr>
        <p:spPr>
          <a:xfrm>
            <a:off x="5866174" y="2048555"/>
            <a:ext cx="2155270" cy="655123"/>
          </a:xfrm>
          <a:prstGeom prst="roundRect">
            <a:avLst/>
          </a:prstGeom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IN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Alcohol strength above100 proof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21051ED-EE4B-4FC7-581C-4FD85CB861EE}"/>
              </a:ext>
            </a:extLst>
          </p:cNvPr>
          <p:cNvSpPr/>
          <p:nvPr/>
        </p:nvSpPr>
        <p:spPr>
          <a:xfrm>
            <a:off x="1201510" y="3211551"/>
            <a:ext cx="2439793" cy="460917"/>
          </a:xfrm>
          <a:prstGeom prst="roundRect">
            <a:avLst/>
          </a:prstGeom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Under Proof (U/P):</a:t>
            </a:r>
            <a:endParaRPr lang="en-IN" sz="2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76D384D-ACA2-26C8-7BA5-357D371D3270}"/>
              </a:ext>
            </a:extLst>
          </p:cNvPr>
          <p:cNvSpPr/>
          <p:nvPr/>
        </p:nvSpPr>
        <p:spPr>
          <a:xfrm>
            <a:off x="3755034" y="3256155"/>
            <a:ext cx="1899424" cy="371707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Expressed in degrees</a:t>
            </a:r>
            <a:endParaRPr lang="en-IN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420AD7D-0BC4-61AD-4075-9528B59482C5}"/>
              </a:ext>
            </a:extLst>
          </p:cNvPr>
          <p:cNvSpPr/>
          <p:nvPr/>
        </p:nvSpPr>
        <p:spPr>
          <a:xfrm>
            <a:off x="5866175" y="3094945"/>
            <a:ext cx="2155270" cy="639563"/>
          </a:xfrm>
          <a:prstGeom prst="roundRect">
            <a:avLst/>
          </a:prstGeom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IN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Alcohol strength above100 proof</a:t>
            </a:r>
          </a:p>
        </p:txBody>
      </p:sp>
    </p:spTree>
    <p:extLst>
      <p:ext uri="{BB962C8B-B14F-4D97-AF65-F5344CB8AC3E}">
        <p14:creationId xmlns:p14="http://schemas.microsoft.com/office/powerpoint/2010/main" val="282086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519839"/>
            <a:ext cx="7704000" cy="572700"/>
          </a:xfrm>
        </p:spPr>
        <p:txBody>
          <a:bodyPr/>
          <a:lstStyle/>
          <a:p>
            <a:r>
              <a:rPr lang="en-IN" dirty="0"/>
              <a:t>Measurement Systems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9665" y="1393239"/>
            <a:ext cx="5697425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20B0604020202020204" charset="0"/>
                <a:cs typeface="Poppins" panose="020B0604020202020204" charset="0"/>
              </a:rPr>
              <a:t> British Proof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20B0604020202020204" charset="0"/>
                <a:cs typeface="Poppins" panose="020B0604020202020204" charset="0"/>
              </a:rPr>
              <a:t>: 100 proof = 57.1%  V/V alcohol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20B0604020202020204" charset="0"/>
                <a:cs typeface="Poppins" panose="020B0604020202020204" charset="0"/>
              </a:rPr>
              <a:t> US Proof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20B0604020202020204" charset="0"/>
                <a:cs typeface="Poppins" panose="020B0604020202020204" charset="0"/>
              </a:rPr>
              <a:t>: 100 proof = 50% V/V alcohol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20B0604020202020204" charset="0"/>
                <a:cs typeface="Poppins" panose="020B0604020202020204" charset="0"/>
              </a:rPr>
              <a:t> Double % v/v in US system</a:t>
            </a:r>
          </a:p>
        </p:txBody>
      </p:sp>
    </p:spTree>
    <p:extLst>
      <p:ext uri="{BB962C8B-B14F-4D97-AF65-F5344CB8AC3E}">
        <p14:creationId xmlns:p14="http://schemas.microsoft.com/office/powerpoint/2010/main" val="162597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Significance in Pharmacy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1329" y="1401622"/>
            <a:ext cx="5901341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oppins" panose="020B0604020202020204" charset="0"/>
                <a:cs typeface="Poppins" panose="020B0604020202020204" charset="0"/>
              </a:rPr>
              <a:t>Used in tinctures, elixirs</a:t>
            </a:r>
          </a:p>
          <a:p>
            <a:pPr marL="0" lv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oppins" panose="020B0604020202020204" charset="0"/>
                <a:cs typeface="Poppins" panose="020B0604020202020204" charset="0"/>
              </a:rPr>
              <a:t>Affects solubility, stability, preservation</a:t>
            </a:r>
          </a:p>
          <a:p>
            <a:pPr marL="0" lv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oppins" panose="020B0604020202020204" charset="0"/>
                <a:cs typeface="Poppins" panose="020B0604020202020204" charset="0"/>
              </a:rPr>
              <a:t>Regulatory importance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304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Practical Application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8431" y="1351746"/>
            <a:ext cx="495224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Calculating alcohol concentration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Preparing diluted alcohol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Labeling &amp; compliance</a:t>
            </a:r>
          </a:p>
        </p:txBody>
      </p:sp>
    </p:spTree>
    <p:extLst>
      <p:ext uri="{BB962C8B-B14F-4D97-AF65-F5344CB8AC3E}">
        <p14:creationId xmlns:p14="http://schemas.microsoft.com/office/powerpoint/2010/main" val="1533880641"/>
      </p:ext>
    </p:extLst>
  </p:cSld>
  <p:clrMapOvr>
    <a:masterClrMapping/>
  </p:clrMapOvr>
</p:sld>
</file>

<file path=ppt/theme/theme1.xml><?xml version="1.0" encoding="utf-8"?>
<a:theme xmlns:a="http://schemas.openxmlformats.org/drawingml/2006/main" name="Tips to Prepare for an Exam by Slidesgo">
  <a:themeElements>
    <a:clrScheme name="Simple Light">
      <a:dk1>
        <a:srgbClr val="210A26"/>
      </a:dk1>
      <a:lt1>
        <a:srgbClr val="4D476D"/>
      </a:lt1>
      <a:dk2>
        <a:srgbClr val="A0BFDB"/>
      </a:dk2>
      <a:lt2>
        <a:srgbClr val="DFF3F8"/>
      </a:lt2>
      <a:accent1>
        <a:srgbClr val="EA3554"/>
      </a:accent1>
      <a:accent2>
        <a:srgbClr val="FFA406"/>
      </a:accent2>
      <a:accent3>
        <a:srgbClr val="C1712D"/>
      </a:accent3>
      <a:accent4>
        <a:srgbClr val="1D9E4E"/>
      </a:accent4>
      <a:accent5>
        <a:srgbClr val="3169F8"/>
      </a:accent5>
      <a:accent6>
        <a:srgbClr val="FFFFFF"/>
      </a:accent6>
      <a:hlink>
        <a:srgbClr val="210A2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383</Words>
  <Application>Microsoft Office PowerPoint</Application>
  <PresentationFormat>On-screen Show (16:9)</PresentationFormat>
  <Paragraphs>52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Poppins</vt:lpstr>
      <vt:lpstr>Arial</vt:lpstr>
      <vt:lpstr>Bebas Neue</vt:lpstr>
      <vt:lpstr>Times New Roman</vt:lpstr>
      <vt:lpstr>Poppins Black</vt:lpstr>
      <vt:lpstr>Tips to Prepare for an Exam by Slidesgo</vt:lpstr>
      <vt:lpstr>Understanding Proof Spirit: Concept, Definition, and Its Significance</vt:lpstr>
      <vt:lpstr>PowerPoint Presentation</vt:lpstr>
      <vt:lpstr>PowerPoint Presentation</vt:lpstr>
      <vt:lpstr>PowerPoint Presentation</vt:lpstr>
      <vt:lpstr>PowerPoint Presentation</vt:lpstr>
      <vt:lpstr>Types of Alcohol Strength</vt:lpstr>
      <vt:lpstr>Measurement Systems</vt:lpstr>
      <vt:lpstr>Significance in Pharmacy</vt:lpstr>
      <vt:lpstr>Practical Application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Proof Spirit: Concept, Definition, and Its Significance</dc:title>
  <dc:creator>Vishwajeet Ghorpade</dc:creator>
  <cp:lastModifiedBy>gharalrutuja22@outlook.com</cp:lastModifiedBy>
  <cp:revision>13</cp:revision>
  <dcterms:modified xsi:type="dcterms:W3CDTF">2025-05-10T07:11:05Z</dcterms:modified>
</cp:coreProperties>
</file>