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notesMasterIdLst>
    <p:notesMasterId r:id="rId16"/>
  </p:notesMasterIdLst>
  <p:sldIdLst>
    <p:sldId id="260" r:id="rId2"/>
    <p:sldId id="311" r:id="rId3"/>
    <p:sldId id="321" r:id="rId4"/>
    <p:sldId id="329" r:id="rId5"/>
    <p:sldId id="322" r:id="rId6"/>
    <p:sldId id="325" r:id="rId7"/>
    <p:sldId id="323" r:id="rId8"/>
    <p:sldId id="324" r:id="rId9"/>
    <p:sldId id="326" r:id="rId10"/>
    <p:sldId id="327" r:id="rId11"/>
    <p:sldId id="328" r:id="rId12"/>
    <p:sldId id="261" r:id="rId13"/>
    <p:sldId id="262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91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186EF-4B4F-4C65-A456-12682D13123F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6EF0F-C146-4C2E-A8C2-CE3702D60A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E1176-05B6-4059-82DA-2D6F4BEBCA3A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691B-CDA7-4A3B-8A9A-6837CD75AB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E1176-05B6-4059-82DA-2D6F4BEBCA3A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691B-CDA7-4A3B-8A9A-6837CD75AB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E1176-05B6-4059-82DA-2D6F4BEBCA3A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691B-CDA7-4A3B-8A9A-6837CD75AB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E1176-05B6-4059-82DA-2D6F4BEBCA3A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691B-CDA7-4A3B-8A9A-6837CD75AB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E1176-05B6-4059-82DA-2D6F4BEBCA3A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691B-CDA7-4A3B-8A9A-6837CD75AB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E1176-05B6-4059-82DA-2D6F4BEBCA3A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691B-CDA7-4A3B-8A9A-6837CD75AB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E1176-05B6-4059-82DA-2D6F4BEBCA3A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691B-CDA7-4A3B-8A9A-6837CD75AB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E1176-05B6-4059-82DA-2D6F4BEBCA3A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691B-CDA7-4A3B-8A9A-6837CD75AB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E1176-05B6-4059-82DA-2D6F4BEBCA3A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691B-CDA7-4A3B-8A9A-6837CD75AB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E1176-05B6-4059-82DA-2D6F4BEBCA3A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691B-CDA7-4A3B-8A9A-6837CD75AB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E1176-05B6-4059-82DA-2D6F4BEBCA3A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9B9E691B-CDA7-4A3B-8A9A-6837CD75AB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C1E1176-05B6-4059-82DA-2D6F4BEBCA3A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B9E691B-CDA7-4A3B-8A9A-6837CD75ABE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5469" y="2972294"/>
            <a:ext cx="9440034" cy="670451"/>
          </a:xfrm>
        </p:spPr>
        <p:txBody>
          <a:bodyPr>
            <a:normAutofit fontScale="90000"/>
          </a:bodyPr>
          <a:lstStyle/>
          <a:p>
            <a:pPr marL="0" lvl="0" indent="0"/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of surface area on rate of filtration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21" y="1278823"/>
            <a:ext cx="11696131" cy="94648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EDUCATION AND TECHNOLOGY CELL &amp;</a:t>
            </a:r>
          </a:p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 OF DISTANCE AND ONLINE EDUCATION KVV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70693" y="4363239"/>
            <a:ext cx="9440034" cy="104986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2223" y="4167138"/>
            <a:ext cx="12156974" cy="141203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</a:p>
          <a:p>
            <a:r>
              <a:rPr lang="en-US" sz="28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Ms. </a:t>
            </a:r>
            <a:r>
              <a:rPr lang="en-US" sz="2800" b="1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Sandhyarani</a:t>
            </a:r>
            <a:r>
              <a:rPr lang="en-US" sz="28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 </a:t>
            </a:r>
            <a:r>
              <a:rPr lang="en-US" sz="2800" b="1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Sagavkar</a:t>
            </a:r>
            <a:endParaRPr lang="en-US" sz="28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Assistant Professor,</a:t>
            </a:r>
          </a:p>
          <a:p>
            <a:r>
              <a:rPr lang="en-US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Krishna Institute of Pharmacy, Karad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8BC874A-6915-E371-91EC-E80769B80831}"/>
              </a:ext>
            </a:extLst>
          </p:cNvPr>
          <p:cNvGrpSpPr/>
          <p:nvPr/>
        </p:nvGrpSpPr>
        <p:grpSpPr>
          <a:xfrm>
            <a:off x="2596577" y="67799"/>
            <a:ext cx="6857818" cy="1211024"/>
            <a:chOff x="3813488" y="25063"/>
            <a:chExt cx="5694852" cy="1211024"/>
          </a:xfrm>
        </p:grpSpPr>
        <p:pic>
          <p:nvPicPr>
            <p:cNvPr id="9" name="Picture 8" descr="kimsualumni | Karad">
              <a:extLst>
                <a:ext uri="{FF2B5EF4-FFF2-40B4-BE49-F238E27FC236}">
                  <a16:creationId xmlns:a16="http://schemas.microsoft.com/office/drawing/2014/main" xmlns="" id="{8A150180-5CB9-48EE-193D-9818A03A4D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528" t="15088" r="19888" b="12991"/>
            <a:stretch>
              <a:fillRect/>
            </a:stretch>
          </p:blipFill>
          <p:spPr bwMode="auto">
            <a:xfrm>
              <a:off x="3813488" y="25063"/>
              <a:ext cx="838200" cy="10083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TextBox 7">
              <a:extLst>
                <a:ext uri="{FF2B5EF4-FFF2-40B4-BE49-F238E27FC236}">
                  <a16:creationId xmlns:a16="http://schemas.microsoft.com/office/drawing/2014/main" xmlns="" id="{6927C8ED-C5A5-1600-0D34-06DE45D67535}"/>
                </a:ext>
              </a:extLst>
            </p:cNvPr>
            <p:cNvSpPr txBox="1"/>
            <p:nvPr/>
          </p:nvSpPr>
          <p:spPr>
            <a:xfrm>
              <a:off x="4651688" y="128091"/>
              <a:ext cx="4856652" cy="11079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4AA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KRISHNA VISHWA VIDYAPEETH </a:t>
              </a:r>
            </a:p>
            <a:p>
              <a:pPr algn="ctr"/>
              <a:r>
                <a:rPr lang="en-US" sz="2400" b="1" dirty="0">
                  <a:solidFill>
                    <a:srgbClr val="004AA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(DEEMED TO BE UNIVERSITY), KARAD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74565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59377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GRAPH :</a:t>
            </a:r>
            <a:br>
              <a:rPr lang="en-US" sz="3200" dirty="0" smtClean="0"/>
            </a:br>
            <a:r>
              <a:rPr lang="en-US" sz="3200" dirty="0" smtClean="0"/>
              <a:t> Plot a graph of time (X axis ) versus rate of filtration(Y axis)</a:t>
            </a:r>
            <a:endParaRPr lang="en-US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36723" y="1519085"/>
            <a:ext cx="5899353" cy="4873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the observation table and graph it can be concluded that as surface area increases rate of filtration increases.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1069" y="109182"/>
            <a:ext cx="11859904" cy="6523630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endParaRPr lang="en-IN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endParaRPr lang="en-IN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buNone/>
            </a:pPr>
            <a:r>
              <a:rPr lang="en-IN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 for support and guidance:</a:t>
            </a:r>
          </a:p>
          <a:p>
            <a:pPr marL="0" lvl="0" indent="0" algn="ctr">
              <a:buNone/>
            </a:pPr>
            <a:endParaRPr lang="en-IN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buNone/>
            </a:pPr>
            <a:r>
              <a:rPr lang="en-IN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(Dr</a:t>
            </a:r>
            <a:r>
              <a:rPr lang="en-IN" sz="32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IN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Namdeo</a:t>
            </a:r>
            <a:r>
              <a:rPr lang="en-IN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R. </a:t>
            </a:r>
            <a:r>
              <a:rPr lang="en-IN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Jadhav</a:t>
            </a:r>
            <a:endParaRPr lang="en-IN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buNone/>
            </a:pPr>
            <a:r>
              <a:rPr lang="en-IN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Dean, Krishna Institute of Pharmacy, </a:t>
            </a:r>
          </a:p>
          <a:p>
            <a:pPr marL="0" lvl="0" indent="0" algn="ctr">
              <a:buNone/>
            </a:pPr>
            <a:r>
              <a:rPr lang="en-IN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Krishna Vishwa Vidyapeeth, </a:t>
            </a:r>
            <a:r>
              <a:rPr lang="en-IN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Karad</a:t>
            </a:r>
            <a:endParaRPr lang="en-IN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buNone/>
            </a:pPr>
            <a:endParaRPr lang="en-IN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buNone/>
            </a:pPr>
            <a:r>
              <a:rPr lang="en-IN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</a:t>
            </a:r>
            <a:r>
              <a:rPr lang="en-IN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M. V. Ghorpade</a:t>
            </a:r>
          </a:p>
          <a:p>
            <a:pPr marL="0" lvl="0" indent="0" algn="ctr">
              <a:buNone/>
            </a:pPr>
            <a:r>
              <a:rPr lang="en-IN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Registrar, </a:t>
            </a:r>
          </a:p>
          <a:p>
            <a:pPr marL="0" lvl="0" indent="0" algn="ctr">
              <a:buNone/>
            </a:pPr>
            <a:r>
              <a:rPr lang="en-IN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Krishna Vishwa Vidyapeeth, </a:t>
            </a:r>
            <a:r>
              <a:rPr lang="en-IN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Karad</a:t>
            </a:r>
            <a:endParaRPr lang="en-IN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399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1069" y="109182"/>
            <a:ext cx="11859904" cy="6523630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endParaRPr lang="en-IN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endParaRPr lang="en-IN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buNone/>
            </a:pPr>
            <a:endParaRPr lang="en-IN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buNone/>
            </a:pPr>
            <a:r>
              <a:rPr lang="en-IN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above all</a:t>
            </a:r>
          </a:p>
          <a:p>
            <a:pPr marL="0" lvl="0" indent="0" algn="ctr">
              <a:buNone/>
            </a:pPr>
            <a:endParaRPr lang="en-IN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buNone/>
            </a:pPr>
            <a:r>
              <a:rPr lang="en-IN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Hon. </a:t>
            </a:r>
            <a:r>
              <a:rPr lang="en-IN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</a:t>
            </a:r>
            <a:r>
              <a:rPr lang="en-IN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Sureshji</a:t>
            </a:r>
            <a:r>
              <a:rPr lang="en-IN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Bhosale</a:t>
            </a:r>
            <a:endParaRPr lang="en-IN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buNone/>
            </a:pPr>
            <a:r>
              <a:rPr lang="en-IN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Chancellor, KVV, </a:t>
            </a:r>
          </a:p>
          <a:p>
            <a:pPr marL="0" lvl="0" indent="0" algn="ctr">
              <a:buNone/>
            </a:pPr>
            <a:r>
              <a:rPr lang="en-IN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Chairman, Krishna Charitable Trust, </a:t>
            </a:r>
            <a:r>
              <a:rPr lang="en-IN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Karad</a:t>
            </a:r>
            <a:endParaRPr lang="en-IN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709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1069" y="109182"/>
            <a:ext cx="11859904" cy="6523630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endParaRPr lang="en-IN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r>
              <a:rPr lang="en-IN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CREDITS</a:t>
            </a:r>
          </a:p>
          <a:p>
            <a:pPr marL="0" lvl="0" indent="0" algn="just">
              <a:buNone/>
            </a:pPr>
            <a:endParaRPr lang="en-IN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r>
              <a:rPr lang="en-I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Concept, script and cast: </a:t>
            </a:r>
          </a:p>
          <a:p>
            <a:pPr marL="36900" indent="0"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endParaRPr lang="en-IN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r>
              <a:rPr lang="en-I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Location:</a:t>
            </a:r>
          </a:p>
          <a:p>
            <a:pPr marL="0" lvl="0" indent="0" algn="just">
              <a:buNone/>
            </a:pPr>
            <a:endParaRPr lang="en-I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r>
              <a:rPr lang="en-I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Graphics:</a:t>
            </a:r>
          </a:p>
          <a:p>
            <a:pPr marL="0" lvl="0" indent="0" algn="just">
              <a:buNone/>
            </a:pPr>
            <a:endParaRPr lang="en-IN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r>
              <a:rPr lang="en-I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Narration:</a:t>
            </a:r>
          </a:p>
          <a:p>
            <a:pPr marL="0" lvl="0" indent="0" algn="just">
              <a:buNone/>
            </a:pPr>
            <a:endParaRPr lang="en-IN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r>
              <a:rPr lang="en-I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Editor:</a:t>
            </a:r>
          </a:p>
          <a:p>
            <a:pPr marL="0" lvl="0" indent="0" algn="just">
              <a:buNone/>
            </a:pPr>
            <a:endParaRPr lang="en-IN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329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88373"/>
            <a:ext cx="10515600" cy="5688590"/>
          </a:xfrm>
        </p:spPr>
        <p:txBody>
          <a:bodyPr/>
          <a:lstStyle/>
          <a:p>
            <a:r>
              <a:rPr lang="en-US" b="1" dirty="0" smtClean="0"/>
              <a:t>Aim: </a:t>
            </a:r>
          </a:p>
          <a:p>
            <a:pPr>
              <a:buNone/>
            </a:pPr>
            <a:r>
              <a:rPr lang="en-US" dirty="0" smtClean="0"/>
              <a:t>    To study effect of surface area on rate of filtration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Requirements:</a:t>
            </a:r>
          </a:p>
          <a:p>
            <a:pPr>
              <a:buNone/>
            </a:pPr>
            <a:r>
              <a:rPr lang="en-US" dirty="0" smtClean="0"/>
              <a:t>    1. Chemicals :  Calcium Carbonate and Distilled Water </a:t>
            </a:r>
          </a:p>
          <a:p>
            <a:pPr>
              <a:buNone/>
            </a:pPr>
            <a:r>
              <a:rPr lang="en-US" dirty="0" smtClean="0"/>
              <a:t>    2. Glassware :   Beaker, Stirrer, measuring cylinder, </a:t>
            </a:r>
            <a:r>
              <a:rPr lang="en-US" dirty="0" err="1" smtClean="0"/>
              <a:t>buchner</a:t>
            </a:r>
            <a:r>
              <a:rPr lang="en-US" dirty="0" smtClean="0"/>
              <a:t> funnel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Theory :</a:t>
            </a:r>
          </a:p>
          <a:p>
            <a:pPr>
              <a:buNone/>
            </a:pPr>
            <a:r>
              <a:rPr lang="en-US" b="1" dirty="0" smtClean="0"/>
              <a:t>Filtration : filtration can be defined as process in which solid is </a:t>
            </a:r>
            <a:r>
              <a:rPr lang="en-US" b="1" dirty="0" err="1" smtClean="0"/>
              <a:t>seperated</a:t>
            </a:r>
            <a:r>
              <a:rPr lang="en-US" b="1" dirty="0" smtClean="0"/>
              <a:t> from fluid (liquid /gaseous)by means of porous medium which retains solids but allows the fluid to pass.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86697"/>
            <a:ext cx="10515600" cy="5690266"/>
          </a:xfrm>
        </p:spPr>
        <p:txBody>
          <a:bodyPr/>
          <a:lstStyle/>
          <a:p>
            <a:r>
              <a:rPr lang="en-US" dirty="0" smtClean="0"/>
              <a:t>Fundamental terms associated with filtration.</a:t>
            </a:r>
          </a:p>
          <a:p>
            <a:r>
              <a:rPr lang="en-US" dirty="0" smtClean="0"/>
              <a:t>1) </a:t>
            </a:r>
            <a:r>
              <a:rPr lang="en-US" b="1" dirty="0" smtClean="0"/>
              <a:t>Slurry : </a:t>
            </a:r>
            <a:r>
              <a:rPr lang="en-US" dirty="0" smtClean="0"/>
              <a:t>The suspension of solid in liquid to be separated is called slurry,</a:t>
            </a:r>
          </a:p>
          <a:p>
            <a:r>
              <a:rPr lang="en-US" dirty="0" smtClean="0"/>
              <a:t>2)  </a:t>
            </a:r>
            <a:r>
              <a:rPr lang="en-US" b="1" dirty="0" smtClean="0"/>
              <a:t>Filter medium- </a:t>
            </a:r>
            <a:r>
              <a:rPr lang="en-US" dirty="0" smtClean="0"/>
              <a:t>The porous medium which retains solids but allow the fluid to pass is called filter medium.</a:t>
            </a:r>
          </a:p>
          <a:p>
            <a:r>
              <a:rPr lang="en-US" b="1" dirty="0" smtClean="0"/>
              <a:t>3) Filter cake- </a:t>
            </a:r>
            <a:r>
              <a:rPr lang="en-US" dirty="0" smtClean="0"/>
              <a:t>The solids collected on the filter medium is called Filter cake </a:t>
            </a:r>
          </a:p>
          <a:p>
            <a:r>
              <a:rPr lang="en-US" b="1" dirty="0" smtClean="0"/>
              <a:t>4) </a:t>
            </a:r>
            <a:r>
              <a:rPr lang="en-US" b="1" dirty="0" err="1" smtClean="0"/>
              <a:t>Filterate</a:t>
            </a:r>
            <a:r>
              <a:rPr lang="en-US" b="1" dirty="0" smtClean="0"/>
              <a:t>. </a:t>
            </a:r>
            <a:r>
              <a:rPr lang="en-US" dirty="0" smtClean="0"/>
              <a:t>The clear liquid obtained after filtration is called </a:t>
            </a:r>
            <a:r>
              <a:rPr lang="en-US" dirty="0" err="1" smtClean="0"/>
              <a:t>Filterate</a:t>
            </a:r>
            <a:endParaRPr lang="en-US" dirty="0" smtClean="0"/>
          </a:p>
          <a:p>
            <a:r>
              <a:rPr lang="en-US" b="1" dirty="0" smtClean="0"/>
              <a:t>5) filter aid </a:t>
            </a:r>
            <a:r>
              <a:rPr lang="en-US" dirty="0" smtClean="0"/>
              <a:t>The inert substances added in the slurry to increase the rate of filtration is called filter </a:t>
            </a:r>
            <a:r>
              <a:rPr lang="en-US" dirty="0" err="1" smtClean="0"/>
              <a:t>cald</a:t>
            </a:r>
            <a:r>
              <a:rPr lang="en-US" dirty="0" smtClean="0"/>
              <a:t> -</a:t>
            </a:r>
            <a:r>
              <a:rPr lang="en-US" dirty="0" err="1" smtClean="0"/>
              <a:t>eq</a:t>
            </a:r>
            <a:r>
              <a:rPr lang="en-US" dirty="0" smtClean="0"/>
              <a:t> </a:t>
            </a:r>
            <a:r>
              <a:rPr lang="en-US" dirty="0" err="1" smtClean="0"/>
              <a:t>alberta</a:t>
            </a:r>
            <a:r>
              <a:rPr lang="en-US" dirty="0" smtClean="0"/>
              <a:t> Applications of filtration- cellular, asbestos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5495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Terms associated with filtration:</a:t>
            </a:r>
            <a:endParaRPr lang="en-US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20529" y="1533832"/>
            <a:ext cx="7610167" cy="4881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16194"/>
            <a:ext cx="10515600" cy="5660769"/>
          </a:xfrm>
        </p:spPr>
        <p:txBody>
          <a:bodyPr/>
          <a:lstStyle/>
          <a:p>
            <a:r>
              <a:rPr lang="en-US" dirty="0" smtClean="0"/>
              <a:t>Applications of filtration- </a:t>
            </a:r>
          </a:p>
          <a:p>
            <a:r>
              <a:rPr lang="en-US" dirty="0" smtClean="0"/>
              <a:t>To clarify potable water.</a:t>
            </a:r>
          </a:p>
          <a:p>
            <a:r>
              <a:rPr lang="en-US" dirty="0" smtClean="0"/>
              <a:t>To separate the particles from the liquid which interfere with of liquid </a:t>
            </a:r>
            <a:r>
              <a:rPr lang="en-US" dirty="0" err="1" smtClean="0"/>
              <a:t>e.g</a:t>
            </a:r>
            <a:r>
              <a:rPr lang="en-US" dirty="0" smtClean="0"/>
              <a:t> Solutions</a:t>
            </a:r>
          </a:p>
          <a:p>
            <a:r>
              <a:rPr lang="en-US" dirty="0" smtClean="0"/>
              <a:t>to recover solids from liquids</a:t>
            </a:r>
          </a:p>
          <a:p>
            <a:r>
              <a:rPr lang="en-US" dirty="0" smtClean="0"/>
              <a:t>To remove micro-organisms from sterile pharmaceutical Preparations. E.g. injections, eye drops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9777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Mechanism of filtration :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0374"/>
            <a:ext cx="10515600" cy="5026589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The basic mechanism  by which particles are retained  by filter, medium are as follows:</a:t>
            </a:r>
          </a:p>
          <a:p>
            <a:pPr algn="just">
              <a:buNone/>
            </a:pPr>
            <a:r>
              <a:rPr lang="en-US" b="1" dirty="0" smtClean="0"/>
              <a:t>1) Straining:</a:t>
            </a:r>
          </a:p>
          <a:p>
            <a:pPr algn="just"/>
            <a:r>
              <a:rPr lang="en-US" dirty="0" smtClean="0"/>
              <a:t>Particles of larger size are retained by small pore size of filter medium</a:t>
            </a:r>
          </a:p>
          <a:p>
            <a:pPr algn="just">
              <a:buNone/>
            </a:pPr>
            <a:r>
              <a:rPr lang="en-US" b="1" dirty="0" smtClean="0"/>
              <a:t>2)  </a:t>
            </a:r>
            <a:r>
              <a:rPr lang="en-US" b="1" dirty="0" err="1" smtClean="0"/>
              <a:t>Impingment</a:t>
            </a:r>
            <a:r>
              <a:rPr lang="en-US" b="1" dirty="0" smtClean="0"/>
              <a:t> : </a:t>
            </a:r>
          </a:p>
          <a:p>
            <a:pPr algn="just">
              <a:buNone/>
            </a:pPr>
            <a:r>
              <a:rPr lang="en-US" dirty="0" smtClean="0"/>
              <a:t> Particles having momentum move along the flow &amp; impinge on the filter medium</a:t>
            </a:r>
          </a:p>
          <a:p>
            <a:pPr algn="just">
              <a:buNone/>
            </a:pPr>
            <a:r>
              <a:rPr lang="en-US" b="1" dirty="0" smtClean="0"/>
              <a:t>3) Entanglement:</a:t>
            </a:r>
          </a:p>
          <a:p>
            <a:pPr algn="just">
              <a:buNone/>
            </a:pPr>
            <a:r>
              <a:rPr lang="en-US" dirty="0" smtClean="0"/>
              <a:t> Particles become entangled in the mass of </a:t>
            </a:r>
            <a:r>
              <a:rPr lang="en-US" dirty="0" err="1" smtClean="0"/>
              <a:t>fibres</a:t>
            </a:r>
            <a:r>
              <a:rPr lang="en-US" dirty="0" smtClean="0"/>
              <a:t> &amp; retained by filter medium</a:t>
            </a:r>
          </a:p>
          <a:p>
            <a:pPr algn="just">
              <a:buNone/>
            </a:pPr>
            <a:r>
              <a:rPr lang="en-US" b="1" dirty="0" smtClean="0"/>
              <a:t>4) Attractive </a:t>
            </a:r>
            <a:r>
              <a:rPr lang="en-US" b="1" dirty="0" err="1" smtClean="0"/>
              <a:t>foces</a:t>
            </a:r>
            <a:r>
              <a:rPr lang="en-US" b="1" dirty="0" smtClean="0"/>
              <a:t>: </a:t>
            </a:r>
            <a:r>
              <a:rPr lang="en-US" dirty="0" smtClean="0"/>
              <a:t> Particles are retained by filter medium due to </a:t>
            </a:r>
            <a:r>
              <a:rPr lang="en-US" dirty="0" err="1" smtClean="0"/>
              <a:t>nattractive</a:t>
            </a:r>
            <a:r>
              <a:rPr lang="en-US" dirty="0" smtClean="0"/>
              <a:t> forces Between the particles &amp; filter medium Procedure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04684"/>
            <a:ext cx="10972800" cy="5719916"/>
          </a:xfrm>
        </p:spPr>
        <p:txBody>
          <a:bodyPr/>
          <a:lstStyle/>
          <a:p>
            <a:r>
              <a:rPr lang="en-US" b="1" dirty="0" smtClean="0"/>
              <a:t>Procedure :</a:t>
            </a:r>
          </a:p>
          <a:p>
            <a:r>
              <a:rPr lang="en-US" dirty="0" smtClean="0"/>
              <a:t>Prepare 2% </a:t>
            </a:r>
            <a:r>
              <a:rPr lang="en-US" dirty="0" smtClean="0"/>
              <a:t>W/V slurry  </a:t>
            </a:r>
            <a:r>
              <a:rPr lang="en-US" dirty="0" smtClean="0"/>
              <a:t>of calcium carbonate in distilled water. </a:t>
            </a:r>
          </a:p>
          <a:p>
            <a:r>
              <a:rPr lang="en-US" dirty="0" smtClean="0"/>
              <a:t> Take 2 </a:t>
            </a:r>
            <a:r>
              <a:rPr lang="en-US" dirty="0" smtClean="0"/>
              <a:t>Buchner </a:t>
            </a:r>
            <a:r>
              <a:rPr lang="en-US" dirty="0" smtClean="0"/>
              <a:t>funnel having different size. Measure radius of each funnel &amp; calculate surface area</a:t>
            </a:r>
          </a:p>
          <a:p>
            <a:r>
              <a:rPr lang="en-US" dirty="0" smtClean="0"/>
              <a:t>Cut the filter paper having same size as that of internal diameter of funnel &amp; place the filter paper in the funnel </a:t>
            </a:r>
          </a:p>
          <a:p>
            <a:r>
              <a:rPr lang="en-US" dirty="0" smtClean="0"/>
              <a:t>Prepare filtration unit by placing the funnel on the measuring cylinder.</a:t>
            </a:r>
          </a:p>
          <a:p>
            <a:r>
              <a:rPr lang="en-US" dirty="0" smtClean="0"/>
              <a:t>Pour prepared </a:t>
            </a:r>
            <a:r>
              <a:rPr lang="en-US" dirty="0" smtClean="0"/>
              <a:t>slurry </a:t>
            </a:r>
            <a:r>
              <a:rPr lang="en-US" dirty="0" smtClean="0"/>
              <a:t>in filtration unit with constant stirring </a:t>
            </a:r>
          </a:p>
          <a:p>
            <a:r>
              <a:rPr lang="en-US" dirty="0" smtClean="0"/>
              <a:t>Measure the volume of filtrate collected at different time interval</a:t>
            </a:r>
          </a:p>
          <a:p>
            <a:r>
              <a:rPr lang="en-US" dirty="0" smtClean="0"/>
              <a:t> Note down the observation &amp; calculate rate of filtration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7858"/>
            <a:ext cx="10972800" cy="5026742"/>
          </a:xfrm>
        </p:spPr>
        <p:txBody>
          <a:bodyPr/>
          <a:lstStyle/>
          <a:p>
            <a:r>
              <a:rPr lang="en-US" b="1" dirty="0" smtClean="0"/>
              <a:t>Observations:</a:t>
            </a:r>
          </a:p>
          <a:p>
            <a:r>
              <a:rPr lang="en-US" dirty="0" smtClean="0"/>
              <a:t>Radius of small funnel  (r</a:t>
            </a:r>
            <a:r>
              <a:rPr lang="en-US" baseline="-25000" dirty="0" smtClean="0"/>
              <a:t>1</a:t>
            </a:r>
            <a:r>
              <a:rPr lang="en-US" dirty="0" smtClean="0"/>
              <a:t>):  2.5cm </a:t>
            </a:r>
          </a:p>
          <a:p>
            <a:r>
              <a:rPr lang="en-US" dirty="0" smtClean="0"/>
              <a:t>Radius of large funnel  (r</a:t>
            </a:r>
            <a:r>
              <a:rPr lang="en-US" baseline="-25000" dirty="0" smtClean="0"/>
              <a:t>2</a:t>
            </a:r>
            <a:r>
              <a:rPr lang="en-US" dirty="0" smtClean="0"/>
              <a:t>) : 3.7 cm</a:t>
            </a:r>
          </a:p>
          <a:p>
            <a:r>
              <a:rPr lang="en-US" dirty="0" smtClean="0"/>
              <a:t>Area of small funnel : </a:t>
            </a:r>
            <a:r>
              <a:rPr lang="el-GR" dirty="0" smtClean="0"/>
              <a:t>π</a:t>
            </a:r>
            <a:r>
              <a:rPr lang="en-US" dirty="0" smtClean="0"/>
              <a:t>r</a:t>
            </a:r>
            <a:r>
              <a:rPr lang="en-US" baseline="-25000" dirty="0" smtClean="0"/>
              <a:t>1</a:t>
            </a:r>
            <a:r>
              <a:rPr lang="en-US" baseline="30000" dirty="0" smtClean="0"/>
              <a:t>2</a:t>
            </a:r>
            <a:r>
              <a:rPr lang="en-US" dirty="0" smtClean="0"/>
              <a:t>  :19.62 cm 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Area of large funnel : </a:t>
            </a:r>
            <a:r>
              <a:rPr lang="el-GR" dirty="0" smtClean="0"/>
              <a:t>π</a:t>
            </a:r>
            <a:r>
              <a:rPr lang="en-US" dirty="0" smtClean="0"/>
              <a:t>r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2  </a:t>
            </a:r>
            <a:r>
              <a:rPr lang="en-US" dirty="0" smtClean="0"/>
              <a:t>  : 42.98 cm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402041"/>
          </a:xfrm>
        </p:spPr>
        <p:txBody>
          <a:bodyPr>
            <a:noAutofit/>
          </a:bodyPr>
          <a:lstStyle/>
          <a:p>
            <a:r>
              <a:rPr lang="en-US" sz="2800" dirty="0" smtClean="0"/>
              <a:t>Observation table: </a:t>
            </a:r>
            <a:endParaRPr lang="en-US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68593" y="1356849"/>
          <a:ext cx="10569679" cy="458635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833452"/>
                <a:gridCol w="1392243"/>
                <a:gridCol w="2557180"/>
                <a:gridCol w="2031538"/>
                <a:gridCol w="1837975"/>
                <a:gridCol w="1917291"/>
              </a:tblGrid>
              <a:tr h="813917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Sr.no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 (min)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Volume of filtrate collected at </a:t>
                      </a:r>
                    </a:p>
                    <a:p>
                      <a:pPr algn="ctr"/>
                      <a:r>
                        <a:rPr lang="en-US" dirty="0" smtClean="0"/>
                        <a:t>2 min</a:t>
                      </a:r>
                      <a:r>
                        <a:rPr lang="en-US" baseline="0" dirty="0" smtClean="0"/>
                        <a:t> time interval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Rate of filtration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155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Small funnel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Large funnel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Small funnel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Large funnel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47155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</a:t>
                      </a:r>
                      <a:endParaRPr lang="en-US" dirty="0"/>
                    </a:p>
                  </a:txBody>
                  <a:tcPr/>
                </a:tc>
              </a:tr>
              <a:tr h="47155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  <a:tr h="47155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</a:tr>
              <a:tr h="47155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47155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47155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47155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552</TotalTime>
  <Words>662</Words>
  <Application>Microsoft Office PowerPoint</Application>
  <PresentationFormat>Custom</PresentationFormat>
  <Paragraphs>131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Effect of surface area on rate of filtration</vt:lpstr>
      <vt:lpstr>Slide 2</vt:lpstr>
      <vt:lpstr>Slide 3</vt:lpstr>
      <vt:lpstr>Terms associated with filtration:</vt:lpstr>
      <vt:lpstr>Slide 5</vt:lpstr>
      <vt:lpstr>Mechanism of filtration :</vt:lpstr>
      <vt:lpstr>Slide 7</vt:lpstr>
      <vt:lpstr>Slide 8</vt:lpstr>
      <vt:lpstr>Observation table: </vt:lpstr>
      <vt:lpstr>GRAPH :  Plot a graph of time (X axis ) versus rate of filtration(Y axis)</vt:lpstr>
      <vt:lpstr>Conclusion: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Admin</cp:lastModifiedBy>
  <cp:revision>49</cp:revision>
  <dcterms:created xsi:type="dcterms:W3CDTF">2023-09-12T17:50:26Z</dcterms:created>
  <dcterms:modified xsi:type="dcterms:W3CDTF">2024-02-09T07:35:29Z</dcterms:modified>
</cp:coreProperties>
</file>