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74" r:id="rId3"/>
    <p:sldId id="267" r:id="rId4"/>
    <p:sldId id="268" r:id="rId5"/>
    <p:sldId id="269" r:id="rId6"/>
    <p:sldId id="270" r:id="rId7"/>
    <p:sldId id="271" r:id="rId8"/>
    <p:sldId id="272"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2162689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28E60-DE0C-44AA-BDA6-F1D77B9FA3B1}" type="datetimeFigureOut">
              <a:rPr lang="en-IN" smtClean="0"/>
              <a:t>25-09-2023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72162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3475347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68279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786789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402663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91010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3550608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72406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09676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2987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28E60-DE0C-44AA-BDA6-F1D77B9FA3B1}" type="datetimeFigureOut">
              <a:rPr lang="en-IN" smtClean="0"/>
              <a:t>25-09-2023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2166493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28E60-DE0C-44AA-BDA6-F1D77B9FA3B1}" type="datetimeFigureOut">
              <a:rPr lang="en-IN" smtClean="0"/>
              <a:t>25-09-2023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387460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302666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222740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CF28E60-DE0C-44AA-BDA6-F1D77B9FA3B1}" type="datetimeFigureOut">
              <a:rPr lang="en-IN" smtClean="0"/>
              <a:t>25-09-2023</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192348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28E60-DE0C-44AA-BDA6-F1D77B9FA3B1}" type="datetimeFigureOut">
              <a:rPr lang="en-IN" smtClean="0"/>
              <a:t>25-09-2023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AA55DE-CA95-406E-9430-60F9CC17036F}" type="slidenum">
              <a:rPr lang="en-IN" smtClean="0"/>
              <a:t>‹#›</a:t>
            </a:fld>
            <a:endParaRPr lang="en-IN"/>
          </a:p>
        </p:txBody>
      </p:sp>
    </p:spTree>
    <p:extLst>
      <p:ext uri="{BB962C8B-B14F-4D97-AF65-F5344CB8AC3E}">
        <p14:creationId xmlns:p14="http://schemas.microsoft.com/office/powerpoint/2010/main" val="2287659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CF28E60-DE0C-44AA-BDA6-F1D77B9FA3B1}" type="datetimeFigureOut">
              <a:rPr lang="en-IN" smtClean="0"/>
              <a:t>25-09-2023</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BAA55DE-CA95-406E-9430-60F9CC17036F}" type="slidenum">
              <a:rPr lang="en-IN" smtClean="0"/>
              <a:t>‹#›</a:t>
            </a:fld>
            <a:endParaRPr lang="en-IN"/>
          </a:p>
        </p:txBody>
      </p:sp>
    </p:spTree>
    <p:extLst>
      <p:ext uri="{BB962C8B-B14F-4D97-AF65-F5344CB8AC3E}">
        <p14:creationId xmlns:p14="http://schemas.microsoft.com/office/powerpoint/2010/main" val="16339647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E3686-2554-B7FE-2442-B754732C788E}"/>
              </a:ext>
            </a:extLst>
          </p:cNvPr>
          <p:cNvSpPr>
            <a:spLocks noGrp="1"/>
          </p:cNvSpPr>
          <p:nvPr>
            <p:ph type="title"/>
          </p:nvPr>
        </p:nvSpPr>
        <p:spPr>
          <a:xfrm>
            <a:off x="646111" y="2824451"/>
            <a:ext cx="9404723" cy="1400530"/>
          </a:xfrm>
        </p:spPr>
        <p:txBody>
          <a:bodyPr/>
          <a:lstStyle/>
          <a:p>
            <a:r>
              <a:rPr lang="en-IN" dirty="0"/>
              <a:t>OROANTRAL COMMUNICATION</a:t>
            </a:r>
            <a:br>
              <a:rPr lang="en-IN" dirty="0"/>
            </a:br>
            <a:endParaRPr lang="en-IN" dirty="0"/>
          </a:p>
        </p:txBody>
      </p:sp>
      <p:sp>
        <p:nvSpPr>
          <p:cNvPr id="3" name="Content Placeholder 2">
            <a:extLst>
              <a:ext uri="{FF2B5EF4-FFF2-40B4-BE49-F238E27FC236}">
                <a16:creationId xmlns:a16="http://schemas.microsoft.com/office/drawing/2014/main" id="{767029F8-8E77-922C-B787-5B4423034110}"/>
              </a:ext>
            </a:extLst>
          </p:cNvPr>
          <p:cNvSpPr>
            <a:spLocks noGrp="1"/>
          </p:cNvSpPr>
          <p:nvPr>
            <p:ph idx="1"/>
          </p:nvPr>
        </p:nvSpPr>
        <p:spPr>
          <a:xfrm>
            <a:off x="4803774" y="5243512"/>
            <a:ext cx="8197851" cy="3856709"/>
          </a:xfrm>
        </p:spPr>
        <p:txBody>
          <a:bodyPr/>
          <a:lstStyle/>
          <a:p>
            <a:pPr marL="0" indent="0">
              <a:buNone/>
            </a:pPr>
            <a:r>
              <a:rPr lang="en-IN" dirty="0"/>
              <a:t>DR. MOUNESHKUMAR C D</a:t>
            </a:r>
          </a:p>
          <a:p>
            <a:pPr marL="0" indent="0">
              <a:buNone/>
            </a:pPr>
            <a:r>
              <a:rPr lang="en-IN" dirty="0"/>
              <a:t>DEPT. OF ORAL AND MAXILLOFACIAL SURGERY </a:t>
            </a:r>
          </a:p>
          <a:p>
            <a:pPr marL="0" indent="0">
              <a:buNone/>
            </a:pPr>
            <a:r>
              <a:rPr lang="en-IN" dirty="0"/>
              <a:t>SDS KVV , KARAD </a:t>
            </a:r>
          </a:p>
        </p:txBody>
      </p:sp>
      <p:sp>
        <p:nvSpPr>
          <p:cNvPr id="5" name="TextBox 4">
            <a:extLst>
              <a:ext uri="{FF2B5EF4-FFF2-40B4-BE49-F238E27FC236}">
                <a16:creationId xmlns:a16="http://schemas.microsoft.com/office/drawing/2014/main" id="{7913AA98-CEDC-0DA3-466B-10439C4496E1}"/>
              </a:ext>
            </a:extLst>
          </p:cNvPr>
          <p:cNvSpPr txBox="1"/>
          <p:nvPr/>
        </p:nvSpPr>
        <p:spPr>
          <a:xfrm>
            <a:off x="1057275" y="667039"/>
            <a:ext cx="8886825" cy="1107996"/>
          </a:xfrm>
          <a:prstGeom prst="rect">
            <a:avLst/>
          </a:prstGeom>
          <a:noFill/>
        </p:spPr>
        <p:txBody>
          <a:bodyPr wrap="square">
            <a:spAutoFit/>
          </a:bodyPr>
          <a:lstStyle/>
          <a:p>
            <a:r>
              <a:rPr lang="en-US" sz="2400" dirty="0"/>
              <a:t>University Education Technology Cell &amp;</a:t>
            </a:r>
            <a:br>
              <a:rPr lang="en-US" sz="2400" dirty="0"/>
            </a:br>
            <a:r>
              <a:rPr lang="en-US" sz="2400" dirty="0"/>
              <a:t>Centre of Distance and Online Education KVV</a:t>
            </a:r>
            <a:br>
              <a:rPr lang="en-US" dirty="0"/>
            </a:br>
            <a:endParaRPr lang="en-IN" dirty="0"/>
          </a:p>
        </p:txBody>
      </p:sp>
    </p:spTree>
    <p:extLst>
      <p:ext uri="{BB962C8B-B14F-4D97-AF65-F5344CB8AC3E}">
        <p14:creationId xmlns:p14="http://schemas.microsoft.com/office/powerpoint/2010/main" val="161674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D81D-15EA-D373-ABF3-92EC205568FF}"/>
              </a:ext>
            </a:extLst>
          </p:cNvPr>
          <p:cNvSpPr>
            <a:spLocks noGrp="1"/>
          </p:cNvSpPr>
          <p:nvPr>
            <p:ph type="title"/>
          </p:nvPr>
        </p:nvSpPr>
        <p:spPr/>
        <p:txBody>
          <a:bodyPr/>
          <a:lstStyle/>
          <a:p>
            <a:r>
              <a:rPr lang="en-IN" dirty="0"/>
              <a:t>Standard Learning Objectives</a:t>
            </a:r>
          </a:p>
        </p:txBody>
      </p:sp>
      <p:sp>
        <p:nvSpPr>
          <p:cNvPr id="3" name="Content Placeholder 2">
            <a:extLst>
              <a:ext uri="{FF2B5EF4-FFF2-40B4-BE49-F238E27FC236}">
                <a16:creationId xmlns:a16="http://schemas.microsoft.com/office/drawing/2014/main" id="{5202B798-6BAB-3B89-3275-7C47EA08D1DE}"/>
              </a:ext>
            </a:extLst>
          </p:cNvPr>
          <p:cNvSpPr>
            <a:spLocks noGrp="1"/>
          </p:cNvSpPr>
          <p:nvPr>
            <p:ph idx="1"/>
          </p:nvPr>
        </p:nvSpPr>
        <p:spPr>
          <a:xfrm>
            <a:off x="1103312" y="2052918"/>
            <a:ext cx="8946541" cy="2833407"/>
          </a:xfrm>
        </p:spPr>
        <p:txBody>
          <a:bodyPr/>
          <a:lstStyle/>
          <a:p>
            <a:pPr marL="457200" indent="-457200" algn="just">
              <a:buFont typeface="+mj-lt"/>
              <a:buAutoNum type="arabicPeriod"/>
            </a:pPr>
            <a:r>
              <a:rPr lang="en-US" dirty="0"/>
              <a:t>Functions  of maxillary sinus</a:t>
            </a:r>
          </a:p>
          <a:p>
            <a:pPr marL="457200" indent="-457200" algn="just">
              <a:buFont typeface="+mj-lt"/>
              <a:buAutoNum type="arabicPeriod"/>
            </a:pPr>
            <a:r>
              <a:rPr lang="en-US" dirty="0"/>
              <a:t> Surgical steps for surgical management </a:t>
            </a:r>
            <a:r>
              <a:rPr lang="en-US"/>
              <a:t>of OAC</a:t>
            </a:r>
            <a:endParaRPr lang="en-US" dirty="0"/>
          </a:p>
          <a:p>
            <a:pPr marL="457200" indent="-457200" algn="just">
              <a:buFont typeface="+mj-lt"/>
              <a:buAutoNum type="arabicPeriod"/>
            </a:pPr>
            <a:r>
              <a:rPr lang="en-US" dirty="0"/>
              <a:t>Possible complications of Surgical closure</a:t>
            </a:r>
          </a:p>
          <a:p>
            <a:endParaRPr lang="en-IN" dirty="0"/>
          </a:p>
        </p:txBody>
      </p:sp>
    </p:spTree>
    <p:extLst>
      <p:ext uri="{BB962C8B-B14F-4D97-AF65-F5344CB8AC3E}">
        <p14:creationId xmlns:p14="http://schemas.microsoft.com/office/powerpoint/2010/main" val="331624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0B2-E8C2-037D-E1EA-AE16A5723BEA}"/>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FA1167EA-E283-582C-3E2F-D5AA867ECC2B}"/>
              </a:ext>
            </a:extLst>
          </p:cNvPr>
          <p:cNvSpPr>
            <a:spLocks noGrp="1"/>
          </p:cNvSpPr>
          <p:nvPr>
            <p:ph idx="1"/>
          </p:nvPr>
        </p:nvSpPr>
        <p:spPr/>
        <p:txBody>
          <a:bodyPr/>
          <a:lstStyle/>
          <a:p>
            <a:r>
              <a:rPr lang="en-US" dirty="0"/>
              <a:t>An oroantral communication (OAC) is an unnatural space that forms between the maxillary sinus and oral cavity following extraction of antral teeth, infection, or several different complications. If left untreated, an OAC can develop into an oroantral fistula (OAF)</a:t>
            </a:r>
          </a:p>
          <a:p>
            <a:r>
              <a:rPr lang="en-IN" dirty="0">
                <a:effectLst/>
                <a:latin typeface="Century Gothic" panose="020B0502020202020204" pitchFamily="34" charset="0"/>
                <a:ea typeface="Calibri" panose="020F0502020204030204" pitchFamily="34" charset="0"/>
                <a:cs typeface="Times New Roman" panose="02020603050405020304" pitchFamily="18" charset="0"/>
              </a:rPr>
              <a:t>Currently, the standard preoperative imaging modality is panoramic radiography.1 However, there is no proven method to predict the possibility of OAC formation. </a:t>
            </a:r>
          </a:p>
          <a:p>
            <a:endParaRPr lang="en-IN" dirty="0"/>
          </a:p>
        </p:txBody>
      </p:sp>
    </p:spTree>
    <p:extLst>
      <p:ext uri="{BB962C8B-B14F-4D97-AF65-F5344CB8AC3E}">
        <p14:creationId xmlns:p14="http://schemas.microsoft.com/office/powerpoint/2010/main" val="20377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B40D6-E381-9367-2B5D-8FFEA5A73516}"/>
              </a:ext>
            </a:extLst>
          </p:cNvPr>
          <p:cNvSpPr>
            <a:spLocks noGrp="1"/>
          </p:cNvSpPr>
          <p:nvPr>
            <p:ph type="title"/>
          </p:nvPr>
        </p:nvSpPr>
        <p:spPr/>
        <p:txBody>
          <a:bodyPr/>
          <a:lstStyle/>
          <a:p>
            <a:r>
              <a:rPr lang="en-IN" dirty="0"/>
              <a:t>Causes of OAC</a:t>
            </a:r>
          </a:p>
        </p:txBody>
      </p:sp>
      <p:sp>
        <p:nvSpPr>
          <p:cNvPr id="3" name="Content Placeholder 2">
            <a:extLst>
              <a:ext uri="{FF2B5EF4-FFF2-40B4-BE49-F238E27FC236}">
                <a16:creationId xmlns:a16="http://schemas.microsoft.com/office/drawing/2014/main" id="{A0CBF112-5E1F-05C9-9DD9-4F30097D4840}"/>
              </a:ext>
            </a:extLst>
          </p:cNvPr>
          <p:cNvSpPr>
            <a:spLocks noGrp="1"/>
          </p:cNvSpPr>
          <p:nvPr>
            <p:ph idx="1"/>
          </p:nvPr>
        </p:nvSpPr>
        <p:spPr/>
        <p:txBody>
          <a:bodyPr/>
          <a:lstStyle/>
          <a:p>
            <a:r>
              <a:rPr lang="en-US" dirty="0"/>
              <a:t>This may be due to the proximity of the roots to the maxillary sinus floor, which is exacerbated by thin sinus floors</a:t>
            </a:r>
          </a:p>
          <a:p>
            <a:endParaRPr lang="en-US" dirty="0"/>
          </a:p>
          <a:p>
            <a:r>
              <a:rPr lang="en-US" dirty="0"/>
              <a:t>Maxillary second molar extractions cause 45% of OACs, third molars cause 30%, first molars cause 27.2%, and first premolars cause 5.3%.3 Additionally, 2.2% of first molar apices and 2% of second molar apices perforate the maxillary sinus floor</a:t>
            </a:r>
            <a:endParaRPr lang="en-IN" dirty="0"/>
          </a:p>
        </p:txBody>
      </p:sp>
    </p:spTree>
    <p:extLst>
      <p:ext uri="{BB962C8B-B14F-4D97-AF65-F5344CB8AC3E}">
        <p14:creationId xmlns:p14="http://schemas.microsoft.com/office/powerpoint/2010/main" val="290431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DE53-5F35-F38C-DB7F-323EDE7DDE6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1792188-DB38-CD3E-F8D5-08E670081B3B}"/>
              </a:ext>
            </a:extLst>
          </p:cNvPr>
          <p:cNvSpPr>
            <a:spLocks noGrp="1"/>
          </p:cNvSpPr>
          <p:nvPr>
            <p:ph idx="1"/>
          </p:nvPr>
        </p:nvSpPr>
        <p:spPr/>
        <p:txBody>
          <a:bodyPr/>
          <a:lstStyle/>
          <a:p>
            <a:r>
              <a:rPr lang="en-US" dirty="0"/>
              <a:t>To avoid the aforementioned complications, the surgical closure of OACs within 48 hours is recommended. </a:t>
            </a:r>
          </a:p>
          <a:p>
            <a:endParaRPr lang="en-US" dirty="0"/>
          </a:p>
          <a:p>
            <a:r>
              <a:rPr lang="en-US" dirty="0"/>
              <a:t> If left untreated, OAC can act as an avenue for bacteria into the maxillary sinus, causing infections, sinusitis, or delayed healing.</a:t>
            </a:r>
            <a:endParaRPr lang="en-IN" dirty="0"/>
          </a:p>
        </p:txBody>
      </p:sp>
    </p:spTree>
    <p:extLst>
      <p:ext uri="{BB962C8B-B14F-4D97-AF65-F5344CB8AC3E}">
        <p14:creationId xmlns:p14="http://schemas.microsoft.com/office/powerpoint/2010/main" val="299430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A5077-800A-E1AB-82B1-B5971DD67593}"/>
              </a:ext>
            </a:extLst>
          </p:cNvPr>
          <p:cNvSpPr>
            <a:spLocks noGrp="1"/>
          </p:cNvSpPr>
          <p:nvPr>
            <p:ph type="title"/>
          </p:nvPr>
        </p:nvSpPr>
        <p:spPr>
          <a:xfrm>
            <a:off x="1231903" y="452718"/>
            <a:ext cx="9404723" cy="1400530"/>
          </a:xfrm>
        </p:spPr>
        <p:txBody>
          <a:bodyPr/>
          <a:lstStyle/>
          <a:p>
            <a:r>
              <a:rPr lang="en-IN" dirty="0"/>
              <a:t>Treatment of OAC</a:t>
            </a:r>
          </a:p>
        </p:txBody>
      </p:sp>
      <p:sp>
        <p:nvSpPr>
          <p:cNvPr id="3" name="Content Placeholder 2">
            <a:extLst>
              <a:ext uri="{FF2B5EF4-FFF2-40B4-BE49-F238E27FC236}">
                <a16:creationId xmlns:a16="http://schemas.microsoft.com/office/drawing/2014/main" id="{1DDC2AFF-B456-DF71-ABDB-6CDE52F22CED}"/>
              </a:ext>
            </a:extLst>
          </p:cNvPr>
          <p:cNvSpPr>
            <a:spLocks noGrp="1"/>
          </p:cNvSpPr>
          <p:nvPr>
            <p:ph idx="1"/>
          </p:nvPr>
        </p:nvSpPr>
        <p:spPr/>
        <p:txBody>
          <a:bodyPr/>
          <a:lstStyle/>
          <a:p>
            <a:r>
              <a:rPr lang="en-US" dirty="0"/>
              <a:t>Communications less than 2 mm in diameter can close spontaneously, and therefore treatment is not necessary. However, if larger than 2 mm, OACs may require surgical interventions. </a:t>
            </a:r>
          </a:p>
          <a:p>
            <a:r>
              <a:rPr lang="en-US" dirty="0"/>
              <a:t>Techniques for surgical closure include but are not limited to gingival suturing, soft tissue grafts and flaps, metal plates, hemostatic gauze, and reimplantation of molars</a:t>
            </a:r>
          </a:p>
          <a:p>
            <a:r>
              <a:rPr lang="en-US" dirty="0"/>
              <a:t>soft tissue grafts include palatal rotational flaps, palatal transposition flaps, buccal advancement flaps, as well as a combination of buccal and palatal flaps</a:t>
            </a:r>
            <a:endParaRPr lang="en-IN" dirty="0"/>
          </a:p>
        </p:txBody>
      </p:sp>
    </p:spTree>
    <p:extLst>
      <p:ext uri="{BB962C8B-B14F-4D97-AF65-F5344CB8AC3E}">
        <p14:creationId xmlns:p14="http://schemas.microsoft.com/office/powerpoint/2010/main" val="2282818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4531-C05E-52AC-36A9-1767F06B5E2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BC4F944-FD03-37C2-358E-D1C02BA73896}"/>
              </a:ext>
            </a:extLst>
          </p:cNvPr>
          <p:cNvSpPr>
            <a:spLocks noGrp="1"/>
          </p:cNvSpPr>
          <p:nvPr>
            <p:ph idx="1"/>
          </p:nvPr>
        </p:nvSpPr>
        <p:spPr/>
        <p:txBody>
          <a:bodyPr/>
          <a:lstStyle/>
          <a:p>
            <a:r>
              <a:rPr lang="en-IN" dirty="0"/>
              <a:t>Non-surgical interventions for OAC that have been attempted include allogenous materials such as fibrin glue, synthetic bone graft materials, </a:t>
            </a:r>
            <a:r>
              <a:rPr lang="en-IN" dirty="0" err="1"/>
              <a:t>prolamine</a:t>
            </a:r>
            <a:r>
              <a:rPr lang="en-IN" dirty="0"/>
              <a:t> occlusion gel, and absorbable polyglactin/polydioxanone implants. </a:t>
            </a:r>
          </a:p>
          <a:p>
            <a:r>
              <a:rPr lang="en-IN" dirty="0"/>
              <a:t>Other treatment methods include root analogues, acrylic splints, and tissue </a:t>
            </a:r>
            <a:r>
              <a:rPr lang="en-US" dirty="0" err="1"/>
              <a:t>biostimulation</a:t>
            </a:r>
            <a:r>
              <a:rPr lang="en-US" dirty="0"/>
              <a:t> using power laser light after surgically closing the communication</a:t>
            </a:r>
          </a:p>
          <a:p>
            <a:endParaRPr lang="en-IN" dirty="0"/>
          </a:p>
        </p:txBody>
      </p:sp>
    </p:spTree>
    <p:extLst>
      <p:ext uri="{BB962C8B-B14F-4D97-AF65-F5344CB8AC3E}">
        <p14:creationId xmlns:p14="http://schemas.microsoft.com/office/powerpoint/2010/main" val="2639648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9F6-10F8-4DAF-47BF-9FF9E123DED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9CDA1D6-9177-CDC2-C12D-958BDBE6FB65}"/>
              </a:ext>
            </a:extLst>
          </p:cNvPr>
          <p:cNvSpPr>
            <a:spLocks noGrp="1"/>
          </p:cNvSpPr>
          <p:nvPr>
            <p:ph idx="1"/>
          </p:nvPr>
        </p:nvSpPr>
        <p:spPr/>
        <p:txBody>
          <a:bodyPr/>
          <a:lstStyle/>
          <a:p>
            <a:r>
              <a:rPr lang="en-IN" dirty="0"/>
              <a:t>Pharmacological interventions range from antibiotics to nasal decongestants. Antibiotic therapies such as amoxicillin, clindamycin, and moxifloxacin have been prescribed to individuals experiencing OACs.</a:t>
            </a:r>
          </a:p>
          <a:p>
            <a:r>
              <a:rPr lang="en-IN" dirty="0"/>
              <a:t>while nasal decongestants have been used as adjuvants in patients experiencing sinus infection.</a:t>
            </a:r>
          </a:p>
        </p:txBody>
      </p:sp>
    </p:spTree>
    <p:extLst>
      <p:ext uri="{BB962C8B-B14F-4D97-AF65-F5344CB8AC3E}">
        <p14:creationId xmlns:p14="http://schemas.microsoft.com/office/powerpoint/2010/main" val="268596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0E57E-C974-A550-E929-BA1C48E88A03}"/>
              </a:ext>
            </a:extLst>
          </p:cNvPr>
          <p:cNvSpPr>
            <a:spLocks noGrp="1"/>
          </p:cNvSpPr>
          <p:nvPr>
            <p:ph type="title"/>
          </p:nvPr>
        </p:nvSpPr>
        <p:spPr/>
        <p:txBody>
          <a:bodyPr/>
          <a:lstStyle/>
          <a:p>
            <a:r>
              <a:rPr lang="en-IN" dirty="0"/>
              <a:t>REFERENCES </a:t>
            </a:r>
          </a:p>
        </p:txBody>
      </p:sp>
      <p:sp>
        <p:nvSpPr>
          <p:cNvPr id="3" name="Content Placeholder 2">
            <a:extLst>
              <a:ext uri="{FF2B5EF4-FFF2-40B4-BE49-F238E27FC236}">
                <a16:creationId xmlns:a16="http://schemas.microsoft.com/office/drawing/2014/main" id="{47268FCD-53D8-8F52-DBC8-A0E47864D439}"/>
              </a:ext>
            </a:extLst>
          </p:cNvPr>
          <p:cNvSpPr>
            <a:spLocks noGrp="1"/>
          </p:cNvSpPr>
          <p:nvPr>
            <p:ph idx="1"/>
          </p:nvPr>
        </p:nvSpPr>
        <p:spPr/>
        <p:txBody>
          <a:bodyPr/>
          <a:lstStyle/>
          <a:p>
            <a:r>
              <a:rPr lang="en-US" dirty="0"/>
              <a:t>THE MAXILLARY SINUS AND ITS DENTAL IMPLICATIONS - H.C. KILLEY.</a:t>
            </a:r>
          </a:p>
          <a:p>
            <a:r>
              <a:rPr lang="en-US" dirty="0"/>
              <a:t>ORAL AND MAXILLOFACIAL SURGERY CLINICS OF NORTH AMERICA, VOL.11, NO.1 FEB. 1999 - DIAGNOSIS AND TREATMENT OF DISEASES AND DISORDERS OF THE MAXILLARY SINUS. </a:t>
            </a:r>
          </a:p>
          <a:p>
            <a:r>
              <a:rPr lang="en-US" dirty="0"/>
              <a:t>TEXT BOOK OF ORAL MAXILLOFACIAL SURGERY - H.W. MOORE.</a:t>
            </a:r>
          </a:p>
          <a:p>
            <a:r>
              <a:rPr lang="en-US" dirty="0"/>
              <a:t>CONTEMPORARY ORAL AND MAXILLOFACIAL SURGERY – PETERSON ELLIS</a:t>
            </a:r>
          </a:p>
          <a:p>
            <a:r>
              <a:rPr lang="en-US" dirty="0"/>
              <a:t>TEXT BOOK OF ORAL MAXILLOFACIAL SURGERY –PETER WARD BOOTH</a:t>
            </a:r>
          </a:p>
          <a:p>
            <a:endParaRPr lang="en-IN" dirty="0"/>
          </a:p>
        </p:txBody>
      </p:sp>
    </p:spTree>
    <p:extLst>
      <p:ext uri="{BB962C8B-B14F-4D97-AF65-F5344CB8AC3E}">
        <p14:creationId xmlns:p14="http://schemas.microsoft.com/office/powerpoint/2010/main" val="27869170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TotalTime>
  <Words>508</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OROANTRAL COMMUNICATION </vt:lpstr>
      <vt:lpstr>Standard Learning Objectives</vt:lpstr>
      <vt:lpstr>Introduction</vt:lpstr>
      <vt:lpstr>Causes of OAC</vt:lpstr>
      <vt:lpstr>PowerPoint Presentation</vt:lpstr>
      <vt:lpstr>Treatment of OAC</vt:lpstr>
      <vt:lpstr>PowerPoint Presentation</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mounesh chapi</dc:creator>
  <cp:lastModifiedBy>mounesh chapi</cp:lastModifiedBy>
  <cp:revision>7</cp:revision>
  <dcterms:created xsi:type="dcterms:W3CDTF">2023-09-16T05:28:38Z</dcterms:created>
  <dcterms:modified xsi:type="dcterms:W3CDTF">2023-09-25T06:13:03Z</dcterms:modified>
</cp:coreProperties>
</file>