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1D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60"/>
  </p:normalViewPr>
  <p:slideViewPr>
    <p:cSldViewPr snapToGrid="0">
      <p:cViewPr varScale="1">
        <p:scale>
          <a:sx n="64" d="100"/>
          <a:sy n="64" d="100"/>
        </p:scale>
        <p:origin x="10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372719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64985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493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128717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188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156383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158692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260326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354197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EEF03-279F-4EA2-9BB7-477C881F0FB8}"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219384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EEF03-279F-4EA2-9BB7-477C881F0FB8}"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311368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EEF03-279F-4EA2-9BB7-477C881F0FB8}"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40730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EEF03-279F-4EA2-9BB7-477C881F0FB8}"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266803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EF03-279F-4EA2-9BB7-477C881F0FB8}"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338534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EEF03-279F-4EA2-9BB7-477C881F0FB8}"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380352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EEF03-279F-4EA2-9BB7-477C881F0FB8}"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7A468-15D3-48E5-B8AE-B7B16153D53A}" type="slidenum">
              <a:rPr lang="en-US" smtClean="0"/>
              <a:t>‹#›</a:t>
            </a:fld>
            <a:endParaRPr lang="en-US"/>
          </a:p>
        </p:txBody>
      </p:sp>
    </p:spTree>
    <p:extLst>
      <p:ext uri="{BB962C8B-B14F-4D97-AF65-F5344CB8AC3E}">
        <p14:creationId xmlns:p14="http://schemas.microsoft.com/office/powerpoint/2010/main" val="9037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1EEF03-279F-4EA2-9BB7-477C881F0FB8}" type="datetimeFigureOut">
              <a:rPr lang="en-US" smtClean="0"/>
              <a:t>3/16/2025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87A468-15D3-48E5-B8AE-B7B16153D53A}" type="slidenum">
              <a:rPr lang="en-US" smtClean="0"/>
              <a:t>‹#›</a:t>
            </a:fld>
            <a:endParaRPr lang="en-US"/>
          </a:p>
        </p:txBody>
      </p:sp>
    </p:spTree>
    <p:extLst>
      <p:ext uri="{BB962C8B-B14F-4D97-AF65-F5344CB8AC3E}">
        <p14:creationId xmlns:p14="http://schemas.microsoft.com/office/powerpoint/2010/main" val="2446430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9D0C-2F84-8CA1-E597-B61068353A6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FB41DCD-28C9-1EC0-58B5-BA05825DE1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50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CEE1-47D0-47AE-5103-8E417419358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6F5ABF22-0C5B-EE2A-D41D-7A0835B6BA83}"/>
              </a:ext>
            </a:extLst>
          </p:cNvPr>
          <p:cNvSpPr>
            <a:spLocks noGrp="1"/>
          </p:cNvSpPr>
          <p:nvPr>
            <p:ph idx="1"/>
          </p:nvPr>
        </p:nvSpPr>
        <p:spPr/>
        <p:txBody>
          <a:bodyPr>
            <a:norm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2. *Medications*: In some cases, medications such as selective serotonin reuptake inhibitors (SSRIs) or benzodiazepines may be prescribed to help manage anxiety symptoms associated with phobias.</a:t>
            </a:r>
          </a:p>
        </p:txBody>
      </p:sp>
    </p:spTree>
    <p:extLst>
      <p:ext uri="{BB962C8B-B14F-4D97-AF65-F5344CB8AC3E}">
        <p14:creationId xmlns:p14="http://schemas.microsoft.com/office/powerpoint/2010/main" val="239353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D363-DF55-CE17-02C2-CF8F9890B655}"/>
              </a:ext>
            </a:extLst>
          </p:cNvPr>
          <p:cNvSpPr>
            <a:spLocks noGrp="1"/>
          </p:cNvSpPr>
          <p:nvPr>
            <p:ph type="title"/>
          </p:nvPr>
        </p:nvSpPr>
        <p:spPr/>
        <p:txBody>
          <a:bodyPr/>
          <a:lstStyle/>
          <a:p>
            <a:pPr>
              <a:lnSpc>
                <a:spcPct val="150000"/>
              </a:lnSpc>
            </a:pPr>
            <a:r>
              <a:rPr lang="en-US"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0EB91F1E-D941-A2C2-82D5-DD68BF4B99AE}"/>
              </a:ext>
            </a:extLst>
          </p:cNvPr>
          <p:cNvSpPr>
            <a:spLocks noGrp="1"/>
          </p:cNvSpPr>
          <p:nvPr>
            <p:ph idx="1"/>
          </p:nvPr>
        </p:nvSpPr>
        <p:spPr/>
        <p:txBody>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*Exposure Therapy*: This involves gradual, controlled exposure to the feared object or situation under the guidance of a therapist, helping individuals learn to tolerate and eventually overcome their fear.</a:t>
            </a:r>
          </a:p>
          <a:p>
            <a:pPr>
              <a:lnSpc>
                <a:spcPct val="150000"/>
              </a:lnSpc>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84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5366-B4B6-4C6B-8E44-EBAA3DB5CD35}"/>
              </a:ext>
            </a:extLst>
          </p:cNvPr>
          <p:cNvSpPr>
            <a:spLocks noGrp="1"/>
          </p:cNvSpPr>
          <p:nvPr>
            <p:ph type="title"/>
          </p:nvPr>
        </p:nvSpPr>
        <p:spPr/>
        <p:txBody>
          <a:bodyPr/>
          <a:lstStyle/>
          <a:p>
            <a:pPr>
              <a:lnSpc>
                <a:spcPct val="150000"/>
              </a:lnSpc>
            </a:pPr>
            <a:r>
              <a:rPr lang="en-US"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12EADB92-7507-E327-B39B-4519D79BFEBA}"/>
              </a:ext>
            </a:extLst>
          </p:cNvPr>
          <p:cNvSpPr>
            <a:spLocks noGrp="1"/>
          </p:cNvSpPr>
          <p:nvPr>
            <p:ph idx="1"/>
          </p:nvPr>
        </p:nvSpPr>
        <p:spPr/>
        <p:txBody>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4. *Relaxation Techniques*: Techniques such as deep breathing, progressive muscle relaxation, and mindfulness meditation can help individuals manage anxiety symptoms associated with phobias.</a:t>
            </a:r>
          </a:p>
          <a:p>
            <a:pPr>
              <a:lnSpc>
                <a:spcPct val="150000"/>
              </a:lnSpc>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013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39B3-B5C3-D26C-7582-54E42D0CCE38}"/>
              </a:ext>
            </a:extLst>
          </p:cNvPr>
          <p:cNvSpPr>
            <a:spLocks noGrp="1"/>
          </p:cNvSpPr>
          <p:nvPr>
            <p:ph type="title"/>
          </p:nvPr>
        </p:nvSpPr>
        <p:spPr/>
        <p:txBody>
          <a:bodyPr>
            <a:normAutofit/>
          </a:bodyPr>
          <a:lstStyle/>
          <a:p>
            <a:pPr>
              <a:lnSpc>
                <a:spcPct val="150000"/>
              </a:lnSpc>
            </a:pPr>
            <a:r>
              <a:rPr lang="en-US" sz="32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562FEA2F-FE92-2386-1CE8-59175CD2797A}"/>
              </a:ext>
            </a:extLst>
          </p:cNvPr>
          <p:cNvSpPr>
            <a:spLocks noGrp="1"/>
          </p:cNvSpPr>
          <p:nvPr>
            <p:ph idx="1"/>
          </p:nvPr>
        </p:nvSpPr>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5. *Support Groups and Counseling*: Participating in support groups or individual counseling sessions can provide emotional support, education about phobias, and strategies for coping with anxiety. </a:t>
            </a:r>
          </a:p>
        </p:txBody>
      </p:sp>
    </p:spTree>
    <p:extLst>
      <p:ext uri="{BB962C8B-B14F-4D97-AF65-F5344CB8AC3E}">
        <p14:creationId xmlns:p14="http://schemas.microsoft.com/office/powerpoint/2010/main" val="296557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ADBE-0A71-A928-B8A4-2743560FA153}"/>
              </a:ext>
            </a:extLst>
          </p:cNvPr>
          <p:cNvSpPr>
            <a:spLocks noGrp="1"/>
          </p:cNvSpPr>
          <p:nvPr>
            <p:ph type="title"/>
          </p:nvPr>
        </p:nvSpPr>
        <p:spPr/>
        <p:txBody>
          <a:bodyPr/>
          <a:lstStyle/>
          <a:p>
            <a:pPr>
              <a:lnSpc>
                <a:spcPct val="150000"/>
              </a:lnSpc>
            </a:pPr>
            <a:r>
              <a:rPr lang="en-US" b="1" dirty="0">
                <a:solidFill>
                  <a:srgbClr val="CB1DAA"/>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38F6815-9B14-9B8D-93C8-8AE180D2BE10}"/>
              </a:ext>
            </a:extLst>
          </p:cNvPr>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Phobias are common anxiety disorders that can significantly impact an individual's quality of life. Understanding the definition, types, and treatment options for phobias is essential for effective management and improvement of symptoms. With appropriate treatment and support, many individuals can learn to manage their phobias and lead fulfilling lives.</a:t>
            </a:r>
          </a:p>
        </p:txBody>
      </p:sp>
    </p:spTree>
    <p:extLst>
      <p:ext uri="{BB962C8B-B14F-4D97-AF65-F5344CB8AC3E}">
        <p14:creationId xmlns:p14="http://schemas.microsoft.com/office/powerpoint/2010/main" val="355462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4A7E-F401-3794-BBFC-9E5B96D0E1D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EA60C44-0966-1FCF-7EB5-71888956F22E}"/>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641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10E7-2B17-62D0-3EDE-F1BADD29059C}"/>
              </a:ext>
            </a:extLst>
          </p:cNvPr>
          <p:cNvSpPr>
            <a:spLocks noGrp="1"/>
          </p:cNvSpPr>
          <p:nvPr>
            <p:ph type="title"/>
          </p:nvPr>
        </p:nvSpPr>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KIRISHNA VISHWA VIDYAPEETH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DEEMED TO BE UNIVERSITY KARAD</a:t>
            </a:r>
          </a:p>
        </p:txBody>
      </p:sp>
      <p:sp>
        <p:nvSpPr>
          <p:cNvPr id="3" name="Content Placeholder 2">
            <a:extLst>
              <a:ext uri="{FF2B5EF4-FFF2-40B4-BE49-F238E27FC236}">
                <a16:creationId xmlns:a16="http://schemas.microsoft.com/office/drawing/2014/main" id="{592DA1BF-69B4-DDC1-8AD3-E5B177504424}"/>
              </a:ext>
            </a:extLst>
          </p:cNvPr>
          <p:cNvSpPr>
            <a:spLocks noGrp="1"/>
          </p:cNvSpPr>
          <p:nvPr>
            <p:ph idx="1"/>
          </p:nvPr>
        </p:nvSpPr>
        <p:spPr/>
        <p:txBody>
          <a:bodyPr/>
          <a:lstStyle/>
          <a:p>
            <a:pPr marL="0" indent="0" algn="ctr">
              <a:buNone/>
            </a:pPr>
            <a:r>
              <a:rPr lang="en-US" sz="2800" b="1" dirty="0">
                <a:solidFill>
                  <a:srgbClr val="00B050"/>
                </a:solidFill>
                <a:latin typeface="Times New Roman" panose="02020603050405020304" pitchFamily="18" charset="0"/>
                <a:cs typeface="Times New Roman" panose="02020603050405020304" pitchFamily="18" charset="0"/>
              </a:rPr>
              <a:t>KIRISHNA INSTITUTE OF NURSING SCIENCES</a:t>
            </a:r>
          </a:p>
          <a:p>
            <a:pPr marL="0" indent="0" algn="ctr">
              <a:buNone/>
            </a:pPr>
            <a:r>
              <a:rPr lang="en-US" sz="2800" dirty="0">
                <a:solidFill>
                  <a:srgbClr val="0070C0"/>
                </a:solidFill>
                <a:latin typeface="Times New Roman" panose="02020603050405020304" pitchFamily="18" charset="0"/>
                <a:cs typeface="Times New Roman" panose="02020603050405020304" pitchFamily="18" charset="0"/>
              </a:rPr>
              <a:t>SUBJECT:-Mental health nursing</a:t>
            </a:r>
          </a:p>
          <a:p>
            <a:pPr marL="0" indent="0" algn="ctr">
              <a:buNone/>
            </a:pPr>
            <a:r>
              <a:rPr lang="en-US" sz="2800" dirty="0">
                <a:solidFill>
                  <a:srgbClr val="CB1DAA"/>
                </a:solidFill>
                <a:latin typeface="Times New Roman" panose="02020603050405020304" pitchFamily="18" charset="0"/>
                <a:cs typeface="Times New Roman" panose="02020603050405020304" pitchFamily="18" charset="0"/>
              </a:rPr>
              <a:t>TOPIC:- phobia</a:t>
            </a:r>
          </a:p>
          <a:p>
            <a:pPr marL="0" indent="0" algn="ctr">
              <a:buNone/>
            </a:pPr>
            <a:r>
              <a:rPr lang="en-US" sz="2800" dirty="0">
                <a:solidFill>
                  <a:schemeClr val="accent5">
                    <a:lumMod val="75000"/>
                  </a:schemeClr>
                </a:solidFill>
                <a:latin typeface="Times New Roman" panose="02020603050405020304" pitchFamily="18" charset="0"/>
                <a:cs typeface="Times New Roman" panose="02020603050405020304" pitchFamily="18" charset="0"/>
              </a:rPr>
              <a:t>PRESENTED BY</a:t>
            </a:r>
          </a:p>
          <a:p>
            <a:pPr marL="0" indent="0" algn="ctr">
              <a:buNone/>
            </a:pPr>
            <a:r>
              <a:rPr lang="en-US" sz="2800" dirty="0">
                <a:solidFill>
                  <a:schemeClr val="accent5">
                    <a:lumMod val="75000"/>
                  </a:schemeClr>
                </a:solidFill>
                <a:latin typeface="Times New Roman" panose="02020603050405020304" pitchFamily="18" charset="0"/>
                <a:cs typeface="Times New Roman" panose="02020603050405020304" pitchFamily="18" charset="0"/>
              </a:rPr>
              <a:t>MS.VARSHA EVARE</a:t>
            </a:r>
          </a:p>
          <a:p>
            <a:pPr marL="0" indent="0" algn="ctr">
              <a:buNone/>
            </a:pPr>
            <a:r>
              <a:rPr lang="en-US" sz="2800" dirty="0">
                <a:latin typeface="Times New Roman" panose="02020603050405020304" pitchFamily="18" charset="0"/>
                <a:cs typeface="Times New Roman" panose="02020603050405020304" pitchFamily="18" charset="0"/>
              </a:rPr>
              <a:t>MSC Nursing</a:t>
            </a:r>
          </a:p>
          <a:p>
            <a:endParaRPr lang="en-US" dirty="0"/>
          </a:p>
        </p:txBody>
      </p:sp>
    </p:spTree>
    <p:extLst>
      <p:ext uri="{BB962C8B-B14F-4D97-AF65-F5344CB8AC3E}">
        <p14:creationId xmlns:p14="http://schemas.microsoft.com/office/powerpoint/2010/main" val="10843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69AF-AD04-E252-DEB8-7C20A354151D}"/>
              </a:ext>
            </a:extLst>
          </p:cNvPr>
          <p:cNvSpPr>
            <a:spLocks noGrp="1"/>
          </p:cNvSpPr>
          <p:nvPr>
            <p:ph type="title"/>
          </p:nvPr>
        </p:nvSpPr>
        <p:spPr/>
        <p:txBody>
          <a:bodyPr>
            <a:noAutofit/>
          </a:bodyPr>
          <a:lstStyle/>
          <a:p>
            <a:pPr>
              <a:lnSpc>
                <a:spcPct val="150000"/>
              </a:lnSpc>
            </a:pPr>
            <a:r>
              <a:rPr lang="en-US" sz="3200" b="1" dirty="0">
                <a:solidFill>
                  <a:srgbClr val="CB1DAA"/>
                </a:solidFill>
                <a:latin typeface="Times New Roman" panose="02020603050405020304" pitchFamily="18" charset="0"/>
                <a:cs typeface="Times New Roman" panose="02020603050405020304" pitchFamily="18" charset="0"/>
              </a:rPr>
              <a:t>INTRODUCTION </a:t>
            </a:r>
            <a:br>
              <a:rPr lang="en-US" sz="3200" b="1" dirty="0">
                <a:solidFill>
                  <a:srgbClr val="CB1DAA"/>
                </a:solidFill>
                <a:latin typeface="Times New Roman" panose="02020603050405020304" pitchFamily="18" charset="0"/>
                <a:cs typeface="Times New Roman" panose="02020603050405020304" pitchFamily="18" charset="0"/>
              </a:rPr>
            </a:br>
            <a:endParaRPr lang="en-US" sz="3200" b="1" dirty="0">
              <a:solidFill>
                <a:srgbClr val="CB1DAA"/>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1BB2A2-2572-3D05-1FFC-BB4ABA3C135A}"/>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Phobias are a type of anxiety disorder characterized by an intense, irrational fear of specific objects or situations. People with phobias often experience overwhelming anxiety when they encounter the feared object or situation, leading to avoidance behaviors that can significantly impact their daily lives.</a:t>
            </a:r>
          </a:p>
          <a:p>
            <a:endParaRPr lang="en-US" dirty="0"/>
          </a:p>
        </p:txBody>
      </p:sp>
    </p:spTree>
    <p:extLst>
      <p:ext uri="{BB962C8B-B14F-4D97-AF65-F5344CB8AC3E}">
        <p14:creationId xmlns:p14="http://schemas.microsoft.com/office/powerpoint/2010/main" val="182253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DAFA-6AB1-9EBE-FD48-D114FB5BCBDE}"/>
              </a:ext>
            </a:extLst>
          </p:cNvPr>
          <p:cNvSpPr>
            <a:spLocks noGrp="1"/>
          </p:cNvSpPr>
          <p:nvPr>
            <p:ph type="title"/>
          </p:nvPr>
        </p:nvSpPr>
        <p:spPr/>
        <p:txBody>
          <a:bodyPr>
            <a:noAutofit/>
          </a:bodyPr>
          <a:lstStyle/>
          <a:p>
            <a:pPr>
              <a:lnSpc>
                <a:spcPct val="150000"/>
              </a:lnSpc>
            </a:pPr>
            <a:r>
              <a:rPr lang="en-US" sz="3200" b="1" dirty="0">
                <a:solidFill>
                  <a:schemeClr val="accent5"/>
                </a:solidFill>
                <a:latin typeface="Times New Roman" panose="02020603050405020304" pitchFamily="18" charset="0"/>
                <a:cs typeface="Times New Roman" panose="02020603050405020304" pitchFamily="18" charset="0"/>
              </a:rPr>
              <a:t>Definition of Phobia</a:t>
            </a:r>
            <a:br>
              <a:rPr lang="en-US" sz="3200" b="1" dirty="0">
                <a:solidFill>
                  <a:schemeClr val="accent5"/>
                </a:solidFill>
                <a:latin typeface="Times New Roman" panose="02020603050405020304" pitchFamily="18" charset="0"/>
                <a:cs typeface="Times New Roman" panose="02020603050405020304" pitchFamily="18" charset="0"/>
              </a:rPr>
            </a:b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60579C-E1D9-8319-1903-371E6B5B0B37}"/>
              </a:ext>
            </a:extLst>
          </p:cNvPr>
          <p:cNvSpPr>
            <a:spLocks noGrp="1"/>
          </p:cNvSpPr>
          <p:nvPr>
            <p:ph idx="1"/>
          </p:nvPr>
        </p:nvSpPr>
        <p:spPr/>
        <p:txBody>
          <a:bodyPr>
            <a:normAutofit lnSpcReduction="10000"/>
          </a:bodyPr>
          <a:lstStyle/>
          <a:p>
            <a:pPr>
              <a:lnSpc>
                <a:spcPct val="150000"/>
              </a:lnSpc>
            </a:pPr>
            <a:r>
              <a:rPr lang="en-US" sz="2800" dirty="0">
                <a:latin typeface="Times New Roman" panose="02020603050405020304" pitchFamily="18" charset="0"/>
                <a:cs typeface="Times New Roman" panose="02020603050405020304" pitchFamily="18" charset="0"/>
              </a:rPr>
              <a:t>A phobia is defined as a persistent and excessive fear of a specific object, activity, or situation, which triggers a strong desire to avoid it. This fear is out of proportion to the actual danger posed by the phobic stimulus and typically leads to avoidance behaviors that can interfere with normal functioning.</a:t>
            </a:r>
          </a:p>
          <a:p>
            <a:endParaRPr lang="en-US" dirty="0"/>
          </a:p>
        </p:txBody>
      </p:sp>
    </p:spTree>
    <p:extLst>
      <p:ext uri="{BB962C8B-B14F-4D97-AF65-F5344CB8AC3E}">
        <p14:creationId xmlns:p14="http://schemas.microsoft.com/office/powerpoint/2010/main" val="348078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A513-2961-3062-B6A7-9BE9ADC62A5F}"/>
              </a:ext>
            </a:extLst>
          </p:cNvPr>
          <p:cNvSpPr>
            <a:spLocks noGrp="1"/>
          </p:cNvSpPr>
          <p:nvPr>
            <p:ph type="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Types of Phobias</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C1D31B-98B0-1A9A-9F46-70C5AFD40420}"/>
              </a:ext>
            </a:extLst>
          </p:cNvPr>
          <p:cNvSpPr>
            <a:spLocks noGrp="1"/>
          </p:cNvSpPr>
          <p:nvPr>
            <p:ph idx="1"/>
          </p:nvPr>
        </p:nvSpPr>
        <p:spPr/>
        <p:txBody>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1. *Specific Phobias*: These involve fear of specific objects or situations, such as heights (acrophobia), spiders (arachnophobia), flying (aviophobia), or enclosed spaces (claustrophobia).</a:t>
            </a:r>
          </a:p>
          <a:p>
            <a:endParaRPr lang="en-US" dirty="0"/>
          </a:p>
          <a:p>
            <a:endParaRPr lang="en-US" dirty="0"/>
          </a:p>
        </p:txBody>
      </p:sp>
    </p:spTree>
    <p:extLst>
      <p:ext uri="{BB962C8B-B14F-4D97-AF65-F5344CB8AC3E}">
        <p14:creationId xmlns:p14="http://schemas.microsoft.com/office/powerpoint/2010/main" val="24144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ADAC-26CF-EA86-5C79-09818BAEDC71}"/>
              </a:ext>
            </a:extLst>
          </p:cNvPr>
          <p:cNvSpPr>
            <a:spLocks noGrp="1"/>
          </p:cNvSpPr>
          <p:nvPr>
            <p:ph type="title"/>
          </p:nvPr>
        </p:nvSpPr>
        <p:spPr/>
        <p:txBody>
          <a:bodyPr>
            <a:normAutofit/>
          </a:bodyPr>
          <a:lstStyle/>
          <a:p>
            <a:pPr>
              <a:lnSpc>
                <a:spcPct val="150000"/>
              </a:lnSpc>
            </a:pPr>
            <a:r>
              <a:rPr lang="en-US" sz="3200" dirty="0"/>
              <a:t>Cont..</a:t>
            </a:r>
          </a:p>
        </p:txBody>
      </p:sp>
      <p:sp>
        <p:nvSpPr>
          <p:cNvPr id="3" name="Content Placeholder 2">
            <a:extLst>
              <a:ext uri="{FF2B5EF4-FFF2-40B4-BE49-F238E27FC236}">
                <a16:creationId xmlns:a16="http://schemas.microsoft.com/office/drawing/2014/main" id="{1C0EBCE2-548D-98E2-A56E-C77D77A53887}"/>
              </a:ext>
            </a:extLst>
          </p:cNvPr>
          <p:cNvSpPr>
            <a:spLocks noGrp="1"/>
          </p:cNvSpPr>
          <p:nvPr>
            <p:ph idx="1"/>
          </p:nvPr>
        </p:nvSpPr>
        <p:spPr/>
        <p:txBody>
          <a:bodyPr>
            <a:norm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2. *Social Phobia (Social Anxiety Disorder)*: This type involves fear of social situations and interactions, where individuals fear embarrassment, scrutiny, or negative evaluation by others.</a:t>
            </a:r>
          </a:p>
        </p:txBody>
      </p:sp>
    </p:spTree>
    <p:extLst>
      <p:ext uri="{BB962C8B-B14F-4D97-AF65-F5344CB8AC3E}">
        <p14:creationId xmlns:p14="http://schemas.microsoft.com/office/powerpoint/2010/main" val="138338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A65A-28D2-2C3C-FB99-79DCC8698D1F}"/>
              </a:ext>
            </a:extLst>
          </p:cNvPr>
          <p:cNvSpPr>
            <a:spLocks noGrp="1"/>
          </p:cNvSpPr>
          <p:nvPr>
            <p:ph type="title"/>
          </p:nvPr>
        </p:nvSpPr>
        <p:spPr/>
        <p:txBody>
          <a:bodyPr>
            <a:normAutofit/>
          </a:bodyPr>
          <a:lstStyle/>
          <a:p>
            <a:pPr>
              <a:lnSpc>
                <a:spcPct val="150000"/>
              </a:lnSpc>
            </a:pPr>
            <a:r>
              <a:rPr lang="en-US" sz="3200" dirty="0"/>
              <a:t>Cont..</a:t>
            </a:r>
          </a:p>
        </p:txBody>
      </p:sp>
      <p:sp>
        <p:nvSpPr>
          <p:cNvPr id="3" name="Content Placeholder 2">
            <a:extLst>
              <a:ext uri="{FF2B5EF4-FFF2-40B4-BE49-F238E27FC236}">
                <a16:creationId xmlns:a16="http://schemas.microsoft.com/office/drawing/2014/main" id="{5757E097-F8AB-E072-DFE4-2A7D51D165E1}"/>
              </a:ext>
            </a:extLst>
          </p:cNvPr>
          <p:cNvSpPr>
            <a:spLocks noGrp="1"/>
          </p:cNvSpPr>
          <p:nvPr>
            <p:ph idx="1"/>
          </p:nvPr>
        </p:nvSpPr>
        <p:spPr/>
        <p:txBody>
          <a:bodyPr>
            <a:normAutofit/>
          </a:bodyPr>
          <a:lstStyle/>
          <a:p>
            <a:pPr marL="0" indent="0">
              <a:lnSpc>
                <a:spcPct val="150000"/>
              </a:lnSpc>
              <a:buNone/>
            </a:pPr>
            <a:r>
              <a:rPr lang="en-US" sz="2800" dirty="0"/>
              <a:t>3. *Agoraphobia*: Individuals with agoraphobia fear situations where escape might be difficult or help unavailable, such as crowded places or open spaces.</a:t>
            </a:r>
          </a:p>
        </p:txBody>
      </p:sp>
    </p:spTree>
    <p:extLst>
      <p:ext uri="{BB962C8B-B14F-4D97-AF65-F5344CB8AC3E}">
        <p14:creationId xmlns:p14="http://schemas.microsoft.com/office/powerpoint/2010/main" val="404510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084B-1D9A-BAF3-867A-506854ADFA50}"/>
              </a:ext>
            </a:extLst>
          </p:cNvPr>
          <p:cNvSpPr>
            <a:spLocks noGrp="1"/>
          </p:cNvSpPr>
          <p:nvPr>
            <p:ph type="title"/>
          </p:nvPr>
        </p:nvSpPr>
        <p:spPr/>
        <p:txBody>
          <a:bodyPr/>
          <a:lstStyle/>
          <a:p>
            <a:pPr>
              <a:lnSpc>
                <a:spcPct val="150000"/>
              </a:lnSpc>
            </a:pPr>
            <a:r>
              <a:rPr lang="en-US" dirty="0"/>
              <a:t>Cont..</a:t>
            </a:r>
          </a:p>
        </p:txBody>
      </p:sp>
      <p:sp>
        <p:nvSpPr>
          <p:cNvPr id="3" name="Content Placeholder 2">
            <a:extLst>
              <a:ext uri="{FF2B5EF4-FFF2-40B4-BE49-F238E27FC236}">
                <a16:creationId xmlns:a16="http://schemas.microsoft.com/office/drawing/2014/main" id="{C0203091-1220-CD4F-C95B-F1CE37C90459}"/>
              </a:ext>
            </a:extLst>
          </p:cNvPr>
          <p:cNvSpPr>
            <a:spLocks noGrp="1"/>
          </p:cNvSpPr>
          <p:nvPr>
            <p:ph idx="1"/>
          </p:nvPr>
        </p:nvSpPr>
        <p:spPr/>
        <p:txBody>
          <a:bodyPr>
            <a:normAutofit/>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4. *Other Specific Phobias*: These can include fear of needles (trypanophobia), fear of germs (mysophobia), fear of thunderstorms (astraphobia), and many others.</a:t>
            </a:r>
          </a:p>
        </p:txBody>
      </p:sp>
    </p:spTree>
    <p:extLst>
      <p:ext uri="{BB962C8B-B14F-4D97-AF65-F5344CB8AC3E}">
        <p14:creationId xmlns:p14="http://schemas.microsoft.com/office/powerpoint/2010/main" val="397244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8D2-F2BF-9D53-C0BB-6228365D3146}"/>
              </a:ext>
            </a:extLst>
          </p:cNvPr>
          <p:cNvSpPr>
            <a:spLocks noGrp="1"/>
          </p:cNvSpPr>
          <p:nvPr>
            <p:ph type="title"/>
          </p:nvPr>
        </p:nvSpPr>
        <p:spPr/>
        <p:txBody>
          <a:bodyPr>
            <a:normAutofit/>
          </a:bodyPr>
          <a:lstStyle/>
          <a:p>
            <a:pPr>
              <a:lnSpc>
                <a:spcPct val="150000"/>
              </a:lnSpc>
            </a:pPr>
            <a:r>
              <a:rPr lang="en-US" dirty="0">
                <a:solidFill>
                  <a:srgbClr val="CB1DAA"/>
                </a:solidFill>
                <a:latin typeface="Times New Roman" panose="02020603050405020304" pitchFamily="18" charset="0"/>
                <a:cs typeface="Times New Roman" panose="02020603050405020304" pitchFamily="18" charset="0"/>
              </a:rPr>
              <a:t>Treatment and Management of Phobias</a:t>
            </a:r>
          </a:p>
        </p:txBody>
      </p:sp>
      <p:sp>
        <p:nvSpPr>
          <p:cNvPr id="3" name="Content Placeholder 2">
            <a:extLst>
              <a:ext uri="{FF2B5EF4-FFF2-40B4-BE49-F238E27FC236}">
                <a16:creationId xmlns:a16="http://schemas.microsoft.com/office/drawing/2014/main" id="{7336C398-994C-DB59-EAFA-D19A9DCD3FD2}"/>
              </a:ext>
            </a:extLst>
          </p:cNvPr>
          <p:cNvSpPr>
            <a:spLocks noGrp="1"/>
          </p:cNvSpPr>
          <p:nvPr>
            <p:ph idx="1"/>
          </p:nvPr>
        </p:nvSpPr>
        <p:spPr/>
        <p:txBody>
          <a:bodyPr>
            <a:normAutofit lnSpcReduction="10000"/>
          </a:bodyPr>
          <a:lstStyle/>
          <a:p>
            <a:pPr>
              <a:lnSpc>
                <a:spcPct val="150000"/>
              </a:lnSpc>
            </a:pPr>
            <a:r>
              <a:rPr lang="en-US" sz="2800" dirty="0">
                <a:latin typeface="Times New Roman" panose="02020603050405020304" pitchFamily="18" charset="0"/>
                <a:cs typeface="Times New Roman" panose="02020603050405020304" pitchFamily="18" charset="0"/>
              </a:rPr>
              <a:t>Effective treatment options for phobias include:</a:t>
            </a:r>
          </a:p>
          <a:p>
            <a:pPr marL="0" indent="0">
              <a:lnSpc>
                <a:spcPct val="150000"/>
              </a:lnSpc>
              <a:buNone/>
            </a:pPr>
            <a:r>
              <a:rPr lang="en-US" sz="2800" dirty="0">
                <a:latin typeface="Times New Roman" panose="02020603050405020304" pitchFamily="18" charset="0"/>
                <a:cs typeface="Times New Roman" panose="02020603050405020304" pitchFamily="18" charset="0"/>
              </a:rPr>
              <a:t>1. *Cognitive-Behavioral Therapy (CBT)*: This approach helps individuals identify and challenge irrational thoughts and beliefs about the phobic stimulus. Techniques like exposure therapy (gradual exposure to the feared object or situation) and cognitive restructuring are often used</a:t>
            </a:r>
          </a:p>
          <a:p>
            <a:endParaRPr lang="en-US" dirty="0"/>
          </a:p>
        </p:txBody>
      </p:sp>
    </p:spTree>
    <p:extLst>
      <p:ext uri="{BB962C8B-B14F-4D97-AF65-F5344CB8AC3E}">
        <p14:creationId xmlns:p14="http://schemas.microsoft.com/office/powerpoint/2010/main" val="7169239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TotalTime>
  <Words>527</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Trebuchet MS</vt:lpstr>
      <vt:lpstr>Wingdings 3</vt:lpstr>
      <vt:lpstr>Facet</vt:lpstr>
      <vt:lpstr>PowerPoint Presentation</vt:lpstr>
      <vt:lpstr>KIRISHNA VISHWA VIDYAPEETH          DEEMED TO BE UNIVERSITY KARAD</vt:lpstr>
      <vt:lpstr>INTRODUCTION  </vt:lpstr>
      <vt:lpstr>Definition of Phobia </vt:lpstr>
      <vt:lpstr>Types of Phobias </vt:lpstr>
      <vt:lpstr>Cont..</vt:lpstr>
      <vt:lpstr>Cont..</vt:lpstr>
      <vt:lpstr>Cont..</vt:lpstr>
      <vt:lpstr>Treatment and Management of Phobias</vt:lpstr>
      <vt:lpstr>Cont..</vt:lpstr>
      <vt:lpstr>Cont..</vt:lpstr>
      <vt:lpstr>Cont..</vt:lpstr>
      <vt:lpstr>Cont..</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varshaevare29@gmail.com</dc:creator>
  <cp:lastModifiedBy>varshaevare29@gmail.com</cp:lastModifiedBy>
  <cp:revision>2</cp:revision>
  <dcterms:created xsi:type="dcterms:W3CDTF">2025-03-17T03:59:06Z</dcterms:created>
  <dcterms:modified xsi:type="dcterms:W3CDTF">2025-03-17T04:32:41Z</dcterms:modified>
</cp:coreProperties>
</file>