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9" r:id="rId3"/>
    <p:sldId id="270" r:id="rId4"/>
    <p:sldId id="259" r:id="rId5"/>
    <p:sldId id="260"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E9BD6-155D-4EFA-BF8C-D439746170ED}" type="datetimeFigureOut">
              <a:rPr lang="en-IN" smtClean="0"/>
              <a:t>30-05-2025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99118C-1479-4852-B970-067F17F9CCD4}" type="slidenum">
              <a:rPr lang="en-IN" smtClean="0"/>
              <a:t>‹#›</a:t>
            </a:fld>
            <a:endParaRPr lang="en-IN"/>
          </a:p>
        </p:txBody>
      </p:sp>
    </p:spTree>
    <p:extLst>
      <p:ext uri="{BB962C8B-B14F-4D97-AF65-F5344CB8AC3E}">
        <p14:creationId xmlns:p14="http://schemas.microsoft.com/office/powerpoint/2010/main" val="47581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very warm welcome in Certificate MOOC Course on Menopausal Health.</a:t>
            </a:r>
          </a:p>
          <a:p>
            <a:endParaRPr lang="en-IN" dirty="0"/>
          </a:p>
        </p:txBody>
      </p:sp>
      <p:sp>
        <p:nvSpPr>
          <p:cNvPr id="4" name="Slide Number Placeholder 3"/>
          <p:cNvSpPr>
            <a:spLocks noGrp="1"/>
          </p:cNvSpPr>
          <p:nvPr>
            <p:ph type="sldNum" sz="quarter" idx="10"/>
          </p:nvPr>
        </p:nvSpPr>
        <p:spPr/>
        <p:txBody>
          <a:bodyPr/>
          <a:lstStyle/>
          <a:p>
            <a:fld id="{7399118C-1479-4852-B970-067F17F9CCD4}" type="slidenum">
              <a:rPr lang="en-IN" smtClean="0"/>
              <a:t>1</a:t>
            </a:fld>
            <a:endParaRPr lang="en-IN"/>
          </a:p>
        </p:txBody>
      </p:sp>
    </p:spTree>
    <p:extLst>
      <p:ext uri="{BB962C8B-B14F-4D97-AF65-F5344CB8AC3E}">
        <p14:creationId xmlns:p14="http://schemas.microsoft.com/office/powerpoint/2010/main" val="238309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94A4C50-68FA-4283-B2E6-BC3A4D7E16D0}" type="datetimeFigureOut">
              <a:rPr lang="en-IN" smtClean="0"/>
              <a:t>30-05-2025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67BC71-19D1-47A8-8D2E-5C2FF3B4DEFB}" type="slidenum">
              <a:rPr lang="en-IN" smtClean="0"/>
              <a:t>‹#›</a:t>
            </a:fld>
            <a:endParaRPr lang="en-IN"/>
          </a:p>
        </p:txBody>
      </p:sp>
    </p:spTree>
    <p:extLst>
      <p:ext uri="{BB962C8B-B14F-4D97-AF65-F5344CB8AC3E}">
        <p14:creationId xmlns:p14="http://schemas.microsoft.com/office/powerpoint/2010/main" val="4204713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94A4C50-68FA-4283-B2E6-BC3A4D7E16D0}" type="datetimeFigureOut">
              <a:rPr lang="en-IN" smtClean="0"/>
              <a:t>30-05-2025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67BC71-19D1-47A8-8D2E-5C2FF3B4DEFB}" type="slidenum">
              <a:rPr lang="en-IN" smtClean="0"/>
              <a:t>‹#›</a:t>
            </a:fld>
            <a:endParaRPr lang="en-IN"/>
          </a:p>
        </p:txBody>
      </p:sp>
    </p:spTree>
    <p:extLst>
      <p:ext uri="{BB962C8B-B14F-4D97-AF65-F5344CB8AC3E}">
        <p14:creationId xmlns:p14="http://schemas.microsoft.com/office/powerpoint/2010/main" val="3592248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94A4C50-68FA-4283-B2E6-BC3A4D7E16D0}" type="datetimeFigureOut">
              <a:rPr lang="en-IN" smtClean="0"/>
              <a:t>30-05-2025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67BC71-19D1-47A8-8D2E-5C2FF3B4DEFB}" type="slidenum">
              <a:rPr lang="en-IN" smtClean="0"/>
              <a:t>‹#›</a:t>
            </a:fld>
            <a:endParaRPr lang="en-IN"/>
          </a:p>
        </p:txBody>
      </p:sp>
    </p:spTree>
    <p:extLst>
      <p:ext uri="{BB962C8B-B14F-4D97-AF65-F5344CB8AC3E}">
        <p14:creationId xmlns:p14="http://schemas.microsoft.com/office/powerpoint/2010/main" val="309236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94A4C50-68FA-4283-B2E6-BC3A4D7E16D0}" type="datetimeFigureOut">
              <a:rPr lang="en-IN" smtClean="0"/>
              <a:t>30-05-2025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67BC71-19D1-47A8-8D2E-5C2FF3B4DEFB}" type="slidenum">
              <a:rPr lang="en-IN" smtClean="0"/>
              <a:t>‹#›</a:t>
            </a:fld>
            <a:endParaRPr lang="en-IN"/>
          </a:p>
        </p:txBody>
      </p:sp>
    </p:spTree>
    <p:extLst>
      <p:ext uri="{BB962C8B-B14F-4D97-AF65-F5344CB8AC3E}">
        <p14:creationId xmlns:p14="http://schemas.microsoft.com/office/powerpoint/2010/main" val="117615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A4C50-68FA-4283-B2E6-BC3A4D7E16D0}" type="datetimeFigureOut">
              <a:rPr lang="en-IN" smtClean="0"/>
              <a:t>30-05-2025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67BC71-19D1-47A8-8D2E-5C2FF3B4DEFB}" type="slidenum">
              <a:rPr lang="en-IN" smtClean="0"/>
              <a:t>‹#›</a:t>
            </a:fld>
            <a:endParaRPr lang="en-IN"/>
          </a:p>
        </p:txBody>
      </p:sp>
    </p:spTree>
    <p:extLst>
      <p:ext uri="{BB962C8B-B14F-4D97-AF65-F5344CB8AC3E}">
        <p14:creationId xmlns:p14="http://schemas.microsoft.com/office/powerpoint/2010/main" val="168223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94A4C50-68FA-4283-B2E6-BC3A4D7E16D0}" type="datetimeFigureOut">
              <a:rPr lang="en-IN" smtClean="0"/>
              <a:t>30-05-2025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67BC71-19D1-47A8-8D2E-5C2FF3B4DEFB}" type="slidenum">
              <a:rPr lang="en-IN" smtClean="0"/>
              <a:t>‹#›</a:t>
            </a:fld>
            <a:endParaRPr lang="en-IN"/>
          </a:p>
        </p:txBody>
      </p:sp>
    </p:spTree>
    <p:extLst>
      <p:ext uri="{BB962C8B-B14F-4D97-AF65-F5344CB8AC3E}">
        <p14:creationId xmlns:p14="http://schemas.microsoft.com/office/powerpoint/2010/main" val="149039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94A4C50-68FA-4283-B2E6-BC3A4D7E16D0}" type="datetimeFigureOut">
              <a:rPr lang="en-IN" smtClean="0"/>
              <a:t>30-05-2025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D67BC71-19D1-47A8-8D2E-5C2FF3B4DEFB}" type="slidenum">
              <a:rPr lang="en-IN" smtClean="0"/>
              <a:t>‹#›</a:t>
            </a:fld>
            <a:endParaRPr lang="en-IN"/>
          </a:p>
        </p:txBody>
      </p:sp>
    </p:spTree>
    <p:extLst>
      <p:ext uri="{BB962C8B-B14F-4D97-AF65-F5344CB8AC3E}">
        <p14:creationId xmlns:p14="http://schemas.microsoft.com/office/powerpoint/2010/main" val="205795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94A4C50-68FA-4283-B2E6-BC3A4D7E16D0}" type="datetimeFigureOut">
              <a:rPr lang="en-IN" smtClean="0"/>
              <a:t>30-05-2025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D67BC71-19D1-47A8-8D2E-5C2FF3B4DEFB}" type="slidenum">
              <a:rPr lang="en-IN" smtClean="0"/>
              <a:t>‹#›</a:t>
            </a:fld>
            <a:endParaRPr lang="en-IN"/>
          </a:p>
        </p:txBody>
      </p:sp>
    </p:spTree>
    <p:extLst>
      <p:ext uri="{BB962C8B-B14F-4D97-AF65-F5344CB8AC3E}">
        <p14:creationId xmlns:p14="http://schemas.microsoft.com/office/powerpoint/2010/main" val="399957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A4C50-68FA-4283-B2E6-BC3A4D7E16D0}" type="datetimeFigureOut">
              <a:rPr lang="en-IN" smtClean="0"/>
              <a:t>30-05-2025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D67BC71-19D1-47A8-8D2E-5C2FF3B4DEFB}" type="slidenum">
              <a:rPr lang="en-IN" smtClean="0"/>
              <a:t>‹#›</a:t>
            </a:fld>
            <a:endParaRPr lang="en-IN"/>
          </a:p>
        </p:txBody>
      </p:sp>
    </p:spTree>
    <p:extLst>
      <p:ext uri="{BB962C8B-B14F-4D97-AF65-F5344CB8AC3E}">
        <p14:creationId xmlns:p14="http://schemas.microsoft.com/office/powerpoint/2010/main" val="387128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A4C50-68FA-4283-B2E6-BC3A4D7E16D0}" type="datetimeFigureOut">
              <a:rPr lang="en-IN" smtClean="0"/>
              <a:t>30-05-2025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67BC71-19D1-47A8-8D2E-5C2FF3B4DEFB}" type="slidenum">
              <a:rPr lang="en-IN" smtClean="0"/>
              <a:t>‹#›</a:t>
            </a:fld>
            <a:endParaRPr lang="en-IN"/>
          </a:p>
        </p:txBody>
      </p:sp>
    </p:spTree>
    <p:extLst>
      <p:ext uri="{BB962C8B-B14F-4D97-AF65-F5344CB8AC3E}">
        <p14:creationId xmlns:p14="http://schemas.microsoft.com/office/powerpoint/2010/main" val="371668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A4C50-68FA-4283-B2E6-BC3A4D7E16D0}" type="datetimeFigureOut">
              <a:rPr lang="en-IN" smtClean="0"/>
              <a:t>30-05-2025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67BC71-19D1-47A8-8D2E-5C2FF3B4DEFB}" type="slidenum">
              <a:rPr lang="en-IN" smtClean="0"/>
              <a:t>‹#›</a:t>
            </a:fld>
            <a:endParaRPr lang="en-IN"/>
          </a:p>
        </p:txBody>
      </p:sp>
    </p:spTree>
    <p:extLst>
      <p:ext uri="{BB962C8B-B14F-4D97-AF65-F5344CB8AC3E}">
        <p14:creationId xmlns:p14="http://schemas.microsoft.com/office/powerpoint/2010/main" val="672609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A4C50-68FA-4283-B2E6-BC3A4D7E16D0}" type="datetimeFigureOut">
              <a:rPr lang="en-IN" smtClean="0"/>
              <a:t>30-05-2025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7BC71-19D1-47A8-8D2E-5C2FF3B4DEFB}" type="slidenum">
              <a:rPr lang="en-IN" smtClean="0"/>
              <a:t>‹#›</a:t>
            </a:fld>
            <a:endParaRPr lang="en-IN"/>
          </a:p>
        </p:txBody>
      </p:sp>
    </p:spTree>
    <p:extLst>
      <p:ext uri="{BB962C8B-B14F-4D97-AF65-F5344CB8AC3E}">
        <p14:creationId xmlns:p14="http://schemas.microsoft.com/office/powerpoint/2010/main" val="15375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B050"/>
                </a:solidFill>
              </a:rPr>
              <a:t>CERTIFICATE MOOC COURSE ON MENOPAUSAL HEALTH</a:t>
            </a:r>
            <a:endParaRPr lang="en-IN" b="1" dirty="0">
              <a:solidFill>
                <a:srgbClr val="00B050"/>
              </a:solidFill>
            </a:endParaRPr>
          </a:p>
        </p:txBody>
      </p:sp>
      <p:pic>
        <p:nvPicPr>
          <p:cNvPr id="4" name="Picture 3"/>
          <p:cNvPicPr>
            <a:picLocks noChangeAspect="1"/>
          </p:cNvPicPr>
          <p:nvPr/>
        </p:nvPicPr>
        <p:blipFill>
          <a:blip r:embed="rId3"/>
          <a:stretch>
            <a:fillRect/>
          </a:stretch>
        </p:blipFill>
        <p:spPr>
          <a:xfrm>
            <a:off x="0" y="0"/>
            <a:ext cx="12192000" cy="6857999"/>
          </a:xfrm>
          <a:prstGeom prst="rect">
            <a:avLst/>
          </a:prstGeom>
        </p:spPr>
      </p:pic>
      <p:sp>
        <p:nvSpPr>
          <p:cNvPr id="5" name="Rectangle 4"/>
          <p:cNvSpPr/>
          <p:nvPr/>
        </p:nvSpPr>
        <p:spPr>
          <a:xfrm>
            <a:off x="457424" y="3246111"/>
            <a:ext cx="6628931" cy="2123658"/>
          </a:xfrm>
          <a:prstGeom prst="rect">
            <a:avLst/>
          </a:prstGeom>
        </p:spPr>
        <p:txBody>
          <a:bodyPr wrap="none">
            <a:spAutoFit/>
          </a:bodyPr>
          <a:lstStyle/>
          <a:p>
            <a:pPr algn="ctr"/>
            <a:r>
              <a:rPr lang="en-US" sz="4400" b="1" dirty="0" smtClean="0">
                <a:solidFill>
                  <a:srgbClr val="FF0000"/>
                </a:solidFill>
                <a:latin typeface="Times New Roman" panose="02020603050405020304" pitchFamily="18" charset="0"/>
                <a:cs typeface="Times New Roman" panose="02020603050405020304" pitchFamily="18" charset="0"/>
              </a:rPr>
              <a:t>CERTIFICATE MOOC </a:t>
            </a:r>
          </a:p>
          <a:p>
            <a:pPr algn="ctr"/>
            <a:r>
              <a:rPr lang="en-US" sz="4400" b="1" dirty="0" smtClean="0">
                <a:solidFill>
                  <a:srgbClr val="FF0000"/>
                </a:solidFill>
                <a:latin typeface="Times New Roman" panose="02020603050405020304" pitchFamily="18" charset="0"/>
                <a:cs typeface="Times New Roman" panose="02020603050405020304" pitchFamily="18" charset="0"/>
              </a:rPr>
              <a:t>COURSE ON </a:t>
            </a:r>
          </a:p>
          <a:p>
            <a:pPr algn="ctr"/>
            <a:r>
              <a:rPr lang="en-US" sz="4400" b="1" dirty="0" smtClean="0">
                <a:solidFill>
                  <a:srgbClr val="FF0000"/>
                </a:solidFill>
                <a:latin typeface="Times New Roman" panose="02020603050405020304" pitchFamily="18" charset="0"/>
                <a:cs typeface="Times New Roman" panose="02020603050405020304" pitchFamily="18" charset="0"/>
              </a:rPr>
              <a:t>MENOPAUSAL HEALTH</a:t>
            </a:r>
            <a:endParaRPr lang="en-IN"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1127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IN" sz="2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365125"/>
            <a:ext cx="10515600" cy="6062971"/>
          </a:xfrm>
        </p:spPr>
      </p:pic>
    </p:spTree>
    <p:extLst>
      <p:ext uri="{BB962C8B-B14F-4D97-AF65-F5344CB8AC3E}">
        <p14:creationId xmlns:p14="http://schemas.microsoft.com/office/powerpoint/2010/main" val="251088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IN" sz="2800" dirty="0">
                <a:latin typeface="Times New Roman" panose="02020603050405020304" pitchFamily="18" charset="0"/>
                <a:cs typeface="Times New Roman" panose="02020603050405020304" pitchFamily="18" charset="0"/>
              </a:rPr>
              <a:t>"Menopause is not the end—it's a new beginning. Let’s talk about it, understand it, and support one another</a:t>
            </a:r>
            <a:r>
              <a:rPr lang="en-IN" sz="2800" dirty="0" smtClean="0">
                <a:latin typeface="Times New Roman" panose="02020603050405020304" pitchFamily="18" charset="0"/>
                <a:cs typeface="Times New Roman" panose="02020603050405020304" pitchFamily="18" charset="0"/>
              </a:rPr>
              <a:t>."</a:t>
            </a:r>
            <a:endParaRPr lang="en-IN" sz="2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941695" y="1690688"/>
            <a:ext cx="10412105" cy="5067289"/>
          </a:xfrm>
          <a:prstGeom prst="rect">
            <a:avLst/>
          </a:prstGeom>
        </p:spPr>
      </p:pic>
    </p:spTree>
    <p:extLst>
      <p:ext uri="{BB962C8B-B14F-4D97-AF65-F5344CB8AC3E}">
        <p14:creationId xmlns:p14="http://schemas.microsoft.com/office/powerpoint/2010/main" val="3133156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609" y="791572"/>
            <a:ext cx="10515600" cy="1990938"/>
          </a:xfrm>
        </p:spPr>
        <p:txBody>
          <a:bodyPr>
            <a:noAutofit/>
          </a:bodyPr>
          <a:lstStyle/>
          <a:p>
            <a:pPr algn="ctr"/>
            <a:r>
              <a:rPr lang="en-IN" sz="5400" b="1" dirty="0">
                <a:solidFill>
                  <a:srgbClr val="00B050"/>
                </a:solidFill>
                <a:latin typeface="Times New Roman" panose="02020603050405020304" pitchFamily="18" charset="0"/>
                <a:cs typeface="Times New Roman" panose="02020603050405020304" pitchFamily="18" charset="0"/>
              </a:rPr>
              <a:t>“Menopausal Health Matters. Talk. Learn. Support</a:t>
            </a:r>
            <a:r>
              <a:rPr lang="en-IN" sz="5400" b="1" dirty="0" smtClean="0">
                <a:solidFill>
                  <a:srgbClr val="00B050"/>
                </a:solidFill>
                <a:latin typeface="Times New Roman" panose="02020603050405020304" pitchFamily="18" charset="0"/>
                <a:cs typeface="Times New Roman" panose="02020603050405020304" pitchFamily="18" charset="0"/>
              </a:rPr>
              <a:t>.”</a:t>
            </a:r>
            <a:endParaRPr lang="en-IN" sz="5400" dirty="0">
              <a:solidFill>
                <a:srgbClr val="00B05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263628" y="2782510"/>
            <a:ext cx="6268730" cy="3555085"/>
          </a:xfrm>
          <a:prstGeom prst="rect">
            <a:avLst/>
          </a:prstGeom>
        </p:spPr>
      </p:pic>
    </p:spTree>
    <p:extLst>
      <p:ext uri="{BB962C8B-B14F-4D97-AF65-F5344CB8AC3E}">
        <p14:creationId xmlns:p14="http://schemas.microsoft.com/office/powerpoint/2010/main" val="17015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552" y="542736"/>
            <a:ext cx="10515600" cy="1647969"/>
          </a:xfrm>
        </p:spPr>
        <p:txBody>
          <a:bodyPr>
            <a:normAutofit fontScale="92500" lnSpcReduction="10000"/>
          </a:bodyPr>
          <a:lstStyle/>
          <a:p>
            <a:pPr algn="just">
              <a:lnSpc>
                <a:spcPct val="200000"/>
              </a:lnSpc>
            </a:pPr>
            <a:r>
              <a:rPr lang="en-IN" dirty="0">
                <a:latin typeface="Times New Roman" panose="02020603050405020304" pitchFamily="18" charset="0"/>
                <a:cs typeface="Times New Roman" panose="02020603050405020304" pitchFamily="18" charset="0"/>
              </a:rPr>
              <a:t>"Menopause is a natural phase in every woman’s life. Yet, for many, it comes with questions, confusion, and even silence."</a:t>
            </a:r>
          </a:p>
          <a:p>
            <a:endParaRPr lang="en-I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916" y="2190705"/>
            <a:ext cx="7199565" cy="4417914"/>
          </a:xfrm>
          <a:prstGeom prst="rect">
            <a:avLst/>
          </a:prstGeom>
        </p:spPr>
      </p:pic>
    </p:spTree>
    <p:extLst>
      <p:ext uri="{BB962C8B-B14F-4D97-AF65-F5344CB8AC3E}">
        <p14:creationId xmlns:p14="http://schemas.microsoft.com/office/powerpoint/2010/main" val="252560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074" y="1310186"/>
            <a:ext cx="10515600" cy="3493826"/>
          </a:xfrm>
        </p:spPr>
        <p:txBody>
          <a:bodyPr>
            <a:normAutofit fontScale="90000"/>
          </a:bodyPr>
          <a:lstStyle/>
          <a:p>
            <a:pPr algn="just">
              <a:lnSpc>
                <a:spcPct val="150000"/>
              </a:lnSpc>
            </a:pPr>
            <a:r>
              <a:rPr lang="en-IN" dirty="0">
                <a:latin typeface="Times New Roman" panose="02020603050405020304" pitchFamily="18" charset="0"/>
                <a:cs typeface="Times New Roman" panose="02020603050405020304" pitchFamily="18" charset="0"/>
              </a:rPr>
              <a:t>"Hi, I’m DR. Manda Phuke, and today we’re talking about something every woman deserves to understand—that is </a:t>
            </a:r>
            <a:r>
              <a:rPr lang="en-IN" b="1" dirty="0">
                <a:latin typeface="Times New Roman" panose="02020603050405020304" pitchFamily="18" charset="0"/>
                <a:cs typeface="Times New Roman" panose="02020603050405020304" pitchFamily="18" charset="0"/>
              </a:rPr>
              <a:t>menopausal health</a:t>
            </a:r>
            <a:r>
              <a:rPr lang="en-IN" dirty="0">
                <a:latin typeface="Times New Roman" panose="02020603050405020304" pitchFamily="18" charset="0"/>
                <a:cs typeface="Times New Roman" panose="02020603050405020304" pitchFamily="18" charset="0"/>
              </a:rPr>
              <a:t>."</a:t>
            </a:r>
            <a:r>
              <a:rPr lang="en-IN" dirty="0"/>
              <a:t/>
            </a:r>
            <a:br>
              <a:rPr lang="en-IN" dirty="0"/>
            </a:br>
            <a:endParaRPr lang="en-IN" dirty="0"/>
          </a:p>
        </p:txBody>
      </p:sp>
    </p:spTree>
    <p:extLst>
      <p:ext uri="{BB962C8B-B14F-4D97-AF65-F5344CB8AC3E}">
        <p14:creationId xmlns:p14="http://schemas.microsoft.com/office/powerpoint/2010/main" val="2911046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Course Description</a:t>
            </a:r>
            <a:endParaRPr lang="en-IN" dirty="0"/>
          </a:p>
        </p:txBody>
      </p:sp>
      <p:sp>
        <p:nvSpPr>
          <p:cNvPr id="3" name="Content Placeholder 2"/>
          <p:cNvSpPr>
            <a:spLocks noGrp="1"/>
          </p:cNvSpPr>
          <p:nvPr>
            <p:ph idx="1"/>
          </p:nvPr>
        </p:nvSpPr>
        <p:spPr>
          <a:xfrm>
            <a:off x="838200" y="1310184"/>
            <a:ext cx="10515600" cy="5186149"/>
          </a:xfrm>
        </p:spPr>
        <p:txBody>
          <a:bodyPr>
            <a:normAutofit/>
          </a:bodyPr>
          <a:lstStyle/>
          <a:p>
            <a:pPr algn="just">
              <a:lnSpc>
                <a:spcPct val="150000"/>
              </a:lnSpc>
            </a:pPr>
            <a:r>
              <a:rPr lang="en-IN" b="1" dirty="0" smtClean="0"/>
              <a:t> </a:t>
            </a:r>
            <a:r>
              <a:rPr lang="en-IN" dirty="0">
                <a:latin typeface="Times New Roman" panose="02020603050405020304" pitchFamily="18" charset="0"/>
                <a:cs typeface="Times New Roman" panose="02020603050405020304" pitchFamily="18" charset="0"/>
              </a:rPr>
              <a:t>This course offers students a comprehensive exploration of menopausal health, covering key topics such as the concept of menopause in women, physiological changes during menopause, hormonal influences, assessment of menopausal women, and effective management strategies. The curriculum blends theoretical knowledge with practical learning through video lectures, interactive assignments, case studies, and quizzes to enhance understanding and application.</a:t>
            </a:r>
          </a:p>
          <a:p>
            <a:pPr marL="0" indent="0">
              <a:buNone/>
            </a:pPr>
            <a:endParaRPr lang="en-IN" dirty="0"/>
          </a:p>
        </p:txBody>
      </p:sp>
    </p:spTree>
    <p:extLst>
      <p:ext uri="{BB962C8B-B14F-4D97-AF65-F5344CB8AC3E}">
        <p14:creationId xmlns:p14="http://schemas.microsoft.com/office/powerpoint/2010/main" val="1163075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Course </a:t>
            </a:r>
            <a:r>
              <a:rPr lang="en-IN" b="1" dirty="0" smtClean="0"/>
              <a:t>Objectives</a:t>
            </a:r>
            <a:endParaRPr lang="en-IN" dirty="0"/>
          </a:p>
        </p:txBody>
      </p:sp>
      <p:sp>
        <p:nvSpPr>
          <p:cNvPr id="3" name="Content Placeholder 2"/>
          <p:cNvSpPr>
            <a:spLocks noGrp="1"/>
          </p:cNvSpPr>
          <p:nvPr>
            <p:ph idx="1"/>
          </p:nvPr>
        </p:nvSpPr>
        <p:spPr>
          <a:xfrm>
            <a:off x="838200" y="1446663"/>
            <a:ext cx="10515600" cy="5117910"/>
          </a:xfrm>
        </p:spPr>
        <p:txBody>
          <a:bodyPr>
            <a:normAutofit lnSpcReduction="10000"/>
          </a:bodyPr>
          <a:lstStyle/>
          <a:p>
            <a:pPr algn="just">
              <a:lnSpc>
                <a:spcPct val="150000"/>
              </a:lnSpc>
            </a:pPr>
            <a:r>
              <a:rPr lang="en-IN" dirty="0">
                <a:latin typeface="Times New Roman" panose="02020603050405020304" pitchFamily="18" charset="0"/>
                <a:cs typeface="Times New Roman" panose="02020603050405020304" pitchFamily="18" charset="0"/>
              </a:rPr>
              <a:t>On completion of course the students will be able to </a:t>
            </a:r>
          </a:p>
          <a:p>
            <a:pPr marL="514350" lvl="0" indent="-514350" algn="just">
              <a:lnSpc>
                <a:spcPct val="150000"/>
              </a:lnSpc>
              <a:buFont typeface="+mj-lt"/>
              <a:buAutoNum type="arabicPeriod"/>
            </a:pPr>
            <a:r>
              <a:rPr lang="en-IN" dirty="0">
                <a:latin typeface="Times New Roman" panose="02020603050405020304" pitchFamily="18" charset="0"/>
                <a:cs typeface="Times New Roman" panose="02020603050405020304" pitchFamily="18" charset="0"/>
              </a:rPr>
              <a:t>Council the women and her families.</a:t>
            </a:r>
          </a:p>
          <a:p>
            <a:pPr marL="514350" lvl="0" indent="-514350" algn="just">
              <a:lnSpc>
                <a:spcPct val="150000"/>
              </a:lnSpc>
              <a:buFont typeface="+mj-lt"/>
              <a:buAutoNum type="arabicPeriod"/>
            </a:pPr>
            <a:r>
              <a:rPr lang="en-IN" dirty="0">
                <a:latin typeface="Times New Roman" panose="02020603050405020304" pitchFamily="18" charset="0"/>
                <a:cs typeface="Times New Roman" panose="02020603050405020304" pitchFamily="18" charset="0"/>
              </a:rPr>
              <a:t>Understand the endocrinology of menopause.</a:t>
            </a:r>
          </a:p>
          <a:p>
            <a:pPr marL="514350" lvl="0" indent="-514350" algn="just">
              <a:lnSpc>
                <a:spcPct val="150000"/>
              </a:lnSpc>
              <a:buFont typeface="+mj-lt"/>
              <a:buAutoNum type="arabicPeriod"/>
            </a:pPr>
            <a:r>
              <a:rPr lang="en-IN" dirty="0">
                <a:latin typeface="Times New Roman" panose="02020603050405020304" pitchFamily="18" charset="0"/>
                <a:cs typeface="Times New Roman" panose="02020603050405020304" pitchFamily="18" charset="0"/>
              </a:rPr>
              <a:t>Perform the assessment and diagnosis the women and plan proper nursing care.</a:t>
            </a:r>
          </a:p>
          <a:p>
            <a:pPr marL="514350" lvl="0" indent="-514350" algn="just">
              <a:lnSpc>
                <a:spcPct val="150000"/>
              </a:lnSpc>
              <a:buFont typeface="+mj-lt"/>
              <a:buAutoNum type="arabicPeriod"/>
            </a:pPr>
            <a:r>
              <a:rPr lang="en-IN" dirty="0">
                <a:latin typeface="Times New Roman" panose="02020603050405020304" pitchFamily="18" charset="0"/>
                <a:cs typeface="Times New Roman" panose="02020603050405020304" pitchFamily="18" charset="0"/>
              </a:rPr>
              <a:t>Educate the women about the self care</a:t>
            </a:r>
          </a:p>
          <a:p>
            <a:pPr marL="514350" lvl="0" indent="-514350" algn="just">
              <a:lnSpc>
                <a:spcPct val="150000"/>
              </a:lnSpc>
              <a:buFont typeface="+mj-lt"/>
              <a:buAutoNum type="arabicPeriod"/>
            </a:pPr>
            <a:r>
              <a:rPr lang="en-IN" dirty="0">
                <a:latin typeface="Times New Roman" panose="02020603050405020304" pitchFamily="18" charset="0"/>
                <a:cs typeface="Times New Roman" panose="02020603050405020304" pitchFamily="18" charset="0"/>
              </a:rPr>
              <a:t>Prepare the women for hormone replacement therapy. </a:t>
            </a:r>
          </a:p>
          <a:p>
            <a:pPr marL="0" indent="0">
              <a:buNone/>
            </a:pPr>
            <a:endParaRPr lang="en-IN" dirty="0"/>
          </a:p>
        </p:txBody>
      </p:sp>
    </p:spTree>
    <p:extLst>
      <p:ext uri="{BB962C8B-B14F-4D97-AF65-F5344CB8AC3E}">
        <p14:creationId xmlns:p14="http://schemas.microsoft.com/office/powerpoint/2010/main" val="3146068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76" y="805218"/>
            <a:ext cx="10072047" cy="1636453"/>
          </a:xfrm>
        </p:spPr>
        <p:txBody>
          <a:bodyPr>
            <a:noAutofit/>
          </a:bodyPr>
          <a:lstStyle/>
          <a:p>
            <a:pPr>
              <a:lnSpc>
                <a:spcPct val="150000"/>
              </a:lnSpc>
            </a:pPr>
            <a:r>
              <a:rPr lang="en-IN" sz="2800" dirty="0">
                <a:latin typeface="Times New Roman" panose="02020603050405020304" pitchFamily="18" charset="0"/>
                <a:cs typeface="Times New Roman" panose="02020603050405020304" pitchFamily="18" charset="0"/>
              </a:rPr>
              <a:t>"Menopause usually occurs between the ages of 45 to  55 years. It marks the end of a woman’s reproductive years—defined as 12 months after her last menstrual period."</a:t>
            </a:r>
            <a:br>
              <a:rPr lang="en-IN" sz="2800" dirty="0">
                <a:latin typeface="Times New Roman" panose="02020603050405020304" pitchFamily="18" charset="0"/>
                <a:cs typeface="Times New Roman" panose="02020603050405020304" pitchFamily="18" charset="0"/>
              </a:rPr>
            </a:br>
            <a:endParaRPr lang="en-IN" sz="2800" dirty="0">
              <a:latin typeface="Times New Roman" panose="02020603050405020304" pitchFamily="18" charset="0"/>
              <a:cs typeface="Times New Roman" panose="02020603050405020304" pitchFamily="18" charset="0"/>
            </a:endParaRPr>
          </a:p>
        </p:txBody>
      </p:sp>
      <p:pic>
        <p:nvPicPr>
          <p:cNvPr id="11" name="Content Placeholder 10"/>
          <p:cNvPicPr>
            <a:picLocks noGrp="1" noChangeAspect="1"/>
          </p:cNvPicPr>
          <p:nvPr>
            <p:ph idx="1"/>
          </p:nvPr>
        </p:nvPicPr>
        <p:blipFill>
          <a:blip r:embed="rId2"/>
          <a:stretch>
            <a:fillRect/>
          </a:stretch>
        </p:blipFill>
        <p:spPr>
          <a:xfrm>
            <a:off x="887103" y="2441672"/>
            <a:ext cx="10358651" cy="4163843"/>
          </a:xfrm>
          <a:prstGeom prst="rect">
            <a:avLst/>
          </a:prstGeom>
        </p:spPr>
      </p:pic>
    </p:spTree>
    <p:extLst>
      <p:ext uri="{BB962C8B-B14F-4D97-AF65-F5344CB8AC3E}">
        <p14:creationId xmlns:p14="http://schemas.microsoft.com/office/powerpoint/2010/main" val="2685350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885" y="0"/>
            <a:ext cx="10515600" cy="1325563"/>
          </a:xfrm>
        </p:spPr>
        <p:txBody>
          <a:bodyPr>
            <a:normAutofit fontScale="90000"/>
          </a:bodyPr>
          <a:lstStyle/>
          <a:p>
            <a:pPr algn="ctr">
              <a:lnSpc>
                <a:spcPct val="100000"/>
              </a:lnSpc>
            </a:pPr>
            <a:r>
              <a:rPr lang="en-IN" b="1" dirty="0" smtClean="0">
                <a:solidFill>
                  <a:srgbClr val="00B050"/>
                </a:solidFill>
                <a:latin typeface="Times New Roman" panose="02020603050405020304" pitchFamily="18" charset="0"/>
                <a:cs typeface="Times New Roman" panose="02020603050405020304" pitchFamily="18" charset="0"/>
              </a:rPr>
              <a:t/>
            </a:r>
            <a:br>
              <a:rPr lang="en-IN" b="1" dirty="0" smtClean="0">
                <a:solidFill>
                  <a:srgbClr val="00B050"/>
                </a:solidFill>
                <a:latin typeface="Times New Roman" panose="02020603050405020304" pitchFamily="18" charset="0"/>
                <a:cs typeface="Times New Roman" panose="02020603050405020304" pitchFamily="18" charset="0"/>
              </a:rPr>
            </a:br>
            <a:r>
              <a:rPr lang="en-IN" b="1" dirty="0" smtClean="0">
                <a:solidFill>
                  <a:srgbClr val="00B050"/>
                </a:solidFill>
                <a:latin typeface="Times New Roman" panose="02020603050405020304" pitchFamily="18" charset="0"/>
                <a:cs typeface="Times New Roman" panose="02020603050405020304" pitchFamily="18" charset="0"/>
              </a:rPr>
              <a:t>"</a:t>
            </a:r>
            <a:r>
              <a:rPr lang="en-IN" b="1" dirty="0">
                <a:solidFill>
                  <a:srgbClr val="00B050"/>
                </a:solidFill>
                <a:latin typeface="Times New Roman" panose="02020603050405020304" pitchFamily="18" charset="0"/>
                <a:cs typeface="Times New Roman" panose="02020603050405020304" pitchFamily="18" charset="0"/>
              </a:rPr>
              <a:t>Common </a:t>
            </a:r>
            <a:r>
              <a:rPr lang="en-IN" b="1" dirty="0" smtClean="0">
                <a:solidFill>
                  <a:srgbClr val="00B050"/>
                </a:solidFill>
                <a:latin typeface="Times New Roman" panose="02020603050405020304" pitchFamily="18" charset="0"/>
                <a:cs typeface="Times New Roman" panose="02020603050405020304" pitchFamily="18" charset="0"/>
              </a:rPr>
              <a:t>Symptoms”</a:t>
            </a:r>
            <a:br>
              <a:rPr lang="en-IN" b="1" dirty="0" smtClean="0">
                <a:solidFill>
                  <a:srgbClr val="00B050"/>
                </a:solidFill>
                <a:latin typeface="Times New Roman" panose="02020603050405020304" pitchFamily="18" charset="0"/>
                <a:cs typeface="Times New Roman" panose="02020603050405020304" pitchFamily="18" charset="0"/>
              </a:rPr>
            </a:br>
            <a:endParaRPr lang="en-IN" sz="2200" dirty="0">
              <a:solidFill>
                <a:srgbClr val="00B050"/>
              </a:solidFill>
              <a:latin typeface="Times New Roman" panose="02020603050405020304" pitchFamily="18" charset="0"/>
              <a:cs typeface="Times New Roman" panose="02020603050405020304" pitchFamily="18" charset="0"/>
            </a:endParaRPr>
          </a:p>
        </p:txBody>
      </p:sp>
      <p:pic>
        <p:nvPicPr>
          <p:cNvPr id="9" name="Content Placeholder 8"/>
          <p:cNvPicPr>
            <a:picLocks noGrp="1" noChangeAspect="1"/>
          </p:cNvPicPr>
          <p:nvPr>
            <p:ph idx="1"/>
          </p:nvPr>
        </p:nvPicPr>
        <p:blipFill>
          <a:blip r:embed="rId2"/>
          <a:stretch>
            <a:fillRect/>
          </a:stretch>
        </p:blipFill>
        <p:spPr>
          <a:xfrm>
            <a:off x="843886" y="1685924"/>
            <a:ext cx="4164841" cy="2437567"/>
          </a:xfrm>
          <a:prstGeom prst="rect">
            <a:avLst/>
          </a:prstGeom>
        </p:spPr>
      </p:pic>
      <p:pic>
        <p:nvPicPr>
          <p:cNvPr id="10" name="Picture 9"/>
          <p:cNvPicPr>
            <a:picLocks noChangeAspect="1"/>
          </p:cNvPicPr>
          <p:nvPr/>
        </p:nvPicPr>
        <p:blipFill>
          <a:blip r:embed="rId3"/>
          <a:stretch>
            <a:fillRect/>
          </a:stretch>
        </p:blipFill>
        <p:spPr>
          <a:xfrm>
            <a:off x="5008728" y="1644981"/>
            <a:ext cx="2852382" cy="2478510"/>
          </a:xfrm>
          <a:prstGeom prst="rect">
            <a:avLst/>
          </a:prstGeom>
        </p:spPr>
      </p:pic>
      <p:pic>
        <p:nvPicPr>
          <p:cNvPr id="11" name="Picture 10"/>
          <p:cNvPicPr>
            <a:picLocks noChangeAspect="1"/>
          </p:cNvPicPr>
          <p:nvPr/>
        </p:nvPicPr>
        <p:blipFill>
          <a:blip r:embed="rId4"/>
          <a:stretch>
            <a:fillRect/>
          </a:stretch>
        </p:blipFill>
        <p:spPr>
          <a:xfrm>
            <a:off x="843885" y="4164434"/>
            <a:ext cx="4164841" cy="2550265"/>
          </a:xfrm>
          <a:prstGeom prst="rect">
            <a:avLst/>
          </a:prstGeom>
        </p:spPr>
      </p:pic>
      <p:pic>
        <p:nvPicPr>
          <p:cNvPr id="12" name="Picture 11"/>
          <p:cNvPicPr>
            <a:picLocks noChangeAspect="1"/>
          </p:cNvPicPr>
          <p:nvPr/>
        </p:nvPicPr>
        <p:blipFill>
          <a:blip r:embed="rId5"/>
          <a:stretch>
            <a:fillRect/>
          </a:stretch>
        </p:blipFill>
        <p:spPr>
          <a:xfrm>
            <a:off x="5008726" y="4164433"/>
            <a:ext cx="3556949" cy="2550265"/>
          </a:xfrm>
          <a:prstGeom prst="rect">
            <a:avLst/>
          </a:prstGeom>
        </p:spPr>
      </p:pic>
      <p:pic>
        <p:nvPicPr>
          <p:cNvPr id="13" name="Picture 12"/>
          <p:cNvPicPr>
            <a:picLocks noChangeAspect="1"/>
          </p:cNvPicPr>
          <p:nvPr/>
        </p:nvPicPr>
        <p:blipFill>
          <a:blip r:embed="rId6"/>
          <a:stretch>
            <a:fillRect/>
          </a:stretch>
        </p:blipFill>
        <p:spPr>
          <a:xfrm>
            <a:off x="7861110" y="1676834"/>
            <a:ext cx="3219165" cy="2478511"/>
          </a:xfrm>
          <a:prstGeom prst="rect">
            <a:avLst/>
          </a:prstGeom>
        </p:spPr>
      </p:pic>
      <p:pic>
        <p:nvPicPr>
          <p:cNvPr id="14" name="Picture 13"/>
          <p:cNvPicPr>
            <a:picLocks noChangeAspect="1"/>
          </p:cNvPicPr>
          <p:nvPr/>
        </p:nvPicPr>
        <p:blipFill>
          <a:blip r:embed="rId7"/>
          <a:stretch>
            <a:fillRect/>
          </a:stretch>
        </p:blipFill>
        <p:spPr>
          <a:xfrm>
            <a:off x="8565675" y="4123491"/>
            <a:ext cx="2514600" cy="2591207"/>
          </a:xfrm>
          <a:prstGeom prst="rect">
            <a:avLst/>
          </a:prstGeom>
        </p:spPr>
      </p:pic>
    </p:spTree>
    <p:extLst>
      <p:ext uri="{BB962C8B-B14F-4D97-AF65-F5344CB8AC3E}">
        <p14:creationId xmlns:p14="http://schemas.microsoft.com/office/powerpoint/2010/main" val="22049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50000"/>
              </a:lnSpc>
            </a:pPr>
            <a:r>
              <a:rPr lang="en-IN" sz="3100" dirty="0" smtClean="0">
                <a:latin typeface="Times New Roman" panose="02020603050405020304" pitchFamily="18" charset="0"/>
                <a:cs typeface="Times New Roman" panose="02020603050405020304" pitchFamily="18" charset="0"/>
              </a:rPr>
              <a:t/>
            </a:r>
            <a:br>
              <a:rPr lang="en-IN" sz="3100" dirty="0" smtClean="0">
                <a:latin typeface="Times New Roman" panose="02020603050405020304" pitchFamily="18" charset="0"/>
                <a:cs typeface="Times New Roman" panose="02020603050405020304" pitchFamily="18" charset="0"/>
              </a:rPr>
            </a:br>
            <a:endParaRPr lang="en-IN" dirty="0"/>
          </a:p>
        </p:txBody>
      </p:sp>
      <p:pic>
        <p:nvPicPr>
          <p:cNvPr id="4" name="Content Placeholder 3"/>
          <p:cNvPicPr>
            <a:picLocks noGrp="1" noChangeAspect="1"/>
          </p:cNvPicPr>
          <p:nvPr>
            <p:ph idx="1"/>
          </p:nvPr>
        </p:nvPicPr>
        <p:blipFill>
          <a:blip r:embed="rId2"/>
          <a:stretch>
            <a:fillRect/>
          </a:stretch>
        </p:blipFill>
        <p:spPr>
          <a:xfrm>
            <a:off x="838199" y="365125"/>
            <a:ext cx="10284725" cy="6254039"/>
          </a:xfrm>
          <a:prstGeom prst="rect">
            <a:avLst/>
          </a:prstGeom>
        </p:spPr>
      </p:pic>
    </p:spTree>
    <p:extLst>
      <p:ext uri="{BB962C8B-B14F-4D97-AF65-F5344CB8AC3E}">
        <p14:creationId xmlns:p14="http://schemas.microsoft.com/office/powerpoint/2010/main" val="751800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50000"/>
              </a:lnSpc>
            </a:pPr>
            <a:endParaRPr lang="en-IN" sz="2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38200" y="218364"/>
            <a:ext cx="10515600" cy="6387151"/>
          </a:xfrm>
          <a:prstGeom prst="rect">
            <a:avLst/>
          </a:prstGeom>
        </p:spPr>
      </p:pic>
    </p:spTree>
    <p:extLst>
      <p:ext uri="{BB962C8B-B14F-4D97-AF65-F5344CB8AC3E}">
        <p14:creationId xmlns:p14="http://schemas.microsoft.com/office/powerpoint/2010/main" val="507585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264</Words>
  <Application>Microsoft Office PowerPoint</Application>
  <PresentationFormat>Widescreen</PresentationFormat>
  <Paragraphs>22</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CERTIFICATE MOOC COURSE ON MENOPAUSAL HEALTH</vt:lpstr>
      <vt:lpstr>PowerPoint Presentation</vt:lpstr>
      <vt:lpstr>"Hi, I’m DR. Manda Phuke, and today we’re talking about something every woman deserves to understand—that is menopausal health." </vt:lpstr>
      <vt:lpstr>Course Description</vt:lpstr>
      <vt:lpstr>Course Objectives</vt:lpstr>
      <vt:lpstr>"Menopause usually occurs between the ages of 45 to  55 years. It marks the end of a woman’s reproductive years—defined as 12 months after her last menstrual period." </vt:lpstr>
      <vt:lpstr> "Common Symptoms” </vt:lpstr>
      <vt:lpstr> </vt:lpstr>
      <vt:lpstr>PowerPoint Presentation</vt:lpstr>
      <vt:lpstr>PowerPoint Presentation</vt:lpstr>
      <vt:lpstr>"Menopause is not the end—it's a new beginning. Let’s talk about it, understand it, and support one another."</vt:lpstr>
      <vt:lpstr>“Menopausal Health Matters. Talk. Learn. Support.”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CERTIFICATE MOOC COURSE ON MENOPAUSAL HEALTH</dc:title>
  <dc:creator>Admin</dc:creator>
  <cp:lastModifiedBy>Admin</cp:lastModifiedBy>
  <cp:revision>13</cp:revision>
  <dcterms:created xsi:type="dcterms:W3CDTF">2025-05-29T15:02:28Z</dcterms:created>
  <dcterms:modified xsi:type="dcterms:W3CDTF">2025-05-31T03:52:43Z</dcterms:modified>
</cp:coreProperties>
</file>