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7"/>
  </p:notesMasterIdLst>
  <p:sldIdLst>
    <p:sldId id="261" r:id="rId2"/>
    <p:sldId id="262" r:id="rId3"/>
    <p:sldId id="314" r:id="rId4"/>
    <p:sldId id="347" r:id="rId5"/>
    <p:sldId id="316" r:id="rId6"/>
    <p:sldId id="260" r:id="rId7"/>
    <p:sldId id="315" r:id="rId8"/>
    <p:sldId id="318" r:id="rId9"/>
    <p:sldId id="264" r:id="rId10"/>
    <p:sldId id="319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A4A3-4A49-40C4-8A20-70A283147427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134A-5125-405F-966B-AEAB346A1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3134A-5125-405F-966B-AEAB346A17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3134A-5125-405F-966B-AEAB346A17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1" fontAlgn="base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1" fontAlgn="base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x\Documents\SOFTWARES\wallpapers\93476.jpg"/>
          <p:cNvPicPr>
            <a:picLocks noChangeAspect="1" noChangeArrowheads="1"/>
          </p:cNvPicPr>
          <p:nvPr/>
        </p:nvPicPr>
        <p:blipFill>
          <a:blip r:embed="rId2"/>
          <a:srcRect r="26073"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4600" y="0"/>
            <a:ext cx="436529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Good Morning..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8875"/>
            <a:ext cx="7543800" cy="4022725"/>
          </a:xfrm>
          <a:solidFill>
            <a:schemeClr val="bg1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Cavity on the </a:t>
            </a:r>
            <a:r>
              <a:rPr lang="en-US" sz="2800" dirty="0" err="1" smtClean="0"/>
              <a:t>occlusal</a:t>
            </a:r>
            <a:r>
              <a:rPr lang="en-US" sz="2800" dirty="0" smtClean="0"/>
              <a:t> surface</a:t>
            </a:r>
          </a:p>
          <a:p>
            <a:pPr>
              <a:buNone/>
            </a:pPr>
            <a:r>
              <a:rPr lang="en-US" sz="2800" dirty="0" smtClean="0"/>
              <a:t>    of premolars and molars</a:t>
            </a:r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Cavity on </a:t>
            </a:r>
            <a:r>
              <a:rPr lang="en-US" sz="2800" i="1" dirty="0" err="1" smtClean="0"/>
              <a:t>Occlusal</a:t>
            </a:r>
            <a:r>
              <a:rPr lang="en-US" sz="2800" i="1" dirty="0" smtClean="0"/>
              <a:t> Two Thirds</a:t>
            </a:r>
          </a:p>
          <a:p>
            <a:pPr>
              <a:buNone/>
            </a:pPr>
            <a:r>
              <a:rPr lang="en-US" sz="2800" i="1" dirty="0" smtClean="0"/>
              <a:t>   of the Facial and Lingual </a:t>
            </a:r>
          </a:p>
          <a:p>
            <a:pPr>
              <a:buNone/>
            </a:pPr>
            <a:r>
              <a:rPr lang="en-US" sz="2800" i="1" dirty="0" smtClean="0"/>
              <a:t>   Surfaces of Molars.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Cavity on the lingual surface of</a:t>
            </a:r>
          </a:p>
          <a:p>
            <a:pPr>
              <a:buNone/>
            </a:pPr>
            <a:r>
              <a:rPr lang="en-US" sz="2800" dirty="0" smtClean="0"/>
              <a:t> maxillary incisors</a:t>
            </a:r>
            <a:endParaRPr lang="en-US" sz="2800" dirty="0"/>
          </a:p>
        </p:txBody>
      </p:sp>
      <p:pic>
        <p:nvPicPr>
          <p:cNvPr id="4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2"/>
          <a:srcRect l="61171" t="3923" r="13326" b="72215"/>
          <a:stretch>
            <a:fillRect/>
          </a:stretch>
        </p:blipFill>
        <p:spPr bwMode="auto">
          <a:xfrm>
            <a:off x="5638800" y="381000"/>
            <a:ext cx="2895600" cy="2057400"/>
          </a:xfrm>
          <a:prstGeom prst="rect">
            <a:avLst/>
          </a:prstGeom>
          <a:noFill/>
        </p:spPr>
      </p:pic>
      <p:pic>
        <p:nvPicPr>
          <p:cNvPr id="5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2"/>
          <a:srcRect l="81976" t="3922" b="72215"/>
          <a:stretch>
            <a:fillRect/>
          </a:stretch>
        </p:blipFill>
        <p:spPr bwMode="auto">
          <a:xfrm>
            <a:off x="6019800" y="2362200"/>
            <a:ext cx="2046514" cy="2057400"/>
          </a:xfrm>
          <a:prstGeom prst="rect">
            <a:avLst/>
          </a:prstGeom>
          <a:noFill/>
        </p:spPr>
      </p:pic>
      <p:pic>
        <p:nvPicPr>
          <p:cNvPr id="6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2"/>
          <a:srcRect l="44393" t="2155" r="33460" b="72215"/>
          <a:stretch>
            <a:fillRect/>
          </a:stretch>
        </p:blipFill>
        <p:spPr bwMode="auto">
          <a:xfrm>
            <a:off x="5943600" y="4495800"/>
            <a:ext cx="2514600" cy="2209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I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ug class\GV-BLACK.JPG"/>
          <p:cNvPicPr>
            <a:picLocks noChangeAspect="1" noChangeArrowheads="1"/>
          </p:cNvPicPr>
          <p:nvPr/>
        </p:nvPicPr>
        <p:blipFill>
          <a:blip r:embed="rId2"/>
          <a:srcRect l="24242" t="19845" r="63153"/>
          <a:stretch>
            <a:fillRect/>
          </a:stretch>
        </p:blipFill>
        <p:spPr bwMode="auto">
          <a:xfrm>
            <a:off x="7239000" y="0"/>
            <a:ext cx="1600200" cy="397742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II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66800"/>
            <a:ext cx="71151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4"/>
          <a:srcRect l="65456" t="26831" r="16896" b="60903"/>
          <a:stretch>
            <a:fillRect/>
          </a:stretch>
        </p:blipFill>
        <p:spPr bwMode="auto">
          <a:xfrm>
            <a:off x="6781800" y="4493079"/>
            <a:ext cx="2362200" cy="160292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8288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13716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ug class\GV-BLACK.JPG"/>
          <p:cNvPicPr>
            <a:picLocks noChangeAspect="1" noChangeArrowheads="1"/>
          </p:cNvPicPr>
          <p:nvPr/>
        </p:nvPicPr>
        <p:blipFill>
          <a:blip r:embed="rId2"/>
          <a:srcRect l="37817" t="19845" r="51517"/>
          <a:stretch>
            <a:fillRect/>
          </a:stretch>
        </p:blipFill>
        <p:spPr bwMode="auto">
          <a:xfrm>
            <a:off x="7620000" y="0"/>
            <a:ext cx="1524000" cy="447675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III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75152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4"/>
          <a:srcRect l="49714" t="37734" r="38295" b="45912"/>
          <a:stretch>
            <a:fillRect/>
          </a:stretch>
        </p:blipFill>
        <p:spPr bwMode="auto">
          <a:xfrm>
            <a:off x="457200" y="3429000"/>
            <a:ext cx="2514600" cy="249589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160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0668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Desktop\ug class\GV-BLACK.JPG"/>
          <p:cNvPicPr>
            <a:picLocks noChangeAspect="1" noChangeArrowheads="1"/>
          </p:cNvPicPr>
          <p:nvPr/>
        </p:nvPicPr>
        <p:blipFill>
          <a:blip r:embed="rId2"/>
          <a:srcRect l="50423" t="19845" r="39880"/>
          <a:stretch>
            <a:fillRect/>
          </a:stretch>
        </p:blipFill>
        <p:spPr bwMode="auto">
          <a:xfrm>
            <a:off x="7543800" y="0"/>
            <a:ext cx="1295400" cy="41857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IV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1004888"/>
            <a:ext cx="73628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4"/>
          <a:srcRect l="48680" t="53219" r="35343" b="33786"/>
          <a:stretch>
            <a:fillRect/>
          </a:stretch>
        </p:blipFill>
        <p:spPr bwMode="auto">
          <a:xfrm>
            <a:off x="6553200" y="4495800"/>
            <a:ext cx="2590800" cy="160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17526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12954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V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6324"/>
            <a:ext cx="75152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dell\Desktop\ug class\GV-BLACK.JPG"/>
          <p:cNvPicPr>
            <a:picLocks noChangeAspect="1" noChangeArrowheads="1"/>
          </p:cNvPicPr>
          <p:nvPr/>
        </p:nvPicPr>
        <p:blipFill>
          <a:blip r:embed="rId3"/>
          <a:srcRect l="61090" t="1751" r="15638"/>
          <a:stretch>
            <a:fillRect/>
          </a:stretch>
        </p:blipFill>
        <p:spPr bwMode="auto">
          <a:xfrm>
            <a:off x="7423696" y="0"/>
            <a:ext cx="1720304" cy="2838976"/>
          </a:xfrm>
          <a:prstGeom prst="rect">
            <a:avLst/>
          </a:prstGeom>
          <a:noFill/>
        </p:spPr>
      </p:pic>
      <p:pic>
        <p:nvPicPr>
          <p:cNvPr id="7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4"/>
          <a:srcRect l="66395" t="63629" r="17917" b="18654"/>
          <a:stretch>
            <a:fillRect/>
          </a:stretch>
        </p:blipFill>
        <p:spPr bwMode="auto">
          <a:xfrm>
            <a:off x="7010400" y="4724400"/>
            <a:ext cx="1688123" cy="1447800"/>
          </a:xfrm>
          <a:prstGeom prst="rect">
            <a:avLst/>
          </a:prstGeom>
          <a:noFill/>
        </p:spPr>
      </p:pic>
      <p:pic>
        <p:nvPicPr>
          <p:cNvPr id="8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4"/>
          <a:srcRect l="45860" t="63629" r="36437" b="18654"/>
          <a:stretch>
            <a:fillRect/>
          </a:stretch>
        </p:blipFill>
        <p:spPr bwMode="auto">
          <a:xfrm>
            <a:off x="6553200" y="3200400"/>
            <a:ext cx="1905000" cy="1447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13716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1905000"/>
            <a:ext cx="106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2"/>
          <a:srcRect l="45860" t="78620" r="35585"/>
          <a:stretch>
            <a:fillRect/>
          </a:stretch>
        </p:blipFill>
        <p:spPr bwMode="auto">
          <a:xfrm>
            <a:off x="7086600" y="3276600"/>
            <a:ext cx="1828800" cy="1600200"/>
          </a:xfrm>
          <a:prstGeom prst="rect">
            <a:avLst/>
          </a:prstGeom>
          <a:noFill/>
        </p:spPr>
      </p:pic>
      <p:pic>
        <p:nvPicPr>
          <p:cNvPr id="3" name="Picture 2" descr="C:\Users\dell\Desktop\ug class\GV-BLACK.JPG"/>
          <p:cNvPicPr>
            <a:picLocks noChangeAspect="1" noChangeArrowheads="1"/>
          </p:cNvPicPr>
          <p:nvPr/>
        </p:nvPicPr>
        <p:blipFill>
          <a:blip r:embed="rId3"/>
          <a:srcRect l="85331" t="19845" r="1093"/>
          <a:stretch>
            <a:fillRect/>
          </a:stretch>
        </p:blipFill>
        <p:spPr bwMode="auto">
          <a:xfrm>
            <a:off x="7162800" y="24833"/>
            <a:ext cx="1940370" cy="302316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VI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85725" y="990600"/>
            <a:ext cx="75533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dell\Desktop\ug class\24ef570530178f5cbc017805c72ab9c3.jpg"/>
          <p:cNvPicPr>
            <a:picLocks noChangeAspect="1" noChangeArrowheads="1"/>
          </p:cNvPicPr>
          <p:nvPr/>
        </p:nvPicPr>
        <p:blipFill>
          <a:blip r:embed="rId2"/>
          <a:srcRect l="63642" t="78620" r="20123"/>
          <a:stretch>
            <a:fillRect/>
          </a:stretch>
        </p:blipFill>
        <p:spPr bwMode="auto">
          <a:xfrm>
            <a:off x="7162800" y="4495800"/>
            <a:ext cx="1600200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71600" y="11430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Cavity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  <a:t>Classification Of Cavities </a:t>
            </a:r>
            <a:b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  <a:t>&amp;</a:t>
            </a:r>
            <a:b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AR BERKLEY" pitchFamily="2" charset="0"/>
              </a:rPr>
              <a:t>Chair Position</a:t>
            </a:r>
            <a:endParaRPr lang="en-US" sz="4800" dirty="0">
              <a:solidFill>
                <a:schemeClr val="bg1"/>
              </a:solidFill>
              <a:latin typeface="AR BERKLEY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biomimetic 12th seminar\BIOMEMITIC PIC\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" y="8532"/>
            <a:ext cx="9144392" cy="6849468"/>
          </a:xfrm>
          <a:prstGeom prst="rect">
            <a:avLst/>
          </a:prstGeom>
          <a:noFill/>
        </p:spPr>
      </p:pic>
      <p:pic>
        <p:nvPicPr>
          <p:cNvPr id="1027" name="Picture 3" descr="C:\Users\dell\Desktop\ug class\UG CLASS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8889">
            <a:off x="621704" y="1502225"/>
            <a:ext cx="1883576" cy="1715256"/>
          </a:xfrm>
          <a:prstGeom prst="rect">
            <a:avLst/>
          </a:prstGeom>
          <a:noFill/>
        </p:spPr>
      </p:pic>
      <p:pic>
        <p:nvPicPr>
          <p:cNvPr id="1028" name="Picture 4" descr="C:\Users\dell\Desktop\ug class\big_thumb.jpg"/>
          <p:cNvPicPr>
            <a:picLocks noChangeAspect="1" noChangeArrowheads="1"/>
          </p:cNvPicPr>
          <p:nvPr/>
        </p:nvPicPr>
        <p:blipFill>
          <a:blip r:embed="rId4"/>
          <a:srcRect l="22154" t="10618" r="13452" b="36100"/>
          <a:stretch>
            <a:fillRect/>
          </a:stretch>
        </p:blipFill>
        <p:spPr bwMode="auto">
          <a:xfrm>
            <a:off x="5029200" y="4191000"/>
            <a:ext cx="28194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76600" y="457200"/>
            <a:ext cx="55626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 BLANCA" pitchFamily="2" charset="0"/>
              </a:rPr>
              <a:t>Classification Of Cavities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R BLANCA" pitchFamily="2" charset="0"/>
              </a:rPr>
              <a:t>&amp;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AR BLANCA" pitchFamily="2" charset="0"/>
              </a:rPr>
              <a:t>Chair Position</a:t>
            </a:r>
            <a:endParaRPr lang="en-US" sz="4000" dirty="0">
              <a:solidFill>
                <a:schemeClr val="tx1"/>
              </a:solidFill>
              <a:latin typeface="AR BLAN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biomimetic 12th seminar\BIOMEMITIC PIC\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6059" cy="68956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2362200"/>
            <a:ext cx="73914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Caries        Cavity         Restoration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                      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                                       Physiological Form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                              Esthetic Form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                                    Functional Form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1800" y="2819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0" y="28194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5400000">
            <a:off x="5524500" y="33147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biomimetic 12th seminar\BIOMEMITIC PIC\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6059" cy="68956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590800"/>
            <a:ext cx="8839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u="sng" dirty="0" smtClean="0">
                <a:solidFill>
                  <a:srgbClr val="00B050"/>
                </a:solidFill>
              </a:rPr>
              <a:t>Definition 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sz="2800" i="1" dirty="0" smtClean="0">
                <a:solidFill>
                  <a:srgbClr val="002060"/>
                </a:solidFill>
              </a:rPr>
              <a:t>A defect in enamel or dentin resulting from pathologic process of dental caries.</a:t>
            </a:r>
          </a:p>
          <a:p>
            <a:pPr lvl="1"/>
            <a:r>
              <a:rPr lang="en-US" sz="2800" i="1" dirty="0" smtClean="0">
                <a:solidFill>
                  <a:srgbClr val="002060"/>
                </a:solidFill>
              </a:rPr>
              <a:t>  </a:t>
            </a:r>
          </a:p>
          <a:p>
            <a:pPr lvl="1"/>
            <a:r>
              <a:rPr lang="en-US" sz="2800" i="1" dirty="0" smtClean="0">
                <a:solidFill>
                  <a:srgbClr val="7030A0"/>
                </a:solidFill>
              </a:rPr>
              <a:t>Breach in the continuity of the surface integrity of tooth.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21300651">
            <a:off x="529498" y="1304770"/>
            <a:ext cx="1619354" cy="830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1"/>
                </a:solidFill>
                <a:latin typeface="AR CENA" pitchFamily="2" charset="0"/>
              </a:rPr>
              <a:t>Cavity </a:t>
            </a:r>
            <a:endParaRPr lang="en-US" sz="4800" dirty="0">
              <a:solidFill>
                <a:schemeClr val="accent1"/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biomimetic 12th seminar\BIOMEMITIC PIC\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059" cy="68956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2286000"/>
            <a:ext cx="7696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The term cavity was used to describe a lesion in a tooth that has progressed to the point that part of tooth structure had been destroyed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ell\Desktop\biomimetic 12th seminar\BIOMEMITIC PIC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620000" cy="41791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200400" y="3429000"/>
            <a:ext cx="33528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B050"/>
                </a:solidFill>
                <a:latin typeface="Comic Sans MS" pitchFamily="66" charset="0"/>
              </a:rPr>
              <a:t>Classification Of Cavities </a:t>
            </a:r>
            <a:endParaRPr lang="en-US" sz="2800" i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biomimetic 12th seminar\BIOMEMITIC PIC\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6059" cy="68956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21412039">
            <a:off x="468723" y="1177534"/>
            <a:ext cx="6858000" cy="609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u="sng" dirty="0" smtClean="0">
                <a:solidFill>
                  <a:schemeClr val="accent2"/>
                </a:solidFill>
              </a:rPr>
              <a:t>G. V. BLACK</a:t>
            </a:r>
            <a:endParaRPr lang="en-US" sz="3200" b="1" i="1" u="sng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1423765">
            <a:off x="872865" y="1996077"/>
            <a:ext cx="6640214" cy="434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First Classification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Universally accepted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Based on type of treatment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                            &amp;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                        area involved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dell\Desktop\ug class\sunday pic\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323408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Desktop\ug class\GVBlackCariesClassificationmsh.jpg"/>
          <p:cNvPicPr>
            <a:picLocks noChangeAspect="1" noChangeArrowheads="1"/>
          </p:cNvPicPr>
          <p:nvPr/>
        </p:nvPicPr>
        <p:blipFill>
          <a:blip r:embed="rId2"/>
          <a:srcRect r="20370"/>
          <a:stretch>
            <a:fillRect/>
          </a:stretch>
        </p:blipFill>
        <p:spPr bwMode="auto">
          <a:xfrm>
            <a:off x="4419600" y="228600"/>
            <a:ext cx="3581400" cy="6061385"/>
          </a:xfrm>
          <a:prstGeom prst="rect">
            <a:avLst/>
          </a:prstGeom>
          <a:noFill/>
        </p:spPr>
      </p:pic>
      <p:pic>
        <p:nvPicPr>
          <p:cNvPr id="11266" name="Picture 2" descr="C:\Users\dell\Desktop\ug class\sunday pic\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447800"/>
            <a:ext cx="2695074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ll\Desktop\ug class\UG CLASS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743200"/>
            <a:ext cx="2427611" cy="182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41148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Class I Cavity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47800"/>
            <a:ext cx="30861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1066800"/>
            <a:ext cx="4953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All pit-and-fissure cavity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3210</TotalTime>
  <Words>147</Words>
  <Application>Microsoft Office PowerPoint</Application>
  <PresentationFormat>On-screen Show (4:3)</PresentationFormat>
  <Paragraphs>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 BERKLEY</vt:lpstr>
      <vt:lpstr>AR BLANCA</vt:lpstr>
      <vt:lpstr>AR CENA</vt:lpstr>
      <vt:lpstr>Arial</vt:lpstr>
      <vt:lpstr>Calibri</vt:lpstr>
      <vt:lpstr>Calibri Light</vt:lpstr>
      <vt:lpstr>Comic Sans MS</vt:lpstr>
      <vt:lpstr>Theme11</vt:lpstr>
      <vt:lpstr>PowerPoint Presentation</vt:lpstr>
      <vt:lpstr>Classification Of Cavities  &amp; Chair 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Cavities  &amp; Chair Position</dc:title>
  <dc:creator>dell</dc:creator>
  <cp:lastModifiedBy>Priyankkaa</cp:lastModifiedBy>
  <cp:revision>135</cp:revision>
  <dcterms:created xsi:type="dcterms:W3CDTF">2006-08-16T00:00:00Z</dcterms:created>
  <dcterms:modified xsi:type="dcterms:W3CDTF">2024-02-03T06:25:52Z</dcterms:modified>
</cp:coreProperties>
</file>