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1" r:id="rId1"/>
  </p:sldMasterIdLst>
  <p:notesMasterIdLst>
    <p:notesMasterId r:id="rId14"/>
  </p:notesMasterIdLst>
  <p:sldIdLst>
    <p:sldId id="256" r:id="rId2"/>
    <p:sldId id="267" r:id="rId3"/>
    <p:sldId id="266" r:id="rId4"/>
    <p:sldId id="257" r:id="rId5"/>
    <p:sldId id="258" r:id="rId6"/>
    <p:sldId id="264" r:id="rId7"/>
    <p:sldId id="263" r:id="rId8"/>
    <p:sldId id="259" r:id="rId9"/>
    <p:sldId id="260" r:id="rId10"/>
    <p:sldId id="262" r:id="rId11"/>
    <p:sldId id="265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E46A47-A6BF-4FCE-BD2D-D9C04766189B}" type="datetimeFigureOut">
              <a:rPr lang="en-IN" smtClean="0"/>
              <a:t>29-08-2025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22B407-FAA7-47DF-8D07-980B5297554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11500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22B407-FAA7-47DF-8D07-980B5297554A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53496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dirty="0"/>
              <a:t>Classification of drug is needed to organize the drugs into logical groups. It helps to give evidence based treatment, understanding of pharmacological actions 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22B407-FAA7-47DF-8D07-980B5297554A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58746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2621C-6568-492E-AA7B-B9BC95A8FE59}" type="datetimeFigureOut">
              <a:rPr lang="en-IN" smtClean="0"/>
              <a:t>29-08-2025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1A96A-8C82-4D32-8110-5FE310BDC75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59023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2621C-6568-492E-AA7B-B9BC95A8FE59}" type="datetimeFigureOut">
              <a:rPr lang="en-IN" smtClean="0"/>
              <a:t>29-08-2025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1A96A-8C82-4D32-8110-5FE310BDC75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66888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2621C-6568-492E-AA7B-B9BC95A8FE59}" type="datetimeFigureOut">
              <a:rPr lang="en-IN" smtClean="0"/>
              <a:t>29-08-2025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1A96A-8C82-4D32-8110-5FE310BDC75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77634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2621C-6568-492E-AA7B-B9BC95A8FE59}" type="datetimeFigureOut">
              <a:rPr lang="en-IN" smtClean="0"/>
              <a:t>29-08-2025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1A96A-8C82-4D32-8110-5FE310BDC75F}" type="slidenum">
              <a:rPr lang="en-IN" smtClean="0"/>
              <a:t>‹#›</a:t>
            </a:fld>
            <a:endParaRPr lang="en-IN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857046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2621C-6568-492E-AA7B-B9BC95A8FE59}" type="datetimeFigureOut">
              <a:rPr lang="en-IN" smtClean="0"/>
              <a:t>29-08-2025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1A96A-8C82-4D32-8110-5FE310BDC75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04341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2621C-6568-492E-AA7B-B9BC95A8FE59}" type="datetimeFigureOut">
              <a:rPr lang="en-IN" smtClean="0"/>
              <a:t>29-08-2025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1A96A-8C82-4D32-8110-5FE310BDC75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347742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2621C-6568-492E-AA7B-B9BC95A8FE59}" type="datetimeFigureOut">
              <a:rPr lang="en-IN" smtClean="0"/>
              <a:t>29-08-2025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1A96A-8C82-4D32-8110-5FE310BDC75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552454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2621C-6568-492E-AA7B-B9BC95A8FE59}" type="datetimeFigureOut">
              <a:rPr lang="en-IN" smtClean="0"/>
              <a:t>29-08-2025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1A96A-8C82-4D32-8110-5FE310BDC75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230984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2621C-6568-492E-AA7B-B9BC95A8FE59}" type="datetimeFigureOut">
              <a:rPr lang="en-IN" smtClean="0"/>
              <a:t>29-08-2025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1A96A-8C82-4D32-8110-5FE310BDC75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78478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2621C-6568-492E-AA7B-B9BC95A8FE59}" type="datetimeFigureOut">
              <a:rPr lang="en-IN" smtClean="0"/>
              <a:t>29-08-2025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1A96A-8C82-4D32-8110-5FE310BDC75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89466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2621C-6568-492E-AA7B-B9BC95A8FE59}" type="datetimeFigureOut">
              <a:rPr lang="en-IN" smtClean="0"/>
              <a:t>29-08-2025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1A96A-8C82-4D32-8110-5FE310BDC75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22892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2621C-6568-492E-AA7B-B9BC95A8FE59}" type="datetimeFigureOut">
              <a:rPr lang="en-IN" smtClean="0"/>
              <a:t>29-08-2025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1A96A-8C82-4D32-8110-5FE310BDC75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02262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2621C-6568-492E-AA7B-B9BC95A8FE59}" type="datetimeFigureOut">
              <a:rPr lang="en-IN" smtClean="0"/>
              <a:t>29-08-2025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1A96A-8C82-4D32-8110-5FE310BDC75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4595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2621C-6568-492E-AA7B-B9BC95A8FE59}" type="datetimeFigureOut">
              <a:rPr lang="en-IN" smtClean="0"/>
              <a:t>29-08-2025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1A96A-8C82-4D32-8110-5FE310BDC75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06358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2621C-6568-492E-AA7B-B9BC95A8FE59}" type="datetimeFigureOut">
              <a:rPr lang="en-IN" smtClean="0"/>
              <a:t>29-08-2025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1A96A-8C82-4D32-8110-5FE310BDC75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59300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2621C-6568-492E-AA7B-B9BC95A8FE59}" type="datetimeFigureOut">
              <a:rPr lang="en-IN" smtClean="0"/>
              <a:t>29-08-2025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1A96A-8C82-4D32-8110-5FE310BDC75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24305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2621C-6568-492E-AA7B-B9BC95A8FE59}" type="datetimeFigureOut">
              <a:rPr lang="en-IN" smtClean="0"/>
              <a:t>29-08-2025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1A96A-8C82-4D32-8110-5FE310BDC75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0078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2621C-6568-492E-AA7B-B9BC95A8FE59}" type="datetimeFigureOut">
              <a:rPr lang="en-IN" smtClean="0"/>
              <a:t>29-08-2025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1A96A-8C82-4D32-8110-5FE310BDC75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06196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A42621C-6568-492E-AA7B-B9BC95A8FE59}" type="datetimeFigureOut">
              <a:rPr lang="en-IN" smtClean="0"/>
              <a:t>29-08-2025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E71A96A-8C82-4D32-8110-5FE310BDC75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8504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  <p:sldLayoutId id="2147483835" r:id="rId14"/>
    <p:sldLayoutId id="2147483836" r:id="rId15"/>
    <p:sldLayoutId id="2147483837" r:id="rId16"/>
    <p:sldLayoutId id="2147483838" r:id="rId17"/>
    <p:sldLayoutId id="2147483839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0B3B2-5793-06B2-A3EC-B838297A44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1586253"/>
          </a:xfrm>
        </p:spPr>
        <p:txBody>
          <a:bodyPr/>
          <a:lstStyle/>
          <a:p>
            <a:r>
              <a:rPr lang="en-IN" b="1" dirty="0">
                <a:solidFill>
                  <a:srgbClr val="C00000"/>
                </a:solidFill>
              </a:rPr>
              <a:t>Commonly Abused Drugs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053D2B-5268-1FD4-C07F-E713073D1C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3996" y="3886200"/>
            <a:ext cx="7582328" cy="1371599"/>
          </a:xfrm>
        </p:spPr>
        <p:txBody>
          <a:bodyPr>
            <a:noAutofit/>
          </a:bodyPr>
          <a:lstStyle/>
          <a:p>
            <a:r>
              <a:rPr lang="en-IN" sz="3200" b="1" dirty="0">
                <a:solidFill>
                  <a:srgbClr val="0070C0"/>
                </a:solidFill>
              </a:rPr>
              <a:t>Dr Sujata Jadhav</a:t>
            </a:r>
          </a:p>
          <a:p>
            <a:r>
              <a:rPr lang="en-IN" sz="3200" b="1" dirty="0">
                <a:solidFill>
                  <a:srgbClr val="002060"/>
                </a:solidFill>
              </a:rPr>
              <a:t>Professor, Pharmacology,</a:t>
            </a:r>
          </a:p>
          <a:p>
            <a:r>
              <a:rPr lang="en-IN" sz="3200" b="1" dirty="0">
                <a:solidFill>
                  <a:srgbClr val="002060"/>
                </a:solidFill>
              </a:rPr>
              <a:t>KIMS, Karad</a:t>
            </a:r>
          </a:p>
        </p:txBody>
      </p:sp>
      <p:pic>
        <p:nvPicPr>
          <p:cNvPr id="1026" name="Picture 2" descr="Drug addiction cartoon vector ...">
            <a:extLst>
              <a:ext uri="{FF2B5EF4-FFF2-40B4-BE49-F238E27FC236}">
                <a16:creationId xmlns:a16="http://schemas.microsoft.com/office/drawing/2014/main" id="{21433651-FBD3-B6CF-94A6-0F344E5B7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342" y="2887038"/>
            <a:ext cx="3147958" cy="223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377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63ED2-7644-2F90-B4B5-F70B019C3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1212351"/>
            <a:ext cx="10364452" cy="4578849"/>
          </a:xfrm>
        </p:spPr>
        <p:txBody>
          <a:bodyPr>
            <a:normAutofit/>
          </a:bodyPr>
          <a:lstStyle/>
          <a:p>
            <a:r>
              <a:rPr lang="en-IN" sz="2800" b="1" dirty="0">
                <a:solidFill>
                  <a:srgbClr val="C00000"/>
                </a:solidFill>
              </a:rPr>
              <a:t>5) Antidepressants </a:t>
            </a:r>
          </a:p>
          <a:p>
            <a:r>
              <a:rPr lang="en-IN" sz="2800" dirty="0"/>
              <a:t>These drugs used to treat depression</a:t>
            </a:r>
          </a:p>
          <a:p>
            <a:r>
              <a:rPr lang="en-IN" sz="2800" dirty="0"/>
              <a:t>Ex. </a:t>
            </a:r>
            <a:r>
              <a:rPr lang="en-IN" sz="2800" b="1" dirty="0">
                <a:solidFill>
                  <a:srgbClr val="0070C0"/>
                </a:solidFill>
              </a:rPr>
              <a:t>SSRI</a:t>
            </a:r>
            <a:r>
              <a:rPr lang="en-IN" sz="2800" dirty="0"/>
              <a:t> (Selective serotonin reuptake inhibitor)</a:t>
            </a:r>
          </a:p>
          <a:p>
            <a:r>
              <a:rPr lang="en-IN" sz="2800" dirty="0"/>
              <a:t>    </a:t>
            </a:r>
            <a:r>
              <a:rPr lang="en-IN" sz="2800" b="1" dirty="0">
                <a:solidFill>
                  <a:srgbClr val="0070C0"/>
                </a:solidFill>
              </a:rPr>
              <a:t>SNRI</a:t>
            </a:r>
            <a:r>
              <a:rPr lang="en-IN" sz="2800" dirty="0"/>
              <a:t> (Selective serotonin – norepinephrine reuptake inhibitor) </a:t>
            </a:r>
          </a:p>
          <a:p>
            <a:r>
              <a:rPr lang="en-IN" sz="2800" dirty="0"/>
              <a:t>They improve the mood, reduce symptoms of depression</a:t>
            </a:r>
          </a:p>
        </p:txBody>
      </p:sp>
    </p:spTree>
    <p:extLst>
      <p:ext uri="{BB962C8B-B14F-4D97-AF65-F5344CB8AC3E}">
        <p14:creationId xmlns:p14="http://schemas.microsoft.com/office/powerpoint/2010/main" val="1315977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896C9-6BA0-D7EA-7514-B840ACD70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4" y="821933"/>
            <a:ext cx="10364452" cy="5496674"/>
          </a:xfrm>
        </p:spPr>
        <p:txBody>
          <a:bodyPr>
            <a:normAutofit fontScale="85000" lnSpcReduction="20000"/>
          </a:bodyPr>
          <a:lstStyle/>
          <a:p>
            <a:r>
              <a:rPr lang="en-IN" sz="2600" b="1" dirty="0">
                <a:solidFill>
                  <a:srgbClr val="C00000"/>
                </a:solidFill>
              </a:rPr>
              <a:t>6) cannabis- </a:t>
            </a:r>
            <a:r>
              <a:rPr lang="en-IN" sz="2600" dirty="0"/>
              <a:t>Most popular recreational ritualistic intoxicant used world wide</a:t>
            </a:r>
          </a:p>
          <a:p>
            <a:r>
              <a:rPr lang="en-IN" sz="2600" dirty="0"/>
              <a:t>The hemp plant cannabis yields </a:t>
            </a:r>
            <a:r>
              <a:rPr lang="en-IN" sz="2600" b="1" i="1" dirty="0">
                <a:solidFill>
                  <a:srgbClr val="0070C0"/>
                </a:solidFill>
              </a:rPr>
              <a:t>marijuana (THC &amp; cannabidiol – active principles)</a:t>
            </a:r>
          </a:p>
          <a:p>
            <a:r>
              <a:rPr lang="en-IN" sz="2600" b="1" dirty="0">
                <a:solidFill>
                  <a:srgbClr val="0070C0"/>
                </a:solidFill>
              </a:rPr>
              <a:t>Cannabis – </a:t>
            </a:r>
            <a:r>
              <a:rPr lang="en-IN" sz="2600" b="1" dirty="0"/>
              <a:t>Extensively used in India.</a:t>
            </a:r>
          </a:p>
          <a:p>
            <a:r>
              <a:rPr lang="en-IN" sz="2600" b="1" dirty="0"/>
              <a:t>Ex: </a:t>
            </a:r>
            <a:r>
              <a:rPr lang="en-IN" sz="2600" b="1" dirty="0">
                <a:solidFill>
                  <a:srgbClr val="0070C0"/>
                </a:solidFill>
              </a:rPr>
              <a:t>Bhang</a:t>
            </a:r>
            <a:r>
              <a:rPr lang="en-IN" sz="2600" b="1" dirty="0"/>
              <a:t> – </a:t>
            </a:r>
            <a:r>
              <a:rPr lang="en-IN" sz="2600" dirty="0"/>
              <a:t>dried leaves and seeds</a:t>
            </a:r>
          </a:p>
          <a:p>
            <a:r>
              <a:rPr lang="en-IN" sz="2600" b="1" dirty="0"/>
              <a:t>Consumed orally after making paste</a:t>
            </a:r>
          </a:p>
          <a:p>
            <a:r>
              <a:rPr lang="en-IN" sz="2600" b="1" dirty="0">
                <a:solidFill>
                  <a:srgbClr val="0070C0"/>
                </a:solidFill>
              </a:rPr>
              <a:t>Ganja</a:t>
            </a:r>
            <a:r>
              <a:rPr lang="en-IN" sz="2600" b="1" dirty="0"/>
              <a:t> – </a:t>
            </a:r>
            <a:r>
              <a:rPr lang="en-IN" sz="2600" dirty="0"/>
              <a:t>dried flowering tops and leaves of cannabis</a:t>
            </a:r>
          </a:p>
          <a:p>
            <a:r>
              <a:rPr lang="en-IN" sz="2600" b="1" dirty="0"/>
              <a:t>Smoked usually mixed with tobacco </a:t>
            </a:r>
          </a:p>
          <a:p>
            <a:r>
              <a:rPr lang="en-IN" sz="2600" b="1" dirty="0" err="1">
                <a:solidFill>
                  <a:srgbClr val="0070C0"/>
                </a:solidFill>
              </a:rPr>
              <a:t>Charas</a:t>
            </a:r>
            <a:r>
              <a:rPr lang="en-IN" sz="2600" b="1" dirty="0">
                <a:solidFill>
                  <a:srgbClr val="0070C0"/>
                </a:solidFill>
              </a:rPr>
              <a:t> </a:t>
            </a:r>
            <a:r>
              <a:rPr lang="en-IN" sz="2600" b="1" dirty="0"/>
              <a:t>– </a:t>
            </a:r>
            <a:r>
              <a:rPr lang="en-IN" sz="2600" dirty="0"/>
              <a:t>dried resinous extract from the flowering tops and leaves of cannabis</a:t>
            </a:r>
          </a:p>
          <a:p>
            <a:r>
              <a:rPr lang="en-IN" sz="2600" b="1" dirty="0"/>
              <a:t>Consumed  as Smoking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256250B-F3F0-9AA8-9574-D550A710A3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3205" y="2084370"/>
            <a:ext cx="2857500" cy="171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480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35889-AD70-1E04-B20C-B9D1757AD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5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Thank you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6C01EA5-9078-6279-2F80-5D21A0D871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7546" y="1921266"/>
            <a:ext cx="10364450" cy="473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978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63152-7089-5018-45A4-8F545793B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3ABDD-B16F-1F13-BD7E-BBC15604BDB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FA8015-F219-B2EB-2B01-B7E5874003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149" y="618517"/>
            <a:ext cx="10364451" cy="562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439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BCCFA-3A6F-C78C-C7B5-35F105591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128090"/>
          </a:xfrm>
        </p:spPr>
        <p:txBody>
          <a:bodyPr/>
          <a:lstStyle/>
          <a:p>
            <a:r>
              <a:rPr lang="en-IN" b="1" dirty="0">
                <a:solidFill>
                  <a:srgbClr val="C00000"/>
                </a:solidFill>
              </a:rPr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E023D3-5233-92B6-9D81-C049B0AAA66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921268"/>
            <a:ext cx="10363826" cy="3869932"/>
          </a:xfrm>
        </p:spPr>
        <p:txBody>
          <a:bodyPr>
            <a:noAutofit/>
          </a:bodyPr>
          <a:lstStyle/>
          <a:p>
            <a:r>
              <a:rPr lang="en-IN" sz="2600" b="1" dirty="0">
                <a:solidFill>
                  <a:srgbClr val="C00000"/>
                </a:solidFill>
              </a:rPr>
              <a:t>Drug</a:t>
            </a:r>
            <a:r>
              <a:rPr lang="en-IN" sz="2600" b="1" dirty="0"/>
              <a:t> is a substance that when absorbed in the body of a living organism alters normal body function. Drugs are chemicals that change the way a person’s body works by altering emotions and thoughts. </a:t>
            </a:r>
          </a:p>
          <a:p>
            <a:endParaRPr lang="en-IN" sz="2600" b="1" dirty="0"/>
          </a:p>
          <a:p>
            <a:r>
              <a:rPr lang="en-IN" sz="2600" b="1" dirty="0">
                <a:solidFill>
                  <a:srgbClr val="C00000"/>
                </a:solidFill>
              </a:rPr>
              <a:t>Drug abuse </a:t>
            </a:r>
            <a:r>
              <a:rPr lang="en-IN" sz="2600" b="1" dirty="0"/>
              <a:t>– drug abuse is a patterned use of a drug in which the user consumes the substance in amounts or with methods neither approved not supervised by medical professionals.</a:t>
            </a:r>
          </a:p>
        </p:txBody>
      </p:sp>
    </p:spTree>
    <p:extLst>
      <p:ext uri="{BB962C8B-B14F-4D97-AF65-F5344CB8AC3E}">
        <p14:creationId xmlns:p14="http://schemas.microsoft.com/office/powerpoint/2010/main" val="41816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BF5573-5540-DEA2-C670-A20606110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1941817"/>
            <a:ext cx="10364452" cy="4297666"/>
          </a:xfrm>
        </p:spPr>
        <p:txBody>
          <a:bodyPr>
            <a:noAutofit/>
          </a:bodyPr>
          <a:lstStyle/>
          <a:p>
            <a:r>
              <a:rPr lang="en-IN" sz="2800" b="1" dirty="0">
                <a:solidFill>
                  <a:srgbClr val="C00000"/>
                </a:solidFill>
              </a:rPr>
              <a:t>Gateway drugs</a:t>
            </a:r>
          </a:p>
          <a:p>
            <a:r>
              <a:rPr lang="en-IN" sz="2800" dirty="0"/>
              <a:t>These are legal drugs, that non-drug users also try</a:t>
            </a:r>
          </a:p>
          <a:p>
            <a:r>
              <a:rPr lang="en-IN" sz="2800" dirty="0"/>
              <a:t>That can be legally sold, processed and used with some restrictions</a:t>
            </a:r>
          </a:p>
          <a:p>
            <a:r>
              <a:rPr lang="en-IN" sz="2800" b="1" dirty="0">
                <a:solidFill>
                  <a:srgbClr val="0070C0"/>
                </a:solidFill>
              </a:rPr>
              <a:t>Ex. Caffeine, Nicotine and Alcohol</a:t>
            </a:r>
          </a:p>
          <a:p>
            <a:r>
              <a:rPr lang="en-IN" sz="2800" dirty="0"/>
              <a:t>These are stimulants, Cause alertness, increase energy and improve focus and elevate the mood</a:t>
            </a:r>
          </a:p>
        </p:txBody>
      </p:sp>
    </p:spTree>
    <p:extLst>
      <p:ext uri="{BB962C8B-B14F-4D97-AF65-F5344CB8AC3E}">
        <p14:creationId xmlns:p14="http://schemas.microsoft.com/office/powerpoint/2010/main" val="266682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C56A6-FA2E-B377-210C-6F8E28E1D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117816"/>
          </a:xfrm>
        </p:spPr>
        <p:txBody>
          <a:bodyPr/>
          <a:lstStyle/>
          <a:p>
            <a:r>
              <a:rPr lang="en-IN" b="1" dirty="0">
                <a:solidFill>
                  <a:schemeClr val="accent6">
                    <a:lumMod val="75000"/>
                  </a:schemeClr>
                </a:solidFill>
              </a:rPr>
              <a:t>Classification of Drugs of abuse 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4942C-B648-44BC-8A0C-8274111D6A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736334"/>
            <a:ext cx="10363826" cy="4808304"/>
          </a:xfrm>
        </p:spPr>
        <p:txBody>
          <a:bodyPr>
            <a:normAutofit fontScale="92500" lnSpcReduction="20000"/>
          </a:bodyPr>
          <a:lstStyle/>
          <a:p>
            <a:r>
              <a:rPr lang="en-IN" sz="2800" b="1" dirty="0">
                <a:solidFill>
                  <a:srgbClr val="C00000"/>
                </a:solidFill>
              </a:rPr>
              <a:t>1) Depressant Drugs - </a:t>
            </a:r>
          </a:p>
          <a:p>
            <a:r>
              <a:rPr lang="en-IN" sz="2800" dirty="0"/>
              <a:t>Slow down person’s Central nervous system </a:t>
            </a:r>
          </a:p>
          <a:p>
            <a:r>
              <a:rPr lang="en-IN" sz="2800" b="1" dirty="0">
                <a:solidFill>
                  <a:srgbClr val="0070C0"/>
                </a:solidFill>
              </a:rPr>
              <a:t>Opioids (Narcotics)</a:t>
            </a:r>
          </a:p>
          <a:p>
            <a:r>
              <a:rPr lang="en-IN" sz="2800" dirty="0"/>
              <a:t>They relieve the pain and also cause euphoria </a:t>
            </a:r>
          </a:p>
          <a:p>
            <a:r>
              <a:rPr lang="en-IN" sz="2800" b="1" dirty="0">
                <a:solidFill>
                  <a:srgbClr val="0070C0"/>
                </a:solidFill>
              </a:rPr>
              <a:t>Morphine, Codeine, Heroin, Marijuana etc.</a:t>
            </a:r>
          </a:p>
          <a:p>
            <a:r>
              <a:rPr lang="en-US" sz="2800" dirty="0"/>
              <a:t>High potential for addiction</a:t>
            </a:r>
            <a:endParaRPr lang="en-IN" sz="2800" b="1" dirty="0">
              <a:solidFill>
                <a:srgbClr val="0070C0"/>
              </a:solidFill>
            </a:endParaRPr>
          </a:p>
          <a:p>
            <a:r>
              <a:rPr lang="en-IN" sz="2800" b="1" dirty="0">
                <a:solidFill>
                  <a:srgbClr val="0070C0"/>
                </a:solidFill>
              </a:rPr>
              <a:t>Heroin</a:t>
            </a:r>
            <a:r>
              <a:rPr lang="en-IN" sz="2800" dirty="0"/>
              <a:t> – commonly abused opioid. Sold illegally as a street drug in powder form. </a:t>
            </a:r>
          </a:p>
          <a:p>
            <a:r>
              <a:rPr lang="en-IN" sz="2800" dirty="0"/>
              <a:t>Injected, smoked or snorted.</a:t>
            </a:r>
          </a:p>
          <a:p>
            <a:pPr marL="0" indent="0">
              <a:buNone/>
            </a:pPr>
            <a:endParaRPr lang="en-IN" sz="2800" dirty="0"/>
          </a:p>
          <a:p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913053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BDF8CF-82EB-170D-B6C6-89159CAF2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1931543"/>
            <a:ext cx="10364452" cy="3859658"/>
          </a:xfrm>
        </p:spPr>
        <p:txBody>
          <a:bodyPr/>
          <a:lstStyle/>
          <a:p>
            <a:r>
              <a:rPr lang="en-IN" sz="2600" b="1" dirty="0">
                <a:solidFill>
                  <a:srgbClr val="0070C0"/>
                </a:solidFill>
              </a:rPr>
              <a:t>Alcohol</a:t>
            </a:r>
            <a:r>
              <a:rPr lang="en-IN" sz="2600" dirty="0"/>
              <a:t> – </a:t>
            </a:r>
          </a:p>
          <a:p>
            <a:r>
              <a:rPr lang="en-IN" sz="2600" dirty="0"/>
              <a:t>Alcoholic beverages are legally available and consumed world over.</a:t>
            </a:r>
          </a:p>
          <a:p>
            <a:r>
              <a:rPr lang="en-IN" sz="2600" dirty="0"/>
              <a:t>Thus it is not a drug of abuse unless it is produced and consumed illegally.</a:t>
            </a:r>
          </a:p>
          <a:p>
            <a:r>
              <a:rPr lang="en-IN" sz="2600" dirty="0"/>
              <a:t>The most commonly used depressant</a:t>
            </a:r>
          </a:p>
          <a:p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2BBE9F-2F05-8DF2-6A3C-CE49CA6A2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303" y="618518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053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2C77A-50F0-8DE5-4086-2A85FE6DA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1294544"/>
            <a:ext cx="10364452" cy="4828853"/>
          </a:xfrm>
        </p:spPr>
        <p:txBody>
          <a:bodyPr>
            <a:normAutofit fontScale="92500" lnSpcReduction="20000"/>
          </a:bodyPr>
          <a:lstStyle/>
          <a:p>
            <a:r>
              <a:rPr lang="en-IN" sz="2800" b="1" dirty="0">
                <a:solidFill>
                  <a:srgbClr val="0070C0"/>
                </a:solidFill>
              </a:rPr>
              <a:t>Benzodiazepines</a:t>
            </a:r>
            <a:r>
              <a:rPr lang="en-IN" sz="2800" dirty="0"/>
              <a:t> – Most commonly used </a:t>
            </a:r>
            <a:r>
              <a:rPr lang="en-IN" sz="2800" b="1" dirty="0"/>
              <a:t>prescription</a:t>
            </a:r>
            <a:r>
              <a:rPr lang="en-IN" sz="2800" dirty="0"/>
              <a:t> </a:t>
            </a:r>
            <a:r>
              <a:rPr lang="en-IN" sz="2800" b="1" dirty="0"/>
              <a:t>drugs</a:t>
            </a:r>
            <a:r>
              <a:rPr lang="en-IN" sz="2800" dirty="0"/>
              <a:t>.</a:t>
            </a:r>
          </a:p>
          <a:p>
            <a:r>
              <a:rPr lang="en-IN" sz="2800" dirty="0"/>
              <a:t>Used as sedative and hypnotic for the treatment of anxiety and insomnia.</a:t>
            </a:r>
          </a:p>
          <a:p>
            <a:r>
              <a:rPr lang="en-IN" sz="2800" dirty="0"/>
              <a:t>Subjects continue to take them for months or years together: Therefore dependence is quite common.</a:t>
            </a:r>
          </a:p>
          <a:p>
            <a:r>
              <a:rPr lang="en-US" sz="2800" dirty="0"/>
              <a:t>They cause - Relaxation, drowsiness, slowed reflexes, and a decrease in coordination.</a:t>
            </a:r>
            <a:endParaRPr lang="en-IN" sz="2800" b="1" dirty="0">
              <a:solidFill>
                <a:srgbClr val="0070C0"/>
              </a:solidFill>
            </a:endParaRPr>
          </a:p>
          <a:p>
            <a:r>
              <a:rPr lang="en-IN" sz="2800" b="1" dirty="0">
                <a:solidFill>
                  <a:srgbClr val="0070C0"/>
                </a:solidFill>
              </a:rPr>
              <a:t>Barbiturates</a:t>
            </a:r>
            <a:r>
              <a:rPr lang="en-IN" sz="2800" dirty="0"/>
              <a:t> – Used as anaesthetic or antiepileptics</a:t>
            </a:r>
          </a:p>
          <a:p>
            <a:r>
              <a:rPr lang="en-IN" sz="2800" dirty="0"/>
              <a:t>Not commonly prescribed</a:t>
            </a:r>
          </a:p>
          <a:p>
            <a:r>
              <a:rPr lang="en-IN" sz="2800" dirty="0"/>
              <a:t>Produce marked physical and psychological dependence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7691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291E3-1CB8-7987-98D1-A79090D1C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1284270"/>
            <a:ext cx="10364452" cy="450693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IN" sz="2800" b="1" dirty="0">
                <a:solidFill>
                  <a:srgbClr val="C00000"/>
                </a:solidFill>
              </a:rPr>
              <a:t>3) </a:t>
            </a:r>
            <a:r>
              <a:rPr lang="en-IN" sz="2800" b="1" dirty="0" err="1">
                <a:solidFill>
                  <a:srgbClr val="C00000"/>
                </a:solidFill>
              </a:rPr>
              <a:t>phychoStimulants</a:t>
            </a:r>
            <a:endParaRPr lang="en-IN" sz="28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IN" sz="2800" dirty="0"/>
              <a:t>Stimulate the central nervous system – mesolimbic and cortical areas </a:t>
            </a:r>
          </a:p>
          <a:p>
            <a:r>
              <a:rPr lang="en-IN" sz="2800" dirty="0"/>
              <a:t>They speed up the overall functioning of the CNS </a:t>
            </a:r>
          </a:p>
          <a:p>
            <a:r>
              <a:rPr lang="en-IN" sz="2800" b="1" dirty="0"/>
              <a:t>They produce feeling of energy and euphoria</a:t>
            </a:r>
          </a:p>
          <a:p>
            <a:r>
              <a:rPr lang="en-IN" sz="2800" b="1" dirty="0">
                <a:solidFill>
                  <a:srgbClr val="0070C0"/>
                </a:solidFill>
              </a:rPr>
              <a:t>Caffeine</a:t>
            </a:r>
            <a:r>
              <a:rPr lang="en-IN" sz="2800" dirty="0"/>
              <a:t> – The most commonly used stimulant</a:t>
            </a:r>
          </a:p>
          <a:p>
            <a:r>
              <a:rPr lang="en-IN" sz="2800" b="1" dirty="0">
                <a:solidFill>
                  <a:srgbClr val="0070C0"/>
                </a:solidFill>
              </a:rPr>
              <a:t>Amphetamine and Methamphetamine</a:t>
            </a:r>
          </a:p>
          <a:p>
            <a:r>
              <a:rPr lang="en-IN" sz="2800" b="1" dirty="0">
                <a:solidFill>
                  <a:srgbClr val="0070C0"/>
                </a:solidFill>
              </a:rPr>
              <a:t>Cocaine </a:t>
            </a:r>
          </a:p>
          <a:p>
            <a:r>
              <a:rPr lang="en-IN" sz="2800" b="1" dirty="0">
                <a:solidFill>
                  <a:srgbClr val="0070C0"/>
                </a:solidFill>
              </a:rPr>
              <a:t>Crack Cocaine</a:t>
            </a:r>
          </a:p>
        </p:txBody>
      </p:sp>
    </p:spTree>
    <p:extLst>
      <p:ext uri="{BB962C8B-B14F-4D97-AF65-F5344CB8AC3E}">
        <p14:creationId xmlns:p14="http://schemas.microsoft.com/office/powerpoint/2010/main" val="803517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A2CE3-0AFD-172F-1EC4-7F5C8B807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1325367"/>
            <a:ext cx="10364452" cy="4465834"/>
          </a:xfrm>
        </p:spPr>
        <p:txBody>
          <a:bodyPr>
            <a:normAutofit lnSpcReduction="10000"/>
          </a:bodyPr>
          <a:lstStyle/>
          <a:p>
            <a:r>
              <a:rPr lang="en-IN" sz="2800" b="1" dirty="0">
                <a:solidFill>
                  <a:srgbClr val="C00000"/>
                </a:solidFill>
              </a:rPr>
              <a:t>4) </a:t>
            </a:r>
            <a:r>
              <a:rPr lang="en-IN" sz="2800" b="1" dirty="0" err="1">
                <a:solidFill>
                  <a:srgbClr val="C00000"/>
                </a:solidFill>
              </a:rPr>
              <a:t>Phychedelics</a:t>
            </a:r>
            <a:r>
              <a:rPr lang="en-IN" sz="2800" b="1" dirty="0">
                <a:solidFill>
                  <a:srgbClr val="C00000"/>
                </a:solidFill>
              </a:rPr>
              <a:t> (Hallucinogen) </a:t>
            </a:r>
          </a:p>
          <a:p>
            <a:r>
              <a:rPr lang="en-IN" sz="2800" dirty="0"/>
              <a:t>These drugs distorts reality and facts. </a:t>
            </a:r>
          </a:p>
          <a:p>
            <a:r>
              <a:rPr lang="en-IN" sz="2800" dirty="0"/>
              <a:t>they affects all the senses and make the person perceive illusions.</a:t>
            </a:r>
          </a:p>
          <a:p>
            <a:r>
              <a:rPr lang="en-IN" sz="2800" dirty="0"/>
              <a:t>Abuse of psychedelics is infrequent. </a:t>
            </a:r>
          </a:p>
          <a:p>
            <a:r>
              <a:rPr lang="en-IN" sz="2800" b="1" dirty="0">
                <a:solidFill>
                  <a:srgbClr val="0070C0"/>
                </a:solidFill>
              </a:rPr>
              <a:t>Ex. Lysergic acid diethylamide (LSD), Psilocybin (Magic mushrooms), Mescaline, Phencyclidine, Ketamine (Special K), Peyote</a:t>
            </a:r>
          </a:p>
        </p:txBody>
      </p:sp>
    </p:spTree>
    <p:extLst>
      <p:ext uri="{BB962C8B-B14F-4D97-AF65-F5344CB8AC3E}">
        <p14:creationId xmlns:p14="http://schemas.microsoft.com/office/powerpoint/2010/main" val="2877174607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672</TotalTime>
  <Words>532</Words>
  <Application>Microsoft Office PowerPoint</Application>
  <PresentationFormat>Widescreen</PresentationFormat>
  <Paragraphs>64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Berlin Sans FB Demi</vt:lpstr>
      <vt:lpstr>Calibri</vt:lpstr>
      <vt:lpstr>Tw Cen MT</vt:lpstr>
      <vt:lpstr>Droplet</vt:lpstr>
      <vt:lpstr>Commonly Abused Drugs</vt:lpstr>
      <vt:lpstr>PowerPoint Presentation</vt:lpstr>
      <vt:lpstr>introduction</vt:lpstr>
      <vt:lpstr>PowerPoint Presentation</vt:lpstr>
      <vt:lpstr>Classification of Drugs of abuse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SUJATA JADHAV</dc:creator>
  <cp:lastModifiedBy>SUJATA JADHAV</cp:lastModifiedBy>
  <cp:revision>7</cp:revision>
  <dcterms:created xsi:type="dcterms:W3CDTF">2025-08-05T10:24:46Z</dcterms:created>
  <dcterms:modified xsi:type="dcterms:W3CDTF">2025-08-29T05:32:28Z</dcterms:modified>
</cp:coreProperties>
</file>