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8" r:id="rId3"/>
    <p:sldId id="279" r:id="rId4"/>
    <p:sldId id="260" r:id="rId5"/>
    <p:sldId id="262" r:id="rId6"/>
    <p:sldId id="263" r:id="rId7"/>
    <p:sldId id="265" r:id="rId8"/>
    <p:sldId id="266" r:id="rId9"/>
    <p:sldId id="267" r:id="rId10"/>
    <p:sldId id="268" r:id="rId11"/>
    <p:sldId id="269" r:id="rId12"/>
    <p:sldId id="270" r:id="rId13"/>
    <p:sldId id="272" r:id="rId14"/>
    <p:sldId id="273" r:id="rId15"/>
    <p:sldId id="27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C8862-8CBB-4E81-9CCD-D54E8FAF4490}" type="datetimeFigureOut">
              <a:rPr lang="en-US" smtClean="0"/>
              <a:pPr/>
              <a:t>6/25/2024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BA275-71B5-4EB2-AB19-CD5AF52C5CE0}" type="slidenum">
              <a:rPr lang="en-US" smtClean="0"/>
              <a:pPr/>
              <a:t>‹#›</a:t>
            </a:fld>
            <a:endParaRPr lang="en-US"/>
          </a:p>
        </p:txBody>
      </p:sp>
    </p:spTree>
    <p:extLst>
      <p:ext uri="{BB962C8B-B14F-4D97-AF65-F5344CB8AC3E}">
        <p14:creationId xmlns:p14="http://schemas.microsoft.com/office/powerpoint/2010/main" val="121212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93102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smtClean="0">
                <a:sym typeface="+mn-ea"/>
              </a:rPr>
              <a:t>The public health bag is used by public health nurse to- </a:t>
            </a:r>
            <a:endParaRPr lang="en-US" dirty="0" smtClean="0"/>
          </a:p>
          <a:p>
            <a:endParaRPr lang="en-US"/>
          </a:p>
        </p:txBody>
      </p:sp>
    </p:spTree>
    <p:extLst>
      <p:ext uri="{BB962C8B-B14F-4D97-AF65-F5344CB8AC3E}">
        <p14:creationId xmlns:p14="http://schemas.microsoft.com/office/powerpoint/2010/main" val="545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is used f dairy to maintain records, clean paper bags and a square piece of newspaper or plastic sheet to keep the bag on. The other one is used for keeping things for hand washing</a:t>
            </a:r>
          </a:p>
          <a:p>
            <a:endParaRPr lang="en-US" dirty="0"/>
          </a:p>
        </p:txBody>
      </p:sp>
      <p:sp>
        <p:nvSpPr>
          <p:cNvPr id="4" name="Slide Number Placeholder 3"/>
          <p:cNvSpPr>
            <a:spLocks noGrp="1"/>
          </p:cNvSpPr>
          <p:nvPr>
            <p:ph type="sldNum" sz="quarter" idx="10"/>
          </p:nvPr>
        </p:nvSpPr>
        <p:spPr/>
        <p:txBody>
          <a:bodyPr/>
          <a:lstStyle/>
          <a:p>
            <a:fld id="{BBEBA275-71B5-4EB2-AB19-CD5AF52C5CE0}" type="slidenum">
              <a:rPr lang="en-US" smtClean="0"/>
              <a:pPr/>
              <a:t>7</a:t>
            </a:fld>
            <a:endParaRPr lang="en-US"/>
          </a:p>
        </p:txBody>
      </p:sp>
    </p:spTree>
    <p:extLst>
      <p:ext uri="{BB962C8B-B14F-4D97-AF65-F5344CB8AC3E}">
        <p14:creationId xmlns:p14="http://schemas.microsoft.com/office/powerpoint/2010/main" val="328394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jpeg"/><Relationship Id="rId21" Type="http://schemas.openxmlformats.org/officeDocument/2006/relationships/image" Target="../media/image34.jpeg"/><Relationship Id="rId7" Type="http://schemas.openxmlformats.org/officeDocument/2006/relationships/image" Target="../media/image20.gif"/><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image" Target="../media/image38.jpeg"/><Relationship Id="rId2" Type="http://schemas.openxmlformats.org/officeDocument/2006/relationships/image" Target="../media/image15.png"/><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24" Type="http://schemas.openxmlformats.org/officeDocument/2006/relationships/image" Target="../media/image37.jpeg"/><Relationship Id="rId5" Type="http://schemas.openxmlformats.org/officeDocument/2006/relationships/image" Target="../media/image18.jpeg"/><Relationship Id="rId15" Type="http://schemas.openxmlformats.org/officeDocument/2006/relationships/image" Target="../media/image28.gif"/><Relationship Id="rId23" Type="http://schemas.openxmlformats.org/officeDocument/2006/relationships/image" Target="../media/image36.jpeg"/><Relationship Id="rId10" Type="http://schemas.openxmlformats.org/officeDocument/2006/relationships/image" Target="../media/image23.jpeg"/><Relationship Id="rId19" Type="http://schemas.openxmlformats.org/officeDocument/2006/relationships/image" Target="../media/image32.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81200"/>
            <a:ext cx="6400800" cy="1752600"/>
          </a:xfrm>
        </p:spPr>
        <p:txBody>
          <a:bodyPr>
            <a:normAutofit fontScale="82500" lnSpcReduction="20000"/>
          </a:bodyPr>
          <a:lstStyle/>
          <a:p>
            <a:r>
              <a:rPr lang="en-US" sz="7200" dirty="0" smtClean="0">
                <a:solidFill>
                  <a:srgbClr val="FF0000"/>
                </a:solidFill>
              </a:rPr>
              <a:t>COMMUNITY </a:t>
            </a:r>
          </a:p>
          <a:p>
            <a:r>
              <a:rPr lang="en-US" sz="7200" dirty="0" smtClean="0">
                <a:solidFill>
                  <a:srgbClr val="FF0000"/>
                </a:solidFill>
              </a:rPr>
              <a:t>BAG TECHNIQUE </a:t>
            </a:r>
            <a:endParaRPr lang="en-US" sz="72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1800" dirty="0" smtClean="0"/>
              <a:t>Cont….</a:t>
            </a:r>
            <a:endParaRPr lang="en-US" sz="1800"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algn="just">
              <a:lnSpc>
                <a:spcPct val="160000"/>
              </a:lnSpc>
            </a:pPr>
            <a:r>
              <a:rPr lang="en-US" sz="2800" dirty="0" smtClean="0"/>
              <a:t>Internal compartment: </a:t>
            </a:r>
          </a:p>
          <a:p>
            <a:pPr algn="just">
              <a:lnSpc>
                <a:spcPct val="160000"/>
              </a:lnSpc>
              <a:buNone/>
            </a:pPr>
            <a:r>
              <a:rPr lang="en-US" sz="2800" dirty="0" smtClean="0"/>
              <a:t>• These are used for keeping solutions and medicines for internal and external use, simple instruments for dressing, articles for certain procedures such as temperature taking, urine testing, antenatal examination and few additional things for health teaching</a:t>
            </a:r>
            <a:r>
              <a:rPr lang="en-US" sz="2800" dirty="0"/>
              <a:t>.</a:t>
            </a:r>
            <a:endParaRPr lang="en-US" sz="2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Internal compartment</a:t>
            </a:r>
            <a:endParaRPr lang="en-US" dirty="0"/>
          </a:p>
        </p:txBody>
      </p:sp>
      <p:pic>
        <p:nvPicPr>
          <p:cNvPr id="4" name="Content Placeholder 3" descr="Image result for images of diary"/>
          <p:cNvPicPr>
            <a:picLocks noGrp="1"/>
          </p:cNvPicPr>
          <p:nvPr>
            <p:ph idx="1"/>
          </p:nvPr>
        </p:nvPicPr>
        <p:blipFill>
          <a:blip r:embed="rId2" cstate="print"/>
          <a:srcRect/>
          <a:stretch>
            <a:fillRect/>
          </a:stretch>
        </p:blipFill>
        <p:spPr bwMode="auto">
          <a:xfrm>
            <a:off x="7315200" y="1571612"/>
            <a:ext cx="1828800" cy="1295400"/>
          </a:xfrm>
          <a:prstGeom prst="rect">
            <a:avLst/>
          </a:prstGeom>
          <a:noFill/>
          <a:ln w="9525">
            <a:noFill/>
            <a:miter lim="800000"/>
            <a:headEnd/>
            <a:tailEnd/>
          </a:ln>
        </p:spPr>
      </p:pic>
      <p:pic>
        <p:nvPicPr>
          <p:cNvPr id="5" name="Picture 4" descr="Image result for images of baby suction"/>
          <p:cNvPicPr/>
          <p:nvPr/>
        </p:nvPicPr>
        <p:blipFill>
          <a:blip r:embed="rId3" cstate="print"/>
          <a:srcRect/>
          <a:stretch>
            <a:fillRect/>
          </a:stretch>
        </p:blipFill>
        <p:spPr bwMode="auto">
          <a:xfrm>
            <a:off x="1828800" y="2209800"/>
            <a:ext cx="1366242" cy="1143000"/>
          </a:xfrm>
          <a:prstGeom prst="rect">
            <a:avLst/>
          </a:prstGeom>
          <a:noFill/>
          <a:ln w="9525">
            <a:noFill/>
            <a:miter lim="800000"/>
            <a:headEnd/>
            <a:tailEnd/>
          </a:ln>
        </p:spPr>
      </p:pic>
      <p:pic>
        <p:nvPicPr>
          <p:cNvPr id="6" name="Picture 5" descr="Image result for images of cord clamp"/>
          <p:cNvPicPr/>
          <p:nvPr/>
        </p:nvPicPr>
        <p:blipFill>
          <a:blip r:embed="rId4" cstate="print"/>
          <a:srcRect/>
          <a:stretch>
            <a:fillRect/>
          </a:stretch>
        </p:blipFill>
        <p:spPr bwMode="auto">
          <a:xfrm>
            <a:off x="3276600" y="2286000"/>
            <a:ext cx="1104373" cy="990600"/>
          </a:xfrm>
          <a:prstGeom prst="rect">
            <a:avLst/>
          </a:prstGeom>
          <a:noFill/>
          <a:ln w="9525">
            <a:noFill/>
            <a:miter lim="800000"/>
            <a:headEnd/>
            <a:tailEnd/>
          </a:ln>
        </p:spPr>
      </p:pic>
      <p:pic>
        <p:nvPicPr>
          <p:cNvPr id="7" name="Picture 6" descr="Image result for images of cord clamp"/>
          <p:cNvPicPr/>
          <p:nvPr/>
        </p:nvPicPr>
        <p:blipFill>
          <a:blip r:embed="rId5" cstate="print"/>
          <a:srcRect/>
          <a:stretch>
            <a:fillRect/>
          </a:stretch>
        </p:blipFill>
        <p:spPr bwMode="auto">
          <a:xfrm>
            <a:off x="4572000" y="2209800"/>
            <a:ext cx="1447800" cy="1066800"/>
          </a:xfrm>
          <a:prstGeom prst="rect">
            <a:avLst/>
          </a:prstGeom>
          <a:noFill/>
          <a:ln w="9525">
            <a:noFill/>
            <a:miter lim="800000"/>
            <a:headEnd/>
            <a:tailEnd/>
          </a:ln>
        </p:spPr>
      </p:pic>
      <p:pic>
        <p:nvPicPr>
          <p:cNvPr id="8" name="Picture 7" descr="Image result for images of fetoscope"/>
          <p:cNvPicPr/>
          <p:nvPr/>
        </p:nvPicPr>
        <p:blipFill>
          <a:blip r:embed="rId6" cstate="print"/>
          <a:srcRect/>
          <a:stretch>
            <a:fillRect/>
          </a:stretch>
        </p:blipFill>
        <p:spPr bwMode="auto">
          <a:xfrm>
            <a:off x="228600" y="2209800"/>
            <a:ext cx="1500188" cy="1219200"/>
          </a:xfrm>
          <a:prstGeom prst="rect">
            <a:avLst/>
          </a:prstGeom>
          <a:noFill/>
          <a:ln w="9525">
            <a:noFill/>
            <a:miter lim="800000"/>
            <a:headEnd/>
            <a:tailEnd/>
          </a:ln>
        </p:spPr>
      </p:pic>
      <p:pic>
        <p:nvPicPr>
          <p:cNvPr id="9" name="Picture 8" descr="Image result for images of fetoscope"/>
          <p:cNvPicPr/>
          <p:nvPr/>
        </p:nvPicPr>
        <p:blipFill>
          <a:blip r:embed="rId7" cstate="print"/>
          <a:srcRect/>
          <a:stretch>
            <a:fillRect/>
          </a:stretch>
        </p:blipFill>
        <p:spPr bwMode="auto">
          <a:xfrm>
            <a:off x="304800" y="3505200"/>
            <a:ext cx="1371600" cy="1052640"/>
          </a:xfrm>
          <a:prstGeom prst="rect">
            <a:avLst/>
          </a:prstGeom>
          <a:noFill/>
          <a:ln w="9525">
            <a:noFill/>
            <a:miter lim="800000"/>
            <a:headEnd/>
            <a:tailEnd/>
          </a:ln>
        </p:spPr>
      </p:pic>
      <p:pic>
        <p:nvPicPr>
          <p:cNvPr id="10" name="Picture 9" descr="Related image"/>
          <p:cNvPicPr/>
          <p:nvPr/>
        </p:nvPicPr>
        <p:blipFill>
          <a:blip r:embed="rId8" cstate="print"/>
          <a:srcRect/>
          <a:stretch>
            <a:fillRect/>
          </a:stretch>
        </p:blipFill>
        <p:spPr bwMode="auto">
          <a:xfrm>
            <a:off x="1524000" y="3505200"/>
            <a:ext cx="1981200" cy="1104900"/>
          </a:xfrm>
          <a:prstGeom prst="rect">
            <a:avLst/>
          </a:prstGeom>
          <a:noFill/>
          <a:ln w="9525">
            <a:noFill/>
            <a:miter lim="800000"/>
            <a:headEnd/>
            <a:tailEnd/>
          </a:ln>
        </p:spPr>
      </p:pic>
      <p:pic>
        <p:nvPicPr>
          <p:cNvPr id="11" name="Picture 10" descr="Image result for images of thermometer"/>
          <p:cNvPicPr/>
          <p:nvPr/>
        </p:nvPicPr>
        <p:blipFill>
          <a:blip r:embed="rId9" cstate="print"/>
          <a:srcRect/>
          <a:stretch>
            <a:fillRect/>
          </a:stretch>
        </p:blipFill>
        <p:spPr bwMode="auto">
          <a:xfrm>
            <a:off x="3276600" y="3657600"/>
            <a:ext cx="1371600" cy="802360"/>
          </a:xfrm>
          <a:prstGeom prst="rect">
            <a:avLst/>
          </a:prstGeom>
          <a:noFill/>
          <a:ln w="9525">
            <a:noFill/>
            <a:miter lim="800000"/>
            <a:headEnd/>
            <a:tailEnd/>
          </a:ln>
        </p:spPr>
      </p:pic>
      <p:pic>
        <p:nvPicPr>
          <p:cNvPr id="12" name="Picture 11" descr="Image result for images of cotton ball"/>
          <p:cNvPicPr/>
          <p:nvPr/>
        </p:nvPicPr>
        <p:blipFill>
          <a:blip r:embed="rId10" cstate="print"/>
          <a:srcRect/>
          <a:stretch>
            <a:fillRect/>
          </a:stretch>
        </p:blipFill>
        <p:spPr bwMode="auto">
          <a:xfrm>
            <a:off x="228600" y="4724400"/>
            <a:ext cx="1057275" cy="914400"/>
          </a:xfrm>
          <a:prstGeom prst="rect">
            <a:avLst/>
          </a:prstGeom>
          <a:noFill/>
          <a:ln w="9525">
            <a:noFill/>
            <a:miter lim="800000"/>
            <a:headEnd/>
            <a:tailEnd/>
          </a:ln>
        </p:spPr>
      </p:pic>
      <p:pic>
        <p:nvPicPr>
          <p:cNvPr id="13" name="Picture 12" descr="Image result for images of gauze pieces"/>
          <p:cNvPicPr/>
          <p:nvPr/>
        </p:nvPicPr>
        <p:blipFill>
          <a:blip r:embed="rId11" cstate="print"/>
          <a:srcRect/>
          <a:stretch>
            <a:fillRect/>
          </a:stretch>
        </p:blipFill>
        <p:spPr bwMode="auto">
          <a:xfrm>
            <a:off x="1371600" y="4724400"/>
            <a:ext cx="1206500" cy="904875"/>
          </a:xfrm>
          <a:prstGeom prst="rect">
            <a:avLst/>
          </a:prstGeom>
          <a:noFill/>
          <a:ln w="9525">
            <a:noFill/>
            <a:miter lim="800000"/>
            <a:headEnd/>
            <a:tailEnd/>
          </a:ln>
        </p:spPr>
      </p:pic>
      <p:pic>
        <p:nvPicPr>
          <p:cNvPr id="14" name="Picture 13" descr="Image result for images of bandages"/>
          <p:cNvPicPr/>
          <p:nvPr/>
        </p:nvPicPr>
        <p:blipFill>
          <a:blip r:embed="rId12" cstate="print"/>
          <a:srcRect/>
          <a:stretch>
            <a:fillRect/>
          </a:stretch>
        </p:blipFill>
        <p:spPr bwMode="auto">
          <a:xfrm>
            <a:off x="2590800" y="4724400"/>
            <a:ext cx="1571625" cy="904875"/>
          </a:xfrm>
          <a:prstGeom prst="rect">
            <a:avLst/>
          </a:prstGeom>
          <a:noFill/>
          <a:ln w="9525">
            <a:noFill/>
            <a:miter lim="800000"/>
            <a:headEnd/>
            <a:tailEnd/>
          </a:ln>
        </p:spPr>
      </p:pic>
      <p:pic>
        <p:nvPicPr>
          <p:cNvPr id="15" name="Picture 14" descr="Image result for images of cotton swabs"/>
          <p:cNvPicPr/>
          <p:nvPr/>
        </p:nvPicPr>
        <p:blipFill>
          <a:blip r:embed="rId13" cstate="print"/>
          <a:srcRect/>
          <a:stretch>
            <a:fillRect/>
          </a:stretch>
        </p:blipFill>
        <p:spPr bwMode="auto">
          <a:xfrm>
            <a:off x="4191000" y="4800600"/>
            <a:ext cx="876300" cy="790575"/>
          </a:xfrm>
          <a:prstGeom prst="rect">
            <a:avLst/>
          </a:prstGeom>
          <a:noFill/>
          <a:ln w="9525">
            <a:noFill/>
            <a:miter lim="800000"/>
            <a:headEnd/>
            <a:tailEnd/>
          </a:ln>
        </p:spPr>
      </p:pic>
      <p:pic>
        <p:nvPicPr>
          <p:cNvPr id="16" name="Picture 15" descr="Image result for picture of artery clamp"/>
          <p:cNvPicPr/>
          <p:nvPr/>
        </p:nvPicPr>
        <p:blipFill>
          <a:blip r:embed="rId14" cstate="print"/>
          <a:srcRect/>
          <a:stretch>
            <a:fillRect/>
          </a:stretch>
        </p:blipFill>
        <p:spPr bwMode="auto">
          <a:xfrm>
            <a:off x="5105400" y="4800600"/>
            <a:ext cx="1333500" cy="1085850"/>
          </a:xfrm>
          <a:prstGeom prst="rect">
            <a:avLst/>
          </a:prstGeom>
          <a:noFill/>
          <a:ln w="9525">
            <a:noFill/>
            <a:miter lim="800000"/>
            <a:headEnd/>
            <a:tailEnd/>
          </a:ln>
        </p:spPr>
      </p:pic>
      <p:pic>
        <p:nvPicPr>
          <p:cNvPr id="17" name="Picture 16" descr="Image result for picture of thumb forcep"/>
          <p:cNvPicPr/>
          <p:nvPr/>
        </p:nvPicPr>
        <p:blipFill>
          <a:blip r:embed="rId15" cstate="print"/>
          <a:srcRect/>
          <a:stretch>
            <a:fillRect/>
          </a:stretch>
        </p:blipFill>
        <p:spPr bwMode="auto">
          <a:xfrm>
            <a:off x="6715140" y="4786322"/>
            <a:ext cx="1752600" cy="1171575"/>
          </a:xfrm>
          <a:prstGeom prst="rect">
            <a:avLst/>
          </a:prstGeom>
          <a:noFill/>
          <a:ln w="9525">
            <a:noFill/>
            <a:miter lim="800000"/>
            <a:headEnd/>
            <a:tailEnd/>
          </a:ln>
        </p:spPr>
      </p:pic>
      <p:pic>
        <p:nvPicPr>
          <p:cNvPr id="18" name="Picture 17" descr="Image result for picture of tape measure"/>
          <p:cNvPicPr/>
          <p:nvPr/>
        </p:nvPicPr>
        <p:blipFill>
          <a:blip r:embed="rId16" cstate="print"/>
          <a:srcRect/>
          <a:stretch>
            <a:fillRect/>
          </a:stretch>
        </p:blipFill>
        <p:spPr bwMode="auto">
          <a:xfrm>
            <a:off x="6019800" y="914400"/>
            <a:ext cx="1444843" cy="962025"/>
          </a:xfrm>
          <a:prstGeom prst="rect">
            <a:avLst/>
          </a:prstGeom>
          <a:noFill/>
          <a:ln w="9525">
            <a:noFill/>
            <a:miter lim="800000"/>
            <a:headEnd/>
            <a:tailEnd/>
          </a:ln>
        </p:spPr>
      </p:pic>
      <p:pic>
        <p:nvPicPr>
          <p:cNvPr id="19" name="Picture 18" descr="Image result for picture of nail cutter"/>
          <p:cNvPicPr/>
          <p:nvPr/>
        </p:nvPicPr>
        <p:blipFill>
          <a:blip r:embed="rId17" cstate="print"/>
          <a:srcRect/>
          <a:stretch>
            <a:fillRect/>
          </a:stretch>
        </p:blipFill>
        <p:spPr bwMode="auto">
          <a:xfrm>
            <a:off x="7286644" y="642918"/>
            <a:ext cx="1314450" cy="942975"/>
          </a:xfrm>
          <a:prstGeom prst="rect">
            <a:avLst/>
          </a:prstGeom>
          <a:noFill/>
          <a:ln w="9525">
            <a:noFill/>
            <a:miter lim="800000"/>
            <a:headEnd/>
            <a:tailEnd/>
          </a:ln>
        </p:spPr>
      </p:pic>
      <p:pic>
        <p:nvPicPr>
          <p:cNvPr id="20" name="Picture 19" descr="Closed scissors clipart wikiclipart"/>
          <p:cNvPicPr/>
          <p:nvPr/>
        </p:nvPicPr>
        <p:blipFill>
          <a:blip r:embed="rId18" cstate="print"/>
          <a:srcRect/>
          <a:stretch>
            <a:fillRect/>
          </a:stretch>
        </p:blipFill>
        <p:spPr bwMode="auto">
          <a:xfrm>
            <a:off x="6000760" y="1643050"/>
            <a:ext cx="1323975" cy="1094866"/>
          </a:xfrm>
          <a:prstGeom prst="rect">
            <a:avLst/>
          </a:prstGeom>
          <a:noFill/>
          <a:ln w="9525">
            <a:noFill/>
            <a:miter lim="800000"/>
            <a:headEnd/>
            <a:tailEnd/>
          </a:ln>
        </p:spPr>
      </p:pic>
      <p:pic>
        <p:nvPicPr>
          <p:cNvPr id="21" name="Picture 20" descr="Image result for images of savlon, sprit, benedict solution, mercurychrome bottles"/>
          <p:cNvPicPr/>
          <p:nvPr/>
        </p:nvPicPr>
        <p:blipFill>
          <a:blip r:embed="rId19" cstate="print"/>
          <a:srcRect/>
          <a:stretch>
            <a:fillRect/>
          </a:stretch>
        </p:blipFill>
        <p:spPr bwMode="auto">
          <a:xfrm>
            <a:off x="381000" y="201305"/>
            <a:ext cx="1428750" cy="1771650"/>
          </a:xfrm>
          <a:prstGeom prst="rect">
            <a:avLst/>
          </a:prstGeom>
          <a:noFill/>
          <a:ln w="9525">
            <a:noFill/>
            <a:miter lim="800000"/>
            <a:headEnd/>
            <a:tailEnd/>
          </a:ln>
        </p:spPr>
      </p:pic>
      <p:pic>
        <p:nvPicPr>
          <p:cNvPr id="22" name="Picture 21" descr="Image result for images of savlon, sprit, benedict solution, mercurychrome bottles"/>
          <p:cNvPicPr/>
          <p:nvPr/>
        </p:nvPicPr>
        <p:blipFill>
          <a:blip r:embed="rId20" cstate="print"/>
          <a:srcRect/>
          <a:stretch>
            <a:fillRect/>
          </a:stretch>
        </p:blipFill>
        <p:spPr bwMode="auto">
          <a:xfrm>
            <a:off x="1981200" y="1094095"/>
            <a:ext cx="990600" cy="1066800"/>
          </a:xfrm>
          <a:prstGeom prst="rect">
            <a:avLst/>
          </a:prstGeom>
          <a:noFill/>
          <a:ln w="9525">
            <a:noFill/>
            <a:miter lim="800000"/>
            <a:headEnd/>
            <a:tailEnd/>
          </a:ln>
        </p:spPr>
      </p:pic>
      <p:pic>
        <p:nvPicPr>
          <p:cNvPr id="23" name="Picture 22" descr="Click image for larger version. &#10;&#10;Name: mercurochrome.jpg &#10;Views: 4308 &#10;Size: 28.3 KB &#10;ID: 890962"/>
          <p:cNvPicPr/>
          <p:nvPr/>
        </p:nvPicPr>
        <p:blipFill>
          <a:blip r:embed="rId21" cstate="print"/>
          <a:srcRect/>
          <a:stretch>
            <a:fillRect/>
          </a:stretch>
        </p:blipFill>
        <p:spPr bwMode="auto">
          <a:xfrm>
            <a:off x="2971801" y="914400"/>
            <a:ext cx="1219200" cy="1219200"/>
          </a:xfrm>
          <a:prstGeom prst="rect">
            <a:avLst/>
          </a:prstGeom>
          <a:noFill/>
          <a:ln w="9525">
            <a:noFill/>
            <a:miter lim="800000"/>
            <a:headEnd/>
            <a:tailEnd/>
          </a:ln>
        </p:spPr>
      </p:pic>
      <p:pic>
        <p:nvPicPr>
          <p:cNvPr id="1026" name="Picture 2" descr="C:\Users\mulikmanda\Desktop\Community Bag Technique. Mrs. Manda Phuke, 9765042401\images\blood-glucometer.jpg"/>
          <p:cNvPicPr>
            <a:picLocks noChangeAspect="1" noChangeArrowheads="1"/>
          </p:cNvPicPr>
          <p:nvPr/>
        </p:nvPicPr>
        <p:blipFill>
          <a:blip r:embed="rId22" cstate="print"/>
          <a:srcRect/>
          <a:stretch>
            <a:fillRect/>
          </a:stretch>
        </p:blipFill>
        <p:spPr bwMode="auto">
          <a:xfrm>
            <a:off x="4572000" y="3357562"/>
            <a:ext cx="1285884" cy="1285884"/>
          </a:xfrm>
          <a:prstGeom prst="rect">
            <a:avLst/>
          </a:prstGeom>
          <a:noFill/>
        </p:spPr>
      </p:pic>
      <p:pic>
        <p:nvPicPr>
          <p:cNvPr id="1027" name="Picture 3" descr="C:\Users\mulikmanda\Desktop\Community Bag Technique. Mrs. Manda Phuke, 9765042401\images\combistrip.jpg"/>
          <p:cNvPicPr>
            <a:picLocks noChangeAspect="1" noChangeArrowheads="1"/>
          </p:cNvPicPr>
          <p:nvPr/>
        </p:nvPicPr>
        <p:blipFill>
          <a:blip r:embed="rId23"/>
          <a:srcRect/>
          <a:stretch>
            <a:fillRect/>
          </a:stretch>
        </p:blipFill>
        <p:spPr bwMode="auto">
          <a:xfrm>
            <a:off x="4286248" y="928670"/>
            <a:ext cx="1671640" cy="1108370"/>
          </a:xfrm>
          <a:prstGeom prst="rect">
            <a:avLst/>
          </a:prstGeom>
          <a:noFill/>
        </p:spPr>
      </p:pic>
      <p:pic>
        <p:nvPicPr>
          <p:cNvPr id="1028" name="Picture 4" descr="C:\Users\mulikmanda\Desktop\Community Bag Technique. Mrs. Manda Phuke, 9765042401\images\Sahlis apparatus.jpg"/>
          <p:cNvPicPr>
            <a:picLocks noChangeAspect="1" noChangeArrowheads="1"/>
          </p:cNvPicPr>
          <p:nvPr/>
        </p:nvPicPr>
        <p:blipFill>
          <a:blip r:embed="rId24"/>
          <a:srcRect/>
          <a:stretch>
            <a:fillRect/>
          </a:stretch>
        </p:blipFill>
        <p:spPr bwMode="auto">
          <a:xfrm>
            <a:off x="7215206" y="2857496"/>
            <a:ext cx="1714504" cy="1714504"/>
          </a:xfrm>
          <a:prstGeom prst="rect">
            <a:avLst/>
          </a:prstGeom>
          <a:noFill/>
        </p:spPr>
      </p:pic>
      <p:pic>
        <p:nvPicPr>
          <p:cNvPr id="1029" name="Picture 5" descr="C:\Users\mulikmanda\Desktop\Community Bag Technique. Mrs. Manda Phuke, 9765042401\images\Spring balance.jpg"/>
          <p:cNvPicPr>
            <a:picLocks noChangeAspect="1" noChangeArrowheads="1"/>
          </p:cNvPicPr>
          <p:nvPr/>
        </p:nvPicPr>
        <p:blipFill>
          <a:blip r:embed="rId25"/>
          <a:srcRect/>
          <a:stretch>
            <a:fillRect/>
          </a:stretch>
        </p:blipFill>
        <p:spPr bwMode="auto">
          <a:xfrm>
            <a:off x="5715008" y="3286124"/>
            <a:ext cx="1336738" cy="11239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PROCEDURE</a:t>
            </a:r>
            <a:endParaRPr lang="en-US" dirty="0">
              <a:solidFill>
                <a:srgbClr val="FF0000"/>
              </a:solidFill>
            </a:endParaRPr>
          </a:p>
        </p:txBody>
      </p:sp>
      <p:sp>
        <p:nvSpPr>
          <p:cNvPr id="3" name="Content Placeholder 2"/>
          <p:cNvSpPr>
            <a:spLocks noGrp="1"/>
          </p:cNvSpPr>
          <p:nvPr>
            <p:ph idx="1"/>
          </p:nvPr>
        </p:nvSpPr>
        <p:spPr>
          <a:xfrm>
            <a:off x="457200" y="1143000"/>
            <a:ext cx="8229600" cy="5410200"/>
          </a:xfrm>
        </p:spPr>
        <p:txBody>
          <a:bodyPr>
            <a:normAutofit lnSpcReduction="10000"/>
          </a:bodyPr>
          <a:lstStyle/>
          <a:p>
            <a:pPr algn="just">
              <a:lnSpc>
                <a:spcPct val="150000"/>
              </a:lnSpc>
            </a:pPr>
            <a:r>
              <a:rPr lang="en-US" sz="2800" dirty="0" smtClean="0"/>
              <a:t>Place the bag at proper place on news paper </a:t>
            </a:r>
          </a:p>
          <a:p>
            <a:pPr algn="just">
              <a:lnSpc>
                <a:spcPct val="150000"/>
              </a:lnSpc>
            </a:pPr>
            <a:r>
              <a:rPr lang="en-US" sz="2800" dirty="0" smtClean="0"/>
              <a:t>Hand Washing - Remove hand washing material, spread newspaper. Select area of work.</a:t>
            </a:r>
          </a:p>
          <a:p>
            <a:pPr algn="just">
              <a:lnSpc>
                <a:spcPct val="150000"/>
              </a:lnSpc>
            </a:pPr>
            <a:r>
              <a:rPr lang="en-US" sz="2800" dirty="0" smtClean="0"/>
              <a:t>Arrange the articles needed for procedure on the news paper &amp; carry out procedure.</a:t>
            </a:r>
          </a:p>
          <a:p>
            <a:pPr algn="just">
              <a:lnSpc>
                <a:spcPct val="150000"/>
              </a:lnSpc>
            </a:pPr>
            <a:r>
              <a:rPr lang="en-US" sz="2800" dirty="0" smtClean="0"/>
              <a:t>After procedure  wash &amp; replace articles on proper place in  the bag.  Use cotton swab moistened with spirit and wipe outside of used bottles.</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algn="r"/>
            <a:r>
              <a:rPr lang="en-US" sz="2000" dirty="0" smtClean="0"/>
              <a:t>Cont…</a:t>
            </a:r>
            <a:endParaRPr lang="en-US" sz="2000" dirty="0"/>
          </a:p>
        </p:txBody>
      </p:sp>
      <p:sp>
        <p:nvSpPr>
          <p:cNvPr id="3" name="Content Placeholder 2"/>
          <p:cNvSpPr>
            <a:spLocks noGrp="1"/>
          </p:cNvSpPr>
          <p:nvPr>
            <p:ph idx="1"/>
          </p:nvPr>
        </p:nvSpPr>
        <p:spPr>
          <a:xfrm>
            <a:off x="457200" y="1905000"/>
            <a:ext cx="8229600" cy="4221163"/>
          </a:xfrm>
        </p:spPr>
        <p:txBody>
          <a:bodyPr/>
          <a:lstStyle/>
          <a:p>
            <a:pPr algn="just">
              <a:lnSpc>
                <a:spcPct val="150000"/>
              </a:lnSpc>
            </a:pPr>
            <a:r>
              <a:rPr lang="en-US" dirty="0" smtClean="0"/>
              <a:t>Write a report of what was observed, what was done, instructions given. Close the bag. </a:t>
            </a:r>
          </a:p>
          <a:p>
            <a:pPr algn="just">
              <a:lnSpc>
                <a:spcPct val="150000"/>
              </a:lnSpc>
            </a:pPr>
            <a:r>
              <a:rPr lang="en-US" dirty="0" smtClean="0"/>
              <a:t>Fold used newspaper with used side inside, and return to outside pocket.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EVALUATION AND DOCUMENTATION</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t>Record all relevant findings about the client and members of the family. </a:t>
            </a:r>
          </a:p>
          <a:p>
            <a:pPr algn="just">
              <a:lnSpc>
                <a:spcPct val="150000"/>
              </a:lnSpc>
            </a:pPr>
            <a:r>
              <a:rPr lang="en-US" dirty="0" smtClean="0"/>
              <a:t>Take note of environmental factors which affect the clients/family health. </a:t>
            </a:r>
          </a:p>
          <a:p>
            <a:pPr algn="just">
              <a:lnSpc>
                <a:spcPct val="150000"/>
              </a:lnSpc>
            </a:pPr>
            <a:r>
              <a:rPr lang="en-US" dirty="0" smtClean="0"/>
              <a:t>Include quality of nurse-patient relationship. </a:t>
            </a:r>
          </a:p>
          <a:p>
            <a:pPr algn="just">
              <a:lnSpc>
                <a:spcPct val="150000"/>
              </a:lnSpc>
            </a:pPr>
            <a:r>
              <a:rPr lang="en-US" dirty="0" smtClean="0"/>
              <a:t>Assess effectiveness of nursing care provided.</a:t>
            </a:r>
          </a:p>
          <a:p>
            <a:pPr algn="just">
              <a:lnSpc>
                <a:spcPct val="150000"/>
              </a:lnSpc>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CARE OF THE BAG</a:t>
            </a:r>
            <a:endParaRPr lang="en-US" dirty="0">
              <a:solidFill>
                <a:srgbClr val="FF0000"/>
              </a:solidFill>
            </a:endParaRPr>
          </a:p>
        </p:txBody>
      </p:sp>
      <p:sp>
        <p:nvSpPr>
          <p:cNvPr id="3" name="Content Placeholder 2"/>
          <p:cNvSpPr>
            <a:spLocks noGrp="1"/>
          </p:cNvSpPr>
          <p:nvPr>
            <p:ph idx="1"/>
          </p:nvPr>
        </p:nvSpPr>
        <p:spPr>
          <a:xfrm>
            <a:off x="457200" y="1143000"/>
            <a:ext cx="8229600" cy="5410200"/>
          </a:xfrm>
        </p:spPr>
        <p:txBody>
          <a:bodyPr>
            <a:normAutofit fontScale="90000"/>
          </a:bodyPr>
          <a:lstStyle/>
          <a:p>
            <a:pPr algn="just">
              <a:lnSpc>
                <a:spcPct val="150000"/>
              </a:lnSpc>
            </a:pPr>
            <a:r>
              <a:rPr lang="en-US" sz="3000" dirty="0" smtClean="0"/>
              <a:t>In order to keep the bag ready for use at any time,  community health nurse responsibile for-</a:t>
            </a:r>
          </a:p>
          <a:p>
            <a:pPr algn="just">
              <a:lnSpc>
                <a:spcPct val="150000"/>
              </a:lnSpc>
            </a:pPr>
            <a:r>
              <a:rPr lang="en-US" sz="3000" dirty="0" smtClean="0"/>
              <a:t>Clean the bag daily, protect from excessive heat or rain to preserve it in a good condition. </a:t>
            </a:r>
          </a:p>
          <a:p>
            <a:pPr algn="just">
              <a:lnSpc>
                <a:spcPct val="150000"/>
              </a:lnSpc>
            </a:pPr>
            <a:r>
              <a:rPr lang="en-US" sz="3000" dirty="0" smtClean="0"/>
              <a:t> Replace the drugs, dressing and linen daily in the bag. </a:t>
            </a:r>
          </a:p>
          <a:p>
            <a:pPr algn="just">
              <a:lnSpc>
                <a:spcPct val="150000"/>
              </a:lnSpc>
            </a:pPr>
            <a:r>
              <a:rPr lang="en-US" sz="3000" dirty="0" smtClean="0"/>
              <a:t>Empty all the contents, wash the bag with soap and water once in a week or more frequently depending on how much it has been used and dry it under the sun.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r"/>
            <a:r>
              <a:rPr lang="en-US" sz="2000" dirty="0" smtClean="0"/>
              <a:t>Cont..</a:t>
            </a:r>
          </a:p>
        </p:txBody>
      </p:sp>
      <p:sp>
        <p:nvSpPr>
          <p:cNvPr id="3" name="Content Placeholder 2"/>
          <p:cNvSpPr>
            <a:spLocks noGrp="1"/>
          </p:cNvSpPr>
          <p:nvPr>
            <p:ph idx="1"/>
          </p:nvPr>
        </p:nvSpPr>
        <p:spPr>
          <a:xfrm>
            <a:off x="457200" y="609600"/>
            <a:ext cx="8229600" cy="5791200"/>
          </a:xfrm>
        </p:spPr>
        <p:txBody>
          <a:bodyPr>
            <a:normAutofit lnSpcReduction="10000"/>
          </a:bodyPr>
          <a:lstStyle/>
          <a:p>
            <a:pPr algn="just">
              <a:lnSpc>
                <a:spcPct val="150000"/>
              </a:lnSpc>
            </a:pPr>
            <a:r>
              <a:rPr lang="en-US" sz="2800" dirty="0" smtClean="0"/>
              <a:t>Wash the articles such as instruments, linen and utensils with soap and water and boil them or send for sterilization. </a:t>
            </a:r>
          </a:p>
          <a:p>
            <a:pPr algn="just">
              <a:lnSpc>
                <a:spcPct val="150000"/>
              </a:lnSpc>
            </a:pPr>
            <a:r>
              <a:rPr lang="en-US" sz="2800" dirty="0" smtClean="0"/>
              <a:t>Replace cotton or plastic bags containing swabs and dressing with sterile one. </a:t>
            </a:r>
          </a:p>
          <a:p>
            <a:pPr algn="just">
              <a:lnSpc>
                <a:spcPct val="150000"/>
              </a:lnSpc>
            </a:pPr>
            <a:r>
              <a:rPr lang="en-US" sz="2800" dirty="0" smtClean="0"/>
              <a:t>Check gloves, thermometer and glass articles, replace if spoil or broken. </a:t>
            </a:r>
          </a:p>
          <a:p>
            <a:pPr algn="just">
              <a:lnSpc>
                <a:spcPct val="150000"/>
              </a:lnSpc>
            </a:pPr>
            <a:r>
              <a:rPr lang="en-US" sz="2800" dirty="0" smtClean="0"/>
              <a:t>Repack the bag in an orderly way; keep articles in their usual places to make them easily traceable.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824865"/>
          </a:xfrm>
        </p:spPr>
        <p:txBody>
          <a:bodyPr/>
          <a:lstStyle/>
          <a:p>
            <a:r>
              <a:rPr lang="en-US" dirty="0" smtClean="0">
                <a:solidFill>
                  <a:srgbClr val="FF0000"/>
                </a:solidFill>
              </a:rPr>
              <a:t> INTRODUCTION </a:t>
            </a:r>
            <a:endParaRPr lang="en-US" dirty="0">
              <a:solidFill>
                <a:srgbClr val="FF0000"/>
              </a:solidFill>
            </a:endParaRPr>
          </a:p>
        </p:txBody>
      </p:sp>
      <p:sp>
        <p:nvSpPr>
          <p:cNvPr id="3" name="Content Placeholder 2"/>
          <p:cNvSpPr>
            <a:spLocks noGrp="1"/>
          </p:cNvSpPr>
          <p:nvPr>
            <p:ph idx="1"/>
          </p:nvPr>
        </p:nvSpPr>
        <p:spPr>
          <a:xfrm>
            <a:off x="100330" y="970915"/>
            <a:ext cx="8804910" cy="5755640"/>
          </a:xfrm>
        </p:spPr>
        <p:txBody>
          <a:bodyPr>
            <a:noAutofit/>
          </a:bodyPr>
          <a:lstStyle/>
          <a:p>
            <a:pPr algn="just">
              <a:lnSpc>
                <a:spcPct val="150000"/>
              </a:lnSpc>
              <a:spcBef>
                <a:spcPts val="0"/>
              </a:spcBef>
              <a:spcAft>
                <a:spcPts val="0"/>
              </a:spcAft>
            </a:pPr>
            <a:r>
              <a:rPr lang="en-US" sz="2800" dirty="0" smtClean="0">
                <a:latin typeface="Times New Roman" panose="02020603050405020304" charset="0"/>
                <a:cs typeface="Times New Roman" panose="02020603050405020304" charset="0"/>
              </a:rPr>
              <a:t>The Community health bag is designed to carry equipment and material needed during a visit to the home, school or factory. </a:t>
            </a:r>
          </a:p>
          <a:p>
            <a:pPr algn="just">
              <a:lnSpc>
                <a:spcPct val="150000"/>
              </a:lnSpc>
              <a:spcBef>
                <a:spcPts val="0"/>
              </a:spcBef>
              <a:spcAft>
                <a:spcPts val="0"/>
              </a:spcAft>
            </a:pPr>
            <a:r>
              <a:rPr lang="en-US" sz="2800" dirty="0" smtClean="0">
                <a:latin typeface="Times New Roman" panose="02020603050405020304" charset="0"/>
                <a:cs typeface="Times New Roman" panose="02020603050405020304" charset="0"/>
              </a:rPr>
              <a:t>Equipment and material are needed to perform basic tests like urine examination, preparation of slides, </a:t>
            </a:r>
            <a:r>
              <a:rPr lang="en-US" sz="2800" dirty="0" smtClean="0">
                <a:latin typeface="Times New Roman" panose="02020603050405020304" charset="0"/>
                <a:cs typeface="Times New Roman" panose="02020603050405020304" charset="0"/>
                <a:sym typeface="+mn-ea"/>
              </a:rPr>
              <a:t>physical examination </a:t>
            </a:r>
            <a:r>
              <a:rPr lang="en-US" sz="2800" dirty="0" smtClean="0">
                <a:latin typeface="Times New Roman" panose="02020603050405020304" charset="0"/>
                <a:cs typeface="Times New Roman" panose="02020603050405020304" charset="0"/>
              </a:rPr>
              <a:t>and to demonstrate patient care such as  application of ointments, medications, etc.  </a:t>
            </a:r>
          </a:p>
          <a:p>
            <a:pPr algn="just">
              <a:lnSpc>
                <a:spcPct val="150000"/>
              </a:lnSpc>
              <a:spcBef>
                <a:spcPts val="0"/>
              </a:spcBef>
              <a:spcAft>
                <a:spcPts val="0"/>
              </a:spcAft>
            </a:pPr>
            <a:r>
              <a:rPr lang="en-US" sz="2800" dirty="0" smtClean="0">
                <a:latin typeface="Times New Roman" panose="02020603050405020304" charset="0"/>
                <a:cs typeface="Times New Roman" panose="02020603050405020304" charset="0"/>
              </a:rPr>
              <a:t>It contains basic medications and articles which are necessary for giving care.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sym typeface="+mn-ea"/>
              </a:rPr>
              <a:t>DEFINITION</a:t>
            </a:r>
            <a:endParaRPr lang="en-US" dirty="0"/>
          </a:p>
        </p:txBody>
      </p:sp>
      <p:sp>
        <p:nvSpPr>
          <p:cNvPr id="3" name="Content Placeholder 2"/>
          <p:cNvSpPr>
            <a:spLocks noGrp="1"/>
          </p:cNvSpPr>
          <p:nvPr>
            <p:ph idx="1"/>
          </p:nvPr>
        </p:nvSpPr>
        <p:spPr>
          <a:xfrm>
            <a:off x="457200" y="1600200"/>
            <a:ext cx="8229600" cy="3410585"/>
          </a:xfrm>
        </p:spPr>
        <p:txBody>
          <a:bodyPr/>
          <a:lstStyle/>
          <a:p>
            <a:pPr marL="0" indent="0" algn="just">
              <a:lnSpc>
                <a:spcPct val="150000"/>
              </a:lnSpc>
              <a:buNone/>
            </a:pPr>
            <a:r>
              <a:rPr lang="en-US" sz="2800" dirty="0">
                <a:latin typeface="Times New Roman" panose="02020603050405020304" charset="0"/>
                <a:cs typeface="Times New Roman" panose="02020603050405020304" charset="0"/>
              </a:rPr>
              <a:t>Community health bag technique is the effective way of using community health bag to perform nursing procedures during his/her home visit with ease and neatness, saving time and </a:t>
            </a:r>
            <a:r>
              <a:rPr lang="en-US" sz="2800" dirty="0" smtClean="0">
                <a:latin typeface="Times New Roman" panose="02020603050405020304" charset="0"/>
                <a:cs typeface="Times New Roman" panose="02020603050405020304" charset="0"/>
              </a:rPr>
              <a:t>efforts </a:t>
            </a:r>
            <a:r>
              <a:rPr lang="en-US" sz="2800" dirty="0">
                <a:latin typeface="Times New Roman" panose="02020603050405020304" charset="0"/>
                <a:cs typeface="Times New Roman" panose="02020603050405020304" charset="0"/>
              </a:rPr>
              <a:t>with the end in view of rendering effective nursing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51205"/>
          </a:xfrm>
        </p:spPr>
        <p:txBody>
          <a:bodyPr>
            <a:normAutofit fontScale="90000"/>
          </a:bodyPr>
          <a:lstStyle/>
          <a:p>
            <a:r>
              <a:rPr lang="en-US" dirty="0" smtClean="0">
                <a:solidFill>
                  <a:srgbClr val="FF0000"/>
                </a:solidFill>
              </a:rPr>
              <a:t>PURPOSE</a:t>
            </a:r>
            <a:endParaRPr lang="en-US" dirty="0">
              <a:solidFill>
                <a:srgbClr val="FF0000"/>
              </a:solidFill>
            </a:endParaRPr>
          </a:p>
        </p:txBody>
      </p:sp>
      <p:sp>
        <p:nvSpPr>
          <p:cNvPr id="3" name="Content Placeholder 2"/>
          <p:cNvSpPr>
            <a:spLocks noGrp="1"/>
          </p:cNvSpPr>
          <p:nvPr>
            <p:ph idx="1"/>
          </p:nvPr>
        </p:nvSpPr>
        <p:spPr>
          <a:xfrm>
            <a:off x="457200" y="923925"/>
            <a:ext cx="8229600" cy="5629275"/>
          </a:xfrm>
        </p:spPr>
        <p:txBody>
          <a:bodyPr>
            <a:noAutofit/>
          </a:bodyPr>
          <a:lstStyle/>
          <a:p>
            <a:pPr marL="457200" indent="-457200" algn="just">
              <a:lnSpc>
                <a:spcPct val="150000"/>
              </a:lnSpc>
              <a:spcBef>
                <a:spcPts val="0"/>
              </a:spcBef>
              <a:spcAft>
                <a:spcPts val="0"/>
              </a:spcAft>
              <a:buFont typeface="+mj-lt"/>
              <a:buAutoNum type="arabicPeriod"/>
            </a:pPr>
            <a:r>
              <a:rPr lang="en-US" sz="2700" dirty="0" smtClean="0"/>
              <a:t>To prevent spread of infection from one patient to another and from one place to another by keeping bag and its contents as clean as possible. </a:t>
            </a:r>
          </a:p>
          <a:p>
            <a:pPr marL="457200" indent="-457200" algn="just">
              <a:lnSpc>
                <a:spcPct val="150000"/>
              </a:lnSpc>
              <a:spcBef>
                <a:spcPts val="0"/>
              </a:spcBef>
              <a:spcAft>
                <a:spcPts val="0"/>
              </a:spcAft>
              <a:buFont typeface="+mj-lt"/>
              <a:buAutoNum type="arabicPeriod"/>
            </a:pPr>
            <a:r>
              <a:rPr lang="en-US" sz="2700" dirty="0" smtClean="0"/>
              <a:t>To demonstrate the principles of cleanliness to patients and family members by using the bag in orderly way.</a:t>
            </a:r>
          </a:p>
          <a:p>
            <a:pPr marL="457200" indent="-457200" algn="just">
              <a:lnSpc>
                <a:spcPct val="150000"/>
              </a:lnSpc>
              <a:spcBef>
                <a:spcPts val="0"/>
              </a:spcBef>
              <a:spcAft>
                <a:spcPts val="0"/>
              </a:spcAft>
              <a:buFont typeface="+mj-lt"/>
              <a:buAutoNum type="arabicPeriod"/>
            </a:pPr>
            <a:r>
              <a:rPr lang="en-US" sz="2700" dirty="0" smtClean="0"/>
              <a:t>To carry out selected procedure, demonstrations, teaching and follow up services for patients and family members</a:t>
            </a:r>
            <a:r>
              <a:rPr lang="en-US" sz="2700" dirty="0"/>
              <a:t>.</a:t>
            </a:r>
            <a:endParaRPr 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610235"/>
          </a:xfrm>
        </p:spPr>
        <p:txBody>
          <a:bodyPr>
            <a:normAutofit fontScale="90000"/>
          </a:bodyPr>
          <a:lstStyle/>
          <a:p>
            <a:r>
              <a:rPr lang="en-US" dirty="0" smtClean="0">
                <a:solidFill>
                  <a:srgbClr val="FF0000"/>
                </a:solidFill>
              </a:rPr>
              <a:t>INDICATIONS</a:t>
            </a:r>
            <a:endParaRPr lang="en-US" dirty="0">
              <a:solidFill>
                <a:srgbClr val="FF0000"/>
              </a:solidFill>
            </a:endParaRPr>
          </a:p>
        </p:txBody>
      </p:sp>
      <p:sp>
        <p:nvSpPr>
          <p:cNvPr id="3" name="Content Placeholder 2"/>
          <p:cNvSpPr>
            <a:spLocks noGrp="1"/>
          </p:cNvSpPr>
          <p:nvPr>
            <p:ph idx="1"/>
          </p:nvPr>
        </p:nvSpPr>
        <p:spPr>
          <a:xfrm>
            <a:off x="457200" y="704215"/>
            <a:ext cx="8229600" cy="5894070"/>
          </a:xfrm>
        </p:spPr>
        <p:txBody>
          <a:bodyPr>
            <a:noAutofit/>
          </a:bodyPr>
          <a:lstStyle/>
          <a:p>
            <a:pPr marL="514350" indent="-514350" algn="just">
              <a:lnSpc>
                <a:spcPct val="150000"/>
              </a:lnSpc>
              <a:spcBef>
                <a:spcPts val="0"/>
              </a:spcBef>
              <a:buFont typeface="+mj-lt"/>
              <a:buAutoNum type="arabicPeriod"/>
            </a:pPr>
            <a:r>
              <a:rPr lang="en-US" sz="2800" dirty="0" smtClean="0">
                <a:latin typeface="Times New Roman" panose="02020603050405020304" charset="0"/>
                <a:cs typeface="Times New Roman" panose="02020603050405020304" charset="0"/>
              </a:rPr>
              <a:t>Provide antenatal, intra-natal and postnatal care to mother and child.</a:t>
            </a:r>
          </a:p>
          <a:p>
            <a:pPr marL="514350" indent="-514350" algn="just">
              <a:lnSpc>
                <a:spcPct val="150000"/>
              </a:lnSpc>
              <a:spcBef>
                <a:spcPts val="0"/>
              </a:spcBef>
              <a:buFont typeface="+mj-lt"/>
              <a:buAutoNum type="arabicPeriod"/>
            </a:pPr>
            <a:r>
              <a:rPr lang="en-US" sz="2800" dirty="0" smtClean="0">
                <a:latin typeface="Times New Roman" panose="02020603050405020304" charset="0"/>
                <a:cs typeface="Times New Roman" panose="02020603050405020304" charset="0"/>
              </a:rPr>
              <a:t> Perform certain diagnostic procedures such as </a:t>
            </a:r>
            <a:r>
              <a:rPr lang="en-US" sz="2800" dirty="0" err="1" smtClean="0">
                <a:latin typeface="Times New Roman" panose="02020603050405020304" charset="0"/>
                <a:cs typeface="Times New Roman" panose="02020603050405020304" charset="0"/>
              </a:rPr>
              <a:t>Hb</a:t>
            </a:r>
            <a:r>
              <a:rPr lang="en-US" sz="2800" dirty="0" smtClean="0">
                <a:latin typeface="Times New Roman" panose="02020603050405020304" charset="0"/>
                <a:cs typeface="Times New Roman" panose="02020603050405020304" charset="0"/>
              </a:rPr>
              <a:t> testing, urine testing for early detection of high risk cases and provide timely treatment.</a:t>
            </a:r>
          </a:p>
          <a:p>
            <a:pPr marL="514350" indent="-514350" algn="just">
              <a:lnSpc>
                <a:spcPct val="150000"/>
              </a:lnSpc>
              <a:spcBef>
                <a:spcPts val="0"/>
              </a:spcBef>
              <a:buFont typeface="+mj-lt"/>
              <a:buAutoNum type="arabicPeriod"/>
            </a:pPr>
            <a:r>
              <a:rPr lang="en-US" sz="2800" dirty="0" smtClean="0">
                <a:latin typeface="Times New Roman" panose="02020603050405020304" charset="0"/>
                <a:cs typeface="Times New Roman" panose="02020603050405020304" charset="0"/>
                <a:sym typeface="+mn-ea"/>
              </a:rPr>
              <a:t>Demonstrate certain Procedures to family members or community such as preparing oral dehydration solution (ORS),baby bath, application of benzyl benzoate in cases of scabies. </a:t>
            </a:r>
            <a:endParaRPr lang="en-US" sz="28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eriod"/>
            </a:pPr>
            <a:endParaRPr lang="en-US" sz="2800" dirty="0" smtClean="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200660"/>
          </a:xfrm>
        </p:spPr>
        <p:txBody>
          <a:bodyPr>
            <a:normAutofit fontScale="90000"/>
          </a:bodyPr>
          <a:lstStyle/>
          <a:p>
            <a:pPr algn="r"/>
            <a:r>
              <a:rPr lang="en-US" sz="1800" dirty="0" smtClean="0"/>
              <a:t>Cont….</a:t>
            </a:r>
          </a:p>
        </p:txBody>
      </p:sp>
      <p:sp>
        <p:nvSpPr>
          <p:cNvPr id="3" name="Content Placeholder 2"/>
          <p:cNvSpPr>
            <a:spLocks noGrp="1"/>
          </p:cNvSpPr>
          <p:nvPr>
            <p:ph idx="1"/>
          </p:nvPr>
        </p:nvSpPr>
        <p:spPr>
          <a:xfrm>
            <a:off x="1020445" y="964565"/>
            <a:ext cx="7239000" cy="5588635"/>
          </a:xfrm>
        </p:spPr>
        <p:txBody>
          <a:bodyPr>
            <a:normAutofit/>
          </a:bodyPr>
          <a:lstStyle/>
          <a:p>
            <a:pPr algn="just">
              <a:lnSpc>
                <a:spcPct val="150000"/>
              </a:lnSpc>
              <a:buNone/>
            </a:pPr>
            <a:r>
              <a:rPr lang="en-US" sz="2800" dirty="0" smtClean="0">
                <a:latin typeface="Times New Roman" panose="02020603050405020304" charset="0"/>
                <a:cs typeface="Times New Roman" panose="02020603050405020304" charset="0"/>
              </a:rPr>
              <a:t>4. Provide emergency and first aid services in case of accidents and minor ailments.</a:t>
            </a:r>
          </a:p>
          <a:p>
            <a:pPr algn="just">
              <a:lnSpc>
                <a:spcPct val="150000"/>
              </a:lnSpc>
              <a:buNone/>
            </a:pPr>
            <a:r>
              <a:rPr lang="en-US" sz="2800" dirty="0" smtClean="0">
                <a:latin typeface="Times New Roman" panose="02020603050405020304" charset="0"/>
                <a:cs typeface="Times New Roman" panose="02020603050405020304" charset="0"/>
              </a:rPr>
              <a:t> 5. Provide and demonstrate care in case of communicable diseases such as chickenpox.</a:t>
            </a:r>
          </a:p>
          <a:p>
            <a:pPr algn="just">
              <a:lnSpc>
                <a:spcPct val="150000"/>
              </a:lnSpc>
              <a:buNone/>
            </a:pPr>
            <a:r>
              <a:rPr lang="en-US" sz="2800" dirty="0" smtClean="0">
                <a:latin typeface="Times New Roman" panose="02020603050405020304" charset="0"/>
                <a:cs typeface="Times New Roman" panose="02020603050405020304" charset="0"/>
              </a:rPr>
              <a:t>6. </a:t>
            </a:r>
            <a:r>
              <a:rPr lang="en-US" sz="2800" dirty="0" smtClean="0">
                <a:latin typeface="Times New Roman" panose="02020603050405020304" charset="0"/>
                <a:cs typeface="Times New Roman" panose="02020603050405020304" charset="0"/>
                <a:sym typeface="+mn-ea"/>
              </a:rPr>
              <a:t>Provide follow up services in chronic illness such as diabetes, paraplegia or amputation. </a:t>
            </a:r>
            <a:endParaRPr lang="en-US" sz="2800" dirty="0" smtClean="0">
              <a:latin typeface="Times New Roman" panose="02020603050405020304" charset="0"/>
              <a:cs typeface="Times New Roman" panose="02020603050405020304" charset="0"/>
            </a:endParaRPr>
          </a:p>
          <a:p>
            <a:pPr algn="just">
              <a:lnSpc>
                <a:spcPct val="150000"/>
              </a:lnSpc>
              <a:buNone/>
            </a:pPr>
            <a:endParaRPr lang="en-US" sz="2800" dirty="0" smtClean="0">
              <a:latin typeface="Times New Roman" panose="02020603050405020304" charset="0"/>
              <a:cs typeface="Times New Roman" panose="02020603050405020304" charset="0"/>
            </a:endParaRPr>
          </a:p>
          <a:p>
            <a:pPr algn="just">
              <a:lnSpc>
                <a:spcPct val="150000"/>
              </a:lnSpc>
              <a:buNone/>
            </a:pPr>
            <a:endParaRPr lang="en-US" sz="2800" dirty="0" smtClean="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BAG CONTENTS </a:t>
            </a: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a:lnSpc>
                <a:spcPct val="150000"/>
              </a:lnSpc>
            </a:pPr>
            <a:r>
              <a:rPr lang="en-US" sz="2800" dirty="0" smtClean="0">
                <a:latin typeface="Times New Roman" panose="02020603050405020304" charset="0"/>
                <a:cs typeface="Times New Roman" panose="02020603050405020304" charset="0"/>
              </a:rPr>
              <a:t>The contents of the bag; </a:t>
            </a:r>
          </a:p>
          <a:p>
            <a:pPr algn="just">
              <a:lnSpc>
                <a:spcPct val="150000"/>
              </a:lnSpc>
            </a:pPr>
            <a:r>
              <a:rPr lang="en-US" sz="2800" dirty="0" smtClean="0">
                <a:latin typeface="Times New Roman" panose="02020603050405020304" charset="0"/>
                <a:cs typeface="Times New Roman" panose="02020603050405020304" charset="0"/>
              </a:rPr>
              <a:t>A bag having three pockets at outer side- </a:t>
            </a:r>
          </a:p>
          <a:p>
            <a:pPr algn="just">
              <a:lnSpc>
                <a:spcPct val="150000"/>
              </a:lnSpc>
              <a:buNone/>
            </a:pPr>
            <a:r>
              <a:rPr lang="en-US" sz="2800" dirty="0" smtClean="0">
                <a:latin typeface="Times New Roman" panose="02020603050405020304" charset="0"/>
                <a:cs typeface="Times New Roman" panose="02020603050405020304" charset="0"/>
              </a:rPr>
              <a:t>        one back side &amp; </a:t>
            </a:r>
          </a:p>
          <a:p>
            <a:pPr algn="just">
              <a:lnSpc>
                <a:spcPct val="150000"/>
              </a:lnSpc>
              <a:buNone/>
            </a:pPr>
            <a:r>
              <a:rPr lang="en-US" sz="2800" dirty="0" smtClean="0">
                <a:latin typeface="Times New Roman" panose="02020603050405020304" charset="0"/>
                <a:cs typeface="Times New Roman" panose="02020603050405020304" charset="0"/>
              </a:rPr>
              <a:t>         two both side of the bag</a:t>
            </a:r>
          </a:p>
          <a:p>
            <a:pPr algn="just">
              <a:lnSpc>
                <a:spcPct val="150000"/>
              </a:lnSpc>
            </a:pPr>
            <a:r>
              <a:rPr lang="en-US" sz="2800" dirty="0" smtClean="0">
                <a:latin typeface="Times New Roman" panose="02020603050405020304" charset="0"/>
                <a:cs typeface="Times New Roman" panose="02020603050405020304" charset="0"/>
              </a:rPr>
              <a:t>One  Outer side pocket: clean square piece of newspaper or plastic sheet to keep the bag on it. </a:t>
            </a:r>
          </a:p>
          <a:p>
            <a:pPr algn="just">
              <a:lnSpc>
                <a:spcPct val="150000"/>
              </a:lnSpc>
            </a:pPr>
            <a:endParaRPr lang="en-US" dirty="0">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pPr algn="r"/>
            <a:r>
              <a:rPr lang="en-US" sz="2000" dirty="0" smtClean="0"/>
              <a:t>Cont…</a:t>
            </a:r>
          </a:p>
        </p:txBody>
      </p:sp>
      <p:sp>
        <p:nvSpPr>
          <p:cNvPr id="3" name="Content Placeholder 2"/>
          <p:cNvSpPr>
            <a:spLocks noGrp="1"/>
          </p:cNvSpPr>
          <p:nvPr>
            <p:ph idx="1"/>
          </p:nvPr>
        </p:nvSpPr>
        <p:spPr>
          <a:xfrm>
            <a:off x="457200" y="685800"/>
            <a:ext cx="8229600" cy="5440363"/>
          </a:xfrm>
        </p:spPr>
        <p:txBody>
          <a:bodyPr/>
          <a:lstStyle/>
          <a:p>
            <a:r>
              <a:rPr lang="en-US" dirty="0" smtClean="0"/>
              <a:t>Other Outer side pocket contents sugar testing  articles-  </a:t>
            </a:r>
            <a:endParaRPr lang="en-US" dirty="0"/>
          </a:p>
        </p:txBody>
      </p:sp>
      <p:pic>
        <p:nvPicPr>
          <p:cNvPr id="4" name="Picture 3" descr="Image result for images of test tube"/>
          <p:cNvPicPr/>
          <p:nvPr/>
        </p:nvPicPr>
        <p:blipFill>
          <a:blip r:embed="rId2" cstate="print"/>
          <a:srcRect/>
          <a:stretch>
            <a:fillRect/>
          </a:stretch>
        </p:blipFill>
        <p:spPr bwMode="auto">
          <a:xfrm>
            <a:off x="4953000" y="4495800"/>
            <a:ext cx="1905000" cy="1676400"/>
          </a:xfrm>
          <a:prstGeom prst="rect">
            <a:avLst/>
          </a:prstGeom>
          <a:noFill/>
          <a:ln w="9525">
            <a:noFill/>
            <a:miter lim="800000"/>
            <a:headEnd/>
            <a:tailEnd/>
          </a:ln>
        </p:spPr>
      </p:pic>
      <p:pic>
        <p:nvPicPr>
          <p:cNvPr id="5" name="Picture 4" descr="Image result for images of syringes"/>
          <p:cNvPicPr/>
          <p:nvPr/>
        </p:nvPicPr>
        <p:blipFill>
          <a:blip r:embed="rId3" cstate="print"/>
          <a:srcRect/>
          <a:stretch>
            <a:fillRect/>
          </a:stretch>
        </p:blipFill>
        <p:spPr bwMode="auto">
          <a:xfrm>
            <a:off x="3276600" y="5105400"/>
            <a:ext cx="1981200" cy="1371600"/>
          </a:xfrm>
          <a:prstGeom prst="rect">
            <a:avLst/>
          </a:prstGeom>
          <a:noFill/>
          <a:ln w="9525">
            <a:noFill/>
            <a:miter lim="800000"/>
            <a:headEnd/>
            <a:tailEnd/>
          </a:ln>
        </p:spPr>
      </p:pic>
      <p:pic>
        <p:nvPicPr>
          <p:cNvPr id="6" name="Picture 5" descr="Image result for images of test tube holder"/>
          <p:cNvPicPr/>
          <p:nvPr/>
        </p:nvPicPr>
        <p:blipFill>
          <a:blip r:embed="rId4" cstate="print"/>
          <a:srcRect/>
          <a:stretch>
            <a:fillRect/>
          </a:stretch>
        </p:blipFill>
        <p:spPr bwMode="auto">
          <a:xfrm>
            <a:off x="4953000" y="3352800"/>
            <a:ext cx="1828800" cy="1295400"/>
          </a:xfrm>
          <a:prstGeom prst="rect">
            <a:avLst/>
          </a:prstGeom>
          <a:noFill/>
          <a:ln w="9525">
            <a:noFill/>
            <a:miter lim="800000"/>
            <a:headEnd/>
            <a:tailEnd/>
          </a:ln>
        </p:spPr>
      </p:pic>
      <p:pic>
        <p:nvPicPr>
          <p:cNvPr id="7" name="Picture 6" descr="Image result for images of test tube stand"/>
          <p:cNvPicPr/>
          <p:nvPr/>
        </p:nvPicPr>
        <p:blipFill>
          <a:blip r:embed="rId5" cstate="print"/>
          <a:srcRect/>
          <a:stretch>
            <a:fillRect/>
          </a:stretch>
        </p:blipFill>
        <p:spPr bwMode="auto">
          <a:xfrm>
            <a:off x="5410200" y="1828800"/>
            <a:ext cx="1828800" cy="1447800"/>
          </a:xfrm>
          <a:prstGeom prst="rect">
            <a:avLst/>
          </a:prstGeom>
          <a:noFill/>
          <a:ln w="9525">
            <a:noFill/>
            <a:miter lim="800000"/>
            <a:headEnd/>
            <a:tailEnd/>
          </a:ln>
        </p:spPr>
      </p:pic>
      <p:pic>
        <p:nvPicPr>
          <p:cNvPr id="8" name="Picture 7" descr="Image result for images of spirit lamp"/>
          <p:cNvPicPr/>
          <p:nvPr/>
        </p:nvPicPr>
        <p:blipFill>
          <a:blip r:embed="rId6" cstate="print"/>
          <a:srcRect/>
          <a:stretch>
            <a:fillRect/>
          </a:stretch>
        </p:blipFill>
        <p:spPr bwMode="auto">
          <a:xfrm>
            <a:off x="7239000" y="1524000"/>
            <a:ext cx="1600200" cy="2057400"/>
          </a:xfrm>
          <a:prstGeom prst="rect">
            <a:avLst/>
          </a:prstGeom>
          <a:noFill/>
          <a:ln w="9525">
            <a:noFill/>
            <a:miter lim="800000"/>
            <a:headEnd/>
            <a:tailEnd/>
          </a:ln>
        </p:spPr>
      </p:pic>
      <p:pic>
        <p:nvPicPr>
          <p:cNvPr id="9" name="Picture 8" descr="Image result for images of match box"/>
          <p:cNvPicPr/>
          <p:nvPr/>
        </p:nvPicPr>
        <p:blipFill>
          <a:blip r:embed="rId7" cstate="print"/>
          <a:srcRect/>
          <a:stretch>
            <a:fillRect/>
          </a:stretch>
        </p:blipFill>
        <p:spPr bwMode="auto">
          <a:xfrm>
            <a:off x="3657600" y="2362200"/>
            <a:ext cx="1752600" cy="1676400"/>
          </a:xfrm>
          <a:prstGeom prst="rect">
            <a:avLst/>
          </a:prstGeom>
          <a:noFill/>
          <a:ln w="9525">
            <a:noFill/>
            <a:miter lim="800000"/>
            <a:headEnd/>
            <a:tailEnd/>
          </a:ln>
        </p:spPr>
      </p:pic>
      <p:pic>
        <p:nvPicPr>
          <p:cNvPr id="10" name="Picture 9" descr="Image result for images of dropper"/>
          <p:cNvPicPr/>
          <p:nvPr/>
        </p:nvPicPr>
        <p:blipFill>
          <a:blip r:embed="rId8" cstate="print"/>
          <a:srcRect/>
          <a:stretch>
            <a:fillRect/>
          </a:stretch>
        </p:blipFill>
        <p:spPr bwMode="auto">
          <a:xfrm>
            <a:off x="3429000" y="3962400"/>
            <a:ext cx="1905000" cy="1600200"/>
          </a:xfrm>
          <a:prstGeom prst="rect">
            <a:avLst/>
          </a:prstGeom>
          <a:noFill/>
          <a:ln w="9525">
            <a:noFill/>
            <a:miter lim="800000"/>
            <a:headEnd/>
            <a:tailEnd/>
          </a:ln>
        </p:spPr>
      </p:pic>
      <p:sp>
        <p:nvSpPr>
          <p:cNvPr id="4098" name="AutoShape 2" descr="Image result for images of plain bulb in path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4100" name="AutoShape 4" descr="Image result for images of plain bulb in path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4102" name="Picture 6" descr="Image result for images of plain bulb in pathology"/>
          <p:cNvPicPr>
            <a:picLocks noChangeAspect="1" noChangeArrowheads="1"/>
          </p:cNvPicPr>
          <p:nvPr/>
        </p:nvPicPr>
        <p:blipFill>
          <a:blip r:embed="rId9" cstate="print"/>
          <a:srcRect/>
          <a:stretch>
            <a:fillRect/>
          </a:stretch>
        </p:blipFill>
        <p:spPr bwMode="auto">
          <a:xfrm>
            <a:off x="6781800" y="3276600"/>
            <a:ext cx="2057400" cy="1895476"/>
          </a:xfrm>
          <a:prstGeom prst="rect">
            <a:avLst/>
          </a:prstGeom>
          <a:noFill/>
        </p:spPr>
      </p:pic>
      <p:pic>
        <p:nvPicPr>
          <p:cNvPr id="11" name="Picture 2" descr="Image result for image of community bag"/>
          <p:cNvPicPr>
            <a:picLocks noChangeAspect="1" noChangeArrowheads="1"/>
          </p:cNvPicPr>
          <p:nvPr/>
        </p:nvPicPr>
        <p:blipFill>
          <a:blip r:embed="rId10" cstate="print"/>
          <a:srcRect/>
          <a:stretch>
            <a:fillRect/>
          </a:stretch>
        </p:blipFill>
        <p:spPr bwMode="auto">
          <a:xfrm>
            <a:off x="533400" y="2434952"/>
            <a:ext cx="2381250" cy="236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                                                         </a:t>
            </a:r>
            <a:endParaRPr lang="en-US" sz="2000" dirty="0" smtClean="0"/>
          </a:p>
        </p:txBody>
      </p:sp>
      <p:sp>
        <p:nvSpPr>
          <p:cNvPr id="3" name="Content Placeholder 2"/>
          <p:cNvSpPr>
            <a:spLocks noGrp="1"/>
          </p:cNvSpPr>
          <p:nvPr>
            <p:ph idx="1"/>
          </p:nvPr>
        </p:nvSpPr>
        <p:spPr>
          <a:xfrm>
            <a:off x="457200" y="808037"/>
            <a:ext cx="8229600" cy="5364163"/>
          </a:xfrm>
        </p:spPr>
        <p:txBody>
          <a:bodyPr/>
          <a:lstStyle/>
          <a:p>
            <a:r>
              <a:rPr lang="en-US" dirty="0" smtClean="0"/>
              <a:t>Hand washing articles </a:t>
            </a:r>
            <a:endParaRPr lang="en-US" dirty="0"/>
          </a:p>
        </p:txBody>
      </p:sp>
      <p:pic>
        <p:nvPicPr>
          <p:cNvPr id="4" name="Picture 3" descr="Image result for images of soap with soap case"/>
          <p:cNvPicPr/>
          <p:nvPr/>
        </p:nvPicPr>
        <p:blipFill>
          <a:blip r:embed="rId2" cstate="print"/>
          <a:srcRect/>
          <a:stretch>
            <a:fillRect/>
          </a:stretch>
        </p:blipFill>
        <p:spPr bwMode="auto">
          <a:xfrm>
            <a:off x="533400" y="2209800"/>
            <a:ext cx="2209800" cy="1295400"/>
          </a:xfrm>
          <a:prstGeom prst="rect">
            <a:avLst/>
          </a:prstGeom>
          <a:noFill/>
          <a:ln w="9525">
            <a:noFill/>
            <a:miter lim="800000"/>
            <a:headEnd/>
            <a:tailEnd/>
          </a:ln>
        </p:spPr>
      </p:pic>
      <p:pic>
        <p:nvPicPr>
          <p:cNvPr id="5" name="Picture 4" descr="Image result for images of nail brush"/>
          <p:cNvPicPr/>
          <p:nvPr/>
        </p:nvPicPr>
        <p:blipFill>
          <a:blip r:embed="rId3" cstate="print"/>
          <a:srcRect b="5903"/>
          <a:stretch>
            <a:fillRect/>
          </a:stretch>
        </p:blipFill>
        <p:spPr bwMode="auto">
          <a:xfrm>
            <a:off x="2895600" y="2209800"/>
            <a:ext cx="1828800" cy="1290638"/>
          </a:xfrm>
          <a:prstGeom prst="rect">
            <a:avLst/>
          </a:prstGeom>
          <a:noFill/>
          <a:ln w="9525">
            <a:noFill/>
            <a:miter lim="800000"/>
            <a:headEnd/>
            <a:tailEnd/>
          </a:ln>
        </p:spPr>
      </p:pic>
      <p:pic>
        <p:nvPicPr>
          <p:cNvPr id="6" name="Picture 5" descr="Image result for images of kidney tray"/>
          <p:cNvPicPr/>
          <p:nvPr/>
        </p:nvPicPr>
        <p:blipFill>
          <a:blip r:embed="rId4" cstate="print"/>
          <a:srcRect/>
          <a:stretch>
            <a:fillRect/>
          </a:stretch>
        </p:blipFill>
        <p:spPr bwMode="auto">
          <a:xfrm>
            <a:off x="4800600" y="2209800"/>
            <a:ext cx="2133600" cy="1295400"/>
          </a:xfrm>
          <a:prstGeom prst="rect">
            <a:avLst/>
          </a:prstGeom>
          <a:noFill/>
          <a:ln w="9525">
            <a:noFill/>
            <a:miter lim="800000"/>
            <a:headEnd/>
            <a:tailEnd/>
          </a:ln>
        </p:spPr>
      </p:pic>
      <p:pic>
        <p:nvPicPr>
          <p:cNvPr id="7" name="Picture 6" descr="Image result for images of hand towel"/>
          <p:cNvPicPr/>
          <p:nvPr/>
        </p:nvPicPr>
        <p:blipFill>
          <a:blip r:embed="rId5" cstate="print"/>
          <a:srcRect/>
          <a:stretch>
            <a:fillRect/>
          </a:stretch>
        </p:blipFill>
        <p:spPr bwMode="auto">
          <a:xfrm>
            <a:off x="533400" y="3733800"/>
            <a:ext cx="2209800" cy="1219200"/>
          </a:xfrm>
          <a:prstGeom prst="rect">
            <a:avLst/>
          </a:prstGeom>
          <a:noFill/>
          <a:ln w="9525">
            <a:noFill/>
            <a:miter lim="800000"/>
            <a:headEnd/>
            <a:tailEnd/>
          </a:ln>
        </p:spPr>
      </p:pic>
      <p:pic>
        <p:nvPicPr>
          <p:cNvPr id="8" name="Picture 7" descr="Image result for images of test tube brush"/>
          <p:cNvPicPr/>
          <p:nvPr/>
        </p:nvPicPr>
        <p:blipFill>
          <a:blip r:embed="rId6" cstate="print"/>
          <a:srcRect/>
          <a:stretch>
            <a:fillRect/>
          </a:stretch>
        </p:blipFill>
        <p:spPr bwMode="auto">
          <a:xfrm>
            <a:off x="2590800" y="3733800"/>
            <a:ext cx="2133600" cy="1371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761</Words>
  <Application>Microsoft Office PowerPoint</Application>
  <PresentationFormat>On-screen Show (4:3)</PresentationFormat>
  <Paragraphs>60</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 INTRODUCTION </vt:lpstr>
      <vt:lpstr>DEFINITION</vt:lpstr>
      <vt:lpstr>PURPOSE</vt:lpstr>
      <vt:lpstr>INDICATIONS</vt:lpstr>
      <vt:lpstr>Cont….</vt:lpstr>
      <vt:lpstr>BAG CONTENTS </vt:lpstr>
      <vt:lpstr>Cont…</vt:lpstr>
      <vt:lpstr>                                                         </vt:lpstr>
      <vt:lpstr>Cont….</vt:lpstr>
      <vt:lpstr>Internal compartment</vt:lpstr>
      <vt:lpstr>PROCEDURE</vt:lpstr>
      <vt:lpstr>Cont…</vt:lpstr>
      <vt:lpstr>EVALUATION AND DOCUMENTATION</vt:lpstr>
      <vt:lpstr>CARE OF THE BAG</vt:lpstr>
      <vt:lpstr>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30</cp:revision>
  <dcterms:created xsi:type="dcterms:W3CDTF">2006-08-16T00:00:00Z</dcterms:created>
  <dcterms:modified xsi:type="dcterms:W3CDTF">2024-06-26T07:19:48Z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B5EAF4FDACBD4CD3BAAE78D1A858F625_12</vt:lpwstr>
  </property>
  <property fmtid="{D5CDD505-2E9C-101B-9397-08002B2CF9AE}" pid="3" name="KSOProductBuildVer">
    <vt:lpwstr>1033-12.2.0.13201</vt:lpwstr>
  </property>
</Properties>
</file>