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8" r:id="rId5"/>
    <p:sldId id="291" r:id="rId6"/>
    <p:sldId id="293" r:id="rId7"/>
    <p:sldId id="301" r:id="rId8"/>
    <p:sldId id="294" r:id="rId9"/>
    <p:sldId id="305" r:id="rId10"/>
    <p:sldId id="307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9A04-42BA-496B-8A4B-8091A059D3F8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34DF-7912-4F13-8675-DBCF056966B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26467" y="1987600"/>
            <a:ext cx="5060000" cy="2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6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103" y="5689842"/>
            <a:ext cx="760176" cy="75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3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02" name="Google Shape;102;p13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hasCustomPrompt="1"/>
          </p:nvPr>
        </p:nvSpPr>
        <p:spPr>
          <a:xfrm>
            <a:off x="1510317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5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510333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9" name="Google Shape;109;p13"/>
          <p:cNvSpPr txBox="1">
            <a:spLocks noGrp="1"/>
          </p:cNvSpPr>
          <p:nvPr>
            <p:ph type="title" idx="2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10" name="Google Shape;110;p13"/>
          <p:cNvSpPr txBox="1">
            <a:spLocks noGrp="1"/>
          </p:cNvSpPr>
          <p:nvPr>
            <p:ph type="title" idx="3" hasCustomPrompt="1"/>
          </p:nvPr>
        </p:nvSpPr>
        <p:spPr>
          <a:xfrm>
            <a:off x="4567517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4567417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2" name="Google Shape;112;p13"/>
          <p:cNvSpPr txBox="1">
            <a:spLocks noGrp="1"/>
          </p:cNvSpPr>
          <p:nvPr>
            <p:ph type="title" idx="5" hasCustomPrompt="1"/>
          </p:nvPr>
        </p:nvSpPr>
        <p:spPr>
          <a:xfrm>
            <a:off x="7624484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7624500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16" name="Google Shape;116;p14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4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4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6096000" y="3234000"/>
            <a:ext cx="4597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22" name="Google Shape;122;p14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595267"/>
            <a:ext cx="4597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25" name="Google Shape;125;p15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5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5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5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15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6096000" y="3234000"/>
            <a:ext cx="4597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31" name="Google Shape;131;p15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595267"/>
            <a:ext cx="4597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7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44" name="Google Shape;144;p1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" name="Google Shape;148;p17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953400" y="1660933"/>
            <a:ext cx="10285200" cy="44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200" lvl="1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1" name="Google Shape;151;p17"/>
          <p:cNvSpPr/>
          <p:nvPr/>
        </p:nvSpPr>
        <p:spPr>
          <a:xfrm rot="10800000" flipH="1">
            <a:off x="9997901" y="5498786"/>
            <a:ext cx="171911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8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54" name="Google Shape;154;p1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18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53467" y="2150333"/>
            <a:ext cx="4535200" cy="252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096000" y="713333"/>
            <a:ext cx="4932400" cy="54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200" lvl="1" indent="-414655" rtl="0">
              <a:lnSpc>
                <a:spcPct val="115000"/>
              </a:lnSpc>
              <a:spcBef>
                <a:spcPts val="133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63" name="Google Shape;163;p19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9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9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9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19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71" name="Google Shape;171;p2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0"/>
          <p:cNvSpPr txBox="1">
            <a:spLocks noGrp="1"/>
          </p:cNvSpPr>
          <p:nvPr>
            <p:ph type="ctrTitle"/>
          </p:nvPr>
        </p:nvSpPr>
        <p:spPr>
          <a:xfrm>
            <a:off x="3377600" y="862200"/>
            <a:ext cx="54368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3377600" y="2091000"/>
            <a:ext cx="54368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78" name="Google Shape;178;p20"/>
          <p:cNvSpPr txBox="1"/>
          <p:nvPr/>
        </p:nvSpPr>
        <p:spPr>
          <a:xfrm>
            <a:off x="3377600" y="4541100"/>
            <a:ext cx="54368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template has been created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/>
              </a:rPr>
              <a:t>Slidesgo</a:t>
            </a: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Flaticon</a:t>
            </a: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/>
              </a:rPr>
              <a:t>Freepik</a:t>
            </a:r>
            <a:r>
              <a:rPr lang="en-GB" sz="1335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335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content by </a:t>
            </a:r>
            <a:r>
              <a:rPr lang="en-GB" sz="1335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Sandra Medina</a:t>
            </a:r>
            <a:endParaRPr sz="1335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1" y="3541832"/>
            <a:ext cx="5239951" cy="3316203"/>
          </a:xfrm>
          <a:custGeom>
            <a:avLst/>
            <a:gdLst/>
            <a:ahLst/>
            <a:cxnLst/>
            <a:rect l="l" t="t" r="r" b="b"/>
            <a:pathLst>
              <a:path w="65606" h="41520" extrusionOk="0">
                <a:moveTo>
                  <a:pt x="3403" y="1"/>
                </a:moveTo>
                <a:cubicBezTo>
                  <a:pt x="1302" y="1"/>
                  <a:pt x="0" y="501"/>
                  <a:pt x="0" y="501"/>
                </a:cubicBezTo>
                <a:lnTo>
                  <a:pt x="0" y="41519"/>
                </a:lnTo>
                <a:lnTo>
                  <a:pt x="65606" y="41519"/>
                </a:lnTo>
                <a:cubicBezTo>
                  <a:pt x="65606" y="41519"/>
                  <a:pt x="61764" y="36094"/>
                  <a:pt x="53544" y="36094"/>
                </a:cubicBezTo>
                <a:cubicBezTo>
                  <a:pt x="52716" y="36094"/>
                  <a:pt x="51844" y="36149"/>
                  <a:pt x="50928" y="36270"/>
                </a:cubicBezTo>
                <a:cubicBezTo>
                  <a:pt x="49598" y="36445"/>
                  <a:pt x="48291" y="36548"/>
                  <a:pt x="47001" y="36548"/>
                </a:cubicBezTo>
                <a:cubicBezTo>
                  <a:pt x="38572" y="36548"/>
                  <a:pt x="30879" y="32171"/>
                  <a:pt x="22233" y="15274"/>
                </a:cubicBezTo>
                <a:cubicBezTo>
                  <a:pt x="15513" y="2141"/>
                  <a:pt x="7749" y="1"/>
                  <a:pt x="34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1"/>
          <p:cNvSpPr/>
          <p:nvPr/>
        </p:nvSpPr>
        <p:spPr>
          <a:xfrm>
            <a:off x="8246180" y="0"/>
            <a:ext cx="3945813" cy="1651709"/>
          </a:xfrm>
          <a:custGeom>
            <a:avLst/>
            <a:gdLst/>
            <a:ahLst/>
            <a:cxnLst/>
            <a:rect l="l" t="t" r="r" b="b"/>
            <a:pathLst>
              <a:path w="54415" h="22778" extrusionOk="0">
                <a:moveTo>
                  <a:pt x="1" y="1"/>
                </a:moveTo>
                <a:cubicBezTo>
                  <a:pt x="8129" y="521"/>
                  <a:pt x="14031" y="3075"/>
                  <a:pt x="17554" y="8487"/>
                </a:cubicBezTo>
                <a:cubicBezTo>
                  <a:pt x="24665" y="19420"/>
                  <a:pt x="34653" y="22777"/>
                  <a:pt x="42844" y="22777"/>
                </a:cubicBezTo>
                <a:cubicBezTo>
                  <a:pt x="47620" y="22777"/>
                  <a:pt x="51785" y="21636"/>
                  <a:pt x="54415" y="20190"/>
                </a:cubicBezTo>
                <a:lnTo>
                  <a:pt x="544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1"/>
          <p:cNvSpPr/>
          <p:nvPr/>
        </p:nvSpPr>
        <p:spPr>
          <a:xfrm>
            <a:off x="1" y="1"/>
            <a:ext cx="953452" cy="1391599"/>
          </a:xfrm>
          <a:custGeom>
            <a:avLst/>
            <a:gdLst/>
            <a:ahLst/>
            <a:cxnLst/>
            <a:rect l="l" t="t" r="r" b="b"/>
            <a:pathLst>
              <a:path w="9750" h="14230" extrusionOk="0">
                <a:moveTo>
                  <a:pt x="9514" y="1"/>
                </a:moveTo>
                <a:cubicBezTo>
                  <a:pt x="9495" y="2976"/>
                  <a:pt x="8470" y="5968"/>
                  <a:pt x="6716" y="8381"/>
                </a:cubicBezTo>
                <a:cubicBezTo>
                  <a:pt x="4969" y="10784"/>
                  <a:pt x="2623" y="12629"/>
                  <a:pt x="0" y="13955"/>
                </a:cubicBezTo>
                <a:lnTo>
                  <a:pt x="0" y="14230"/>
                </a:lnTo>
                <a:cubicBezTo>
                  <a:pt x="291" y="14084"/>
                  <a:pt x="580" y="13931"/>
                  <a:pt x="864" y="13771"/>
                </a:cubicBezTo>
                <a:cubicBezTo>
                  <a:pt x="3014" y="12568"/>
                  <a:pt x="4972" y="10986"/>
                  <a:pt x="6505" y="9048"/>
                </a:cubicBezTo>
                <a:cubicBezTo>
                  <a:pt x="8073" y="7064"/>
                  <a:pt x="9154" y="4732"/>
                  <a:pt x="9564" y="2231"/>
                </a:cubicBezTo>
                <a:cubicBezTo>
                  <a:pt x="9684" y="1495"/>
                  <a:pt x="9748" y="749"/>
                  <a:pt x="97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1"/>
          <p:cNvSpPr/>
          <p:nvPr/>
        </p:nvSpPr>
        <p:spPr>
          <a:xfrm>
            <a:off x="10842572" y="5936466"/>
            <a:ext cx="1344877" cy="921535"/>
          </a:xfrm>
          <a:custGeom>
            <a:avLst/>
            <a:gdLst/>
            <a:ahLst/>
            <a:cxnLst/>
            <a:rect l="l" t="t" r="r" b="b"/>
            <a:pathLst>
              <a:path w="14230" h="9751" extrusionOk="0">
                <a:moveTo>
                  <a:pt x="14230" y="0"/>
                </a:moveTo>
                <a:cubicBezTo>
                  <a:pt x="13482" y="2"/>
                  <a:pt x="12735" y="67"/>
                  <a:pt x="11999" y="186"/>
                </a:cubicBezTo>
                <a:cubicBezTo>
                  <a:pt x="9498" y="596"/>
                  <a:pt x="7166" y="1677"/>
                  <a:pt x="5182" y="3246"/>
                </a:cubicBezTo>
                <a:cubicBezTo>
                  <a:pt x="3244" y="4777"/>
                  <a:pt x="1663" y="6735"/>
                  <a:pt x="458" y="8884"/>
                </a:cubicBezTo>
                <a:cubicBezTo>
                  <a:pt x="299" y="9170"/>
                  <a:pt x="146" y="9458"/>
                  <a:pt x="1" y="9750"/>
                </a:cubicBezTo>
                <a:lnTo>
                  <a:pt x="274" y="9750"/>
                </a:lnTo>
                <a:cubicBezTo>
                  <a:pt x="1601" y="7125"/>
                  <a:pt x="3446" y="4780"/>
                  <a:pt x="5850" y="3034"/>
                </a:cubicBezTo>
                <a:cubicBezTo>
                  <a:pt x="8263" y="1280"/>
                  <a:pt x="11254" y="256"/>
                  <a:pt x="14230" y="236"/>
                </a:cubicBezTo>
                <a:lnTo>
                  <a:pt x="142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1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2"/>
          <p:cNvGrpSpPr/>
          <p:nvPr/>
        </p:nvGrpSpPr>
        <p:grpSpPr>
          <a:xfrm flipH="1">
            <a:off x="-2" y="-33"/>
            <a:ext cx="12192007" cy="6858065"/>
            <a:chOff x="0" y="25"/>
            <a:chExt cx="9144005" cy="5143549"/>
          </a:xfrm>
        </p:grpSpPr>
        <p:sp>
          <p:nvSpPr>
            <p:cNvPr id="187" name="Google Shape;187;p22"/>
            <p:cNvSpPr/>
            <p:nvPr/>
          </p:nvSpPr>
          <p:spPr>
            <a:xfrm>
              <a:off x="0" y="2426243"/>
              <a:ext cx="3712582" cy="2717331"/>
            </a:xfrm>
            <a:custGeom>
              <a:avLst/>
              <a:gdLst/>
              <a:ahLst/>
              <a:cxnLst/>
              <a:rect l="l" t="t" r="r" b="b"/>
              <a:pathLst>
                <a:path w="67108" h="49118" extrusionOk="0">
                  <a:moveTo>
                    <a:pt x="8389" y="1"/>
                  </a:moveTo>
                  <a:cubicBezTo>
                    <a:pt x="4054" y="1"/>
                    <a:pt x="0" y="2152"/>
                    <a:pt x="0" y="2152"/>
                  </a:cubicBezTo>
                  <a:lnTo>
                    <a:pt x="0" y="49117"/>
                  </a:lnTo>
                  <a:lnTo>
                    <a:pt x="67108" y="49117"/>
                  </a:lnTo>
                  <a:cubicBezTo>
                    <a:pt x="58580" y="32150"/>
                    <a:pt x="31936" y="35403"/>
                    <a:pt x="20920" y="32057"/>
                  </a:cubicBezTo>
                  <a:cubicBezTo>
                    <a:pt x="9902" y="28710"/>
                    <a:pt x="22099" y="12463"/>
                    <a:pt x="16084" y="3793"/>
                  </a:cubicBezTo>
                  <a:cubicBezTo>
                    <a:pt x="14068" y="886"/>
                    <a:pt x="11170" y="1"/>
                    <a:pt x="8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4490166" y="25"/>
              <a:ext cx="4653839" cy="2546605"/>
            </a:xfrm>
            <a:custGeom>
              <a:avLst/>
              <a:gdLst/>
              <a:ahLst/>
              <a:cxnLst/>
              <a:rect l="l" t="t" r="r" b="b"/>
              <a:pathLst>
                <a:path w="84122" h="46032" extrusionOk="0">
                  <a:moveTo>
                    <a:pt x="0" y="0"/>
                  </a:moveTo>
                  <a:cubicBezTo>
                    <a:pt x="3140" y="4954"/>
                    <a:pt x="13237" y="8242"/>
                    <a:pt x="29765" y="8242"/>
                  </a:cubicBezTo>
                  <a:cubicBezTo>
                    <a:pt x="30380" y="8242"/>
                    <a:pt x="31004" y="8237"/>
                    <a:pt x="31637" y="8228"/>
                  </a:cubicBezTo>
                  <a:cubicBezTo>
                    <a:pt x="31851" y="8225"/>
                    <a:pt x="32062" y="8224"/>
                    <a:pt x="32270" y="8224"/>
                  </a:cubicBezTo>
                  <a:cubicBezTo>
                    <a:pt x="57121" y="8224"/>
                    <a:pt x="46695" y="30052"/>
                    <a:pt x="65108" y="41560"/>
                  </a:cubicBezTo>
                  <a:cubicBezTo>
                    <a:pt x="70037" y="44641"/>
                    <a:pt x="76496" y="46031"/>
                    <a:pt x="81343" y="46031"/>
                  </a:cubicBezTo>
                  <a:cubicBezTo>
                    <a:pt x="82348" y="46031"/>
                    <a:pt x="83283" y="45971"/>
                    <a:pt x="84121" y="45855"/>
                  </a:cubicBezTo>
                  <a:lnTo>
                    <a:pt x="8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22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27" name="Google Shape;27;p4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4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36" name="Google Shape;36;p5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5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48" name="Google Shape;48;p6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5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 rot="10800000">
            <a:off x="474965" y="5498786"/>
            <a:ext cx="171730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9999698" y="451986"/>
            <a:ext cx="171730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58" name="Google Shape;58;p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7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800" lvl="2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400" lvl="3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8000" lvl="4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600" lvl="5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200" lvl="6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800" lvl="7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400" lvl="8" indent="-41465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67" name="Google Shape;67;p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" name="Google Shape;71;p8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805800" y="1551000"/>
            <a:ext cx="8580400" cy="3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75" name="Google Shape;75;p9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9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84" name="Google Shape;84;p1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10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92" name="Google Shape;92;p11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" name="Google Shape;96;p11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00" y="1660933"/>
            <a:ext cx="10285200" cy="4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ctrTitle"/>
          </p:nvPr>
        </p:nvSpPr>
        <p:spPr>
          <a:xfrm>
            <a:off x="754380" y="1987550"/>
            <a:ext cx="10397490" cy="16605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ACTION OF CARDIOVASCULAR DRUGS</a:t>
            </a:r>
            <a:b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oogle Shape;378;p27"/>
          <p:cNvSpPr txBox="1"/>
          <p:nvPr/>
        </p:nvSpPr>
        <p:spPr>
          <a:xfrm>
            <a:off x="3899535" y="4615180"/>
            <a:ext cx="4392930" cy="13303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200">
              <a:lnSpc>
                <a:spcPct val="150000"/>
              </a:lnSpc>
            </a:pPr>
            <a:r>
              <a:rPr lang="en-IN" sz="1865" b="1" kern="0" dirty="0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Mrs. </a:t>
            </a:r>
            <a:r>
              <a:rPr lang="en-US" altLang="en-IN" sz="1865" b="1" kern="0" dirty="0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Pratiksha P. Jadhav</a:t>
            </a:r>
            <a:endParaRPr lang="en-IN" sz="1865" b="1" kern="0" dirty="0">
              <a:solidFill>
                <a:srgbClr val="0954A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Ass</a:t>
            </a:r>
            <a:r>
              <a:rPr lang="en-US" alt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istant</a:t>
            </a:r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 Professor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Department of Phar</a:t>
            </a:r>
            <a:r>
              <a:rPr lang="en-US" alt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macology</a:t>
            </a:r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Krishna Institute of Pharmacy, 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219200"/>
            <a:r>
              <a:rPr lang="en-IN" sz="1600" kern="0" dirty="0">
                <a:latin typeface="Poppins" panose="00000500000000000000" pitchFamily="2" charset="0"/>
                <a:cs typeface="Poppins" panose="00000500000000000000" pitchFamily="2" charset="0"/>
              </a:rPr>
              <a:t>Krishna Vishwa Vidyapeeth (Deemed to be University), Karad, Maharashtra,  INDIA</a:t>
            </a:r>
            <a:endParaRPr lang="en-IN" sz="1600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7" y="3647553"/>
            <a:ext cx="6096000" cy="4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IN" sz="1865" kern="0" dirty="0">
                <a:solidFill>
                  <a:srgbClr val="210A26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Resource Person</a:t>
            </a:r>
            <a:endParaRPr lang="en-IN" sz="1865" kern="0" dirty="0">
              <a:solidFill>
                <a:srgbClr val="210A2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GB" sz="5065" kern="0" dirty="0">
                <a:solidFill>
                  <a:srgbClr val="210A26"/>
                </a:solidFill>
              </a:rPr>
              <a:t>Learning Outcomes</a:t>
            </a:r>
            <a:endParaRPr lang="en-IN" sz="5065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10377551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/>
            <a:r>
              <a:rPr lang="en-US" sz="2400" b="1" kern="0" dirty="0">
                <a:latin typeface="Poppins" panose="00000500000000000000" pitchFamily="2" charset="0"/>
                <a:cs typeface="Poppins" panose="00000500000000000000" pitchFamily="2" charset="0"/>
              </a:rPr>
              <a:t>By the end of this session, students will be able to:</a:t>
            </a:r>
            <a:endParaRPr lang="en-US" sz="2400" b="1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Define the concept of mechanism of action of cardiovascular drugs.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Classify drugs acting on cardiovascular system based on mechanism of action.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Explain the action of key cardiovascular drugs.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defTabSz="1219200">
              <a:buFont typeface="Arial" panose="020B0604020202020204"/>
              <a:buAutoNum type="arabicParenR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Relate drug action to therapeutic effects.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7;p36"/>
          <p:cNvSpPr txBox="1"/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defTabSz="1219200">
              <a:buClr>
                <a:srgbClr val="210A26"/>
              </a:buClr>
            </a:pPr>
            <a:r>
              <a:rPr lang="en-IN" sz="5065" kern="0">
                <a:solidFill>
                  <a:srgbClr val="210A26"/>
                </a:solidFill>
              </a:rPr>
              <a:t>Contents</a:t>
            </a:r>
            <a:endParaRPr lang="en-IN" sz="5065" kern="0" dirty="0">
              <a:solidFill>
                <a:srgbClr val="210A26"/>
              </a:solidFill>
            </a:endParaRPr>
          </a:p>
        </p:txBody>
      </p:sp>
      <p:sp>
        <p:nvSpPr>
          <p:cNvPr id="3" name="Google Shape;1168;p36"/>
          <p:cNvSpPr txBox="1"/>
          <p:nvPr/>
        </p:nvSpPr>
        <p:spPr>
          <a:xfrm>
            <a:off x="2256235" y="1971167"/>
            <a:ext cx="4042965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Introduction of CVS drugs.</a:t>
            </a:r>
            <a:endParaRPr lang="en-US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169;p36"/>
          <p:cNvSpPr/>
          <p:nvPr/>
        </p:nvSpPr>
        <p:spPr>
          <a:xfrm>
            <a:off x="1142767" y="1991562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01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" name="Google Shape;1170;p36"/>
          <p:cNvSpPr txBox="1"/>
          <p:nvPr/>
        </p:nvSpPr>
        <p:spPr>
          <a:xfrm>
            <a:off x="2161967" y="3249166"/>
            <a:ext cx="4335717" cy="118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Classification of CVS drugs.</a:t>
            </a:r>
            <a:endParaRPr lang="en-US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71;p36"/>
          <p:cNvSpPr/>
          <p:nvPr/>
        </p:nvSpPr>
        <p:spPr>
          <a:xfrm>
            <a:off x="1142767" y="332060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02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" name="Google Shape;1172;p36"/>
          <p:cNvSpPr txBox="1"/>
          <p:nvPr/>
        </p:nvSpPr>
        <p:spPr>
          <a:xfrm>
            <a:off x="7424161" y="1889925"/>
            <a:ext cx="3937204" cy="120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Detailed mechanism of action of ACE inhibitors.</a:t>
            </a:r>
            <a:endParaRPr lang="en-IN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173;p36"/>
          <p:cNvSpPr/>
          <p:nvPr/>
        </p:nvSpPr>
        <p:spPr>
          <a:xfrm>
            <a:off x="6299200" y="197116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03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1" name="Google Shape;1174;p36"/>
          <p:cNvSpPr txBox="1"/>
          <p:nvPr/>
        </p:nvSpPr>
        <p:spPr>
          <a:xfrm>
            <a:off x="7412668" y="3392050"/>
            <a:ext cx="4248289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210A26"/>
                </a:solidFill>
                <a:latin typeface="Poppins"/>
                <a:ea typeface="Poppins"/>
                <a:cs typeface="Poppins"/>
                <a:sym typeface="Poppins"/>
              </a:rPr>
              <a:t>Reflection spot and summary.</a:t>
            </a:r>
            <a:endParaRPr lang="en-IN" sz="2400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175;p36"/>
          <p:cNvSpPr/>
          <p:nvPr/>
        </p:nvSpPr>
        <p:spPr>
          <a:xfrm>
            <a:off x="6393468" y="3320608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665" kern="0" dirty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04</a:t>
            </a:r>
            <a:endParaRPr sz="2665" kern="0" dirty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17" name="Google Shape;1180;p36"/>
          <p:cNvCxnSpPr>
            <a:stCxn id="6" idx="4"/>
            <a:endCxn id="8" idx="0"/>
          </p:cNvCxnSpPr>
          <p:nvPr/>
        </p:nvCxnSpPr>
        <p:spPr>
          <a:xfrm>
            <a:off x="1652367" y="3010762"/>
            <a:ext cx="0" cy="309845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" name="Google Shape;1180;p36"/>
          <p:cNvCxnSpPr/>
          <p:nvPr/>
        </p:nvCxnSpPr>
        <p:spPr>
          <a:xfrm>
            <a:off x="6815638" y="3041477"/>
            <a:ext cx="0" cy="258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953770" y="713105"/>
            <a:ext cx="10578465" cy="94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3600" b="1" kern="0" dirty="0">
                <a:solidFill>
                  <a:schemeClr val="accent1"/>
                </a:solidFill>
              </a:rPr>
              <a:t>INTRODUCTION TO CV DRUG MECHANISM</a:t>
            </a:r>
            <a:endParaRPr lang="en-US" sz="3600" b="1" kern="0" dirty="0">
              <a:solidFill>
                <a:schemeClr val="accent1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489435"/>
            <a:ext cx="9631473" cy="43664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Cardiovascular drugs act on heart rate, blood pressure, cardiac output, and vascular resistance.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Drug targets include receptors, enzymes, ion channels, and hormonal pathways.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Understanding mechanisms helps optimize therapy and minimize side effects.</a:t>
            </a: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583" y="528346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sz="4000" b="1" kern="0" dirty="0">
                <a:solidFill>
                  <a:schemeClr val="accent3"/>
                </a:solidFill>
              </a:rPr>
              <a:t>Classification of drugs acting on CVS</a:t>
            </a:r>
            <a:endParaRPr lang="en-US" sz="40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endParaRPr lang="en-IN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853440" y="1610995"/>
          <a:ext cx="10485120" cy="4396740"/>
        </p:xfrm>
        <a:graphic>
          <a:graphicData uri="http://schemas.openxmlformats.org/drawingml/2006/table">
            <a:tbl>
              <a:tblPr/>
              <a:tblGrid>
                <a:gridCol w="3495040"/>
                <a:gridCol w="3495040"/>
                <a:gridCol w="3495040"/>
              </a:tblGrid>
              <a:tr h="732790">
                <a:tc>
                  <a:txBody>
                    <a:bodyPr/>
                    <a:p>
                      <a:pPr algn="ctr"/>
                      <a:r>
                        <a:rPr lang="en-US" altLang="en-US" sz="2000" kern="1200" dirty="0">
                          <a:ln>
                            <a:solidFill>
                              <a:schemeClr val="accent3"/>
                            </a:solidFill>
                          </a:ln>
                          <a:solidFill>
                            <a:schemeClr val="accent3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Class</a:t>
                      </a:r>
                      <a:endParaRPr lang="en-US" altLang="en-US" sz="2000" kern="12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2000" kern="1200" dirty="0">
                          <a:ln>
                            <a:solidFill>
                              <a:schemeClr val="accent3"/>
                            </a:solidFill>
                          </a:ln>
                          <a:solidFill>
                            <a:schemeClr val="accent3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Example</a:t>
                      </a:r>
                      <a:endParaRPr lang="en-US" altLang="en-US" sz="2000" kern="12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2000" kern="1200" dirty="0">
                          <a:ln>
                            <a:solidFill>
                              <a:schemeClr val="accent3"/>
                            </a:solidFill>
                          </a:ln>
                          <a:solidFill>
                            <a:schemeClr val="accent3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Mechanism</a:t>
                      </a:r>
                      <a:endParaRPr lang="en-US" altLang="en-US" sz="2000" kern="12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2790"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ACE Inhibitors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Enalapril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Inhibit angiotensin-converting enzyme (↓ Ang II)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2790"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Beta-blockers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Atenolol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Block β1 receptors (↓ HR &amp; contractility)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2790"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Diuretics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Furosemide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Inhibit Na⁺/K⁺/2Cl⁻ transporter (↑ Na⁺ excretion)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2790"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Calcium Channel Blockers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Amlodipine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Inhibit L-type Ca²⁺ channels (↓ vascular resistance)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2790"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Nitrates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Nitroglycerin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en-US" sz="1600" kern="1200" dirty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Release NO (vasodilation)</a:t>
                      </a:r>
                      <a:endParaRPr lang="en-US" altLang="en-US" sz="1600" kern="12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defTabSz="1219200">
              <a:buClr>
                <a:srgbClr val="210A26"/>
              </a:buClr>
            </a:pPr>
            <a:r>
              <a:rPr lang="en-GB" sz="5065" kern="0" dirty="0">
                <a:solidFill>
                  <a:srgbClr val="210A26"/>
                </a:solidFill>
              </a:rPr>
              <a:t>Reflection Spot</a:t>
            </a:r>
            <a:endParaRPr lang="en-IN" sz="5065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1376045" y="2396490"/>
            <a:ext cx="9631680" cy="369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b="1" kern="0" dirty="0">
                <a:latin typeface="Poppins" panose="00000500000000000000" pitchFamily="2" charset="0"/>
                <a:cs typeface="Poppins" panose="00000500000000000000" pitchFamily="2" charset="0"/>
              </a:rPr>
              <a:t>Think-Pair-Share:</a:t>
            </a:r>
            <a:endParaRPr lang="en-US" altLang="en-US" sz="1865" b="1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How does the inhibition of a single enzyme (ACE) cause both a drop in blood pressure and fluid excretion?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1. Think individually (30 seconds)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2. Pair up and discuss (1 min)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r>
              <a:rPr lang="en-US" altLang="en-US" sz="1865" kern="0" dirty="0">
                <a:latin typeface="Poppins" panose="00000500000000000000" pitchFamily="2" charset="0"/>
                <a:cs typeface="Poppins" panose="00000500000000000000" pitchFamily="2" charset="0"/>
              </a:rPr>
              <a:t>3. Share your ideas with the class</a:t>
            </a: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945" defTabSz="1219200">
              <a:lnSpc>
                <a:spcPct val="150000"/>
              </a:lnSpc>
              <a:spcBef>
                <a:spcPts val="1335"/>
              </a:spcBef>
              <a:buSzPct val="135000"/>
            </a:pPr>
            <a:endParaRPr lang="en-US" altLang="en-US" sz="1865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oogle Shape;10183;p53"/>
          <p:cNvGrpSpPr/>
          <p:nvPr/>
        </p:nvGrpSpPr>
        <p:grpSpPr>
          <a:xfrm>
            <a:off x="9187201" y="600487"/>
            <a:ext cx="1095499" cy="1060447"/>
            <a:chOff x="2189568" y="1961603"/>
            <a:chExt cx="364993" cy="359049"/>
          </a:xfrm>
        </p:grpSpPr>
        <p:sp>
          <p:nvSpPr>
            <p:cNvPr id="3" name="Google Shape;10184;p53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0185;p53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0186;p53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0187;p53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0188;p53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0189;p53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0190;p53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0191;p53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0192;p53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0193;p53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0194;p53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0195;p53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0196;p53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0197;p53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0198;p53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0199;p53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10183;p53"/>
          <p:cNvGrpSpPr/>
          <p:nvPr/>
        </p:nvGrpSpPr>
        <p:grpSpPr>
          <a:xfrm>
            <a:off x="1773139" y="560867"/>
            <a:ext cx="1095499" cy="1060447"/>
            <a:chOff x="2189568" y="1961603"/>
            <a:chExt cx="364993" cy="359049"/>
          </a:xfrm>
        </p:grpSpPr>
        <p:sp>
          <p:nvSpPr>
            <p:cNvPr id="22" name="Google Shape;10184;p53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0185;p53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0186;p53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0187;p53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0188;p53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0189;p53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0190;p53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0191;p53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0192;p53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0193;p53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0194;p53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0195;p53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0196;p53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0197;p53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0198;p53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0199;p53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/>
          <p:cNvSpPr txBox="1"/>
          <p:nvPr/>
        </p:nvSpPr>
        <p:spPr>
          <a:xfrm>
            <a:off x="736600" y="528320"/>
            <a:ext cx="10285095" cy="66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200">
              <a:buClr>
                <a:srgbClr val="210A26"/>
              </a:buClr>
            </a:pPr>
            <a:r>
              <a:rPr lang="en-US" altLang="en-IN" sz="3600" b="1" kern="0" dirty="0">
                <a:solidFill>
                  <a:schemeClr val="accent3"/>
                </a:solidFill>
              </a:rPr>
              <a:t>MECHANISM OF ACTION OF ENALAPRIL</a:t>
            </a:r>
            <a:endParaRPr lang="en-US" altLang="en-IN" sz="3600" b="1" kern="0" dirty="0">
              <a:solidFill>
                <a:schemeClr val="accent3"/>
              </a:solidFill>
            </a:endParaRPr>
          </a:p>
        </p:txBody>
      </p:sp>
      <p:sp>
        <p:nvSpPr>
          <p:cNvPr id="5" name="Google Shape;667;p29"/>
          <p:cNvSpPr txBox="1"/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endParaRPr lang="en-IN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9535" y="1784350"/>
            <a:ext cx="9421495" cy="3235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__Source_Sans_3_11ceb6"/>
              </a:rPr>
              <a:t> </a:t>
            </a:r>
            <a:endParaRPr lang="en-US" sz="3200" b="0" i="0" dirty="0">
              <a:solidFill>
                <a:srgbClr val="000000"/>
              </a:solidFill>
              <a:effectLst/>
              <a:latin typeface="__Source_Sans_3_11ceb6"/>
            </a:endParaRPr>
          </a:p>
        </p:txBody>
      </p:sp>
      <p:pic>
        <p:nvPicPr>
          <p:cNvPr id="2" name="Picture 1" descr="A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7790" y="1475105"/>
            <a:ext cx="7253605" cy="4835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095" y="744220"/>
            <a:ext cx="10462895" cy="1384935"/>
          </a:xfrm>
        </p:spPr>
        <p:txBody>
          <a:bodyPr/>
          <a:p>
            <a:r>
              <a:rPr lang="en-US" altLang="en-US" sz="4000" b="1">
                <a:solidFill>
                  <a:srgbClr val="FF0000"/>
                </a:solidFill>
              </a:rPr>
              <a:t>Blocks β1-adrenergic receptors in the heart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98370" y="2280920"/>
            <a:ext cx="7059930" cy="3555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1865" kern="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/>
                <a:cs typeface="Poppins" panose="00000500000000000000" pitchFamily="2" charset="0"/>
              </a:rPr>
              <a:t>↓ Heart rate (negative chronotropy</a:t>
            </a:r>
            <a:r>
              <a:rPr lang="en-US" altLang="en-US"/>
              <a:t>)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algn="ctr"/>
            <a:r>
              <a:rPr lang="en-US" altLang="en-US" sz="1865" kern="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/>
                <a:cs typeface="Poppins" panose="00000500000000000000" pitchFamily="2" charset="0"/>
              </a:rPr>
              <a:t>↓ Myocardial contractility (negative inotropy)</a:t>
            </a:r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pPr algn="ctr"/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pPr algn="ctr"/>
            <a:r>
              <a:rPr lang="en-US" altLang="en-US" sz="1865" kern="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/>
                <a:cs typeface="Poppins" panose="00000500000000000000" pitchFamily="2" charset="0"/>
              </a:rPr>
              <a:t>↓ Cardiac output</a:t>
            </a:r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pPr algn="ctr"/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pPr algn="ctr"/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pPr algn="ctr"/>
            <a:r>
              <a:rPr lang="en-US" altLang="en-US" sz="1865" kern="0" dirty="0">
                <a:solidFill>
                  <a:srgbClr val="000000"/>
                </a:solidFill>
                <a:latin typeface="Poppins" panose="00000500000000000000" pitchFamily="2" charset="0"/>
                <a:ea typeface="Arial" panose="020B0604020202020204"/>
                <a:cs typeface="Poppins" panose="00000500000000000000" pitchFamily="2" charset="0"/>
              </a:rPr>
              <a:t>↓ Blood pressure</a:t>
            </a:r>
            <a:endParaRPr lang="en-US" altLang="en-US" sz="1865" kern="0" dirty="0">
              <a:solidFill>
                <a:srgbClr val="000000"/>
              </a:solidFill>
              <a:latin typeface="Poppins" panose="00000500000000000000" pitchFamily="2" charset="0"/>
              <a:ea typeface="Arial" panose="020B0604020202020204"/>
              <a:cs typeface="Poppins" panose="00000500000000000000" pitchFamily="2" charset="0"/>
            </a:endParaRPr>
          </a:p>
          <a:p>
            <a:endParaRPr lang="en-US" altLang="en-US"/>
          </a:p>
        </p:txBody>
      </p:sp>
      <p:sp>
        <p:nvSpPr>
          <p:cNvPr id="4" name="Down Arrow 3"/>
          <p:cNvSpPr/>
          <p:nvPr/>
        </p:nvSpPr>
        <p:spPr>
          <a:xfrm>
            <a:off x="5666105" y="2742565"/>
            <a:ext cx="123825" cy="38417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66105" y="3507740"/>
            <a:ext cx="123825" cy="38417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666105" y="4382770"/>
            <a:ext cx="123825" cy="38417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356995"/>
            <a:ext cx="10271760" cy="498348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/>
              <a:t>To summarize:</a:t>
            </a:r>
            <a:endParaRPr lang="en-US" sz="2400" dirty="0"/>
          </a:p>
          <a:p>
            <a:pPr algn="just">
              <a:lnSpc>
                <a:spcPct val="200000"/>
              </a:lnSpc>
            </a:pPr>
            <a:r>
              <a:rPr lang="en-US" altLang="en-US" sz="1865" dirty="0"/>
              <a:t>Cardiovascular drugs act via specific mechanisms to restore hemodynamic balance.</a:t>
            </a:r>
            <a:endParaRPr lang="en-US" altLang="en-US" sz="1865" dirty="0"/>
          </a:p>
          <a:p>
            <a:pPr algn="just">
              <a:lnSpc>
                <a:spcPct val="200000"/>
              </a:lnSpc>
            </a:pPr>
            <a:r>
              <a:rPr lang="en-US" altLang="en-US" dirty="0"/>
              <a:t>Mechanisms include receptor blockade, enzyme inhibition, and ion channel modulation.</a:t>
            </a:r>
            <a:endParaRPr lang="en-US" altLang="en-US" dirty="0"/>
          </a:p>
          <a:p>
            <a:pPr algn="just">
              <a:lnSpc>
                <a:spcPct val="200000"/>
              </a:lnSpc>
            </a:pPr>
            <a:r>
              <a:rPr lang="en-US" altLang="en-US" dirty="0"/>
              <a:t>Example: ACE inhibitors reduce Ang II production, causing vasodilation and natriuresis.</a:t>
            </a:r>
            <a:endParaRPr lang="en-US" altLang="en-US" dirty="0"/>
          </a:p>
          <a:p>
            <a:pPr algn="just">
              <a:lnSpc>
                <a:spcPct val="200000"/>
              </a:lnSpc>
            </a:pPr>
            <a:r>
              <a:rPr lang="en-US" altLang="en-US" dirty="0"/>
              <a:t>Mechanism knowledge improves drug selection and therapeutic outcomes.</a:t>
            </a:r>
            <a:endParaRPr lang="en-US" altLang="en-US" dirty="0"/>
          </a:p>
          <a:p>
            <a:pPr algn="just">
              <a:lnSpc>
                <a:spcPct val="200000"/>
              </a:lnSpc>
            </a:pPr>
            <a:endParaRPr lang="en-US" altLang="en-US" dirty="0"/>
          </a:p>
          <a:p>
            <a:pPr algn="just">
              <a:lnSpc>
                <a:spcPct val="200000"/>
              </a:lnSpc>
            </a:pPr>
            <a:endParaRPr lang="en-US" altLang="en-US" dirty="0"/>
          </a:p>
          <a:p>
            <a:pPr algn="just">
              <a:lnSpc>
                <a:spcPct val="200000"/>
              </a:lnSpc>
            </a:pPr>
            <a:endParaRPr lang="en-US" altLang="en-US" dirty="0"/>
          </a:p>
          <a:p>
            <a:pPr algn="just">
              <a:lnSpc>
                <a:spcPct val="20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25*321"/>
  <p:tag name="TABLE_ENDDRAG_RECT" val="67*151*825*321"/>
</p:tagLst>
</file>

<file path=ppt/theme/theme1.xml><?xml version="1.0" encoding="utf-8"?>
<a:theme xmlns:a="http://schemas.openxmlformats.org/drawingml/2006/main" name="Tips to Prepare for an Exam by Slidesgo">
  <a:themeElements>
    <a:clrScheme name="Simple Light">
      <a:dk1>
        <a:srgbClr val="210A26"/>
      </a:dk1>
      <a:lt1>
        <a:srgbClr val="4D476D"/>
      </a:lt1>
      <a:dk2>
        <a:srgbClr val="A0BFDB"/>
      </a:dk2>
      <a:lt2>
        <a:srgbClr val="DFF3F8"/>
      </a:lt2>
      <a:accent1>
        <a:srgbClr val="EA3554"/>
      </a:accent1>
      <a:accent2>
        <a:srgbClr val="FFA406"/>
      </a:accent2>
      <a:accent3>
        <a:srgbClr val="C1712D"/>
      </a:accent3>
      <a:accent4>
        <a:srgbClr val="1D9E4E"/>
      </a:accent4>
      <a:accent5>
        <a:srgbClr val="3169F8"/>
      </a:accent5>
      <a:accent6>
        <a:srgbClr val="FFFFFF"/>
      </a:accent6>
      <a:hlink>
        <a:srgbClr val="210A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</Words>
  <Application>WPS Presentation</Application>
  <PresentationFormat>Widescreen</PresentationFormat>
  <Paragraphs>122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Poppins Black</vt:lpstr>
      <vt:lpstr>Segoe Print</vt:lpstr>
      <vt:lpstr>Poppins</vt:lpstr>
      <vt:lpstr>Arial</vt:lpstr>
      <vt:lpstr>Bebas Neue</vt:lpstr>
      <vt:lpstr>Poppins</vt:lpstr>
      <vt:lpstr>__Source_Sans_3_11ceb6</vt:lpstr>
      <vt:lpstr>Calibri</vt:lpstr>
      <vt:lpstr>Microsoft YaHei</vt:lpstr>
      <vt:lpstr>Arial Unicode MS</vt:lpstr>
      <vt:lpstr>Bahnschrift SemiBold</vt:lpstr>
      <vt:lpstr>Tips to Prepare for an Exam by Slidesgo</vt:lpstr>
      <vt:lpstr>Unit Conversions in Imperial and Metric System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Conversions in Imperial and Metric System</dc:title>
  <dc:creator>Vishwajeet Ghorpade</dc:creator>
  <cp:lastModifiedBy>DELL</cp:lastModifiedBy>
  <cp:revision>43</cp:revision>
  <dcterms:created xsi:type="dcterms:W3CDTF">2025-03-24T14:32:00Z</dcterms:created>
  <dcterms:modified xsi:type="dcterms:W3CDTF">2025-06-26T04:43:24Z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A0366B86AFD04F1E9D7DD2A5A79632E6_13</vt:lpwstr>
  </property>
  <property fmtid="{D5CDD505-2E9C-101B-9397-08002B2CF9AE}" pid="3" name="KSOProductBuildVer">
    <vt:lpwstr>1033-12.2.0.21546</vt:lpwstr>
  </property>
</Properties>
</file>