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88" r:id="rId3"/>
    <p:sldId id="291" r:id="rId4"/>
    <p:sldId id="293" r:id="rId5"/>
    <p:sldId id="294" r:id="rId6"/>
    <p:sldId id="300" r:id="rId7"/>
    <p:sldId id="296" r:id="rId8"/>
    <p:sldId id="301" r:id="rId9"/>
    <p:sldId id="30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shnavi mane" userId="5bc340346630145f" providerId="LiveId" clId="{E3F43E8D-5EB6-4310-9BED-85163E20062C}"/>
    <pc:docChg chg="modSld">
      <pc:chgData name="vaishnavi mane" userId="5bc340346630145f" providerId="LiveId" clId="{E3F43E8D-5EB6-4310-9BED-85163E20062C}" dt="2025-05-03T04:03:14.905" v="11" actId="20577"/>
      <pc:docMkLst>
        <pc:docMk/>
      </pc:docMkLst>
      <pc:sldChg chg="modSp mod">
        <pc:chgData name="vaishnavi mane" userId="5bc340346630145f" providerId="LiveId" clId="{E3F43E8D-5EB6-4310-9BED-85163E20062C}" dt="2025-05-03T04:03:14.905" v="11" actId="20577"/>
        <pc:sldMkLst>
          <pc:docMk/>
          <pc:sldMk cId="280229617" sldId="294"/>
        </pc:sldMkLst>
        <pc:spChg chg="mod">
          <ac:chgData name="vaishnavi mane" userId="5bc340346630145f" providerId="LiveId" clId="{E3F43E8D-5EB6-4310-9BED-85163E20062C}" dt="2025-05-03T04:02:56.940" v="6" actId="20577"/>
          <ac:spMkLst>
            <pc:docMk/>
            <pc:sldMk cId="280229617" sldId="294"/>
            <ac:spMk id="5" creationId="{46A7CF3D-BEBA-8CB8-6B83-669216239DEE}"/>
          </ac:spMkLst>
        </pc:spChg>
        <pc:spChg chg="mod">
          <ac:chgData name="vaishnavi mane" userId="5bc340346630145f" providerId="LiveId" clId="{E3F43E8D-5EB6-4310-9BED-85163E20062C}" dt="2025-05-03T04:03:14.905" v="11" actId="20577"/>
          <ac:spMkLst>
            <pc:docMk/>
            <pc:sldMk cId="280229617" sldId="294"/>
            <ac:spMk id="38" creationId="{FD0E3B48-6007-DCDA-E06D-78D4236AD07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F9A04-42BA-496B-8A4B-8091A059D3F8}" type="datetimeFigureOut">
              <a:rPr lang="en-IN" smtClean="0"/>
              <a:t>03-05-2025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134DF-7912-4F13-8675-DBCF056966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419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83148F48-3355-39E6-557C-FE0F7CD7B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9E565785-1924-25EE-CB27-4E1411105D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4F6FBC04-07E8-9115-82A5-50E93EADA7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9587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E87C257D-6DD8-3A2E-B15C-4AAED90AC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3E7AA95D-CD8C-0D37-4EE1-FD5F3AF605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A5977821-13DB-1155-175E-14B11305BB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424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498EBA2F-2619-819B-00D1-2857E2316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BFBFBCD3-327C-3CE8-DBF5-9F3A921D7D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076F8E3A-8384-A819-6032-3E6922F063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540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AEDFEE1B-A837-3DFB-70E1-47D4401343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045AF4A8-28C0-F083-78C3-C416ECA5D6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EFDA8B9F-1486-9E46-61FF-282F4CB157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7024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1BB27C60-B019-C1E4-D2CB-769B70609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DEBCC291-9DBD-10ED-0218-1DCDEE7B04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2AD97CD7-C396-F875-DEDE-AC9AD2129C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5632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911270A1-9577-1EFF-1486-E448458CDA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323B3BE9-FED7-FAB0-62F3-99A6CD4925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582947AB-89AE-343F-58CB-A474D8BD8D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9198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0" name="Google Shape;10;p2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126467" y="1987600"/>
            <a:ext cx="5060000" cy="28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67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6CCDDE-7AB3-D923-3E3E-7E7F1BA327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49103" y="5689842"/>
            <a:ext cx="760176" cy="75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55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1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92" name="Google Shape;92;p11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" name="Google Shape;93;p11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11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95;p11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6" name="Google Shape;96;p11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1"/>
          <p:cNvSpPr txBox="1">
            <a:spLocks noGrp="1"/>
          </p:cNvSpPr>
          <p:nvPr>
            <p:ph type="title" hasCustomPrompt="1"/>
          </p:nvPr>
        </p:nvSpPr>
        <p:spPr>
          <a:xfrm>
            <a:off x="1712000" y="2077967"/>
            <a:ext cx="87680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98" name="Google Shape;98;p11"/>
          <p:cNvSpPr txBox="1">
            <a:spLocks noGrp="1"/>
          </p:cNvSpPr>
          <p:nvPr>
            <p:ph type="subTitle" idx="1"/>
          </p:nvPr>
        </p:nvSpPr>
        <p:spPr>
          <a:xfrm>
            <a:off x="1712000" y="4092833"/>
            <a:ext cx="87680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251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302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13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02" name="Google Shape;102;p13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13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13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13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6" name="Google Shape;106;p13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13"/>
          <p:cNvSpPr txBox="1">
            <a:spLocks noGrp="1"/>
          </p:cNvSpPr>
          <p:nvPr>
            <p:ph type="title" hasCustomPrompt="1"/>
          </p:nvPr>
        </p:nvSpPr>
        <p:spPr>
          <a:xfrm>
            <a:off x="1510317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08" name="Google Shape;108;p13"/>
          <p:cNvSpPr txBox="1">
            <a:spLocks noGrp="1"/>
          </p:cNvSpPr>
          <p:nvPr>
            <p:ph type="subTitle" idx="1"/>
          </p:nvPr>
        </p:nvSpPr>
        <p:spPr>
          <a:xfrm>
            <a:off x="1510333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2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title" idx="3" hasCustomPrompt="1"/>
          </p:nvPr>
        </p:nvSpPr>
        <p:spPr>
          <a:xfrm>
            <a:off x="4567517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1" name="Google Shape;111;p13"/>
          <p:cNvSpPr txBox="1">
            <a:spLocks noGrp="1"/>
          </p:cNvSpPr>
          <p:nvPr>
            <p:ph type="subTitle" idx="4"/>
          </p:nvPr>
        </p:nvSpPr>
        <p:spPr>
          <a:xfrm>
            <a:off x="4567417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 idx="5" hasCustomPrompt="1"/>
          </p:nvPr>
        </p:nvSpPr>
        <p:spPr>
          <a:xfrm>
            <a:off x="7624484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6"/>
          </p:nvPr>
        </p:nvSpPr>
        <p:spPr>
          <a:xfrm>
            <a:off x="7624500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04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14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16" name="Google Shape;116;p14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4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4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4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0" name="Google Shape;120;p14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4"/>
          <p:cNvSpPr txBox="1">
            <a:spLocks noGrp="1"/>
          </p:cNvSpPr>
          <p:nvPr>
            <p:ph type="title"/>
          </p:nvPr>
        </p:nvSpPr>
        <p:spPr>
          <a:xfrm>
            <a:off x="6096000" y="3234000"/>
            <a:ext cx="4597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22" name="Google Shape;122;p14"/>
          <p:cNvSpPr txBox="1">
            <a:spLocks noGrp="1"/>
          </p:cNvSpPr>
          <p:nvPr>
            <p:ph type="title" idx="2" hasCustomPrompt="1"/>
          </p:nvPr>
        </p:nvSpPr>
        <p:spPr>
          <a:xfrm>
            <a:off x="6096000" y="1595267"/>
            <a:ext cx="4597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691687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oogle Shape;124;p15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25" name="Google Shape;125;p15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15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15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15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9" name="Google Shape;129;p15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15"/>
          <p:cNvSpPr txBox="1">
            <a:spLocks noGrp="1"/>
          </p:cNvSpPr>
          <p:nvPr>
            <p:ph type="title"/>
          </p:nvPr>
        </p:nvSpPr>
        <p:spPr>
          <a:xfrm>
            <a:off x="6096000" y="3234000"/>
            <a:ext cx="4597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31" name="Google Shape;131;p15"/>
          <p:cNvSpPr txBox="1">
            <a:spLocks noGrp="1"/>
          </p:cNvSpPr>
          <p:nvPr>
            <p:ph type="title" idx="2" hasCustomPrompt="1"/>
          </p:nvPr>
        </p:nvSpPr>
        <p:spPr>
          <a:xfrm>
            <a:off x="6096000" y="1595267"/>
            <a:ext cx="4597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591853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7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44" name="Google Shape;144;p1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8" name="Google Shape;148;p17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9" name="Google Shape;149;p17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body" idx="1"/>
          </p:nvPr>
        </p:nvSpPr>
        <p:spPr>
          <a:xfrm>
            <a:off x="953400" y="1660933"/>
            <a:ext cx="10285200" cy="448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51" name="Google Shape;151;p17"/>
          <p:cNvSpPr/>
          <p:nvPr/>
        </p:nvSpPr>
        <p:spPr>
          <a:xfrm rot="10800000" flipH="1">
            <a:off x="9997901" y="5498786"/>
            <a:ext cx="171911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33079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8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54" name="Google Shape;154;p18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18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18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8" name="Google Shape;158;p18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8"/>
          <p:cNvSpPr txBox="1">
            <a:spLocks noGrp="1"/>
          </p:cNvSpPr>
          <p:nvPr>
            <p:ph type="title"/>
          </p:nvPr>
        </p:nvSpPr>
        <p:spPr>
          <a:xfrm>
            <a:off x="953467" y="2150333"/>
            <a:ext cx="4535200" cy="2526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160" name="Google Shape;160;p18"/>
          <p:cNvSpPr txBox="1">
            <a:spLocks noGrp="1"/>
          </p:cNvSpPr>
          <p:nvPr>
            <p:ph type="body" idx="1"/>
          </p:nvPr>
        </p:nvSpPr>
        <p:spPr>
          <a:xfrm>
            <a:off x="6096000" y="713333"/>
            <a:ext cx="4932400" cy="543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14856" rtl="0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3471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9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63" name="Google Shape;163;p19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19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19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19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19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8" name="Google Shape;168;p19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0813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20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71" name="Google Shape;171;p2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2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2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2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5" name="Google Shape;175;p20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6" name="Google Shape;176;p20"/>
          <p:cNvSpPr txBox="1">
            <a:spLocks noGrp="1"/>
          </p:cNvSpPr>
          <p:nvPr>
            <p:ph type="ctrTitle"/>
          </p:nvPr>
        </p:nvSpPr>
        <p:spPr>
          <a:xfrm>
            <a:off x="3377600" y="862200"/>
            <a:ext cx="5436800" cy="13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77" name="Google Shape;177;p20"/>
          <p:cNvSpPr txBox="1">
            <a:spLocks noGrp="1"/>
          </p:cNvSpPr>
          <p:nvPr>
            <p:ph type="subTitle" idx="1"/>
          </p:nvPr>
        </p:nvSpPr>
        <p:spPr>
          <a:xfrm>
            <a:off x="3377600" y="2091000"/>
            <a:ext cx="5436800" cy="16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78" name="Google Shape;178;p20"/>
          <p:cNvSpPr txBox="1"/>
          <p:nvPr/>
        </p:nvSpPr>
        <p:spPr>
          <a:xfrm>
            <a:off x="3377600" y="4541100"/>
            <a:ext cx="5436800" cy="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CREDITS: This template has been created by </a:t>
            </a:r>
            <a:r>
              <a:rPr lang="en" sz="1333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and includes icons by </a:t>
            </a:r>
            <a:r>
              <a:rPr lang="en" sz="1333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infographics &amp; images by </a:t>
            </a:r>
            <a:r>
              <a:rPr lang="en" sz="1333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" sz="1333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and content by </a:t>
            </a:r>
            <a:r>
              <a:rPr lang="en" sz="1333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Sandra Medina</a:t>
            </a:r>
            <a:endParaRPr sz="1333" b="1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4147250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>
            <a:off x="1" y="3541832"/>
            <a:ext cx="5239951" cy="3316203"/>
          </a:xfrm>
          <a:custGeom>
            <a:avLst/>
            <a:gdLst/>
            <a:ahLst/>
            <a:cxnLst/>
            <a:rect l="l" t="t" r="r" b="b"/>
            <a:pathLst>
              <a:path w="65606" h="41520" extrusionOk="0">
                <a:moveTo>
                  <a:pt x="3403" y="1"/>
                </a:moveTo>
                <a:cubicBezTo>
                  <a:pt x="1302" y="1"/>
                  <a:pt x="0" y="501"/>
                  <a:pt x="0" y="501"/>
                </a:cubicBezTo>
                <a:lnTo>
                  <a:pt x="0" y="41519"/>
                </a:lnTo>
                <a:lnTo>
                  <a:pt x="65606" y="41519"/>
                </a:lnTo>
                <a:cubicBezTo>
                  <a:pt x="65606" y="41519"/>
                  <a:pt x="61764" y="36094"/>
                  <a:pt x="53544" y="36094"/>
                </a:cubicBezTo>
                <a:cubicBezTo>
                  <a:pt x="52716" y="36094"/>
                  <a:pt x="51844" y="36149"/>
                  <a:pt x="50928" y="36270"/>
                </a:cubicBezTo>
                <a:cubicBezTo>
                  <a:pt x="49598" y="36445"/>
                  <a:pt x="48291" y="36548"/>
                  <a:pt x="47001" y="36548"/>
                </a:cubicBezTo>
                <a:cubicBezTo>
                  <a:pt x="38572" y="36548"/>
                  <a:pt x="30879" y="32171"/>
                  <a:pt x="22233" y="15274"/>
                </a:cubicBezTo>
                <a:cubicBezTo>
                  <a:pt x="15513" y="2141"/>
                  <a:pt x="7749" y="1"/>
                  <a:pt x="340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1" name="Google Shape;181;p21"/>
          <p:cNvSpPr/>
          <p:nvPr/>
        </p:nvSpPr>
        <p:spPr>
          <a:xfrm>
            <a:off x="8246180" y="0"/>
            <a:ext cx="3945813" cy="1651709"/>
          </a:xfrm>
          <a:custGeom>
            <a:avLst/>
            <a:gdLst/>
            <a:ahLst/>
            <a:cxnLst/>
            <a:rect l="l" t="t" r="r" b="b"/>
            <a:pathLst>
              <a:path w="54415" h="22778" extrusionOk="0">
                <a:moveTo>
                  <a:pt x="1" y="1"/>
                </a:moveTo>
                <a:cubicBezTo>
                  <a:pt x="8129" y="521"/>
                  <a:pt x="14031" y="3075"/>
                  <a:pt x="17554" y="8487"/>
                </a:cubicBezTo>
                <a:cubicBezTo>
                  <a:pt x="24665" y="19420"/>
                  <a:pt x="34653" y="22777"/>
                  <a:pt x="42844" y="22777"/>
                </a:cubicBezTo>
                <a:cubicBezTo>
                  <a:pt x="47620" y="22777"/>
                  <a:pt x="51785" y="21636"/>
                  <a:pt x="54415" y="20190"/>
                </a:cubicBezTo>
                <a:lnTo>
                  <a:pt x="5441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/>
          <p:nvPr/>
        </p:nvSpPr>
        <p:spPr>
          <a:xfrm>
            <a:off x="1" y="1"/>
            <a:ext cx="953452" cy="1391599"/>
          </a:xfrm>
          <a:custGeom>
            <a:avLst/>
            <a:gdLst/>
            <a:ahLst/>
            <a:cxnLst/>
            <a:rect l="l" t="t" r="r" b="b"/>
            <a:pathLst>
              <a:path w="9750" h="14230" extrusionOk="0">
                <a:moveTo>
                  <a:pt x="9514" y="1"/>
                </a:moveTo>
                <a:cubicBezTo>
                  <a:pt x="9495" y="2976"/>
                  <a:pt x="8470" y="5968"/>
                  <a:pt x="6716" y="8381"/>
                </a:cubicBezTo>
                <a:cubicBezTo>
                  <a:pt x="4969" y="10784"/>
                  <a:pt x="2623" y="12629"/>
                  <a:pt x="0" y="13955"/>
                </a:cubicBezTo>
                <a:lnTo>
                  <a:pt x="0" y="14230"/>
                </a:lnTo>
                <a:cubicBezTo>
                  <a:pt x="291" y="14084"/>
                  <a:pt x="580" y="13931"/>
                  <a:pt x="864" y="13771"/>
                </a:cubicBezTo>
                <a:cubicBezTo>
                  <a:pt x="3014" y="12568"/>
                  <a:pt x="4972" y="10986"/>
                  <a:pt x="6505" y="9048"/>
                </a:cubicBezTo>
                <a:cubicBezTo>
                  <a:pt x="8073" y="7064"/>
                  <a:pt x="9154" y="4732"/>
                  <a:pt x="9564" y="2231"/>
                </a:cubicBezTo>
                <a:cubicBezTo>
                  <a:pt x="9684" y="1495"/>
                  <a:pt x="9748" y="749"/>
                  <a:pt x="975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3" name="Google Shape;183;p21"/>
          <p:cNvSpPr/>
          <p:nvPr/>
        </p:nvSpPr>
        <p:spPr>
          <a:xfrm>
            <a:off x="10842572" y="5936466"/>
            <a:ext cx="1344877" cy="921535"/>
          </a:xfrm>
          <a:custGeom>
            <a:avLst/>
            <a:gdLst/>
            <a:ahLst/>
            <a:cxnLst/>
            <a:rect l="l" t="t" r="r" b="b"/>
            <a:pathLst>
              <a:path w="14230" h="9751" extrusionOk="0">
                <a:moveTo>
                  <a:pt x="14230" y="0"/>
                </a:moveTo>
                <a:cubicBezTo>
                  <a:pt x="13482" y="2"/>
                  <a:pt x="12735" y="67"/>
                  <a:pt x="11999" y="186"/>
                </a:cubicBezTo>
                <a:cubicBezTo>
                  <a:pt x="9498" y="596"/>
                  <a:pt x="7166" y="1677"/>
                  <a:pt x="5182" y="3246"/>
                </a:cubicBezTo>
                <a:cubicBezTo>
                  <a:pt x="3244" y="4777"/>
                  <a:pt x="1663" y="6735"/>
                  <a:pt x="458" y="8884"/>
                </a:cubicBezTo>
                <a:cubicBezTo>
                  <a:pt x="299" y="9170"/>
                  <a:pt x="146" y="9458"/>
                  <a:pt x="1" y="9750"/>
                </a:cubicBezTo>
                <a:lnTo>
                  <a:pt x="274" y="9750"/>
                </a:lnTo>
                <a:cubicBezTo>
                  <a:pt x="1601" y="7125"/>
                  <a:pt x="3446" y="4780"/>
                  <a:pt x="5850" y="3034"/>
                </a:cubicBezTo>
                <a:cubicBezTo>
                  <a:pt x="8263" y="1280"/>
                  <a:pt x="11254" y="256"/>
                  <a:pt x="14230" y="236"/>
                </a:cubicBezTo>
                <a:lnTo>
                  <a:pt x="1423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21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1517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3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8" name="Google Shape;18;p3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3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" name="Google Shape;22;p3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1498151" y="3234000"/>
            <a:ext cx="3695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1498151" y="1595267"/>
            <a:ext cx="3695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33331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22"/>
          <p:cNvGrpSpPr/>
          <p:nvPr/>
        </p:nvGrpSpPr>
        <p:grpSpPr>
          <a:xfrm flipH="1">
            <a:off x="-2" y="-33"/>
            <a:ext cx="12192007" cy="6858065"/>
            <a:chOff x="0" y="25"/>
            <a:chExt cx="9144005" cy="5143549"/>
          </a:xfrm>
        </p:grpSpPr>
        <p:sp>
          <p:nvSpPr>
            <p:cNvPr id="187" name="Google Shape;187;p22"/>
            <p:cNvSpPr/>
            <p:nvPr/>
          </p:nvSpPr>
          <p:spPr>
            <a:xfrm>
              <a:off x="0" y="2426243"/>
              <a:ext cx="3712582" cy="2717331"/>
            </a:xfrm>
            <a:custGeom>
              <a:avLst/>
              <a:gdLst/>
              <a:ahLst/>
              <a:cxnLst/>
              <a:rect l="l" t="t" r="r" b="b"/>
              <a:pathLst>
                <a:path w="67108" h="49118" extrusionOk="0">
                  <a:moveTo>
                    <a:pt x="8389" y="1"/>
                  </a:moveTo>
                  <a:cubicBezTo>
                    <a:pt x="4054" y="1"/>
                    <a:pt x="0" y="2152"/>
                    <a:pt x="0" y="2152"/>
                  </a:cubicBezTo>
                  <a:lnTo>
                    <a:pt x="0" y="49117"/>
                  </a:lnTo>
                  <a:lnTo>
                    <a:pt x="67108" y="49117"/>
                  </a:lnTo>
                  <a:cubicBezTo>
                    <a:pt x="58580" y="32150"/>
                    <a:pt x="31936" y="35403"/>
                    <a:pt x="20920" y="32057"/>
                  </a:cubicBezTo>
                  <a:cubicBezTo>
                    <a:pt x="9902" y="28710"/>
                    <a:pt x="22099" y="12463"/>
                    <a:pt x="16084" y="3793"/>
                  </a:cubicBezTo>
                  <a:cubicBezTo>
                    <a:pt x="14068" y="886"/>
                    <a:pt x="11170" y="1"/>
                    <a:pt x="83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22"/>
            <p:cNvSpPr/>
            <p:nvPr/>
          </p:nvSpPr>
          <p:spPr>
            <a:xfrm>
              <a:off x="4490166" y="25"/>
              <a:ext cx="4653839" cy="2546605"/>
            </a:xfrm>
            <a:custGeom>
              <a:avLst/>
              <a:gdLst/>
              <a:ahLst/>
              <a:cxnLst/>
              <a:rect l="l" t="t" r="r" b="b"/>
              <a:pathLst>
                <a:path w="84122" h="46032" extrusionOk="0">
                  <a:moveTo>
                    <a:pt x="0" y="0"/>
                  </a:moveTo>
                  <a:cubicBezTo>
                    <a:pt x="3140" y="4954"/>
                    <a:pt x="13237" y="8242"/>
                    <a:pt x="29765" y="8242"/>
                  </a:cubicBezTo>
                  <a:cubicBezTo>
                    <a:pt x="30380" y="8242"/>
                    <a:pt x="31004" y="8237"/>
                    <a:pt x="31637" y="8228"/>
                  </a:cubicBezTo>
                  <a:cubicBezTo>
                    <a:pt x="31851" y="8225"/>
                    <a:pt x="32062" y="8224"/>
                    <a:pt x="32270" y="8224"/>
                  </a:cubicBezTo>
                  <a:cubicBezTo>
                    <a:pt x="57121" y="8224"/>
                    <a:pt x="46695" y="30052"/>
                    <a:pt x="65108" y="41560"/>
                  </a:cubicBezTo>
                  <a:cubicBezTo>
                    <a:pt x="70037" y="44641"/>
                    <a:pt x="76496" y="46031"/>
                    <a:pt x="81343" y="46031"/>
                  </a:cubicBezTo>
                  <a:cubicBezTo>
                    <a:pt x="82348" y="46031"/>
                    <a:pt x="83283" y="45971"/>
                    <a:pt x="84121" y="45855"/>
                  </a:cubicBezTo>
                  <a:lnTo>
                    <a:pt x="8412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9" name="Google Shape;189;p22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9420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27" name="Google Shape;27;p4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1" name="Google Shape;31;p4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102720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1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5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36" name="Google Shape;36;p5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5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5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5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0" name="Google Shape;40;p5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1"/>
          </p:nvPr>
        </p:nvSpPr>
        <p:spPr>
          <a:xfrm>
            <a:off x="1575233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2"/>
          </p:nvPr>
        </p:nvSpPr>
        <p:spPr>
          <a:xfrm>
            <a:off x="6448400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3"/>
          </p:nvPr>
        </p:nvSpPr>
        <p:spPr>
          <a:xfrm>
            <a:off x="1575233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4"/>
          </p:nvPr>
        </p:nvSpPr>
        <p:spPr>
          <a:xfrm>
            <a:off x="6448400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569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6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48" name="Google Shape;48;p6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6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6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6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" name="Google Shape;52;p6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7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54" name="Google Shape;54;p6"/>
          <p:cNvSpPr/>
          <p:nvPr/>
        </p:nvSpPr>
        <p:spPr>
          <a:xfrm rot="10800000">
            <a:off x="474965" y="5498786"/>
            <a:ext cx="171730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6"/>
          <p:cNvSpPr/>
          <p:nvPr/>
        </p:nvSpPr>
        <p:spPr>
          <a:xfrm>
            <a:off x="9999698" y="451986"/>
            <a:ext cx="171730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6090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7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58" name="Google Shape;58;p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2" name="Google Shape;62;p7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4429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754" lvl="2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2438339" lvl="3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3047924" lvl="4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3657509" lvl="5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4267093" lvl="6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4876678" lvl="7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5486263" lvl="8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4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8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67" name="Google Shape;67;p8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8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8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8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1" name="Google Shape;71;p8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1805800" y="1551000"/>
            <a:ext cx="8580400" cy="37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781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9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75" name="Google Shape;75;p9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9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9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9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9" name="Google Shape;79;p9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960000" y="489897"/>
            <a:ext cx="10272000" cy="1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2988733" y="1798333"/>
            <a:ext cx="6214800" cy="22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41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10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84" name="Google Shape;84;p1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1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1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8" name="Google Shape;88;p10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960000" y="30472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925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3400" y="1660933"/>
            <a:ext cx="10285200" cy="4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81510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6"/>
          <p:cNvSpPr txBox="1">
            <a:spLocks noGrp="1"/>
          </p:cNvSpPr>
          <p:nvPr>
            <p:ph type="ctrTitle"/>
          </p:nvPr>
        </p:nvSpPr>
        <p:spPr>
          <a:xfrm>
            <a:off x="1298914" y="1682669"/>
            <a:ext cx="9251273" cy="85561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IN" sz="4000" dirty="0">
                <a:solidFill>
                  <a:schemeClr val="bg2">
                    <a:lumMod val="50000"/>
                  </a:schemeClr>
                </a:solidFill>
                <a:effectLst/>
                <a:latin typeface="Poppins Black" panose="00000A00000000000000" pitchFamily="2" charset="0"/>
                <a:ea typeface="Times New Roman" panose="02020603050405020304" pitchFamily="18" charset="0"/>
                <a:cs typeface="Poppins Black" panose="00000A00000000000000" pitchFamily="2" charset="0"/>
              </a:rPr>
              <a:t>Child Dose Calculations: Common Formulae and Practical Applications</a:t>
            </a:r>
            <a:endParaRPr sz="6600" dirty="0">
              <a:solidFill>
                <a:schemeClr val="bg2">
                  <a:lumMod val="50000"/>
                </a:schemeClr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11" name="Google Shape;378;p27">
            <a:extLst>
              <a:ext uri="{FF2B5EF4-FFF2-40B4-BE49-F238E27FC236}">
                <a16:creationId xmlns:a16="http://schemas.microsoft.com/office/drawing/2014/main" id="{50AE18C7-007F-8BDF-CC45-46E757CEABC8}"/>
              </a:ext>
            </a:extLst>
          </p:cNvPr>
          <p:cNvSpPr txBox="1">
            <a:spLocks/>
          </p:cNvSpPr>
          <p:nvPr/>
        </p:nvSpPr>
        <p:spPr>
          <a:xfrm>
            <a:off x="3899389" y="4747525"/>
            <a:ext cx="4393217" cy="1198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defTabSz="1219170">
              <a:lnSpc>
                <a:spcPct val="150000"/>
              </a:lnSpc>
            </a:pPr>
            <a:r>
              <a:rPr lang="en-IN" sz="1867" b="1" kern="0" dirty="0" err="1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Miss.Vaishnavi</a:t>
            </a:r>
            <a:r>
              <a:rPr lang="en-IN" sz="1867" b="1" kern="0" dirty="0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  <a:r>
              <a:rPr lang="en-IN" sz="1867" b="1" kern="0" dirty="0" err="1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A.Mane</a:t>
            </a:r>
            <a:endParaRPr lang="en-IN" sz="1867" b="1" kern="0" dirty="0">
              <a:solidFill>
                <a:srgbClr val="0954A7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 defTabSz="1219170"/>
            <a:r>
              <a:rPr lang="en-IN" kern="0" dirty="0">
                <a:latin typeface="Poppins" panose="00000500000000000000" pitchFamily="2" charset="0"/>
                <a:cs typeface="Poppins" panose="00000500000000000000" pitchFamily="2" charset="0"/>
              </a:rPr>
              <a:t>Assistant Professor</a:t>
            </a:r>
          </a:p>
          <a:p>
            <a:pPr algn="ctr" defTabSz="1219170"/>
            <a:r>
              <a:rPr lang="en-IN" kern="0" dirty="0">
                <a:latin typeface="Poppins" panose="00000500000000000000" pitchFamily="2" charset="0"/>
                <a:cs typeface="Poppins" panose="00000500000000000000" pitchFamily="2" charset="0"/>
              </a:rPr>
              <a:t>Department of Pharmaceutics,</a:t>
            </a:r>
          </a:p>
          <a:p>
            <a:pPr algn="ctr" defTabSz="1219170"/>
            <a:r>
              <a:rPr lang="en-IN" kern="0" dirty="0">
                <a:latin typeface="Poppins" panose="00000500000000000000" pitchFamily="2" charset="0"/>
                <a:cs typeface="Poppins" panose="00000500000000000000" pitchFamily="2" charset="0"/>
              </a:rPr>
              <a:t>Krishna Institute of Pharmacy, </a:t>
            </a:r>
          </a:p>
          <a:p>
            <a:pPr algn="ctr" defTabSz="1219170"/>
            <a:r>
              <a:rPr lang="en-IN" kern="0" dirty="0">
                <a:latin typeface="Poppins" panose="00000500000000000000" pitchFamily="2" charset="0"/>
                <a:cs typeface="Poppins" panose="00000500000000000000" pitchFamily="2" charset="0"/>
              </a:rPr>
              <a:t>Krishna Vishwa Vidyapeeth (Deemed to be University), Karad, Maharashtra,  INDIA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DDE0F429-98C0-D6B9-2B22-0A0EF75A3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7C15EE37-E241-7170-B269-6589955CB217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" sz="5067" kern="0" dirty="0">
                <a:solidFill>
                  <a:srgbClr val="210A26"/>
                </a:solidFill>
              </a:rPr>
              <a:t>Learning Outcomes</a:t>
            </a:r>
            <a:endParaRPr lang="en-IN" sz="5067" kern="0" dirty="0">
              <a:solidFill>
                <a:srgbClr val="210A26"/>
              </a:solidFill>
            </a:endParaRP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E07F479E-022F-959A-3B6D-2D852A72EBE3}"/>
              </a:ext>
            </a:extLst>
          </p:cNvPr>
          <p:cNvSpPr txBox="1">
            <a:spLocks/>
          </p:cNvSpPr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1219170"/>
            <a:r>
              <a:rPr lang="en-US" sz="1867" b="1" kern="0" dirty="0">
                <a:latin typeface="Poppins" panose="00000500000000000000" pitchFamily="2" charset="0"/>
                <a:cs typeface="Poppins" panose="00000500000000000000" pitchFamily="2" charset="0"/>
              </a:rPr>
              <a:t>After completing this session, students will be able to:</a:t>
            </a:r>
            <a:endParaRPr lang="en-US" sz="1867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609585" indent="-414856" algn="just" defTabSz="1219170"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Demonstrate Knowledge of key pediatric dosing principles and common calculation methods</a:t>
            </a:r>
            <a:r>
              <a:rPr lang="en-US" sz="32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marL="609585" indent="-414856" algn="just" defTabSz="1219170"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Apply Standard Formulae to accurately determine child drug doses.</a:t>
            </a:r>
            <a:r>
              <a:rPr lang="en-US" sz="1800" kern="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marL="609585" indent="-414856" algn="just" defTabSz="1219170">
              <a:spcBef>
                <a:spcPts val="1333"/>
              </a:spcBef>
              <a:buSzPts val="1300"/>
              <a:buFont typeface="Proxima Nova"/>
              <a:buAutoNum type="arabicPeriod"/>
            </a:pPr>
            <a:r>
              <a:rPr lang="en-IN" sz="2400" dirty="0">
                <a:latin typeface="Poppins" panose="00000500000000000000" pitchFamily="2" charset="0"/>
                <a:cs typeface="Poppins" panose="00000500000000000000" pitchFamily="2" charset="0"/>
              </a:rPr>
              <a:t>Ensure Safe Dosing Practices</a:t>
            </a:r>
          </a:p>
        </p:txBody>
      </p:sp>
    </p:spTree>
    <p:extLst>
      <p:ext uri="{BB962C8B-B14F-4D97-AF65-F5344CB8AC3E}">
        <p14:creationId xmlns:p14="http://schemas.microsoft.com/office/powerpoint/2010/main" val="234424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54FAF3B3-60A8-B457-3F21-3D358F556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7;p36">
            <a:extLst>
              <a:ext uri="{FF2B5EF4-FFF2-40B4-BE49-F238E27FC236}">
                <a16:creationId xmlns:a16="http://schemas.microsoft.com/office/drawing/2014/main" id="{DD5C83C1-EA57-F8D0-5DBC-B00949B23E43}"/>
              </a:ext>
            </a:extLst>
          </p:cNvPr>
          <p:cNvSpPr txBox="1">
            <a:spLocks/>
          </p:cNvSpPr>
          <p:nvPr/>
        </p:nvSpPr>
        <p:spPr>
          <a:xfrm>
            <a:off x="-1603996" y="60405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170">
              <a:buClr>
                <a:srgbClr val="210A26"/>
              </a:buClr>
            </a:pPr>
            <a:r>
              <a:rPr lang="en-IN" sz="5067" kern="0" dirty="0">
                <a:solidFill>
                  <a:srgbClr val="210A26"/>
                </a:solidFill>
              </a:rPr>
              <a:t>Contents</a:t>
            </a:r>
          </a:p>
        </p:txBody>
      </p:sp>
      <p:sp>
        <p:nvSpPr>
          <p:cNvPr id="3" name="Google Shape;1168;p36">
            <a:extLst>
              <a:ext uri="{FF2B5EF4-FFF2-40B4-BE49-F238E27FC236}">
                <a16:creationId xmlns:a16="http://schemas.microsoft.com/office/drawing/2014/main" id="{EE810634-E1F7-B7E0-B4F6-2C0A06CAFD6C}"/>
              </a:ext>
            </a:extLst>
          </p:cNvPr>
          <p:cNvSpPr txBox="1"/>
          <p:nvPr/>
        </p:nvSpPr>
        <p:spPr>
          <a:xfrm>
            <a:off x="2594813" y="2119134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CHILD DOSE CALCULATION</a:t>
            </a:r>
            <a:endParaRPr lang="en-IN" sz="1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1219170">
              <a:lnSpc>
                <a:spcPct val="115000"/>
              </a:lnSpc>
              <a:buClr>
                <a:srgbClr val="000000"/>
              </a:buClr>
            </a:pPr>
            <a:endParaRPr sz="1733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" name="Google Shape;1169;p36">
            <a:extLst>
              <a:ext uri="{FF2B5EF4-FFF2-40B4-BE49-F238E27FC236}">
                <a16:creationId xmlns:a16="http://schemas.microsoft.com/office/drawing/2014/main" id="{CEFD8035-D7D9-9ABB-C954-E3BB5856A580}"/>
              </a:ext>
            </a:extLst>
          </p:cNvPr>
          <p:cNvSpPr/>
          <p:nvPr/>
        </p:nvSpPr>
        <p:spPr>
          <a:xfrm>
            <a:off x="1371600" y="1971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kern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01</a:t>
            </a:r>
            <a:endParaRPr sz="2667" kern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7" name="Google Shape;1170;p36">
            <a:extLst>
              <a:ext uri="{FF2B5EF4-FFF2-40B4-BE49-F238E27FC236}">
                <a16:creationId xmlns:a16="http://schemas.microsoft.com/office/drawing/2014/main" id="{B6089686-3EED-176B-91F7-E9ED52238DE5}"/>
              </a:ext>
            </a:extLst>
          </p:cNvPr>
          <p:cNvSpPr txBox="1"/>
          <p:nvPr/>
        </p:nvSpPr>
        <p:spPr>
          <a:xfrm>
            <a:off x="2695600" y="3499584"/>
            <a:ext cx="3298800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DOSE CALCULATION RELATED TO AGE</a:t>
            </a:r>
            <a:endParaRPr lang="en-IN" sz="1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1219170">
              <a:lnSpc>
                <a:spcPct val="115000"/>
              </a:lnSpc>
              <a:buClr>
                <a:srgbClr val="000000"/>
              </a:buClr>
            </a:pPr>
            <a:endParaRPr sz="1733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" name="Google Shape;1171;p36">
            <a:extLst>
              <a:ext uri="{FF2B5EF4-FFF2-40B4-BE49-F238E27FC236}">
                <a16:creationId xmlns:a16="http://schemas.microsoft.com/office/drawing/2014/main" id="{C89D7779-913B-1175-49D1-4920F023A183}"/>
              </a:ext>
            </a:extLst>
          </p:cNvPr>
          <p:cNvSpPr/>
          <p:nvPr/>
        </p:nvSpPr>
        <p:spPr>
          <a:xfrm>
            <a:off x="1371600" y="3249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kern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02</a:t>
            </a:r>
            <a:endParaRPr sz="2667" kern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9" name="Google Shape;1172;p36">
            <a:extLst>
              <a:ext uri="{FF2B5EF4-FFF2-40B4-BE49-F238E27FC236}">
                <a16:creationId xmlns:a16="http://schemas.microsoft.com/office/drawing/2014/main" id="{05B44D88-18A4-9220-1A41-E510911DF70D}"/>
              </a:ext>
            </a:extLst>
          </p:cNvPr>
          <p:cNvSpPr txBox="1"/>
          <p:nvPr/>
        </p:nvSpPr>
        <p:spPr>
          <a:xfrm>
            <a:off x="2594813" y="4706147"/>
            <a:ext cx="3705199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PRACTICAL APPLICATIONS</a:t>
            </a:r>
            <a:endParaRPr lang="en-IN" sz="1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1219170">
              <a:lnSpc>
                <a:spcPct val="115000"/>
              </a:lnSpc>
              <a:buClr>
                <a:srgbClr val="000000"/>
              </a:buClr>
            </a:pPr>
            <a:endParaRPr lang="en-IN" sz="1733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" name="Google Shape;1173;p36">
            <a:extLst>
              <a:ext uri="{FF2B5EF4-FFF2-40B4-BE49-F238E27FC236}">
                <a16:creationId xmlns:a16="http://schemas.microsoft.com/office/drawing/2014/main" id="{BD12BB9F-FB20-A857-BBC8-6E458DFC9002}"/>
              </a:ext>
            </a:extLst>
          </p:cNvPr>
          <p:cNvSpPr/>
          <p:nvPr/>
        </p:nvSpPr>
        <p:spPr>
          <a:xfrm>
            <a:off x="1371600" y="4527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667" kern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03</a:t>
            </a:r>
            <a:endParaRPr sz="2667" kern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cxnSp>
        <p:nvCxnSpPr>
          <p:cNvPr id="17" name="Google Shape;1180;p36">
            <a:extLst>
              <a:ext uri="{FF2B5EF4-FFF2-40B4-BE49-F238E27FC236}">
                <a16:creationId xmlns:a16="http://schemas.microsoft.com/office/drawing/2014/main" id="{61DC2795-8CC7-9484-4B78-F8F92255C818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1881200" y="2990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8" name="Google Shape;1181;p36">
            <a:extLst>
              <a:ext uri="{FF2B5EF4-FFF2-40B4-BE49-F238E27FC236}">
                <a16:creationId xmlns:a16="http://schemas.microsoft.com/office/drawing/2014/main" id="{B32AF8BF-DEBF-78E6-18C1-37194C080487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1881200" y="4268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9" name="Google Shape;1182;p36">
            <a:extLst>
              <a:ext uri="{FF2B5EF4-FFF2-40B4-BE49-F238E27FC236}">
                <a16:creationId xmlns:a16="http://schemas.microsoft.com/office/drawing/2014/main" id="{642497A4-8158-5ACA-73FF-D8F3DFF68C60}"/>
              </a:ext>
            </a:extLst>
          </p:cNvPr>
          <p:cNvCxnSpPr>
            <a:cxnSpLocks/>
          </p:cNvCxnSpPr>
          <p:nvPr/>
        </p:nvCxnSpPr>
        <p:spPr>
          <a:xfrm rot="10800000">
            <a:off x="6808800" y="2990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0" name="Google Shape;1183;p36">
            <a:extLst>
              <a:ext uri="{FF2B5EF4-FFF2-40B4-BE49-F238E27FC236}">
                <a16:creationId xmlns:a16="http://schemas.microsoft.com/office/drawing/2014/main" id="{2CF91863-6541-7438-BC15-8F8995594F6A}"/>
              </a:ext>
            </a:extLst>
          </p:cNvPr>
          <p:cNvCxnSpPr>
            <a:cxnSpLocks/>
          </p:cNvCxnSpPr>
          <p:nvPr/>
        </p:nvCxnSpPr>
        <p:spPr>
          <a:xfrm rot="10800000">
            <a:off x="6808800" y="426836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15131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EA26D23A-AF3C-7C01-E6A9-A9A9A0E75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0655A163-ADD6-966D-AFAB-69FAF61AF8A1}"/>
              </a:ext>
            </a:extLst>
          </p:cNvPr>
          <p:cNvSpPr txBox="1">
            <a:spLocks/>
          </p:cNvSpPr>
          <p:nvPr/>
        </p:nvSpPr>
        <p:spPr>
          <a:xfrm>
            <a:off x="1906800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US" sz="4400" dirty="0">
                <a:latin typeface="Poppins Black" panose="00000A00000000000000" pitchFamily="2" charset="0"/>
                <a:cs typeface="Poppins Black" panose="00000A00000000000000" pitchFamily="2" charset="0"/>
              </a:rPr>
              <a:t>CHILD DOSE CALCULATION</a:t>
            </a:r>
            <a:endParaRPr lang="en-IN" sz="4400" dirty="0">
              <a:latin typeface="Poppins Black" panose="00000A00000000000000" pitchFamily="2" charset="0"/>
              <a:cs typeface="Poppins Black" panose="00000A00000000000000" pitchFamily="2" charset="0"/>
            </a:endParaRPr>
          </a:p>
          <a:p>
            <a:pPr algn="l" defTabSz="1219170">
              <a:buClr>
                <a:srgbClr val="210A26"/>
              </a:buClr>
            </a:pPr>
            <a:endParaRPr lang="en-IN" sz="5067" kern="0" dirty="0">
              <a:solidFill>
                <a:srgbClr val="210A26"/>
              </a:solidFill>
            </a:endParaRP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9CA13E17-2C09-67F4-F6C8-2CF0D13D7652}"/>
              </a:ext>
            </a:extLst>
          </p:cNvPr>
          <p:cNvSpPr txBox="1">
            <a:spLocks/>
          </p:cNvSpPr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Poppins" panose="00000500000000000000" pitchFamily="2" charset="0"/>
                <a:cs typeface="Poppins" panose="00000500000000000000" pitchFamily="2" charset="0"/>
              </a:rPr>
              <a:t>Young’s Rule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Poppins" panose="00000500000000000000" pitchFamily="2" charset="0"/>
                <a:cs typeface="Poppins" panose="00000500000000000000" pitchFamily="2" charset="0"/>
              </a:rPr>
              <a:t>Dilling’s Rule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Poppins" panose="00000500000000000000" pitchFamily="2" charset="0"/>
                <a:cs typeface="Poppins" panose="00000500000000000000" pitchFamily="2" charset="0"/>
              </a:rPr>
              <a:t>Fried’s Rule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Poppins" panose="00000500000000000000" pitchFamily="2" charset="0"/>
                <a:cs typeface="Poppins" panose="00000500000000000000" pitchFamily="2" charset="0"/>
              </a:rPr>
              <a:t>Clarke’s Rule</a:t>
            </a:r>
            <a:endParaRPr lang="en-IN" sz="32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728" defTabSz="1219170">
              <a:spcBef>
                <a:spcPts val="1333"/>
              </a:spcBef>
              <a:buSzPct val="135000"/>
            </a:pPr>
            <a:endParaRPr lang="en-US" sz="1867" kern="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7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EFC3F542-D4DD-0075-66FB-4AFAA880FC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2BCF9556-7020-BC12-0231-EA1FBC908D15}"/>
              </a:ext>
            </a:extLst>
          </p:cNvPr>
          <p:cNvSpPr txBox="1">
            <a:spLocks/>
          </p:cNvSpPr>
          <p:nvPr/>
        </p:nvSpPr>
        <p:spPr>
          <a:xfrm>
            <a:off x="-138360" y="670368"/>
            <a:ext cx="12468719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ctr"/>
            <a:r>
              <a:rPr lang="en-US" sz="3600" b="1" dirty="0">
                <a:latin typeface="Poppins Black" panose="00000A00000000000000" pitchFamily="2" charset="0"/>
                <a:cs typeface="Poppins Black" panose="00000A00000000000000" pitchFamily="2" charset="0"/>
              </a:rPr>
              <a:t>DOSE CALCULATION RELATED TO AGE</a:t>
            </a:r>
            <a:endParaRPr lang="en-IN" sz="3600" b="1" dirty="0"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46A7CF3D-BEBA-8CB8-6B83-669216239DEE}"/>
              </a:ext>
            </a:extLst>
          </p:cNvPr>
          <p:cNvSpPr txBox="1">
            <a:spLocks/>
          </p:cNvSpPr>
          <p:nvPr/>
        </p:nvSpPr>
        <p:spPr>
          <a:xfrm>
            <a:off x="1490168" y="1617968"/>
            <a:ext cx="9631473" cy="2064449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94728" defTabSz="1219170">
              <a:spcBef>
                <a:spcPts val="1333"/>
              </a:spcBef>
              <a:buSzPct val="135000"/>
            </a:pPr>
            <a:r>
              <a:rPr lang="en-US" sz="32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Young’s Rule:</a:t>
            </a:r>
            <a:r>
              <a:rPr lang="en-IN" sz="3200" b="1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N" sz="2000" b="1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(for children 1–12 years) </a:t>
            </a:r>
            <a:endParaRPr lang="en-IN" sz="3200" dirty="0">
              <a:solidFill>
                <a:srgbClr val="FF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>
              <a:buNone/>
            </a:pPr>
            <a:r>
              <a:rPr lang="en-IN" sz="28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Child’s dose=      </a:t>
            </a:r>
            <a:r>
              <a:rPr lang="en-IN" sz="2800" u="sng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Age in years  </a:t>
            </a:r>
            <a:r>
              <a:rPr lang="en-IN" sz="28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× Adult Dose </a:t>
            </a:r>
          </a:p>
          <a:p>
            <a:pPr marL="0" indent="0">
              <a:buNone/>
            </a:pPr>
            <a:r>
              <a:rPr lang="en-IN" sz="28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Age + 12</a:t>
            </a:r>
          </a:p>
          <a:p>
            <a:pPr marL="194728" defTabSz="1219170">
              <a:spcBef>
                <a:spcPts val="1333"/>
              </a:spcBef>
              <a:buSzPct val="135000"/>
            </a:pPr>
            <a:endParaRPr lang="en-US" sz="1867" kern="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D0E3B48-6007-DCDA-E06D-78D4236AD07A}"/>
              </a:ext>
            </a:extLst>
          </p:cNvPr>
          <p:cNvSpPr txBox="1"/>
          <p:nvPr/>
        </p:nvSpPr>
        <p:spPr>
          <a:xfrm>
            <a:off x="671514" y="3660521"/>
            <a:ext cx="1128712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oppins" panose="00000500000000000000" pitchFamily="2" charset="0"/>
                <a:cs typeface="Poppins" panose="00000500000000000000" pitchFamily="2" charset="0"/>
              </a:rPr>
              <a:t>Example: If the adult dose is 500 mg, and the child is 6 years old,</a:t>
            </a:r>
          </a:p>
          <a:p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                  </a:t>
            </a:r>
            <a:r>
              <a:rPr lang="en-IN" sz="2400" dirty="0">
                <a:latin typeface="Poppins" panose="00000500000000000000" pitchFamily="2" charset="0"/>
                <a:cs typeface="Poppins" panose="00000500000000000000" pitchFamily="2" charset="0"/>
              </a:rPr>
              <a:t>Child’s dose=</a:t>
            </a:r>
            <a:r>
              <a:rPr lang="en-IN" sz="3600" dirty="0">
                <a:latin typeface="Poppins" panose="00000500000000000000" pitchFamily="2" charset="0"/>
                <a:cs typeface="Poppins" panose="00000500000000000000" pitchFamily="2" charset="0"/>
              </a:rPr>
              <a:t>= </a:t>
            </a:r>
            <a:r>
              <a:rPr lang="en-IN" sz="2800" u="sng" dirty="0">
                <a:latin typeface="Poppins" panose="00000500000000000000" pitchFamily="2" charset="0"/>
                <a:cs typeface="Poppins" panose="00000500000000000000" pitchFamily="2" charset="0"/>
              </a:rPr>
              <a:t>Age in years  </a:t>
            </a:r>
            <a:r>
              <a:rPr lang="en-IN" sz="2800" dirty="0">
                <a:latin typeface="Poppins" panose="00000500000000000000" pitchFamily="2" charset="0"/>
                <a:cs typeface="Poppins" panose="00000500000000000000" pitchFamily="2" charset="0"/>
              </a:rPr>
              <a:t>× Adult Dose</a:t>
            </a:r>
          </a:p>
          <a:p>
            <a:pPr marL="0" indent="0">
              <a:buNone/>
            </a:pPr>
            <a:r>
              <a:rPr lang="en-IN" sz="2800"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          Age </a:t>
            </a:r>
            <a:r>
              <a:rPr lang="en-IN" sz="2800" dirty="0">
                <a:latin typeface="Poppins" panose="00000500000000000000" pitchFamily="2" charset="0"/>
                <a:cs typeface="Poppins" panose="00000500000000000000" pitchFamily="2" charset="0"/>
              </a:rPr>
              <a:t>+ 12</a:t>
            </a:r>
          </a:p>
          <a:p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      =_____</a:t>
            </a:r>
            <a:r>
              <a:rPr lang="en-US" sz="2400" u="sng" dirty="0">
                <a:latin typeface="Poppins" panose="00000500000000000000" pitchFamily="2" charset="0"/>
                <a:cs typeface="Poppins" panose="00000500000000000000" pitchFamily="2" charset="0"/>
              </a:rPr>
              <a:t>6</a:t>
            </a: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_____×500 =</a:t>
            </a:r>
            <a:r>
              <a:rPr lang="en-IN" sz="2400" b="1" dirty="0">
                <a:latin typeface="Poppins" panose="00000500000000000000" pitchFamily="2" charset="0"/>
                <a:cs typeface="Poppins" panose="00000500000000000000" pitchFamily="2" charset="0"/>
              </a:rPr>
              <a:t> 166.67 mg</a:t>
            </a:r>
            <a:endParaRPr lang="en-US" sz="2400" u="sng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IN" sz="2400" dirty="0"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                    </a:t>
            </a:r>
            <a:r>
              <a:rPr lang="en-IN" sz="2000" dirty="0">
                <a:latin typeface="Poppins" panose="00000500000000000000" pitchFamily="2" charset="0"/>
                <a:cs typeface="Poppins" panose="00000500000000000000" pitchFamily="2" charset="0"/>
              </a:rPr>
              <a:t>6+12</a:t>
            </a:r>
            <a:endParaRPr lang="en-IN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229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DF8BDD82-C4BE-876C-8387-D992B6EAD2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FED5BFBE-4D8B-63BF-CC4A-7062D1DD1F4C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endParaRPr lang="en-IN" sz="5067" kern="0" dirty="0">
              <a:solidFill>
                <a:srgbClr val="210A26"/>
              </a:solidFill>
            </a:endParaRP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4BCCC3D1-756E-51B8-DB76-884AD65A3DFA}"/>
              </a:ext>
            </a:extLst>
          </p:cNvPr>
          <p:cNvSpPr txBox="1">
            <a:spLocks/>
          </p:cNvSpPr>
          <p:nvPr/>
        </p:nvSpPr>
        <p:spPr>
          <a:xfrm>
            <a:off x="953333" y="585789"/>
            <a:ext cx="9631473" cy="545580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Dilling’s Rule:</a:t>
            </a:r>
            <a:r>
              <a:rPr lang="en-IN" sz="32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(for children 1–20 years)</a:t>
            </a:r>
          </a:p>
          <a:p>
            <a:pPr marL="0" indent="0">
              <a:buNone/>
            </a:pPr>
            <a:endParaRPr lang="en-IN" sz="3200" dirty="0">
              <a:solidFill>
                <a:srgbClr val="FF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>
              <a:buNone/>
            </a:pPr>
            <a:r>
              <a:rPr lang="en-IN" sz="32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Child’s dose =   </a:t>
            </a:r>
            <a:r>
              <a:rPr lang="en-IN" sz="3200" u="sng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Age in years</a:t>
            </a:r>
            <a:r>
              <a:rPr lang="en-IN" sz="32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​   ×  Adult Dose</a:t>
            </a:r>
            <a:endParaRPr lang="en-US" sz="3200" dirty="0">
              <a:solidFill>
                <a:srgbClr val="FF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  20</a:t>
            </a:r>
            <a:endParaRPr lang="en-IN" sz="3200" dirty="0">
              <a:solidFill>
                <a:srgbClr val="FF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22D0C0-17FD-E0FD-E010-A1F4CA9EB4F1}"/>
              </a:ext>
            </a:extLst>
          </p:cNvPr>
          <p:cNvSpPr txBox="1"/>
          <p:nvPr/>
        </p:nvSpPr>
        <p:spPr>
          <a:xfrm>
            <a:off x="1143000" y="2843213"/>
            <a:ext cx="100956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Example, A doctor prescribes Ibuprofen for pain relief.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Adult dose     = 600 mg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Child’s age    = 8 years</a:t>
            </a:r>
          </a:p>
          <a:p>
            <a:r>
              <a:rPr lang="en-IN" sz="2400" dirty="0">
                <a:latin typeface="Poppins" panose="00000500000000000000" pitchFamily="2" charset="0"/>
                <a:cs typeface="Poppins" panose="00000500000000000000" pitchFamily="2" charset="0"/>
              </a:rPr>
              <a:t>Child’s Dose   </a:t>
            </a: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=</a:t>
            </a:r>
            <a:r>
              <a:rPr lang="en-IN" sz="2400" dirty="0">
                <a:latin typeface="Poppins" panose="00000500000000000000" pitchFamily="2" charset="0"/>
                <a:cs typeface="Poppins" panose="00000500000000000000" pitchFamily="2" charset="0"/>
              </a:rPr>
              <a:t>   </a:t>
            </a:r>
            <a:r>
              <a:rPr lang="en-IN" sz="2400" u="sng" dirty="0">
                <a:latin typeface="Poppins" panose="00000500000000000000" pitchFamily="2" charset="0"/>
                <a:cs typeface="Poppins" panose="00000500000000000000" pitchFamily="2" charset="0"/>
              </a:rPr>
              <a:t>8 </a:t>
            </a:r>
            <a:r>
              <a:rPr lang="en-IN" sz="2400" dirty="0">
                <a:latin typeface="Poppins" panose="00000500000000000000" pitchFamily="2" charset="0"/>
                <a:cs typeface="Poppins" panose="00000500000000000000" pitchFamily="2" charset="0"/>
              </a:rPr>
              <a:t>× 600</a:t>
            </a:r>
            <a:endParaRPr 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IN" sz="2400" dirty="0"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20</a:t>
            </a:r>
          </a:p>
          <a:p>
            <a:r>
              <a:rPr lang="en-IN" sz="2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                     = 0.4× 600</a:t>
            </a:r>
          </a:p>
          <a:p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                        =   240mg</a:t>
            </a:r>
            <a:endParaRPr lang="en-IN" sz="2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BBBE42-DFD7-F781-09BC-91FC7A174D45}"/>
              </a:ext>
            </a:extLst>
          </p:cNvPr>
          <p:cNvSpPr txBox="1"/>
          <p:nvPr/>
        </p:nvSpPr>
        <p:spPr>
          <a:xfrm>
            <a:off x="1243013" y="5520869"/>
            <a:ext cx="890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The child should receive </a:t>
            </a:r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240 mg of Ibuprofen</a:t>
            </a:r>
            <a:endParaRPr lang="en-IN" sz="2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7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768E9F78-FF42-2F9A-E391-C7DE8EAA2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D1F3FC43-3332-1DF4-1D22-5F7F3A08DDEA}"/>
              </a:ext>
            </a:extLst>
          </p:cNvPr>
          <p:cNvSpPr txBox="1">
            <a:spLocks/>
          </p:cNvSpPr>
          <p:nvPr/>
        </p:nvSpPr>
        <p:spPr>
          <a:xfrm>
            <a:off x="953467" y="713333"/>
            <a:ext cx="10768133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170">
              <a:buClr>
                <a:srgbClr val="210A26"/>
              </a:buClr>
            </a:pPr>
            <a:r>
              <a:rPr lang="en-US" sz="48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Fried’s Rule</a:t>
            </a:r>
            <a:endParaRPr lang="en-IN" sz="4800" kern="0" dirty="0">
              <a:solidFill>
                <a:srgbClr val="210A26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E80088F6-422A-2A01-8459-43ACF29F7F3F}"/>
              </a:ext>
            </a:extLst>
          </p:cNvPr>
          <p:cNvSpPr txBox="1">
            <a:spLocks/>
          </p:cNvSpPr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 sz="24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Child’s Dose= </a:t>
            </a:r>
            <a:r>
              <a:rPr lang="en-IN" sz="2400" u="sng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Age in Months </a:t>
            </a:r>
            <a:r>
              <a:rPr lang="en-IN" sz="24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× Adult Dose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150</a:t>
            </a:r>
          </a:p>
          <a:p>
            <a:pPr>
              <a:buNone/>
            </a:pPr>
            <a:r>
              <a:rPr lang="en-US" sz="2400" dirty="0" err="1">
                <a:latin typeface="Poppins" panose="00000500000000000000" pitchFamily="2" charset="0"/>
                <a:cs typeface="Poppins" panose="00000500000000000000" pitchFamily="2" charset="0"/>
              </a:rPr>
              <a:t>Example,A</a:t>
            </a: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 doctor prescribes Paracetamol for an infant.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Adult dose = 500 mg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Child’s age = 12 months </a:t>
            </a:r>
          </a:p>
          <a:p>
            <a:pPr marL="0" indent="0">
              <a:buNone/>
            </a:pP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N" sz="2400" dirty="0">
                <a:latin typeface="Poppins" panose="00000500000000000000" pitchFamily="2" charset="0"/>
                <a:cs typeface="Poppins" panose="00000500000000000000" pitchFamily="2" charset="0"/>
              </a:rPr>
              <a:t>Child’s Dose</a:t>
            </a: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= </a:t>
            </a:r>
            <a:r>
              <a:rPr lang="en-US" sz="2400" u="sng" dirty="0">
                <a:latin typeface="Poppins" panose="00000500000000000000" pitchFamily="2" charset="0"/>
                <a:cs typeface="Poppins" panose="00000500000000000000" pitchFamily="2" charset="0"/>
              </a:rPr>
              <a:t>12   </a:t>
            </a: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× 500 = 0.08× 500=40mg</a:t>
            </a:r>
          </a:p>
          <a:p>
            <a:pPr marL="0" indent="0">
              <a:buNone/>
            </a:pPr>
            <a:r>
              <a:rPr lang="en-IN" sz="2400" dirty="0">
                <a:latin typeface="Poppins" panose="00000500000000000000" pitchFamily="2" charset="0"/>
                <a:cs typeface="Poppins" panose="00000500000000000000" pitchFamily="2" charset="0"/>
              </a:rPr>
              <a:t>                           150</a:t>
            </a:r>
          </a:p>
          <a:p>
            <a:pPr marL="194728" defTabSz="1219170">
              <a:spcBef>
                <a:spcPts val="1333"/>
              </a:spcBef>
              <a:buSzPct val="135000"/>
            </a:pP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The infant should receive </a:t>
            </a:r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40 mg </a:t>
            </a:r>
            <a:r>
              <a:rPr 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of Paracetamol</a:t>
            </a:r>
            <a:endParaRPr lang="en-US" sz="2400" kern="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87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FAE76BE-48DE-B417-BA76-A11E4FC52BF5}"/>
              </a:ext>
            </a:extLst>
          </p:cNvPr>
          <p:cNvSpPr txBox="1"/>
          <p:nvPr/>
        </p:nvSpPr>
        <p:spPr>
          <a:xfrm>
            <a:off x="600076" y="1736229"/>
            <a:ext cx="1105852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Child’s Dose= </a:t>
            </a:r>
            <a:r>
              <a:rPr lang="en-IN" sz="2800" u="sng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Childs Weight(kg)×2.2 </a:t>
            </a:r>
            <a:r>
              <a:rPr lang="en-IN" sz="28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× Adult dose </a:t>
            </a:r>
          </a:p>
          <a:p>
            <a:pPr marL="0" indent="0">
              <a:buNone/>
            </a:pPr>
            <a:r>
              <a:rPr lang="en-IN" sz="28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     150</a:t>
            </a:r>
          </a:p>
          <a:p>
            <a:pPr>
              <a:buNone/>
            </a:pPr>
            <a:r>
              <a:rPr lang="en-US" sz="2800" dirty="0">
                <a:latin typeface="Poppins" panose="00000500000000000000" pitchFamily="2" charset="0"/>
                <a:cs typeface="Poppins" panose="00000500000000000000" pitchFamily="2" charset="0"/>
              </a:rPr>
              <a:t>Example, An adult dose of a medication is </a:t>
            </a:r>
            <a:r>
              <a:rPr lang="en-US" sz="2800" b="1" dirty="0">
                <a:latin typeface="Poppins" panose="00000500000000000000" pitchFamily="2" charset="0"/>
                <a:cs typeface="Poppins" panose="00000500000000000000" pitchFamily="2" charset="0"/>
              </a:rPr>
              <a:t>600 mg</a:t>
            </a:r>
            <a:r>
              <a:rPr lang="en-US" sz="2800" dirty="0">
                <a:latin typeface="Poppins" panose="00000500000000000000" pitchFamily="2" charset="0"/>
                <a:cs typeface="Poppins" panose="00000500000000000000" pitchFamily="2" charset="0"/>
              </a:rPr>
              <a:t>. What is the correct dose for a child weighing </a:t>
            </a:r>
            <a:r>
              <a:rPr lang="en-US" sz="2800" b="1" dirty="0">
                <a:latin typeface="Poppins" panose="00000500000000000000" pitchFamily="2" charset="0"/>
                <a:cs typeface="Poppins" panose="00000500000000000000" pitchFamily="2" charset="0"/>
              </a:rPr>
              <a:t>18 kg</a:t>
            </a:r>
            <a:r>
              <a:rPr lang="en-US" sz="2800" dirty="0">
                <a:latin typeface="Poppins" panose="00000500000000000000" pitchFamily="2" charset="0"/>
                <a:cs typeface="Poppins" panose="00000500000000000000" pitchFamily="2" charset="0"/>
              </a:rPr>
              <a:t>?</a:t>
            </a:r>
          </a:p>
          <a:p>
            <a:pPr marL="0" indent="0">
              <a:buNone/>
            </a:pPr>
            <a:endParaRPr lang="en-IN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>
              <a:buNone/>
            </a:pPr>
            <a:r>
              <a:rPr lang="en-IN" sz="2800" dirty="0">
                <a:latin typeface="Poppins" panose="00000500000000000000" pitchFamily="2" charset="0"/>
                <a:cs typeface="Poppins" panose="00000500000000000000" pitchFamily="2" charset="0"/>
              </a:rPr>
              <a:t>Child’s Dose=  </a:t>
            </a:r>
            <a:r>
              <a:rPr lang="en-IN" sz="2800" u="sng" dirty="0">
                <a:latin typeface="Poppins" panose="00000500000000000000" pitchFamily="2" charset="0"/>
                <a:cs typeface="Poppins" panose="00000500000000000000" pitchFamily="2" charset="0"/>
              </a:rPr>
              <a:t>18×2.2</a:t>
            </a:r>
            <a:r>
              <a:rPr lang="en-IN" sz="2800" dirty="0">
                <a:latin typeface="Poppins" panose="00000500000000000000" pitchFamily="2" charset="0"/>
                <a:cs typeface="Poppins" panose="00000500000000000000" pitchFamily="2" charset="0"/>
              </a:rPr>
              <a:t>  × 600  = </a:t>
            </a:r>
            <a:r>
              <a:rPr lang="en-IN" sz="2800" u="sng" dirty="0">
                <a:latin typeface="Poppins" panose="00000500000000000000" pitchFamily="2" charset="0"/>
                <a:cs typeface="Poppins" panose="00000500000000000000" pitchFamily="2" charset="0"/>
              </a:rPr>
              <a:t>39.6</a:t>
            </a:r>
            <a:r>
              <a:rPr lang="en-IN" sz="2800" dirty="0">
                <a:latin typeface="Poppins" panose="00000500000000000000" pitchFamily="2" charset="0"/>
                <a:cs typeface="Poppins" panose="00000500000000000000" pitchFamily="2" charset="0"/>
              </a:rPr>
              <a:t>  × 600 = 158.4mg</a:t>
            </a:r>
            <a:endParaRPr lang="en-IN" sz="2800" u="sng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>
              <a:buNone/>
            </a:pPr>
            <a:r>
              <a:rPr lang="en-IN" sz="2800" dirty="0">
                <a:latin typeface="Poppins" panose="00000500000000000000" pitchFamily="2" charset="0"/>
                <a:cs typeface="Poppins" panose="00000500000000000000" pitchFamily="2" charset="0"/>
              </a:rPr>
              <a:t>                             150                       150</a:t>
            </a: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6F9F93-401F-AB84-A9D6-7A815E44FD62}"/>
              </a:ext>
            </a:extLst>
          </p:cNvPr>
          <p:cNvSpPr txBox="1"/>
          <p:nvPr/>
        </p:nvSpPr>
        <p:spPr>
          <a:xfrm>
            <a:off x="828675" y="5243215"/>
            <a:ext cx="92725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oppins" panose="00000500000000000000" pitchFamily="2" charset="0"/>
                <a:cs typeface="Poppins" panose="00000500000000000000" pitchFamily="2" charset="0"/>
              </a:rPr>
              <a:t>The child should receive approximately </a:t>
            </a:r>
            <a:r>
              <a:rPr lang="en-US" sz="2800" b="1" dirty="0">
                <a:latin typeface="Poppins" panose="00000500000000000000" pitchFamily="2" charset="0"/>
                <a:cs typeface="Poppins" panose="00000500000000000000" pitchFamily="2" charset="0"/>
              </a:rPr>
              <a:t>158.4mg </a:t>
            </a:r>
            <a:endParaRPr lang="en-IN" sz="2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8AFB5E-72EC-E954-A477-872B875C49AB}"/>
              </a:ext>
            </a:extLst>
          </p:cNvPr>
          <p:cNvSpPr txBox="1"/>
          <p:nvPr/>
        </p:nvSpPr>
        <p:spPr>
          <a:xfrm>
            <a:off x="828675" y="814566"/>
            <a:ext cx="6843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Clarke’s Rule</a:t>
            </a:r>
            <a:br>
              <a:rPr lang="en-IN" sz="360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endParaRPr lang="en-IN" sz="36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827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706E27AC-2CD3-BB1D-9A0B-21EBE1B7F6FD}"/>
              </a:ext>
            </a:extLst>
          </p:cNvPr>
          <p:cNvSpPr txBox="1"/>
          <p:nvPr/>
        </p:nvSpPr>
        <p:spPr>
          <a:xfrm>
            <a:off x="2128838" y="1214438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Poppins Black" panose="00000A00000000000000" pitchFamily="2" charset="0"/>
                <a:cs typeface="Poppins Black" panose="00000A00000000000000" pitchFamily="2" charset="0"/>
              </a:rPr>
              <a:t>PRACTICAL APPLICATIONS</a:t>
            </a:r>
            <a:endParaRPr lang="en-IN" sz="3600" b="1" dirty="0">
              <a:latin typeface="Poppins Black" panose="00000A00000000000000" pitchFamily="2" charset="0"/>
              <a:cs typeface="Poppins Black" panose="00000A00000000000000" pitchFamily="2" charset="0"/>
            </a:endParaRPr>
          </a:p>
          <a:p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D37DE0-CFCA-E347-C4C1-EFA64BC47399}"/>
              </a:ext>
            </a:extLst>
          </p:cNvPr>
          <p:cNvSpPr txBox="1"/>
          <p:nvPr/>
        </p:nvSpPr>
        <p:spPr>
          <a:xfrm>
            <a:off x="1985962" y="2504241"/>
            <a:ext cx="95869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latin typeface="Poppins" panose="00000500000000000000" pitchFamily="2" charset="0"/>
                <a:cs typeface="Poppins" panose="00000500000000000000" pitchFamily="2" charset="0"/>
              </a:rPr>
              <a:t>Pediatric Drug Prescriptions</a:t>
            </a:r>
          </a:p>
          <a:p>
            <a:pPr algn="just">
              <a:buNone/>
            </a:pPr>
            <a:r>
              <a:rPr lang="en-US" sz="3200" dirty="0">
                <a:latin typeface="Poppins" panose="00000500000000000000" pitchFamily="2" charset="0"/>
                <a:cs typeface="Poppins" panose="00000500000000000000" pitchFamily="2" charset="0"/>
              </a:rPr>
              <a:t>2.Vaccine Administration</a:t>
            </a:r>
          </a:p>
          <a:p>
            <a:pPr algn="just">
              <a:buNone/>
            </a:pPr>
            <a:r>
              <a:rPr lang="en-US" sz="3200" dirty="0">
                <a:latin typeface="Poppins" panose="00000500000000000000" pitchFamily="2" charset="0"/>
                <a:cs typeface="Poppins" panose="00000500000000000000" pitchFamily="2" charset="0"/>
              </a:rPr>
              <a:t>3.</a:t>
            </a:r>
            <a:r>
              <a:rPr lang="en-IN" sz="3200" dirty="0">
                <a:latin typeface="Poppins" panose="00000500000000000000" pitchFamily="2" charset="0"/>
                <a:cs typeface="Poppins" panose="00000500000000000000" pitchFamily="2" charset="0"/>
              </a:rPr>
              <a:t>Overdose &amp; Poisoning Management</a:t>
            </a:r>
          </a:p>
          <a:p>
            <a:pPr algn="just">
              <a:buNone/>
            </a:pPr>
            <a:r>
              <a:rPr lang="en-IN" sz="3200" dirty="0">
                <a:latin typeface="Poppins" panose="00000500000000000000" pitchFamily="2" charset="0"/>
                <a:cs typeface="Poppins" panose="00000500000000000000" pitchFamily="2" charset="0"/>
              </a:rPr>
              <a:t>4.</a:t>
            </a:r>
            <a:r>
              <a:rPr lang="en-US" sz="3200" dirty="0">
                <a:latin typeface="Poppins" panose="00000500000000000000" pitchFamily="2" charset="0"/>
                <a:cs typeface="Poppins" panose="00000500000000000000" pitchFamily="2" charset="0"/>
              </a:rPr>
              <a:t>Chemotherapy &amp; Specialized Treatments</a:t>
            </a:r>
          </a:p>
          <a:p>
            <a:pPr algn="just">
              <a:buNone/>
            </a:pPr>
            <a:r>
              <a:rPr lang="en-IN" sz="3200" dirty="0">
                <a:latin typeface="Poppins" panose="00000500000000000000" pitchFamily="2" charset="0"/>
                <a:cs typeface="Poppins" panose="00000500000000000000" pitchFamily="2" charset="0"/>
              </a:rPr>
              <a:t>5.Emergency Medicines</a:t>
            </a:r>
            <a:endParaRPr lang="en-IN" sz="4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buNone/>
            </a:pP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4403010"/>
      </p:ext>
    </p:extLst>
  </p:cSld>
  <p:clrMapOvr>
    <a:masterClrMapping/>
  </p:clrMapOvr>
</p:sld>
</file>

<file path=ppt/theme/theme1.xml><?xml version="1.0" encoding="utf-8"?>
<a:theme xmlns:a="http://schemas.openxmlformats.org/drawingml/2006/main" name="Tips to Prepare for an Exam by Slidesgo">
  <a:themeElements>
    <a:clrScheme name="Simple Light">
      <a:dk1>
        <a:srgbClr val="210A26"/>
      </a:dk1>
      <a:lt1>
        <a:srgbClr val="4D476D"/>
      </a:lt1>
      <a:dk2>
        <a:srgbClr val="A0BFDB"/>
      </a:dk2>
      <a:lt2>
        <a:srgbClr val="DFF3F8"/>
      </a:lt2>
      <a:accent1>
        <a:srgbClr val="EA3554"/>
      </a:accent1>
      <a:accent2>
        <a:srgbClr val="FFA406"/>
      </a:accent2>
      <a:accent3>
        <a:srgbClr val="C1712D"/>
      </a:accent3>
      <a:accent4>
        <a:srgbClr val="1D9E4E"/>
      </a:accent4>
      <a:accent5>
        <a:srgbClr val="3169F8"/>
      </a:accent5>
      <a:accent6>
        <a:srgbClr val="FFFFFF"/>
      </a:accent6>
      <a:hlink>
        <a:srgbClr val="210A2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381</Words>
  <Application>Microsoft Office PowerPoint</Application>
  <PresentationFormat>Widescreen</PresentationFormat>
  <Paragraphs>67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Bebas Neue</vt:lpstr>
      <vt:lpstr>Calibri</vt:lpstr>
      <vt:lpstr>Poppins</vt:lpstr>
      <vt:lpstr>Poppins Black</vt:lpstr>
      <vt:lpstr>Proxima Nova</vt:lpstr>
      <vt:lpstr>Times New Roman</vt:lpstr>
      <vt:lpstr>Tips to Prepare for an Exam by Slidesgo</vt:lpstr>
      <vt:lpstr>Child Dose Calculations: Common Formulae and Practical Applications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Vishwajeet Ghorpade</dc:creator>
  <cp:lastModifiedBy>vaishnavi mane</cp:lastModifiedBy>
  <cp:revision>4</cp:revision>
  <dcterms:created xsi:type="dcterms:W3CDTF">2025-03-24T14:32:49Z</dcterms:created>
  <dcterms:modified xsi:type="dcterms:W3CDTF">2025-05-03T04:03:16Z</dcterms:modified>
</cp:coreProperties>
</file>