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88" r:id="rId3"/>
    <p:sldId id="291" r:id="rId4"/>
    <p:sldId id="293" r:id="rId5"/>
    <p:sldId id="294" r:id="rId6"/>
    <p:sldId id="301" r:id="rId7"/>
    <p:sldId id="300" r:id="rId8"/>
    <p:sldId id="296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F9A04-42BA-496B-8A4B-8091A059D3F8}" type="datetimeFigureOut">
              <a:rPr lang="en-IN" smtClean="0"/>
              <a:t>29-04-2025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134DF-7912-4F13-8675-DBCF056966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419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83148F48-3355-39E6-557C-FE0F7CD7B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9E565785-1924-25EE-CB27-4E1411105D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4F6FBC04-07E8-9115-82A5-50E93EADA7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58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E87C257D-6DD8-3A2E-B15C-4AAED90AC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3E7AA95D-CD8C-0D37-4EE1-FD5F3AF605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A5977821-13DB-1155-175E-14B11305BB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2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498EBA2F-2619-819B-00D1-2857E2316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BFBFBCD3-327C-3CE8-DBF5-9F3A921D7D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076F8E3A-8384-A819-6032-3E6922F063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40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AEDFEE1B-A837-3DFB-70E1-47D440134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045AF4A8-28C0-F083-78C3-C416ECA5D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EFDA8B9F-1486-9E46-61FF-282F4CB157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02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1BB27C60-B019-C1E4-D2CB-769B70609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DEBCC291-9DBD-10ED-0218-1DCDEE7B04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2AD97CD7-C396-F875-DEDE-AC9AD2129C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63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911270A1-9577-1EFF-1486-E448458CD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323B3BE9-FED7-FAB0-62F3-99A6CD4925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582947AB-89AE-343F-58CB-A474D8BD8D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19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0" name="Google Shape;10;p2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126467" y="1987600"/>
            <a:ext cx="5060000" cy="2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CCDDE-7AB3-D923-3E3E-7E7F1BA32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9103" y="5689842"/>
            <a:ext cx="760176" cy="7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5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1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92" name="Google Shape;92;p11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96" name="Google Shape;96;p11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51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30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3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102" name="Google Shape;102;p13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" name="Google Shape;103;p13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4" name="Google Shape;104;p13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5" name="Google Shape;105;p13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06" name="Google Shape;106;p13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hasCustomPrompt="1"/>
          </p:nvPr>
        </p:nvSpPr>
        <p:spPr>
          <a:xfrm>
            <a:off x="1510317" y="2607033"/>
            <a:ext cx="3057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1510333" y="3673367"/>
            <a:ext cx="3057200" cy="11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3" hasCustomPrompt="1"/>
          </p:nvPr>
        </p:nvSpPr>
        <p:spPr>
          <a:xfrm>
            <a:off x="4567517" y="2607033"/>
            <a:ext cx="3057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"/>
          </p:nvPr>
        </p:nvSpPr>
        <p:spPr>
          <a:xfrm>
            <a:off x="4567417" y="3673367"/>
            <a:ext cx="3057200" cy="11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5" hasCustomPrompt="1"/>
          </p:nvPr>
        </p:nvSpPr>
        <p:spPr>
          <a:xfrm>
            <a:off x="7624484" y="2607033"/>
            <a:ext cx="3057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6"/>
          </p:nvPr>
        </p:nvSpPr>
        <p:spPr>
          <a:xfrm>
            <a:off x="7624500" y="3673367"/>
            <a:ext cx="3057200" cy="119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0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4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116" name="Google Shape;116;p14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" name="Google Shape;117;p14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8" name="Google Shape;118;p14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9" name="Google Shape;119;p14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20" name="Google Shape;120;p14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6096000" y="3234000"/>
            <a:ext cx="4597600" cy="19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2" hasCustomPrompt="1"/>
          </p:nvPr>
        </p:nvSpPr>
        <p:spPr>
          <a:xfrm>
            <a:off x="6096000" y="1595267"/>
            <a:ext cx="4597600" cy="1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9168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5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125" name="Google Shape;125;p15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" name="Google Shape;126;p15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7" name="Google Shape;127;p15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8" name="Google Shape;128;p15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29" name="Google Shape;129;p15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6096000" y="3234000"/>
            <a:ext cx="4597600" cy="19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" hasCustomPrompt="1"/>
          </p:nvPr>
        </p:nvSpPr>
        <p:spPr>
          <a:xfrm>
            <a:off x="6096000" y="1595267"/>
            <a:ext cx="4597600" cy="1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9185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7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44" name="Google Shape;144;p17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48" name="Google Shape;148;p17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953400" y="1660933"/>
            <a:ext cx="10285200" cy="44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Poppins"/>
              <a:buAutoNum type="arabi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/>
          <p:nvPr/>
        </p:nvSpPr>
        <p:spPr>
          <a:xfrm rot="10800000" flipH="1">
            <a:off x="9997901" y="5498786"/>
            <a:ext cx="1719113" cy="913348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33079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8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54" name="Google Shape;154;p18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58" name="Google Shape;158;p18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953467" y="2150333"/>
            <a:ext cx="4535200" cy="252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4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6096000" y="713333"/>
            <a:ext cx="4932400" cy="543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Poppins"/>
              <a:buAutoNum type="arabi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14856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7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471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9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163" name="Google Shape;163;p19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4" name="Google Shape;164;p19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5" name="Google Shape;165;p19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" name="Google Shape;166;p19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67" name="Google Shape;167;p19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81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0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71" name="Google Shape;171;p20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75" name="Google Shape;175;p20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76" name="Google Shape;176;p20"/>
          <p:cNvSpPr txBox="1">
            <a:spLocks noGrp="1"/>
          </p:cNvSpPr>
          <p:nvPr>
            <p:ph type="ctrTitle"/>
          </p:nvPr>
        </p:nvSpPr>
        <p:spPr>
          <a:xfrm>
            <a:off x="3377600" y="862200"/>
            <a:ext cx="5436800" cy="13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3377600" y="2091000"/>
            <a:ext cx="5436800" cy="16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3377600" y="4541100"/>
            <a:ext cx="5436800" cy="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template has been created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 content by </a:t>
            </a:r>
            <a:r>
              <a:rPr lang="en" sz="1333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Sandra Medina</a:t>
            </a:r>
            <a:endParaRPr sz="1333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4725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/>
          <p:nvPr/>
        </p:nvSpPr>
        <p:spPr>
          <a:xfrm>
            <a:off x="1" y="3541832"/>
            <a:ext cx="5239951" cy="3316203"/>
          </a:xfrm>
          <a:custGeom>
            <a:avLst/>
            <a:gdLst/>
            <a:ahLst/>
            <a:cxnLst/>
            <a:rect l="l" t="t" r="r" b="b"/>
            <a:pathLst>
              <a:path w="65606" h="41520" extrusionOk="0">
                <a:moveTo>
                  <a:pt x="3403" y="1"/>
                </a:moveTo>
                <a:cubicBezTo>
                  <a:pt x="1302" y="1"/>
                  <a:pt x="0" y="501"/>
                  <a:pt x="0" y="501"/>
                </a:cubicBezTo>
                <a:lnTo>
                  <a:pt x="0" y="41519"/>
                </a:lnTo>
                <a:lnTo>
                  <a:pt x="65606" y="41519"/>
                </a:lnTo>
                <a:cubicBezTo>
                  <a:pt x="65606" y="41519"/>
                  <a:pt x="61764" y="36094"/>
                  <a:pt x="53544" y="36094"/>
                </a:cubicBezTo>
                <a:cubicBezTo>
                  <a:pt x="52716" y="36094"/>
                  <a:pt x="51844" y="36149"/>
                  <a:pt x="50928" y="36270"/>
                </a:cubicBezTo>
                <a:cubicBezTo>
                  <a:pt x="49598" y="36445"/>
                  <a:pt x="48291" y="36548"/>
                  <a:pt x="47001" y="36548"/>
                </a:cubicBezTo>
                <a:cubicBezTo>
                  <a:pt x="38572" y="36548"/>
                  <a:pt x="30879" y="32171"/>
                  <a:pt x="22233" y="15274"/>
                </a:cubicBezTo>
                <a:cubicBezTo>
                  <a:pt x="15513" y="2141"/>
                  <a:pt x="7749" y="1"/>
                  <a:pt x="34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1" name="Google Shape;181;p21"/>
          <p:cNvSpPr/>
          <p:nvPr/>
        </p:nvSpPr>
        <p:spPr>
          <a:xfrm>
            <a:off x="8246180" y="0"/>
            <a:ext cx="3945813" cy="1651709"/>
          </a:xfrm>
          <a:custGeom>
            <a:avLst/>
            <a:gdLst/>
            <a:ahLst/>
            <a:cxnLst/>
            <a:rect l="l" t="t" r="r" b="b"/>
            <a:pathLst>
              <a:path w="54415" h="22778" extrusionOk="0">
                <a:moveTo>
                  <a:pt x="1" y="1"/>
                </a:moveTo>
                <a:cubicBezTo>
                  <a:pt x="8129" y="521"/>
                  <a:pt x="14031" y="3075"/>
                  <a:pt x="17554" y="8487"/>
                </a:cubicBezTo>
                <a:cubicBezTo>
                  <a:pt x="24665" y="19420"/>
                  <a:pt x="34653" y="22777"/>
                  <a:pt x="42844" y="22777"/>
                </a:cubicBezTo>
                <a:cubicBezTo>
                  <a:pt x="47620" y="22777"/>
                  <a:pt x="51785" y="21636"/>
                  <a:pt x="54415" y="20190"/>
                </a:cubicBezTo>
                <a:lnTo>
                  <a:pt x="544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2" name="Google Shape;182;p21"/>
          <p:cNvSpPr/>
          <p:nvPr/>
        </p:nvSpPr>
        <p:spPr>
          <a:xfrm>
            <a:off x="1" y="1"/>
            <a:ext cx="953452" cy="1391599"/>
          </a:xfrm>
          <a:custGeom>
            <a:avLst/>
            <a:gdLst/>
            <a:ahLst/>
            <a:cxnLst/>
            <a:rect l="l" t="t" r="r" b="b"/>
            <a:pathLst>
              <a:path w="9750" h="14230" extrusionOk="0">
                <a:moveTo>
                  <a:pt x="9514" y="1"/>
                </a:moveTo>
                <a:cubicBezTo>
                  <a:pt x="9495" y="2976"/>
                  <a:pt x="8470" y="5968"/>
                  <a:pt x="6716" y="8381"/>
                </a:cubicBezTo>
                <a:cubicBezTo>
                  <a:pt x="4969" y="10784"/>
                  <a:pt x="2623" y="12629"/>
                  <a:pt x="0" y="13955"/>
                </a:cubicBezTo>
                <a:lnTo>
                  <a:pt x="0" y="14230"/>
                </a:lnTo>
                <a:cubicBezTo>
                  <a:pt x="291" y="14084"/>
                  <a:pt x="580" y="13931"/>
                  <a:pt x="864" y="13771"/>
                </a:cubicBezTo>
                <a:cubicBezTo>
                  <a:pt x="3014" y="12568"/>
                  <a:pt x="4972" y="10986"/>
                  <a:pt x="6505" y="9048"/>
                </a:cubicBezTo>
                <a:cubicBezTo>
                  <a:pt x="8073" y="7064"/>
                  <a:pt x="9154" y="4732"/>
                  <a:pt x="9564" y="2231"/>
                </a:cubicBezTo>
                <a:cubicBezTo>
                  <a:pt x="9684" y="1495"/>
                  <a:pt x="9748" y="749"/>
                  <a:pt x="97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3" name="Google Shape;183;p21"/>
          <p:cNvSpPr/>
          <p:nvPr/>
        </p:nvSpPr>
        <p:spPr>
          <a:xfrm>
            <a:off x="10842572" y="5936466"/>
            <a:ext cx="1344877" cy="921535"/>
          </a:xfrm>
          <a:custGeom>
            <a:avLst/>
            <a:gdLst/>
            <a:ahLst/>
            <a:cxnLst/>
            <a:rect l="l" t="t" r="r" b="b"/>
            <a:pathLst>
              <a:path w="14230" h="9751" extrusionOk="0">
                <a:moveTo>
                  <a:pt x="14230" y="0"/>
                </a:moveTo>
                <a:cubicBezTo>
                  <a:pt x="13482" y="2"/>
                  <a:pt x="12735" y="67"/>
                  <a:pt x="11999" y="186"/>
                </a:cubicBezTo>
                <a:cubicBezTo>
                  <a:pt x="9498" y="596"/>
                  <a:pt x="7166" y="1677"/>
                  <a:pt x="5182" y="3246"/>
                </a:cubicBezTo>
                <a:cubicBezTo>
                  <a:pt x="3244" y="4777"/>
                  <a:pt x="1663" y="6735"/>
                  <a:pt x="458" y="8884"/>
                </a:cubicBezTo>
                <a:cubicBezTo>
                  <a:pt x="299" y="9170"/>
                  <a:pt x="146" y="9458"/>
                  <a:pt x="1" y="9750"/>
                </a:cubicBezTo>
                <a:lnTo>
                  <a:pt x="274" y="9750"/>
                </a:lnTo>
                <a:cubicBezTo>
                  <a:pt x="1601" y="7125"/>
                  <a:pt x="3446" y="4780"/>
                  <a:pt x="5850" y="3034"/>
                </a:cubicBezTo>
                <a:cubicBezTo>
                  <a:pt x="8263" y="1280"/>
                  <a:pt x="11254" y="256"/>
                  <a:pt x="14230" y="236"/>
                </a:cubicBezTo>
                <a:lnTo>
                  <a:pt x="142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84" name="Google Shape;184;p21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21517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18" name="Google Shape;18;p3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" name="Google Shape;19;p3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2" name="Google Shape;22;p3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51" y="3234000"/>
            <a:ext cx="3695600" cy="19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498151" y="1595267"/>
            <a:ext cx="3695600" cy="1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33331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2"/>
          <p:cNvGrpSpPr/>
          <p:nvPr/>
        </p:nvGrpSpPr>
        <p:grpSpPr>
          <a:xfrm flipH="1">
            <a:off x="-2" y="-33"/>
            <a:ext cx="12192007" cy="6858065"/>
            <a:chOff x="0" y="25"/>
            <a:chExt cx="9144005" cy="5143549"/>
          </a:xfrm>
        </p:grpSpPr>
        <p:sp>
          <p:nvSpPr>
            <p:cNvPr id="187" name="Google Shape;187;p22"/>
            <p:cNvSpPr/>
            <p:nvPr/>
          </p:nvSpPr>
          <p:spPr>
            <a:xfrm>
              <a:off x="0" y="2426243"/>
              <a:ext cx="3712582" cy="2717331"/>
            </a:xfrm>
            <a:custGeom>
              <a:avLst/>
              <a:gdLst/>
              <a:ahLst/>
              <a:cxnLst/>
              <a:rect l="l" t="t" r="r" b="b"/>
              <a:pathLst>
                <a:path w="67108" h="49118" extrusionOk="0">
                  <a:moveTo>
                    <a:pt x="8389" y="1"/>
                  </a:moveTo>
                  <a:cubicBezTo>
                    <a:pt x="4054" y="1"/>
                    <a:pt x="0" y="2152"/>
                    <a:pt x="0" y="2152"/>
                  </a:cubicBezTo>
                  <a:lnTo>
                    <a:pt x="0" y="49117"/>
                  </a:lnTo>
                  <a:lnTo>
                    <a:pt x="67108" y="49117"/>
                  </a:lnTo>
                  <a:cubicBezTo>
                    <a:pt x="58580" y="32150"/>
                    <a:pt x="31936" y="35403"/>
                    <a:pt x="20920" y="32057"/>
                  </a:cubicBezTo>
                  <a:cubicBezTo>
                    <a:pt x="9902" y="28710"/>
                    <a:pt x="22099" y="12463"/>
                    <a:pt x="16084" y="3793"/>
                  </a:cubicBezTo>
                  <a:cubicBezTo>
                    <a:pt x="14068" y="886"/>
                    <a:pt x="11170" y="1"/>
                    <a:pt x="8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4490166" y="25"/>
              <a:ext cx="4653839" cy="2546605"/>
            </a:xfrm>
            <a:custGeom>
              <a:avLst/>
              <a:gdLst/>
              <a:ahLst/>
              <a:cxnLst/>
              <a:rect l="l" t="t" r="r" b="b"/>
              <a:pathLst>
                <a:path w="84122" h="46032" extrusionOk="0">
                  <a:moveTo>
                    <a:pt x="0" y="0"/>
                  </a:moveTo>
                  <a:cubicBezTo>
                    <a:pt x="3140" y="4954"/>
                    <a:pt x="13237" y="8242"/>
                    <a:pt x="29765" y="8242"/>
                  </a:cubicBezTo>
                  <a:cubicBezTo>
                    <a:pt x="30380" y="8242"/>
                    <a:pt x="31004" y="8237"/>
                    <a:pt x="31637" y="8228"/>
                  </a:cubicBezTo>
                  <a:cubicBezTo>
                    <a:pt x="31851" y="8225"/>
                    <a:pt x="32062" y="8224"/>
                    <a:pt x="32270" y="8224"/>
                  </a:cubicBezTo>
                  <a:cubicBezTo>
                    <a:pt x="57121" y="8224"/>
                    <a:pt x="46695" y="30052"/>
                    <a:pt x="65108" y="41560"/>
                  </a:cubicBezTo>
                  <a:cubicBezTo>
                    <a:pt x="70037" y="44641"/>
                    <a:pt x="76496" y="46031"/>
                    <a:pt x="81343" y="46031"/>
                  </a:cubicBezTo>
                  <a:cubicBezTo>
                    <a:pt x="82348" y="46031"/>
                    <a:pt x="83283" y="45971"/>
                    <a:pt x="84121" y="45855"/>
                  </a:cubicBezTo>
                  <a:lnTo>
                    <a:pt x="84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89" name="Google Shape;189;p22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9420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27" name="Google Shape;27;p4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1" name="Google Shape;31;p4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5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36" name="Google Shape;36;p5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40" name="Google Shape;40;p5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69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6"/>
          <p:cNvGrpSpPr/>
          <p:nvPr/>
        </p:nvGrpSpPr>
        <p:grpSpPr>
          <a:xfrm flipH="1">
            <a:off x="-30" y="0"/>
            <a:ext cx="12192059" cy="6858000"/>
            <a:chOff x="0" y="0"/>
            <a:chExt cx="9144044" cy="5143500"/>
          </a:xfrm>
        </p:grpSpPr>
        <p:sp>
          <p:nvSpPr>
            <p:cNvPr id="48" name="Google Shape;48;p6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" name="Google Shape;49;p6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" name="Google Shape;50;p6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" name="Google Shape;51;p6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52" name="Google Shape;52;p6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4667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/>
          <p:nvPr/>
        </p:nvSpPr>
        <p:spPr>
          <a:xfrm rot="10800000">
            <a:off x="474965" y="5498786"/>
            <a:ext cx="1717303" cy="913348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5" name="Google Shape;55;p6"/>
          <p:cNvSpPr/>
          <p:nvPr/>
        </p:nvSpPr>
        <p:spPr>
          <a:xfrm>
            <a:off x="9999698" y="451986"/>
            <a:ext cx="1717303" cy="913348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6090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7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58" name="Google Shape;58;p7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62" name="Google Shape;62;p7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4429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67" name="Google Shape;67;p8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71" name="Google Shape;71;p8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805800" y="1551000"/>
            <a:ext cx="8580400" cy="3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81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9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75" name="Google Shape;75;p9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79" name="Google Shape;79;p9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960000" y="489897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988733" y="1798333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1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0" y="0"/>
            <a:ext cx="12192059" cy="6858000"/>
            <a:chOff x="0" y="0"/>
            <a:chExt cx="9144044" cy="5143500"/>
          </a:xfrm>
        </p:grpSpPr>
        <p:sp>
          <p:nvSpPr>
            <p:cNvPr id="84" name="Google Shape;84;p10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88" name="Google Shape;88;p10"/>
          <p:cNvSpPr/>
          <p:nvPr/>
        </p:nvSpPr>
        <p:spPr>
          <a:xfrm>
            <a:off x="475000" y="452000"/>
            <a:ext cx="11242000" cy="59540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25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00" y="1660933"/>
            <a:ext cx="10285200" cy="4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15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ctrTitle"/>
          </p:nvPr>
        </p:nvSpPr>
        <p:spPr>
          <a:xfrm>
            <a:off x="1130468" y="1519144"/>
            <a:ext cx="9931063" cy="13744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IN" sz="3600" dirty="0">
                <a:solidFill>
                  <a:schemeClr val="bg2">
                    <a:lumMod val="50000"/>
                  </a:schemeClr>
                </a:solidFill>
                <a:effectLst/>
                <a:latin typeface="Poppins Black" panose="00000A00000000000000" pitchFamily="2" charset="0"/>
                <a:ea typeface="Times New Roman" panose="02020603050405020304" pitchFamily="18" charset="0"/>
                <a:cs typeface="Poppins Black" panose="00000A00000000000000" pitchFamily="2" charset="0"/>
              </a:rPr>
              <a:t>Concept of Osmotic Pressure, Freezing Point, and Molecular Weight in Pharmaceuticals</a:t>
            </a:r>
            <a:br>
              <a:rPr lang="en-US" sz="6600" b="1" dirty="0">
                <a:solidFill>
                  <a:schemeClr val="bg2">
                    <a:lumMod val="50000"/>
                  </a:schemeClr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</a:br>
            <a:endParaRPr sz="6000" dirty="0">
              <a:solidFill>
                <a:schemeClr val="bg2">
                  <a:lumMod val="50000"/>
                </a:schemeClr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1" name="Google Shape;378;p27">
            <a:extLst>
              <a:ext uri="{FF2B5EF4-FFF2-40B4-BE49-F238E27FC236}">
                <a16:creationId xmlns:a16="http://schemas.microsoft.com/office/drawing/2014/main" id="{50AE18C7-007F-8BDF-CC45-46E757CEABC8}"/>
              </a:ext>
            </a:extLst>
          </p:cNvPr>
          <p:cNvSpPr txBox="1">
            <a:spLocks/>
          </p:cNvSpPr>
          <p:nvPr/>
        </p:nvSpPr>
        <p:spPr>
          <a:xfrm>
            <a:off x="3756516" y="4331709"/>
            <a:ext cx="4393217" cy="119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lnSpc>
                <a:spcPct val="150000"/>
              </a:lnSpc>
            </a:pPr>
            <a:r>
              <a:rPr lang="en-IN" sz="2400" b="1" kern="0" dirty="0" err="1">
                <a:solidFill>
                  <a:srgbClr val="0954A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Miss.Vaishnavi</a:t>
            </a:r>
            <a:r>
              <a:rPr lang="en-IN" sz="2400" b="1" kern="0" dirty="0">
                <a:solidFill>
                  <a:srgbClr val="0954A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Anil Mane</a:t>
            </a:r>
          </a:p>
          <a:p>
            <a:pPr algn="ctr" defTabSz="1219170"/>
            <a:r>
              <a:rPr lang="en-IN" kern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Assistant Professor</a:t>
            </a:r>
          </a:p>
          <a:p>
            <a:pPr algn="ctr" defTabSz="1219170"/>
            <a:r>
              <a:rPr lang="en-IN" kern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Department of Pharmaceutics,</a:t>
            </a:r>
          </a:p>
          <a:p>
            <a:pPr algn="ctr" defTabSz="1219170"/>
            <a:r>
              <a:rPr lang="en-IN" kern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Krishna Institute of Pharmacy, </a:t>
            </a:r>
          </a:p>
          <a:p>
            <a:pPr algn="ctr" defTabSz="1219170"/>
            <a:r>
              <a:rPr lang="en-IN" kern="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Krishna Vishwa Vidyapeeth (Deemed to be University), Karad, Maharashtra,  INDIA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FAEE4-B328-F666-1FE6-8D3B7CA5CEFA}"/>
              </a:ext>
            </a:extLst>
          </p:cNvPr>
          <p:cNvSpPr txBox="1"/>
          <p:nvPr/>
        </p:nvSpPr>
        <p:spPr>
          <a:xfrm>
            <a:off x="3357563" y="1082230"/>
            <a:ext cx="95583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oppins Black" panose="00000A00000000000000" pitchFamily="2" charset="0"/>
                <a:cs typeface="Poppins Black" panose="00000A00000000000000" pitchFamily="2" charset="0"/>
              </a:rPr>
              <a:t>PHASE TRANSITION</a:t>
            </a:r>
            <a:endParaRPr lang="en-IN" sz="4000" dirty="0">
              <a:latin typeface="Poppins Black" panose="00000A00000000000000" pitchFamily="2" charset="0"/>
              <a:cs typeface="Poppins Black" panose="00000A00000000000000" pitchFamily="2" charset="0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B8C32-784E-23EF-113C-3A31948CC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2214562"/>
            <a:ext cx="4586288" cy="33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1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AB5B4F-A0FC-0589-BF57-206B3D1E0595}"/>
              </a:ext>
            </a:extLst>
          </p:cNvPr>
          <p:cNvSpPr txBox="1"/>
          <p:nvPr/>
        </p:nvSpPr>
        <p:spPr>
          <a:xfrm>
            <a:off x="2068711" y="1796759"/>
            <a:ext cx="8054578" cy="276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Black" panose="00000A00000000000000" pitchFamily="2" charset="0"/>
                <a:cs typeface="Poppins Black" panose="00000A00000000000000" pitchFamily="2" charset="0"/>
              </a:rPr>
              <a:t>Factors Affecting Freezing Point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 Black" panose="00000A00000000000000" pitchFamily="2" charset="0"/>
              <a:cs typeface="Poppins Black" panose="00000A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Purity of the substance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Pressure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Nature of Substance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0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531F0DF-5CC2-8EB9-65E2-5333B9789455}"/>
              </a:ext>
            </a:extLst>
          </p:cNvPr>
          <p:cNvSpPr txBox="1"/>
          <p:nvPr/>
        </p:nvSpPr>
        <p:spPr>
          <a:xfrm>
            <a:off x="2557461" y="885825"/>
            <a:ext cx="74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Calculating Freezing Point</a:t>
            </a:r>
            <a:endParaRPr lang="en-IN" sz="3600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41D1B7-F3E1-2D8D-8A5C-BF7EE19F2066}"/>
              </a:ext>
            </a:extLst>
          </p:cNvPr>
          <p:cNvSpPr/>
          <p:nvPr/>
        </p:nvSpPr>
        <p:spPr>
          <a:xfrm>
            <a:off x="3871913" y="2787652"/>
            <a:ext cx="3200400" cy="95885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  <a:r>
              <a:rPr kumimoji="0" lang="en-I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IN" sz="3600" b="1" i="1" u="none" strike="noStrike" kern="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IN" sz="3600" b="1" i="1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​=</a:t>
            </a:r>
            <a:r>
              <a:rPr kumimoji="0" lang="en-IN" sz="36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I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IN" sz="3600" b="1" i="1" u="none" strike="noStrike" kern="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IN" sz="3600" b="1" i="1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​</a:t>
            </a:r>
            <a:r>
              <a:rPr kumimoji="0" lang="en-IN" sz="3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B56FF-A714-E24D-BF2C-0276AEDC2A89}"/>
              </a:ext>
            </a:extLst>
          </p:cNvPr>
          <p:cNvSpPr txBox="1"/>
          <p:nvPr/>
        </p:nvSpPr>
        <p:spPr>
          <a:xfrm>
            <a:off x="1389458" y="1966514"/>
            <a:ext cx="7911703" cy="4203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Formula,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Where,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= van 't Hoff factor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K</a:t>
            </a:r>
            <a:r>
              <a:rPr kumimoji="0" lang="en-IN" sz="2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​ = 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cryoscopic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constant,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 = molality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Poppins" panose="00000500000000000000" pitchFamily="2" charset="0"/>
              </a:rPr>
              <a:t>Δ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kumimoji="0" lang="en-IN" sz="2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freezing temperature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IN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1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71B014-1EBF-AA15-5E23-BA38E91448DB}"/>
              </a:ext>
            </a:extLst>
          </p:cNvPr>
          <p:cNvSpPr txBox="1"/>
          <p:nvPr/>
        </p:nvSpPr>
        <p:spPr>
          <a:xfrm>
            <a:off x="781050" y="939255"/>
            <a:ext cx="106299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ΔT</a:t>
            </a:r>
            <a:r>
              <a:rPr lang="en-US" sz="2400" i="1" baseline="-25000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lang="en-US" sz="2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(Freezing Point):</a:t>
            </a:r>
          </a:p>
          <a:p>
            <a:pPr marL="0" indent="0" algn="just">
              <a:buNone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The difference between the freezing point of the pure solvent and the freezing point of the solution. </a:t>
            </a:r>
          </a:p>
          <a:p>
            <a:pPr algn="just"/>
            <a:r>
              <a:rPr lang="en-US" sz="2400" i="1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van't</a:t>
            </a:r>
            <a:r>
              <a:rPr lang="en-US" sz="2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Hoff factor):</a:t>
            </a:r>
          </a:p>
          <a:p>
            <a:pPr marL="0" indent="0" algn="just">
              <a:buNone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Represents the number of particles a solute dissociates into when dissolved in the solvent. For example, NaCl dissociates into two ions (Na+ and Cl-), so </a:t>
            </a:r>
            <a:r>
              <a:rPr lang="en-US" sz="2400" i="1" dirty="0" err="1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 = 2. </a:t>
            </a:r>
          </a:p>
          <a:p>
            <a:pPr algn="just"/>
            <a:r>
              <a:rPr lang="en-US" sz="2400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</a:t>
            </a:r>
            <a:r>
              <a:rPr lang="en-US" sz="2400" i="1" baseline="-25000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lang="en-US" sz="2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Cryoscopic</a:t>
            </a:r>
            <a:r>
              <a:rPr lang="en-US" sz="2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Constant):</a:t>
            </a:r>
          </a:p>
          <a:p>
            <a:pPr marL="0" indent="0" algn="just">
              <a:buNone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A constant that depends on the solvent, not the solute. For water, </a:t>
            </a:r>
            <a:r>
              <a:rPr lang="en-US" sz="2400" dirty="0" err="1">
                <a:latin typeface="Poppins" panose="00000500000000000000" pitchFamily="2" charset="0"/>
                <a:cs typeface="Poppins" panose="00000500000000000000" pitchFamily="2" charset="0"/>
              </a:rPr>
              <a:t>K</a:t>
            </a:r>
            <a:r>
              <a:rPr lang="en-US" sz="2400" i="1" baseline="-25000" dirty="0" err="1"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 is 1.86 °C/m (or K kg/mol).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 (Molality):</a:t>
            </a:r>
          </a:p>
          <a:p>
            <a:pPr marL="0" indent="0" algn="just">
              <a:buNone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The concentration of the solution, expressed as moles of solute per kilogram of solvent. </a:t>
            </a:r>
            <a:endParaRPr lang="en-IN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4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3A0838-4675-C77F-608A-072284304C6C}"/>
                  </a:ext>
                </a:extLst>
              </p:cNvPr>
              <p:cNvSpPr txBox="1"/>
              <p:nvPr/>
            </p:nvSpPr>
            <p:spPr>
              <a:xfrm>
                <a:off x="1438275" y="1174265"/>
                <a:ext cx="9315450" cy="5006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</a:rPr>
                  <a:t>Van 't Hoff Factor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</a:rPr>
                  <a:t>The Van 't Hoff factor represents the number of particles into which a solute dissociates in a solution. It is used in colligative property equations like freezing point depression, boiling point elevation, osmotic pressure, and vapor pressure lowering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</a:rPr>
                  <a:t>The Van 't Hoff factor is defined as: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</a:rPr>
                  <a:t>    </a:t>
                </a:r>
                <a:r>
                  <a:rPr kumimoji="0" lang="en-US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</a:rPr>
                  <a:t>i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</a:rPr>
                  <a:t>=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cs typeface="Poppins" panose="00000500000000000000" pitchFamily="2" charset="0"/>
                      </a:rPr>
                      <m:t>A</m:t>
                    </m:r>
                    <m:r>
                      <m:rPr>
                        <m:nor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cs typeface="Poppins" panose="00000500000000000000" pitchFamily="2" charset="0"/>
                      </a:rPr>
                      <m:t>ctual</m:t>
                    </m:r>
                    <m:r>
                      <m:rPr>
                        <m:nor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cs typeface="Poppins" panose="000005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cs typeface="Poppins" panose="00000500000000000000" pitchFamily="2" charset="0"/>
                      </a:rPr>
                      <m:t>number</m:t>
                    </m:r>
                    <m:r>
                      <m:rPr>
                        <m:nor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cs typeface="Poppins" panose="000005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cs typeface="Poppins" panose="00000500000000000000" pitchFamily="2" charset="0"/>
                      </a:rPr>
                      <m:t>of</m:t>
                    </m:r>
                    <m:r>
                      <m:rPr>
                        <m:nor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cs typeface="Poppins" panose="000005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cs typeface="Poppins" panose="00000500000000000000" pitchFamily="2" charset="0"/>
                      </a:rPr>
                      <m:t>particles</m:t>
                    </m:r>
                    <m:r>
                      <m:rPr>
                        <m:nor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cs typeface="Poppins" panose="000005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cs typeface="Poppins" panose="00000500000000000000" pitchFamily="2" charset="0"/>
                      </a:rPr>
                      <m:t>in</m:t>
                    </m:r>
                    <m:r>
                      <m:rPr>
                        <m:nor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cs typeface="Poppins" panose="000005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0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Poppins" panose="00000500000000000000" pitchFamily="2" charset="0"/>
                        <a:cs typeface="Poppins" panose="00000500000000000000" pitchFamily="2" charset="0"/>
                      </a:rPr>
                      <m:t>solution</m:t>
                    </m:r>
                  </m:oMath>
                </a14:m>
                <a:endParaRPr kumimoji="0" lang="en-IN" sz="28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</a:rPr>
                  <a:t>           Number of Formula units initially dissolved</a:t>
                </a:r>
                <a:endParaRPr kumimoji="0" lang="en-IN" sz="28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3A0838-4675-C77F-608A-072284304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5" y="1174265"/>
                <a:ext cx="9315450" cy="5006179"/>
              </a:xfrm>
              <a:prstGeom prst="rect">
                <a:avLst/>
              </a:prstGeom>
              <a:blipFill>
                <a:blip r:embed="rId2"/>
                <a:stretch>
                  <a:fillRect l="-1374" t="-2192" r="-393" b="-24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21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301CAC-CA2D-CA3B-ED97-07CEB37EC999}"/>
              </a:ext>
            </a:extLst>
          </p:cNvPr>
          <p:cNvSpPr txBox="1"/>
          <p:nvPr/>
        </p:nvSpPr>
        <p:spPr>
          <a:xfrm>
            <a:off x="745331" y="588011"/>
            <a:ext cx="10701337" cy="5290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For Example,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What is the freezing point of water when 1 mole of glucose is dissolved in 1 kg of water?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Answer: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Given: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K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​ for water = 1.86°C·kg/mol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=1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m=1.0 mol/kg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                               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Poppins" panose="00000500000000000000" pitchFamily="2" charset="0"/>
              </a:rPr>
              <a:t>Δ</a:t>
            </a:r>
            <a:r>
              <a:rPr kumimoji="0" lang="en-I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kumimoji="0" lang="en-IN" sz="24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​=</a:t>
            </a:r>
            <a:r>
              <a:rPr kumimoji="0" lang="en-IN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kumimoji="0" lang="en-I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K</a:t>
            </a:r>
            <a:r>
              <a:rPr kumimoji="0" lang="en-IN" sz="24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​m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                                              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Poppins" panose="00000500000000000000" pitchFamily="2" charset="0"/>
              </a:rPr>
              <a:t>Δ</a:t>
            </a:r>
            <a:r>
              <a:rPr kumimoji="0" lang="en-I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kumimoji="0" lang="en-IN" sz="24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kumimoji="0" lang="en-IN" sz="2400" b="1" i="1" u="none" strike="noStrike" kern="1200" cap="none" spc="0" normalizeH="0" baseline="-2500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kumimoji="0" lang="en-IN" sz="3200" b="1" i="1" u="none" strike="noStrike" kern="1200" cap="none" spc="0" normalizeH="0" baseline="-2500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=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(1)(1.86)(1.0) = 1.86 °C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The solution freezes 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1.86°C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                            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4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E5AD3A-37C8-F6C1-B993-836931A6CD1F}"/>
              </a:ext>
            </a:extLst>
          </p:cNvPr>
          <p:cNvSpPr txBox="1"/>
          <p:nvPr/>
        </p:nvSpPr>
        <p:spPr>
          <a:xfrm>
            <a:off x="2857498" y="685799"/>
            <a:ext cx="624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MOLECULAR WEIGHT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8F657-A674-3779-9971-937EE0DCDFF3}"/>
              </a:ext>
            </a:extLst>
          </p:cNvPr>
          <p:cNvSpPr txBox="1"/>
          <p:nvPr/>
        </p:nvSpPr>
        <p:spPr>
          <a:xfrm>
            <a:off x="1020365" y="1446431"/>
            <a:ext cx="9917905" cy="2938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Molecular weight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also called molar mass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) is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mass of one mole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 a substance, expressed in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grams per mole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(g/mol).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It represents the sum of the atomic masses of all atoms in a molecule.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For example, the molecular weight of water (H₂O) is 18.02 g/mol, meaning one mole of water molecules weighs 18.02 grams.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B2502-1E13-2A0A-3A16-743A4C11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17" y="3952566"/>
            <a:ext cx="2791215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8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B4AD76-F2C0-270E-1130-1094E84A2566}"/>
              </a:ext>
            </a:extLst>
          </p:cNvPr>
          <p:cNvSpPr txBox="1"/>
          <p:nvPr/>
        </p:nvSpPr>
        <p:spPr>
          <a:xfrm>
            <a:off x="1514475" y="614363"/>
            <a:ext cx="984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Black" panose="00000A00000000000000" pitchFamily="2" charset="0"/>
                <a:ea typeface="+mj-ea"/>
                <a:cs typeface="Poppins Black" panose="00000A00000000000000" pitchFamily="2" charset="0"/>
              </a:rPr>
              <a:t>Atomic Mass and Mole Concept</a:t>
            </a:r>
            <a:endParaRPr lang="en-IN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C4A2C-A9D8-A3A6-274E-DCCB360B4A7C}"/>
              </a:ext>
            </a:extLst>
          </p:cNvPr>
          <p:cNvSpPr txBox="1"/>
          <p:nvPr/>
        </p:nvSpPr>
        <p:spPr>
          <a:xfrm>
            <a:off x="571500" y="1565433"/>
            <a:ext cx="111442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Atomic Mass Unit (amu):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 The atomic mass of each element is measured in atomic mass units (amu), based on the </a:t>
            </a:r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mass of protons and neutrons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in an atom.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Mole (mol):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 A mole is a quantity representing 6.022×10</a:t>
            </a:r>
            <a:r>
              <a:rPr lang="en-US" sz="2800" baseline="30000" dirty="0">
                <a:latin typeface="Poppins" panose="00000500000000000000" pitchFamily="2" charset="0"/>
                <a:cs typeface="Poppins" panose="00000500000000000000" pitchFamily="2" charset="0"/>
              </a:rPr>
              <a:t>23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 times particles (Avogadro's number).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Relation Between Atomic Mass and Molar Mass: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The atomic mass of an element in amu is numerically the same as its molar mass in g/mol.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Example: Carbon (C) has an atomic mass of 12.01 amu →  Molar mass = 12.01 g/mol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791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BA349-BD60-C5BD-6864-FFA960585774}"/>
              </a:ext>
            </a:extLst>
          </p:cNvPr>
          <p:cNvSpPr txBox="1"/>
          <p:nvPr/>
        </p:nvSpPr>
        <p:spPr>
          <a:xfrm>
            <a:off x="1843087" y="1248013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Poppins Black" panose="00000A00000000000000" pitchFamily="2" charset="0"/>
                <a:cs typeface="Poppins Black" panose="00000A00000000000000" pitchFamily="2" charset="0"/>
              </a:rPr>
              <a:t>Calculation of Molecular Weight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BC89FD-6281-62E0-C8EA-B1A16F09CF2C}"/>
              </a:ext>
            </a:extLst>
          </p:cNvPr>
          <p:cNvSpPr txBox="1"/>
          <p:nvPr/>
        </p:nvSpPr>
        <p:spPr>
          <a:xfrm>
            <a:off x="1031081" y="2085975"/>
            <a:ext cx="101298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Identify the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chemical formula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of the compound.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Find the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atomic mass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of each element from the periodic table.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Multiply the atomic mass by the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number of atoms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of that element.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Sum the total masses of all elements.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686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55CB9D-0FD8-196A-18BE-45777307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797" y="2138617"/>
            <a:ext cx="9056265" cy="1057274"/>
          </a:xfrm>
        </p:spPr>
        <p:txBody>
          <a:bodyPr>
            <a:normAutofit fontScale="90000"/>
          </a:bodyPr>
          <a:lstStyle/>
          <a:p>
            <a:r>
              <a:rPr lang="en-IN" dirty="0"/>
              <a:t> </a:t>
            </a:r>
            <a:r>
              <a:rPr lang="en-IN" sz="4900" dirty="0" err="1"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  <a:r>
              <a:rPr lang="en-IN" sz="4400" dirty="0" err="1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Carbon</a:t>
            </a:r>
            <a:r>
              <a:rPr lang="en-IN" sz="44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Dioxide (CO₂)</a:t>
            </a:r>
            <a:br>
              <a:rPr lang="en-I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1: Identify the elements and their atomic masses</a:t>
            </a:r>
            <a:endParaRPr lang="en-IN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AC7E7-FADE-1FAC-5B1F-E7601BF6C893}"/>
              </a:ext>
            </a:extLst>
          </p:cNvPr>
          <p:cNvSpPr txBox="1"/>
          <p:nvPr/>
        </p:nvSpPr>
        <p:spPr>
          <a:xfrm>
            <a:off x="3357563" y="3188197"/>
            <a:ext cx="86459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Carbon (C) = 12.01 g/mol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Oxygen (O) = 16.00 g/mol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F1880-757B-8655-7D0D-60343E86535E}"/>
              </a:ext>
            </a:extLst>
          </p:cNvPr>
          <p:cNvSpPr txBox="1"/>
          <p:nvPr/>
        </p:nvSpPr>
        <p:spPr>
          <a:xfrm>
            <a:off x="1393030" y="4260858"/>
            <a:ext cx="86459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2: Multiply by the number of atoms</a:t>
            </a:r>
          </a:p>
          <a:p>
            <a:endParaRPr lang="en-US" sz="1800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IN" sz="1800" dirty="0">
                <a:latin typeface="Poppins" panose="00000500000000000000" pitchFamily="2" charset="0"/>
                <a:cs typeface="Poppins" panose="00000500000000000000" pitchFamily="2" charset="0"/>
              </a:rPr>
              <a:t>                                 </a:t>
            </a: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(1×12.01) +(2×16.00)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=</a:t>
            </a:r>
            <a:r>
              <a:rPr lang="en-IN" sz="2000" dirty="0">
                <a:latin typeface="Poppins" panose="00000500000000000000" pitchFamily="2" charset="0"/>
                <a:cs typeface="Poppins" panose="00000500000000000000" pitchFamily="2" charset="0"/>
              </a:rPr>
              <a:t>12.01+32.00=44.01 g/mol</a:t>
            </a:r>
          </a:p>
          <a:p>
            <a:endParaRPr lang="en-IN" sz="2000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IN" sz="2000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                        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Molecular weight of CO₂ = </a:t>
            </a: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44.01 g/mol</a:t>
            </a:r>
            <a:endParaRPr lang="en-IN" sz="24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551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DDE0F429-98C0-D6B9-2B22-0A0EF75A3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>
            <a:extLst>
              <a:ext uri="{FF2B5EF4-FFF2-40B4-BE49-F238E27FC236}">
                <a16:creationId xmlns:a16="http://schemas.microsoft.com/office/drawing/2014/main" id="{7C15EE37-E241-7170-B269-6589955CB217}"/>
              </a:ext>
            </a:extLst>
          </p:cNvPr>
          <p:cNvSpPr txBox="1">
            <a:spLocks/>
          </p:cNvSpPr>
          <p:nvPr/>
        </p:nvSpPr>
        <p:spPr>
          <a:xfrm>
            <a:off x="2739405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170">
              <a:buClr>
                <a:srgbClr val="210A26"/>
              </a:buClr>
            </a:pPr>
            <a:r>
              <a:rPr lang="en" sz="5067" kern="0" dirty="0">
                <a:solidFill>
                  <a:srgbClr val="210A26"/>
                </a:solidFill>
              </a:rPr>
              <a:t>Learning Outcomes</a:t>
            </a:r>
            <a:endParaRPr lang="en-IN" sz="5067" kern="0" dirty="0">
              <a:solidFill>
                <a:srgbClr val="210A26"/>
              </a:solidFill>
            </a:endParaRPr>
          </a:p>
        </p:txBody>
      </p:sp>
      <p:sp>
        <p:nvSpPr>
          <p:cNvPr id="5" name="Google Shape;667;p29">
            <a:extLst>
              <a:ext uri="{FF2B5EF4-FFF2-40B4-BE49-F238E27FC236}">
                <a16:creationId xmlns:a16="http://schemas.microsoft.com/office/drawing/2014/main" id="{E07F479E-022F-959A-3B6D-2D852A72EBE3}"/>
              </a:ext>
            </a:extLst>
          </p:cNvPr>
          <p:cNvSpPr txBox="1">
            <a:spLocks/>
          </p:cNvSpPr>
          <p:nvPr/>
        </p:nvSpPr>
        <p:spPr>
          <a:xfrm>
            <a:off x="982043" y="2208364"/>
            <a:ext cx="9631473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1867" b="1" kern="0" dirty="0">
                <a:latin typeface="Poppins" panose="00000500000000000000" pitchFamily="2" charset="0"/>
                <a:cs typeface="Poppins" panose="00000500000000000000" pitchFamily="2" charset="0"/>
              </a:rPr>
              <a:t>After completing this session, students will be able to:</a:t>
            </a:r>
            <a:endParaRPr lang="en-US" sz="1867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09585" indent="-414856" algn="just" defTabSz="1219170">
              <a:spcBef>
                <a:spcPts val="1333"/>
              </a:spcBef>
              <a:buSzPts val="1300"/>
              <a:buFont typeface="Proxima Nova"/>
              <a:buAutoNum type="arabicPeriod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Understand the concepts of osmotic pressure, freezing point, and molecular weight in pharmaceuticals.</a:t>
            </a:r>
          </a:p>
          <a:p>
            <a:pPr marL="609585" indent="-414856" algn="just" defTabSz="1219170">
              <a:spcBef>
                <a:spcPts val="1333"/>
              </a:spcBef>
              <a:buSzPts val="1300"/>
              <a:buFont typeface="Proxima Nova"/>
              <a:buAutoNum type="arabicPeriod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Calculate molecular weight using osmotic pressure and freezing point data.</a:t>
            </a:r>
            <a:endParaRPr lang="en-US" sz="1800" kern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4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54FAF3B3-60A8-B457-3F21-3D358F556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7;p36">
            <a:extLst>
              <a:ext uri="{FF2B5EF4-FFF2-40B4-BE49-F238E27FC236}">
                <a16:creationId xmlns:a16="http://schemas.microsoft.com/office/drawing/2014/main" id="{DD5C83C1-EA57-F8D0-5DBC-B00949B23E43}"/>
              </a:ext>
            </a:extLst>
          </p:cNvPr>
          <p:cNvSpPr txBox="1">
            <a:spLocks/>
          </p:cNvSpPr>
          <p:nvPr/>
        </p:nvSpPr>
        <p:spPr>
          <a:xfrm>
            <a:off x="953467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defTabSz="1219170">
              <a:buClr>
                <a:srgbClr val="210A26"/>
              </a:buClr>
            </a:pPr>
            <a:r>
              <a:rPr lang="en-IN" sz="5067" kern="0">
                <a:solidFill>
                  <a:srgbClr val="210A26"/>
                </a:solidFill>
              </a:rPr>
              <a:t>Contents</a:t>
            </a:r>
            <a:endParaRPr lang="en-IN" sz="5067" kern="0" dirty="0">
              <a:solidFill>
                <a:srgbClr val="210A26"/>
              </a:solidFill>
            </a:endParaRPr>
          </a:p>
        </p:txBody>
      </p:sp>
      <p:sp>
        <p:nvSpPr>
          <p:cNvPr id="3" name="Google Shape;1168;p36">
            <a:extLst>
              <a:ext uri="{FF2B5EF4-FFF2-40B4-BE49-F238E27FC236}">
                <a16:creationId xmlns:a16="http://schemas.microsoft.com/office/drawing/2014/main" id="{EE810634-E1F7-B7E0-B4F6-2C0A06CAFD6C}"/>
              </a:ext>
            </a:extLst>
          </p:cNvPr>
          <p:cNvSpPr txBox="1"/>
          <p:nvPr/>
        </p:nvSpPr>
        <p:spPr>
          <a:xfrm>
            <a:off x="2625000" y="2100567"/>
            <a:ext cx="3298800" cy="1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-IN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Concept of Osmotic Pressure</a:t>
            </a: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sz="1733" kern="0" dirty="0">
              <a:solidFill>
                <a:srgbClr val="210A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1169;p36">
            <a:extLst>
              <a:ext uri="{FF2B5EF4-FFF2-40B4-BE49-F238E27FC236}">
                <a16:creationId xmlns:a16="http://schemas.microsoft.com/office/drawing/2014/main" id="{CEFD8035-D7D9-9ABB-C954-E3BB5856A580}"/>
              </a:ext>
            </a:extLst>
          </p:cNvPr>
          <p:cNvSpPr/>
          <p:nvPr/>
        </p:nvSpPr>
        <p:spPr>
          <a:xfrm>
            <a:off x="1371600" y="1971167"/>
            <a:ext cx="1019200" cy="101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>
                <a:solidFill>
                  <a:srgbClr val="3169F8"/>
                </a:solidFill>
                <a:latin typeface="Poppins Black"/>
                <a:ea typeface="Poppins Black"/>
                <a:cs typeface="Poppins Black"/>
                <a:sym typeface="Poppins Black"/>
              </a:rPr>
              <a:t>01</a:t>
            </a:r>
            <a:endParaRPr sz="2667" kern="0">
              <a:solidFill>
                <a:srgbClr val="3169F8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" name="Google Shape;1170;p36">
            <a:extLst>
              <a:ext uri="{FF2B5EF4-FFF2-40B4-BE49-F238E27FC236}">
                <a16:creationId xmlns:a16="http://schemas.microsoft.com/office/drawing/2014/main" id="{B6089686-3EED-176B-91F7-E9ED52238DE5}"/>
              </a:ext>
            </a:extLst>
          </p:cNvPr>
          <p:cNvSpPr txBox="1"/>
          <p:nvPr/>
        </p:nvSpPr>
        <p:spPr>
          <a:xfrm>
            <a:off x="2490800" y="3455909"/>
            <a:ext cx="3298800" cy="1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Freezing Point  </a:t>
            </a: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sz="1733" kern="0" dirty="0">
              <a:solidFill>
                <a:srgbClr val="210A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1171;p36">
            <a:extLst>
              <a:ext uri="{FF2B5EF4-FFF2-40B4-BE49-F238E27FC236}">
                <a16:creationId xmlns:a16="http://schemas.microsoft.com/office/drawing/2014/main" id="{C89D7779-913B-1175-49D1-4920F023A183}"/>
              </a:ext>
            </a:extLst>
          </p:cNvPr>
          <p:cNvSpPr/>
          <p:nvPr/>
        </p:nvSpPr>
        <p:spPr>
          <a:xfrm>
            <a:off x="1371600" y="3249167"/>
            <a:ext cx="1019200" cy="101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>
                <a:solidFill>
                  <a:srgbClr val="3169F8"/>
                </a:solidFill>
                <a:latin typeface="Poppins Black"/>
                <a:ea typeface="Poppins Black"/>
                <a:cs typeface="Poppins Black"/>
                <a:sym typeface="Poppins Black"/>
              </a:rPr>
              <a:t>02</a:t>
            </a:r>
            <a:endParaRPr sz="2667" kern="0">
              <a:solidFill>
                <a:srgbClr val="3169F8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9" name="Google Shape;1172;p36">
            <a:extLst>
              <a:ext uri="{FF2B5EF4-FFF2-40B4-BE49-F238E27FC236}">
                <a16:creationId xmlns:a16="http://schemas.microsoft.com/office/drawing/2014/main" id="{05B44D88-18A4-9220-1A41-E510911DF70D}"/>
              </a:ext>
            </a:extLst>
          </p:cNvPr>
          <p:cNvSpPr txBox="1"/>
          <p:nvPr/>
        </p:nvSpPr>
        <p:spPr>
          <a:xfrm>
            <a:off x="2624999" y="4799780"/>
            <a:ext cx="4183797" cy="1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-IN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Molecular  Weight in Pharmaceuticals</a:t>
            </a:r>
            <a:endParaRPr lang="en-US" sz="24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defTabSz="1219170">
              <a:lnSpc>
                <a:spcPct val="115000"/>
              </a:lnSpc>
              <a:buClr>
                <a:srgbClr val="000000"/>
              </a:buClr>
            </a:pPr>
            <a:endParaRPr lang="en-IN" sz="1733" kern="0" dirty="0">
              <a:solidFill>
                <a:srgbClr val="210A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1173;p36">
            <a:extLst>
              <a:ext uri="{FF2B5EF4-FFF2-40B4-BE49-F238E27FC236}">
                <a16:creationId xmlns:a16="http://schemas.microsoft.com/office/drawing/2014/main" id="{BD12BB9F-FB20-A857-BBC8-6E458DFC9002}"/>
              </a:ext>
            </a:extLst>
          </p:cNvPr>
          <p:cNvSpPr/>
          <p:nvPr/>
        </p:nvSpPr>
        <p:spPr>
          <a:xfrm>
            <a:off x="1371600" y="4527167"/>
            <a:ext cx="1019200" cy="101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>
                <a:solidFill>
                  <a:srgbClr val="3169F8"/>
                </a:solidFill>
                <a:latin typeface="Poppins Black"/>
                <a:ea typeface="Poppins Black"/>
                <a:cs typeface="Poppins Black"/>
                <a:sym typeface="Poppins Black"/>
              </a:rPr>
              <a:t>03</a:t>
            </a:r>
            <a:endParaRPr sz="2667" kern="0">
              <a:solidFill>
                <a:srgbClr val="3169F8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cxnSp>
        <p:nvCxnSpPr>
          <p:cNvPr id="17" name="Google Shape;1180;p36">
            <a:extLst>
              <a:ext uri="{FF2B5EF4-FFF2-40B4-BE49-F238E27FC236}">
                <a16:creationId xmlns:a16="http://schemas.microsoft.com/office/drawing/2014/main" id="{61DC2795-8CC7-9484-4B78-F8F92255C818}"/>
              </a:ext>
            </a:extLst>
          </p:cNvPr>
          <p:cNvCxnSpPr>
            <a:stCxn id="6" idx="4"/>
            <a:endCxn id="8" idx="0"/>
          </p:cNvCxnSpPr>
          <p:nvPr/>
        </p:nvCxnSpPr>
        <p:spPr>
          <a:xfrm>
            <a:off x="1881200" y="2990367"/>
            <a:ext cx="0" cy="258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" name="Google Shape;1181;p36">
            <a:extLst>
              <a:ext uri="{FF2B5EF4-FFF2-40B4-BE49-F238E27FC236}">
                <a16:creationId xmlns:a16="http://schemas.microsoft.com/office/drawing/2014/main" id="{B32AF8BF-DEBF-78E6-18C1-37194C080487}"/>
              </a:ext>
            </a:extLst>
          </p:cNvPr>
          <p:cNvCxnSpPr>
            <a:stCxn id="8" idx="4"/>
            <a:endCxn id="10" idx="0"/>
          </p:cNvCxnSpPr>
          <p:nvPr/>
        </p:nvCxnSpPr>
        <p:spPr>
          <a:xfrm>
            <a:off x="1881200" y="4268367"/>
            <a:ext cx="0" cy="258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0" name="Google Shape;1183;p36">
            <a:extLst>
              <a:ext uri="{FF2B5EF4-FFF2-40B4-BE49-F238E27FC236}">
                <a16:creationId xmlns:a16="http://schemas.microsoft.com/office/drawing/2014/main" id="{2CF91863-6541-7438-BC15-8F8995594F6A}"/>
              </a:ext>
            </a:extLst>
          </p:cNvPr>
          <p:cNvCxnSpPr>
            <a:cxnSpLocks/>
          </p:cNvCxnSpPr>
          <p:nvPr/>
        </p:nvCxnSpPr>
        <p:spPr>
          <a:xfrm rot="10800000">
            <a:off x="6808800" y="4268367"/>
            <a:ext cx="0" cy="258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5131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EA26D23A-AF3C-7C01-E6A9-A9A9A0E75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>
            <a:extLst>
              <a:ext uri="{FF2B5EF4-FFF2-40B4-BE49-F238E27FC236}">
                <a16:creationId xmlns:a16="http://schemas.microsoft.com/office/drawing/2014/main" id="{0655A163-ADD6-966D-AFAB-69FAF61AF8A1}"/>
              </a:ext>
            </a:extLst>
          </p:cNvPr>
          <p:cNvSpPr txBox="1">
            <a:spLocks/>
          </p:cNvSpPr>
          <p:nvPr/>
        </p:nvSpPr>
        <p:spPr>
          <a:xfrm>
            <a:off x="953400" y="31328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170">
              <a:buClr>
                <a:srgbClr val="210A26"/>
              </a:buClr>
            </a:pPr>
            <a:r>
              <a:rPr lang="en-IN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IN" sz="4800" b="1" dirty="0">
                <a:solidFill>
                  <a:schemeClr val="tx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OSMOSIS</a:t>
            </a:r>
          </a:p>
          <a:p>
            <a:pPr algn="l" defTabSz="1219170">
              <a:buClr>
                <a:srgbClr val="210A26"/>
              </a:buClr>
            </a:pPr>
            <a:r>
              <a:rPr lang="en-IN" sz="5067" kern="0" dirty="0">
                <a:solidFill>
                  <a:srgbClr val="210A26"/>
                </a:solidFill>
              </a:rPr>
              <a:t> </a:t>
            </a:r>
          </a:p>
        </p:txBody>
      </p:sp>
      <p:sp>
        <p:nvSpPr>
          <p:cNvPr id="5" name="Google Shape;667;p29">
            <a:extLst>
              <a:ext uri="{FF2B5EF4-FFF2-40B4-BE49-F238E27FC236}">
                <a16:creationId xmlns:a16="http://schemas.microsoft.com/office/drawing/2014/main" id="{9CA13E17-2C09-67F4-F6C8-2CF0D13D7652}"/>
              </a:ext>
            </a:extLst>
          </p:cNvPr>
          <p:cNvSpPr txBox="1">
            <a:spLocks/>
          </p:cNvSpPr>
          <p:nvPr/>
        </p:nvSpPr>
        <p:spPr>
          <a:xfrm>
            <a:off x="953400" y="1060798"/>
            <a:ext cx="9631473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4728" algn="just" defTabSz="1219170">
              <a:spcBef>
                <a:spcPts val="1333"/>
              </a:spcBef>
              <a:buSzPct val="135000"/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Osmosis is the movement of water (or another solvent) through a </a:t>
            </a:r>
            <a:r>
              <a:rPr lang="en-US" sz="28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semipermeable membrane</a:t>
            </a:r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from a region of </a:t>
            </a:r>
            <a:r>
              <a:rPr lang="en-US" sz="28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lower solute concentration</a:t>
            </a:r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to a region of </a:t>
            </a:r>
            <a:r>
              <a:rPr lang="en-US" sz="28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higher solute concentration</a:t>
            </a:r>
            <a:r>
              <a:rPr lang="en-US" sz="28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until equilibrium is reached.</a:t>
            </a:r>
            <a:endParaRPr lang="en-IN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728" defTabSz="1219170">
              <a:spcBef>
                <a:spcPts val="1333"/>
              </a:spcBef>
              <a:buSzPct val="135000"/>
            </a:pPr>
            <a:endParaRPr lang="en-US" sz="1867" kern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0540E5-1DB0-DDDA-3F3D-6B3226E40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392" y="3028949"/>
            <a:ext cx="3643313" cy="30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7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EFC3F542-D4DD-0075-66FB-4AFAA880F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>
            <a:extLst>
              <a:ext uri="{FF2B5EF4-FFF2-40B4-BE49-F238E27FC236}">
                <a16:creationId xmlns:a16="http://schemas.microsoft.com/office/drawing/2014/main" id="{2BCF9556-7020-BC12-0231-EA1FBC908D15}"/>
              </a:ext>
            </a:extLst>
          </p:cNvPr>
          <p:cNvSpPr txBox="1">
            <a:spLocks/>
          </p:cNvSpPr>
          <p:nvPr/>
        </p:nvSpPr>
        <p:spPr>
          <a:xfrm>
            <a:off x="953467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defTabSz="1219170">
              <a:buClr>
                <a:srgbClr val="210A26"/>
              </a:buClr>
            </a:pPr>
            <a:r>
              <a:rPr lang="en-IN" sz="4400" b="1" dirty="0">
                <a:solidFill>
                  <a:schemeClr val="tx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OSMOTIC PRESSURE</a:t>
            </a:r>
          </a:p>
          <a:p>
            <a:pPr defTabSz="1219170">
              <a:buClr>
                <a:srgbClr val="210A26"/>
              </a:buClr>
            </a:pPr>
            <a:endParaRPr lang="en-IN" sz="5067" kern="0" dirty="0">
              <a:solidFill>
                <a:srgbClr val="210A26"/>
              </a:solidFill>
            </a:endParaRPr>
          </a:p>
        </p:txBody>
      </p:sp>
      <p:sp>
        <p:nvSpPr>
          <p:cNvPr id="5" name="Google Shape;667;p29">
            <a:extLst>
              <a:ext uri="{FF2B5EF4-FFF2-40B4-BE49-F238E27FC236}">
                <a16:creationId xmlns:a16="http://schemas.microsoft.com/office/drawing/2014/main" id="{46A7CF3D-BEBA-8CB8-6B83-669216239DEE}"/>
              </a:ext>
            </a:extLst>
          </p:cNvPr>
          <p:cNvSpPr txBox="1">
            <a:spLocks/>
          </p:cNvSpPr>
          <p:nvPr/>
        </p:nvSpPr>
        <p:spPr>
          <a:xfrm>
            <a:off x="1390156" y="1364551"/>
            <a:ext cx="9631473" cy="20644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4728" algn="just" defTabSz="1219170">
              <a:spcBef>
                <a:spcPts val="1333"/>
              </a:spcBef>
              <a:buSzPct val="135000"/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Osmotic pressure is the pressure required </a:t>
            </a:r>
            <a:r>
              <a:rPr lang="en-US" sz="32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prevent the net movement 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of solvent molecules across a semipermeable membrane due to osmosis.</a:t>
            </a:r>
            <a:endParaRPr lang="en-IN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728" defTabSz="1219170">
              <a:spcBef>
                <a:spcPts val="1333"/>
              </a:spcBef>
              <a:buSzPct val="135000"/>
            </a:pPr>
            <a:endParaRPr lang="en-US" sz="1867" kern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739D74-68A1-23A4-D45A-957590572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2" y="3072854"/>
            <a:ext cx="3694866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0D657-A284-EEB0-5492-C25140E1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37" y="600075"/>
            <a:ext cx="8559526" cy="56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5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DF8BDD82-C4BE-876C-8387-D992B6EAD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>
            <a:extLst>
              <a:ext uri="{FF2B5EF4-FFF2-40B4-BE49-F238E27FC236}">
                <a16:creationId xmlns:a16="http://schemas.microsoft.com/office/drawing/2014/main" id="{FED5BFBE-4D8B-63BF-CC4A-7062D1DD1F4C}"/>
              </a:ext>
            </a:extLst>
          </p:cNvPr>
          <p:cNvSpPr txBox="1">
            <a:spLocks/>
          </p:cNvSpPr>
          <p:nvPr/>
        </p:nvSpPr>
        <p:spPr>
          <a:xfrm>
            <a:off x="953467" y="713333"/>
            <a:ext cx="10285200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170">
              <a:buClr>
                <a:srgbClr val="210A26"/>
              </a:buClr>
            </a:pPr>
            <a:endParaRPr lang="en-IN" sz="5067" kern="0" dirty="0">
              <a:solidFill>
                <a:srgbClr val="210A26"/>
              </a:solidFill>
            </a:endParaRPr>
          </a:p>
        </p:txBody>
      </p:sp>
      <p:sp>
        <p:nvSpPr>
          <p:cNvPr id="5" name="Google Shape;667;p29">
            <a:extLst>
              <a:ext uri="{FF2B5EF4-FFF2-40B4-BE49-F238E27FC236}">
                <a16:creationId xmlns:a16="http://schemas.microsoft.com/office/drawing/2014/main" id="{4BCCC3D1-756E-51B8-DB76-884AD65A3DFA}"/>
              </a:ext>
            </a:extLst>
          </p:cNvPr>
          <p:cNvSpPr txBox="1">
            <a:spLocks/>
          </p:cNvSpPr>
          <p:nvPr/>
        </p:nvSpPr>
        <p:spPr>
          <a:xfrm>
            <a:off x="953468" y="1919551"/>
            <a:ext cx="9631473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4728" algn="ctr" defTabSz="1219170">
              <a:spcBef>
                <a:spcPts val="1333"/>
              </a:spcBef>
              <a:buSzPct val="135000"/>
            </a:pPr>
            <a:endParaRPr lang="en-US" sz="1867" b="1" kern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728" algn="ctr" defTabSz="1219170">
              <a:spcBef>
                <a:spcPts val="1333"/>
              </a:spcBef>
              <a:buSzPct val="135000"/>
            </a:pPr>
            <a:endParaRPr lang="en-US" sz="1867" b="1" kern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03C85-5955-38FA-BC93-17FED3B586FF}"/>
              </a:ext>
            </a:extLst>
          </p:cNvPr>
          <p:cNvSpPr txBox="1"/>
          <p:nvPr/>
        </p:nvSpPr>
        <p:spPr>
          <a:xfrm>
            <a:off x="2400300" y="814388"/>
            <a:ext cx="83486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latin typeface="Poppins Black" panose="00000A00000000000000" pitchFamily="2" charset="0"/>
                <a:cs typeface="Poppins Black" panose="00000A00000000000000" pitchFamily="2" charset="0"/>
              </a:rPr>
              <a:t>Calculating Osmotic Pressure</a:t>
            </a:r>
          </a:p>
          <a:p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41FF93-8683-C521-BD97-527C6AE762E1}"/>
              </a:ext>
            </a:extLst>
          </p:cNvPr>
          <p:cNvSpPr/>
          <p:nvPr/>
        </p:nvSpPr>
        <p:spPr>
          <a:xfrm>
            <a:off x="4724400" y="2586039"/>
            <a:ext cx="2743200" cy="97155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𝜋=MRT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7E113-3AC4-944A-EF9A-069099553E76}"/>
              </a:ext>
            </a:extLst>
          </p:cNvPr>
          <p:cNvSpPr txBox="1"/>
          <p:nvPr/>
        </p:nvSpPr>
        <p:spPr>
          <a:xfrm>
            <a:off x="1485901" y="1972253"/>
            <a:ext cx="8801100" cy="407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Formula: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mbria Math" panose="02040503050406030204" pitchFamily="18" charset="0"/>
                <a:cs typeface="Poppins" panose="00000500000000000000" pitchFamily="2" charset="0"/>
              </a:rPr>
              <a:t>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Cambria Math" panose="02040503050406030204" pitchFamily="18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Cambria Math" panose="02040503050406030204" pitchFamily="18" charset="0"/>
                <a:cs typeface="Poppins" panose="00000500000000000000" pitchFamily="2" charset="0"/>
              </a:rPr>
              <a:t> 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Where,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 is 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molarity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 the solution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is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temperature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(in Kelvin)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A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is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ideal gas constant </a:t>
            </a: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solidFill>
                  <a:srgbClr val="0A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(0.08206 L · atm / mol · K).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768E9F78-FF42-2F9A-E391-C7DE8EAA2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>
            <a:extLst>
              <a:ext uri="{FF2B5EF4-FFF2-40B4-BE49-F238E27FC236}">
                <a16:creationId xmlns:a16="http://schemas.microsoft.com/office/drawing/2014/main" id="{D1F3FC43-3332-1DF4-1D22-5F7F3A08DDEA}"/>
              </a:ext>
            </a:extLst>
          </p:cNvPr>
          <p:cNvSpPr txBox="1">
            <a:spLocks/>
          </p:cNvSpPr>
          <p:nvPr/>
        </p:nvSpPr>
        <p:spPr>
          <a:xfrm>
            <a:off x="953467" y="713333"/>
            <a:ext cx="10768133" cy="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 defTabSz="1219170">
              <a:buClr>
                <a:srgbClr val="210A26"/>
              </a:buClr>
            </a:pPr>
            <a:endParaRPr lang="en-IN" sz="4800" kern="0" dirty="0">
              <a:solidFill>
                <a:srgbClr val="210A26"/>
              </a:solidFill>
            </a:endParaRPr>
          </a:p>
        </p:txBody>
      </p:sp>
      <p:sp>
        <p:nvSpPr>
          <p:cNvPr id="5" name="Google Shape;667;p29">
            <a:extLst>
              <a:ext uri="{FF2B5EF4-FFF2-40B4-BE49-F238E27FC236}">
                <a16:creationId xmlns:a16="http://schemas.microsoft.com/office/drawing/2014/main" id="{E80088F6-422A-2A01-8459-43ACF29F7F3F}"/>
              </a:ext>
            </a:extLst>
          </p:cNvPr>
          <p:cNvSpPr txBox="1">
            <a:spLocks/>
          </p:cNvSpPr>
          <p:nvPr/>
        </p:nvSpPr>
        <p:spPr>
          <a:xfrm>
            <a:off x="714376" y="413296"/>
            <a:ext cx="11315700" cy="39363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example,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0.5 M solution of sodium chloride (NaCl) is prepared at 27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°C. Calculate its osmotic pressure in atm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Answer:</a:t>
            </a:r>
          </a:p>
          <a:p>
            <a:pPr marL="0" indent="0">
              <a:buNone/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Given,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Molarity (M) = 0.5 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Gas constant (R) = 0.0821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L·atm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mol·K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Temperature (T) = 27°C = (27 + 273) K = 300K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                                    </a:t>
            </a:r>
            <a:r>
              <a:rPr lang="el-G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Poppins" panose="00000500000000000000" pitchFamily="2" charset="0"/>
              </a:rPr>
              <a:t>π=</a:t>
            </a:r>
            <a:r>
              <a:rPr lang="en-IN" sz="28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IN" sz="40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        </a:t>
            </a:r>
            <a:r>
              <a:rPr lang="el-GR" sz="2800" dirty="0">
                <a:latin typeface="Times New Roman" panose="02020603050405020304" pitchFamily="18" charset="0"/>
                <a:cs typeface="Poppins" panose="00000500000000000000" pitchFamily="2" charset="0"/>
              </a:rPr>
              <a:t>π=(0.5)×(0.0821)×(300)</a:t>
            </a:r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8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                    </a:t>
            </a:r>
            <a:r>
              <a:rPr lang="el-GR" sz="2400" dirty="0">
                <a:latin typeface="Times New Roman" panose="02020603050405020304" pitchFamily="18" charset="0"/>
                <a:cs typeface="Poppins" panose="00000500000000000000" pitchFamily="2" charset="0"/>
              </a:rPr>
              <a:t>π=12.315</a:t>
            </a:r>
            <a:r>
              <a:rPr lang="en-IN" sz="2400" dirty="0" err="1">
                <a:latin typeface="Poppins" panose="00000500000000000000" pitchFamily="2" charset="0"/>
                <a:cs typeface="Poppins" panose="00000500000000000000" pitchFamily="2" charset="0"/>
              </a:rPr>
              <a:t>atm</a:t>
            </a:r>
            <a:endParaRPr lang="en-IN" sz="4800" b="1" dirty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The osmotic pressure of the solution is </a:t>
            </a:r>
            <a:r>
              <a:rPr lang="en-US" sz="28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12.32 atm</a:t>
            </a:r>
            <a:endParaRPr lang="en-IN" sz="28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94728" defTabSz="1219170">
              <a:spcBef>
                <a:spcPts val="1333"/>
              </a:spcBef>
              <a:buSzPct val="135000"/>
            </a:pPr>
            <a:endParaRPr lang="en-US" sz="1867" kern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7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77848E-DF2E-3AFB-1700-C960F0FA163C}"/>
              </a:ext>
            </a:extLst>
          </p:cNvPr>
          <p:cNvSpPr txBox="1"/>
          <p:nvPr/>
        </p:nvSpPr>
        <p:spPr>
          <a:xfrm>
            <a:off x="2352675" y="642938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FREEZING 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7E0D1-13B9-05B5-6F43-5B9A0EDE798C}"/>
              </a:ext>
            </a:extLst>
          </p:cNvPr>
          <p:cNvSpPr txBox="1"/>
          <p:nvPr/>
        </p:nvSpPr>
        <p:spPr>
          <a:xfrm>
            <a:off x="2657475" y="947738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FREEZING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07844-D516-3F00-2D53-21DFB589FD0A}"/>
              </a:ext>
            </a:extLst>
          </p:cNvPr>
          <p:cNvSpPr txBox="1"/>
          <p:nvPr/>
        </p:nvSpPr>
        <p:spPr>
          <a:xfrm>
            <a:off x="2981325" y="733782"/>
            <a:ext cx="597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Poppins Black" panose="00000A00000000000000" pitchFamily="2" charset="0"/>
                <a:cs typeface="Poppins Black" panose="00000A00000000000000" pitchFamily="2" charset="0"/>
              </a:rPr>
              <a:t>FREEZING 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2B4F-D7B8-84D6-A440-392448154518}"/>
              </a:ext>
            </a:extLst>
          </p:cNvPr>
          <p:cNvSpPr txBox="1"/>
          <p:nvPr/>
        </p:nvSpPr>
        <p:spPr>
          <a:xfrm>
            <a:off x="1524000" y="136517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freezing point</a:t>
            </a:r>
            <a:r>
              <a:rPr lang="en-US" sz="32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of a substance is the temperature at which it changes from a </a:t>
            </a:r>
            <a:r>
              <a:rPr lang="en-US" sz="32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liquid to a solid</a:t>
            </a:r>
            <a:r>
              <a:rPr lang="en-US" sz="32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under normal atmospheric pressure.</a:t>
            </a:r>
            <a:endParaRPr lang="en-IN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E38636-0BA2-D607-1FCE-B66FDDC1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204" y="3100388"/>
            <a:ext cx="2597121" cy="25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03666"/>
      </p:ext>
    </p:extLst>
  </p:cSld>
  <p:clrMapOvr>
    <a:masterClrMapping/>
  </p:clrMapOvr>
</p:sld>
</file>

<file path=ppt/theme/theme1.xml><?xml version="1.0" encoding="utf-8"?>
<a:theme xmlns:a="http://schemas.openxmlformats.org/drawingml/2006/main" name="Tips to Prepare for an Exam by Slidesgo">
  <a:themeElements>
    <a:clrScheme name="Simple Light">
      <a:dk1>
        <a:srgbClr val="210A26"/>
      </a:dk1>
      <a:lt1>
        <a:srgbClr val="4D476D"/>
      </a:lt1>
      <a:dk2>
        <a:srgbClr val="A0BFDB"/>
      </a:dk2>
      <a:lt2>
        <a:srgbClr val="DFF3F8"/>
      </a:lt2>
      <a:accent1>
        <a:srgbClr val="EA3554"/>
      </a:accent1>
      <a:accent2>
        <a:srgbClr val="FFA406"/>
      </a:accent2>
      <a:accent3>
        <a:srgbClr val="C1712D"/>
      </a:accent3>
      <a:accent4>
        <a:srgbClr val="1D9E4E"/>
      </a:accent4>
      <a:accent5>
        <a:srgbClr val="3169F8"/>
      </a:accent5>
      <a:accent6>
        <a:srgbClr val="FFFFFF"/>
      </a:accent6>
      <a:hlink>
        <a:srgbClr val="210A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941</Words>
  <Application>Microsoft Office PowerPoint</Application>
  <PresentationFormat>Widescreen</PresentationFormat>
  <Paragraphs>110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Bebas Neue</vt:lpstr>
      <vt:lpstr>Calibri</vt:lpstr>
      <vt:lpstr>Poppins</vt:lpstr>
      <vt:lpstr>Poppins Black</vt:lpstr>
      <vt:lpstr>Proxima Nova</vt:lpstr>
      <vt:lpstr>Times New Roman</vt:lpstr>
      <vt:lpstr>Tips to Prepare for an Exam by Slidesgo</vt:lpstr>
      <vt:lpstr>Concept of Osmotic Pressure, Freezing Point, and Molecular Weight in Pharmaceuticals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Example:Carbon Dioxide (CO₂)  Step 1: Identify the elements and their atomic masses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Vishwajeet Ghorpade</dc:creator>
  <cp:lastModifiedBy>vaishnavi mane</cp:lastModifiedBy>
  <cp:revision>11</cp:revision>
  <dcterms:created xsi:type="dcterms:W3CDTF">2025-03-24T14:32:49Z</dcterms:created>
  <dcterms:modified xsi:type="dcterms:W3CDTF">2025-04-29T10:26:35Z</dcterms:modified>
</cp:coreProperties>
</file>