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88" r:id="rId5"/>
    <p:sldId id="291" r:id="rId6"/>
    <p:sldId id="293" r:id="rId7"/>
    <p:sldId id="301" r:id="rId8"/>
    <p:sldId id="308" r:id="rId9"/>
    <p:sldId id="309" r:id="rId10"/>
    <p:sldId id="294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9A04-42BA-496B-8A4B-8091A059D3F8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134DF-7912-4F13-8675-DBCF056966B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hyperlink" Target="http://bit.ly/2TtBDfr" TargetMode="External"/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126467" y="1987600"/>
            <a:ext cx="5060000" cy="28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6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9pPr>
          </a:lstStyle>
          <a:p/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49103" y="5689842"/>
            <a:ext cx="760176" cy="75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3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02" name="Google Shape;102;p13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3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3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3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6" name="Google Shape;106;p1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hasCustomPrompt="1"/>
          </p:nvPr>
        </p:nvSpPr>
        <p:spPr>
          <a:xfrm>
            <a:off x="15103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"/>
          </p:nvPr>
        </p:nvSpPr>
        <p:spPr>
          <a:xfrm>
            <a:off x="1510333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09" name="Google Shape;109;p13"/>
          <p:cNvSpPr txBox="1">
            <a:spLocks noGrp="1"/>
          </p:cNvSpPr>
          <p:nvPr>
            <p:ph type="title" idx="2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10" name="Google Shape;110;p13"/>
          <p:cNvSpPr txBox="1">
            <a:spLocks noGrp="1"/>
          </p:cNvSpPr>
          <p:nvPr>
            <p:ph type="title" idx="3" hasCustomPrompt="1"/>
          </p:nvPr>
        </p:nvSpPr>
        <p:spPr>
          <a:xfrm>
            <a:off x="45675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4"/>
          </p:nvPr>
        </p:nvSpPr>
        <p:spPr>
          <a:xfrm>
            <a:off x="4567417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12" name="Google Shape;112;p13"/>
          <p:cNvSpPr txBox="1">
            <a:spLocks noGrp="1"/>
          </p:cNvSpPr>
          <p:nvPr>
            <p:ph type="title" idx="5" hasCustomPrompt="1"/>
          </p:nvPr>
        </p:nvSpPr>
        <p:spPr>
          <a:xfrm>
            <a:off x="7624484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6"/>
          </p:nvPr>
        </p:nvSpPr>
        <p:spPr>
          <a:xfrm>
            <a:off x="7624500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16" name="Google Shape;116;p14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4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4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4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22" name="Google Shape;122;p14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5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25" name="Google Shape;125;p15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5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5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5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" name="Google Shape;129;p1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31" name="Google Shape;131;p15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44" name="Google Shape;144;p1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51" name="Google Shape;151;p17"/>
          <p:cNvSpPr/>
          <p:nvPr/>
        </p:nvSpPr>
        <p:spPr>
          <a:xfrm rot="10800000" flipH="1">
            <a:off x="9997901" y="5498786"/>
            <a:ext cx="171911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54" name="Google Shape;154;p1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1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953467" y="2150333"/>
            <a:ext cx="4535200" cy="252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6096000" y="713333"/>
            <a:ext cx="4932400" cy="543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200" lvl="1" indent="-414655" rtl="0">
              <a:lnSpc>
                <a:spcPct val="115000"/>
              </a:lnSpc>
              <a:spcBef>
                <a:spcPts val="133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9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63" name="Google Shape;163;p19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9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9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1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71" name="Google Shape;171;p2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5" name="Google Shape;175;p2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0"/>
          <p:cNvSpPr txBox="1">
            <a:spLocks noGrp="1"/>
          </p:cNvSpPr>
          <p:nvPr>
            <p:ph type="ctrTitle"/>
          </p:nvPr>
        </p:nvSpPr>
        <p:spPr>
          <a:xfrm>
            <a:off x="3377600" y="862200"/>
            <a:ext cx="5436800" cy="13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9pPr>
          </a:lstStyle>
          <a:p/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3377600" y="2091000"/>
            <a:ext cx="54368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/>
        </p:txBody>
      </p:sp>
      <p:sp>
        <p:nvSpPr>
          <p:cNvPr id="178" name="Google Shape;178;p20"/>
          <p:cNvSpPr txBox="1"/>
          <p:nvPr/>
        </p:nvSpPr>
        <p:spPr>
          <a:xfrm>
            <a:off x="3377600" y="4541100"/>
            <a:ext cx="5436800" cy="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 This template has been created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/>
              </a:rPr>
              <a:t>Slidesgo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/>
              </a:rPr>
              <a:t>Flaticon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/>
              </a:rPr>
              <a:t>Freepik</a:t>
            </a:r>
            <a:r>
              <a:rPr lang="en-GB" sz="1335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and content by </a:t>
            </a:r>
            <a:r>
              <a:rPr lang="en-GB" sz="1335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Sandra Medina</a:t>
            </a:r>
            <a:endParaRPr sz="1335" b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1" y="3541832"/>
            <a:ext cx="5239951" cy="3316203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21"/>
          <p:cNvSpPr/>
          <p:nvPr/>
        </p:nvSpPr>
        <p:spPr>
          <a:xfrm>
            <a:off x="8246180" y="0"/>
            <a:ext cx="3945813" cy="1651709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>
            <a:off x="1" y="1"/>
            <a:ext cx="953452" cy="13915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21"/>
          <p:cNvSpPr/>
          <p:nvPr/>
        </p:nvSpPr>
        <p:spPr>
          <a:xfrm>
            <a:off x="10842572" y="5936466"/>
            <a:ext cx="1344877" cy="921535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33"/>
            <a:ext cx="12192007" cy="6858065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27" name="Google Shape;27;p4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" name="Google Shape;31;p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5"/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6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48" name="Google Shape;48;p6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54" name="Google Shape;54;p6"/>
          <p:cNvSpPr/>
          <p:nvPr/>
        </p:nvSpPr>
        <p:spPr>
          <a:xfrm rot="10800000">
            <a:off x="474965" y="54987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>
            <a:off x="9999698" y="4519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5"/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67" name="Google Shape;67;p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" name="Google Shape;71;p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805800" y="1551000"/>
            <a:ext cx="8580400" cy="3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754380" y="1987550"/>
            <a:ext cx="10397490" cy="16605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 OF ACE INHIBITORS AND ARBs</a:t>
            </a:r>
            <a:endParaRPr 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Google Shape;378;p27"/>
          <p:cNvSpPr txBox="1"/>
          <p:nvPr/>
        </p:nvSpPr>
        <p:spPr>
          <a:xfrm>
            <a:off x="3899535" y="4615180"/>
            <a:ext cx="4392930" cy="133032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 defTabSz="1219200">
              <a:lnSpc>
                <a:spcPct val="150000"/>
              </a:lnSpc>
            </a:pPr>
            <a:r>
              <a:rPr lang="en-IN" sz="1865" b="1" kern="0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Mrs. </a:t>
            </a:r>
            <a:r>
              <a:rPr lang="en-US" altLang="en-IN" sz="1865" b="1" kern="0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Pratiksha P. Jadhav</a:t>
            </a:r>
            <a:endParaRPr lang="en-IN" sz="1865" b="1" kern="0" dirty="0">
              <a:solidFill>
                <a:srgbClr val="0954A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Ass</a:t>
            </a:r>
            <a:r>
              <a:rPr lang="en-US" alt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istant</a:t>
            </a:r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 Professor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Department of Phar</a:t>
            </a:r>
            <a:r>
              <a:rPr lang="en-US" alt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macology</a:t>
            </a:r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,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Krishna Institute of Pharmacy, 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Krishna Vishwa Vidyapeeth (Deemed to be University), Karad, Maharashtra,  INDIA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7997" y="3647553"/>
            <a:ext cx="6096000" cy="407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200">
              <a:lnSpc>
                <a:spcPct val="115000"/>
              </a:lnSpc>
              <a:buClr>
                <a:srgbClr val="000000"/>
              </a:buClr>
            </a:pPr>
            <a:r>
              <a:rPr lang="en-IN" sz="1865" kern="0" dirty="0">
                <a:solidFill>
                  <a:srgbClr val="210A26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Resource Person</a:t>
            </a:r>
            <a:endParaRPr lang="en-IN" sz="1865" kern="0" dirty="0">
              <a:solidFill>
                <a:srgbClr val="210A26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GB" sz="5065" kern="0" dirty="0">
                <a:solidFill>
                  <a:srgbClr val="210A26"/>
                </a:solidFill>
              </a:rPr>
              <a:t>Learning Outcomes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10377551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defTabSz="1219200"/>
            <a:r>
              <a:rPr lang="en-US" sz="2400" b="1" kern="0" dirty="0">
                <a:latin typeface="Poppins" panose="00000500000000000000" pitchFamily="2" charset="0"/>
                <a:cs typeface="Poppins" panose="00000500000000000000" pitchFamily="2" charset="0"/>
              </a:rPr>
              <a:t>By the end of this session, students will be able to:</a:t>
            </a:r>
            <a:endParaRPr lang="en-US" sz="2400" b="1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Explain the role of the Renin-Angiotensin-Aldosterone System (RAAS) in blood pressure regulation.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Describe the mechanism of action of ACE inhibitors.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Describe the mechanism of action of Angiotensin Receptor Blockers (ARBs).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Compare the pharmacological actions and therapeutic uses of ACE inhibitors and ARBs.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Reflect on clinical application and differences between these two classes.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200">
              <a:buClr>
                <a:srgbClr val="210A26"/>
              </a:buClr>
            </a:pPr>
            <a:r>
              <a:rPr lang="en-IN" sz="5065" kern="0">
                <a:solidFill>
                  <a:srgbClr val="210A26"/>
                </a:solidFill>
              </a:rPr>
              <a:t>Contents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3" name="Google Shape;1168;p36"/>
          <p:cNvSpPr txBox="1"/>
          <p:nvPr/>
        </p:nvSpPr>
        <p:spPr>
          <a:xfrm>
            <a:off x="2256235" y="1971167"/>
            <a:ext cx="4042965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Introduction to RAAS</a:t>
            </a:r>
            <a:endParaRPr lang="en-US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1169;p36"/>
          <p:cNvSpPr/>
          <p:nvPr/>
        </p:nvSpPr>
        <p:spPr>
          <a:xfrm>
            <a:off x="1142767" y="1991562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01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/>
          <p:cNvSpPr txBox="1"/>
          <p:nvPr/>
        </p:nvSpPr>
        <p:spPr>
          <a:xfrm>
            <a:off x="2161967" y="3249166"/>
            <a:ext cx="4335717" cy="118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Mechanism of action of ACE inhibitors and ARBs</a:t>
            </a:r>
            <a:endParaRPr lang="en-US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/>
          <p:cNvSpPr/>
          <p:nvPr/>
        </p:nvSpPr>
        <p:spPr>
          <a:xfrm>
            <a:off x="1142767" y="332060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02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/>
          <p:cNvSpPr txBox="1"/>
          <p:nvPr/>
        </p:nvSpPr>
        <p:spPr>
          <a:xfrm>
            <a:off x="7424161" y="1889925"/>
            <a:ext cx="3937204" cy="120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Comparison of ACE inhibitors and ARBs</a:t>
            </a:r>
            <a:endParaRPr lang="en-IN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Google Shape;1173;p36"/>
          <p:cNvSpPr/>
          <p:nvPr/>
        </p:nvSpPr>
        <p:spPr>
          <a:xfrm>
            <a:off x="62992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03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1" name="Google Shape;1174;p36"/>
          <p:cNvSpPr txBox="1"/>
          <p:nvPr/>
        </p:nvSpPr>
        <p:spPr>
          <a:xfrm>
            <a:off x="7412668" y="3392050"/>
            <a:ext cx="4248289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Reflection spot and summary.</a:t>
            </a:r>
            <a:endParaRPr lang="en-IN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" name="Google Shape;1175;p36"/>
          <p:cNvSpPr/>
          <p:nvPr/>
        </p:nvSpPr>
        <p:spPr>
          <a:xfrm>
            <a:off x="6393468" y="3320608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04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/>
          <p:cNvCxnSpPr>
            <a:stCxn id="6" idx="4"/>
            <a:endCxn id="8" idx="0"/>
          </p:cNvCxnSpPr>
          <p:nvPr/>
        </p:nvCxnSpPr>
        <p:spPr>
          <a:xfrm>
            <a:off x="1652367" y="3010762"/>
            <a:ext cx="0" cy="309845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1" name="Google Shape;1180;p36"/>
          <p:cNvCxnSpPr/>
          <p:nvPr/>
        </p:nvCxnSpPr>
        <p:spPr>
          <a:xfrm>
            <a:off x="6815638" y="304147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770" y="713105"/>
            <a:ext cx="10578465" cy="947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3600" b="1" kern="0" dirty="0">
                <a:solidFill>
                  <a:schemeClr val="accent1"/>
                </a:solidFill>
              </a:rPr>
              <a:t>INTRODUCTION </a:t>
            </a:r>
            <a:endParaRPr lang="en-US" sz="3600" b="1" kern="0" dirty="0">
              <a:solidFill>
                <a:schemeClr val="accent1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770" y="1489710"/>
            <a:ext cx="9631680" cy="458597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RAAS is a hormonal system that regulates blood pressure and fluid balance.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Low BP or sodium triggers renin release.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Renin converts angiotensinogen to Angiotensin I.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ACE converts Angiotensin I to Angiotensin II.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Angiotensin II causes vasoconstriction and stimulates aldosterone.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Aldosterone increases sodium and water retention → ↑ BP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736583" y="528346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4000" b="1" kern="0" dirty="0">
                <a:solidFill>
                  <a:schemeClr val="accent3"/>
                </a:solidFill>
              </a:rPr>
              <a:t>ACE Inhibitors - Mechanism of Action</a:t>
            </a:r>
            <a:endParaRPr lang="en-US" sz="4000" b="1" kern="0" dirty="0">
              <a:solidFill>
                <a:schemeClr val="accent3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1. Inhibit Angiotensin-Converting Enzyme (ACE).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2. Prevent conversion of Ang I to Ang II.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Which results in -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Vasoconstriction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Aldosterone secretion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Sodium and water retention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Blood pressure and afterload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736583" y="528346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3600" b="1" kern="0" dirty="0">
                <a:solidFill>
                  <a:schemeClr val="accent3"/>
                </a:solidFill>
              </a:rPr>
              <a:t>ARBs Mechanism of Action</a:t>
            </a:r>
            <a:endParaRPr lang="en-US" sz="3600" b="1" kern="0" dirty="0">
              <a:solidFill>
                <a:schemeClr val="accent3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Block Angiotensin II type 1 (AT1) receptors.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Angiotensin II is still formed, but cannot exert effects via AT1 receptors.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Which results in - 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Vasoconstriction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↓ Aldosterone-mediated effects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No increase in bradykinin (no cough)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736583" y="528346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3600" b="1" kern="0" dirty="0">
                <a:solidFill>
                  <a:schemeClr val="accent3"/>
                </a:solidFill>
              </a:rPr>
              <a:t>Comparison of ACE inhibitors with ARBs</a:t>
            </a:r>
            <a:endParaRPr lang="en-US" sz="3600" b="1" kern="0" dirty="0">
              <a:solidFill>
                <a:schemeClr val="accent3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just">
              <a:lnSpc>
                <a:spcPct val="150000"/>
              </a:lnSpc>
            </a:pP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2" name="Table 1"/>
          <p:cNvGraphicFramePr/>
          <p:nvPr>
            <p:custDataLst>
              <p:tags r:id="rId1"/>
            </p:custDataLst>
          </p:nvPr>
        </p:nvGraphicFramePr>
        <p:xfrm>
          <a:off x="853440" y="1803400"/>
          <a:ext cx="10485120" cy="3469640"/>
        </p:xfrm>
        <a:graphic>
          <a:graphicData uri="http://schemas.openxmlformats.org/drawingml/2006/table">
            <a:tbl>
              <a:tblPr/>
              <a:tblGrid>
                <a:gridCol w="3495040"/>
                <a:gridCol w="3495040"/>
                <a:gridCol w="3495040"/>
              </a:tblGrid>
              <a:tr h="867410">
                <a:tc>
                  <a:txBody>
                    <a:bodyPr/>
                    <a:p>
                      <a:pPr algn="ctr"/>
                      <a:r>
                        <a:rPr lang="en-US" altLang="en-US" sz="2000" b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>
                            <a:reflection blurRad="6350" stA="55000" endA="300" endPos="45500" dir="5400000" sy="-100000" algn="bl" rotWithShape="0"/>
                          </a:effectLst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Mechanism</a:t>
                      </a:r>
                      <a:endParaRPr lang="en-US" altLang="en-US" sz="2000" b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>
                          <a:reflection blurRad="6350" stA="55000" endA="300" endPos="45500" dir="5400000" sy="-100000" algn="bl" rotWithShape="0"/>
                        </a:effectLst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2000" b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>
                            <a:reflection blurRad="6350" stA="55000" endA="300" endPos="45500" dir="5400000" sy="-100000" algn="bl" rotWithShape="0"/>
                          </a:effectLst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Block ACE enzyme</a:t>
                      </a:r>
                      <a:endParaRPr lang="en-US" altLang="en-US" sz="2000" b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>
                          <a:reflection blurRad="6350" stA="55000" endA="300" endPos="45500" dir="5400000" sy="-100000" algn="bl" rotWithShape="0"/>
                        </a:effectLst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2000" b="1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>
                            <a:reflection blurRad="6350" stA="55000" endA="300" endPos="45500" dir="5400000" sy="-100000" algn="bl" rotWithShape="0"/>
                          </a:effectLst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Block AT1 receptors</a:t>
                      </a:r>
                      <a:endParaRPr lang="en-US" altLang="en-US" sz="2000" b="1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>
                          <a:reflection blurRad="6350" stA="55000" endA="300" endPos="45500" dir="5400000" sy="-100000" algn="bl" rotWithShape="0"/>
                        </a:effectLst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867410"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Bradykinin effect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Increased → cough, angioedema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No bradykinin effect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867410"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Ang II production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Decreased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Normal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867410"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Clinical use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HTN, heart failure, diabetic nephropathy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en-US" sz="1800" kern="1200" dirty="0">
                          <a:solidFill>
                            <a:srgbClr val="000000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Same uses, especially if ACE not tolerated</a:t>
                      </a:r>
                      <a:endParaRPr lang="en-US" altLang="en-US" sz="1800" kern="1200" dirty="0">
                        <a:solidFill>
                          <a:srgbClr val="000000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200">
              <a:buClr>
                <a:srgbClr val="210A26"/>
              </a:buClr>
            </a:pPr>
            <a:r>
              <a:rPr lang="en-GB" sz="5065" kern="0" dirty="0">
                <a:solidFill>
                  <a:srgbClr val="210A26"/>
                </a:solidFill>
              </a:rPr>
              <a:t>Reflection Spot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1376045" y="2396490"/>
            <a:ext cx="9631680" cy="369125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b="1" kern="0" dirty="0">
                <a:latin typeface="Poppins" panose="00000500000000000000" pitchFamily="2" charset="0"/>
                <a:cs typeface="Poppins" panose="00000500000000000000" pitchFamily="2" charset="0"/>
              </a:rPr>
              <a:t>Case Based Question:</a:t>
            </a:r>
            <a:endParaRPr lang="en-US" altLang="en-US" sz="1865" b="1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A 58-year-old male patient on Enalapril for hypertension reports a persistent dry cough. What pharmacological alternative could be considered and why?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1. Read the scenario.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2. Analyze the cause of the symptom.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3. Write down the alternative and the reason for the switch.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oogle Shape;10183;p53"/>
          <p:cNvGrpSpPr/>
          <p:nvPr/>
        </p:nvGrpSpPr>
        <p:grpSpPr>
          <a:xfrm>
            <a:off x="9187201" y="600487"/>
            <a:ext cx="1095499" cy="1060447"/>
            <a:chOff x="2189568" y="1961603"/>
            <a:chExt cx="364993" cy="359049"/>
          </a:xfrm>
        </p:grpSpPr>
        <p:sp>
          <p:nvSpPr>
            <p:cNvPr id="3" name="Google Shape;10184;p53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" name="Google Shape;10185;p53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" name="Google Shape;10186;p53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" name="Google Shape;10187;p53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" name="Google Shape;10188;p53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10189;p53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" name="Google Shape;10190;p53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" name="Google Shape;10191;p53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10192;p53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" name="Google Shape;10193;p53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" name="Google Shape;10194;p53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6" name="Google Shape;10195;p53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" name="Google Shape;10196;p53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" name="Google Shape;10197;p53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9" name="Google Shape;10198;p53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0" name="Google Shape;10199;p53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21" name="Google Shape;10183;p53"/>
          <p:cNvGrpSpPr/>
          <p:nvPr/>
        </p:nvGrpSpPr>
        <p:grpSpPr>
          <a:xfrm>
            <a:off x="1773139" y="560867"/>
            <a:ext cx="1095499" cy="1060447"/>
            <a:chOff x="2189568" y="1961603"/>
            <a:chExt cx="364993" cy="359049"/>
          </a:xfrm>
        </p:grpSpPr>
        <p:sp>
          <p:nvSpPr>
            <p:cNvPr id="22" name="Google Shape;10184;p53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" name="Google Shape;10185;p53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" name="Google Shape;10186;p53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5" name="Google Shape;10187;p53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6" name="Google Shape;10188;p53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7" name="Google Shape;10189;p53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8" name="Google Shape;10190;p53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9" name="Google Shape;10191;p53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0" name="Google Shape;10192;p53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" name="Google Shape;10193;p53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" name="Google Shape;10194;p53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3" name="Google Shape;10195;p53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4" name="Google Shape;10196;p53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" name="Google Shape;10197;p53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6" name="Google Shape;10198;p53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" name="Google Shape;10199;p53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1356995"/>
            <a:ext cx="10271760" cy="4983480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/>
              <a:t>To summarize:</a:t>
            </a:r>
            <a:endParaRPr lang="en-US" sz="2400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Both ACE inhibitors and ARBs target the RAAS system to lower blood pressure.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ACE inhibitors block the formation of Angiotensin II; ARBs block its action.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ACE inhibitors may cause dry cough due to bradykinin accumulation.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ARBs are preferred in patients who cannot tolerate ACE inhibitors.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Understanding the difference helps personalize hypertension therapy.</a:t>
            </a:r>
            <a:endParaRPr lang="en-US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25*273"/>
  <p:tag name="TABLE_ENDDRAG_RECT" val="67*142*825*273"/>
</p:tagLst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2613</Words>
  <Application>WPS Presentation</Application>
  <PresentationFormat>Widescreen</PresentationFormat>
  <Paragraphs>109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Poppins Black</vt:lpstr>
      <vt:lpstr>Segoe Print</vt:lpstr>
      <vt:lpstr>Poppins</vt:lpstr>
      <vt:lpstr>Arial</vt:lpstr>
      <vt:lpstr>Bebas Neue</vt:lpstr>
      <vt:lpstr>Poppins</vt:lpstr>
      <vt:lpstr>Microsoft YaHei</vt:lpstr>
      <vt:lpstr>Arial Unicode MS</vt:lpstr>
      <vt:lpstr>Calibri</vt:lpstr>
      <vt:lpstr>Tips to Prepare for an Exam by Slidesgo</vt:lpstr>
      <vt:lpstr>CLASSIFICATION OF ANTIHYPERTENSIVE DRUGS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Conversions in Imperial and Metric System</dc:title>
  <dc:creator>Vishwajeet Ghorpade</dc:creator>
  <cp:lastModifiedBy>DELL</cp:lastModifiedBy>
  <cp:revision>51</cp:revision>
  <dcterms:created xsi:type="dcterms:W3CDTF">2025-03-24T14:32:00Z</dcterms:created>
  <dcterms:modified xsi:type="dcterms:W3CDTF">2025-06-26T06:06:50Z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A47FFC9287914D169A41560D8C9096E3_13</vt:lpwstr>
  </property>
  <property fmtid="{D5CDD505-2E9C-101B-9397-08002B2CF9AE}" pid="3" name="KSOProductBuildVer">
    <vt:lpwstr>1033-12.2.0.21546</vt:lpwstr>
  </property>
</Properties>
</file>