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60" r:id="rId2"/>
    <p:sldId id="264" r:id="rId3"/>
    <p:sldId id="292" r:id="rId4"/>
    <p:sldId id="293" r:id="rId5"/>
    <p:sldId id="294" r:id="rId6"/>
    <p:sldId id="296" r:id="rId7"/>
    <p:sldId id="297" r:id="rId8"/>
    <p:sldId id="298" r:id="rId9"/>
    <p:sldId id="299" r:id="rId10"/>
    <p:sldId id="300" r:id="rId11"/>
    <p:sldId id="301" r:id="rId12"/>
    <p:sldId id="302" r:id="rId13"/>
    <p:sldId id="295" r:id="rId14"/>
    <p:sldId id="303" r:id="rId15"/>
    <p:sldId id="304" r:id="rId16"/>
    <p:sldId id="305" r:id="rId17"/>
    <p:sldId id="306" r:id="rId18"/>
    <p:sldId id="307" r:id="rId19"/>
    <p:sldId id="308" r:id="rId20"/>
    <p:sldId id="309" r:id="rId21"/>
    <p:sldId id="310" r:id="rId22"/>
    <p:sldId id="291" r:id="rId23"/>
    <p:sldId id="261" r:id="rId24"/>
    <p:sldId id="262"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1" d="100"/>
          <a:sy n="61" d="100"/>
        </p:scale>
        <p:origin x="-760" y="-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CF8A03-9B30-5E83-7AEF-B4E6C73C7F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C3C6CB0A-673F-C450-5D87-CD7F1BF496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057191A1-0224-D027-62C7-BEE42DDA91D2}"/>
              </a:ext>
            </a:extLst>
          </p:cNvPr>
          <p:cNvSpPr>
            <a:spLocks noGrp="1"/>
          </p:cNvSpPr>
          <p:nvPr>
            <p:ph type="dt" sz="half" idx="10"/>
          </p:nvPr>
        </p:nvSpPr>
        <p:spPr/>
        <p:txBody>
          <a:bodyPr/>
          <a:lstStyle/>
          <a:p>
            <a:fld id="{6C1E1176-05B6-4059-82DA-2D6F4BEBCA3A}" type="datetimeFigureOut">
              <a:rPr lang="en-US" smtClean="0"/>
              <a:pPr/>
              <a:t>11/30/2023</a:t>
            </a:fld>
            <a:endParaRPr lang="en-US"/>
          </a:p>
        </p:txBody>
      </p:sp>
      <p:sp>
        <p:nvSpPr>
          <p:cNvPr id="5" name="Footer Placeholder 4">
            <a:extLst>
              <a:ext uri="{FF2B5EF4-FFF2-40B4-BE49-F238E27FC236}">
                <a16:creationId xmlns="" xmlns:a16="http://schemas.microsoft.com/office/drawing/2014/main" id="{5E601ED3-DAAA-3920-CDD7-9F4AE8F598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35C1808-C575-F657-71AA-4C46631CA9CB}"/>
              </a:ext>
            </a:extLst>
          </p:cNvPr>
          <p:cNvSpPr>
            <a:spLocks noGrp="1"/>
          </p:cNvSpPr>
          <p:nvPr>
            <p:ph type="sldNum" sz="quarter" idx="12"/>
          </p:nvPr>
        </p:nvSpPr>
        <p:spPr/>
        <p:txBody>
          <a:bodyPr/>
          <a:lstStyle/>
          <a:p>
            <a:fld id="{9B9E691B-CDA7-4A3B-8A9A-6837CD75ABEB}" type="slidenum">
              <a:rPr lang="en-US" smtClean="0"/>
              <a:pPr/>
              <a:t>‹#›</a:t>
            </a:fld>
            <a:endParaRPr lang="en-US"/>
          </a:p>
        </p:txBody>
      </p:sp>
    </p:spTree>
    <p:extLst>
      <p:ext uri="{BB962C8B-B14F-4D97-AF65-F5344CB8AC3E}">
        <p14:creationId xmlns="" xmlns:p14="http://schemas.microsoft.com/office/powerpoint/2010/main" val="332031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7EA539-B984-68E3-3682-A2607AD038F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1132714A-33D0-2D04-FAE6-A37E67E059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246245BB-1675-AF82-F5D8-22957DD55163}"/>
              </a:ext>
            </a:extLst>
          </p:cNvPr>
          <p:cNvSpPr>
            <a:spLocks noGrp="1"/>
          </p:cNvSpPr>
          <p:nvPr>
            <p:ph type="dt" sz="half" idx="10"/>
          </p:nvPr>
        </p:nvSpPr>
        <p:spPr/>
        <p:txBody>
          <a:bodyPr/>
          <a:lstStyle/>
          <a:p>
            <a:fld id="{6C1E1176-05B6-4059-82DA-2D6F4BEBCA3A}" type="datetimeFigureOut">
              <a:rPr lang="en-US" smtClean="0"/>
              <a:pPr/>
              <a:t>11/30/2023</a:t>
            </a:fld>
            <a:endParaRPr lang="en-US"/>
          </a:p>
        </p:txBody>
      </p:sp>
      <p:sp>
        <p:nvSpPr>
          <p:cNvPr id="5" name="Footer Placeholder 4">
            <a:extLst>
              <a:ext uri="{FF2B5EF4-FFF2-40B4-BE49-F238E27FC236}">
                <a16:creationId xmlns="" xmlns:a16="http://schemas.microsoft.com/office/drawing/2014/main" id="{A3D631E4-0BA0-3D33-C825-F96485CA4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50BC434-9E04-AF98-0623-E4A65F26BC15}"/>
              </a:ext>
            </a:extLst>
          </p:cNvPr>
          <p:cNvSpPr>
            <a:spLocks noGrp="1"/>
          </p:cNvSpPr>
          <p:nvPr>
            <p:ph type="sldNum" sz="quarter" idx="12"/>
          </p:nvPr>
        </p:nvSpPr>
        <p:spPr/>
        <p:txBody>
          <a:bodyPr/>
          <a:lstStyle/>
          <a:p>
            <a:fld id="{9B9E691B-CDA7-4A3B-8A9A-6837CD75ABEB}" type="slidenum">
              <a:rPr lang="en-US" smtClean="0"/>
              <a:pPr/>
              <a:t>‹#›</a:t>
            </a:fld>
            <a:endParaRPr lang="en-US"/>
          </a:p>
        </p:txBody>
      </p:sp>
    </p:spTree>
    <p:extLst>
      <p:ext uri="{BB962C8B-B14F-4D97-AF65-F5344CB8AC3E}">
        <p14:creationId xmlns="" xmlns:p14="http://schemas.microsoft.com/office/powerpoint/2010/main" val="253450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1FB3FBD-59FA-EDED-3EED-2F5A480B30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8650C5F2-A0FD-53E5-F640-F54C13BD2A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F18F4896-2DC3-AE85-6E43-3FA819795194}"/>
              </a:ext>
            </a:extLst>
          </p:cNvPr>
          <p:cNvSpPr>
            <a:spLocks noGrp="1"/>
          </p:cNvSpPr>
          <p:nvPr>
            <p:ph type="dt" sz="half" idx="10"/>
          </p:nvPr>
        </p:nvSpPr>
        <p:spPr/>
        <p:txBody>
          <a:bodyPr/>
          <a:lstStyle/>
          <a:p>
            <a:fld id="{6C1E1176-05B6-4059-82DA-2D6F4BEBCA3A}" type="datetimeFigureOut">
              <a:rPr lang="en-US" smtClean="0"/>
              <a:pPr/>
              <a:t>11/30/2023</a:t>
            </a:fld>
            <a:endParaRPr lang="en-US"/>
          </a:p>
        </p:txBody>
      </p:sp>
      <p:sp>
        <p:nvSpPr>
          <p:cNvPr id="5" name="Footer Placeholder 4">
            <a:extLst>
              <a:ext uri="{FF2B5EF4-FFF2-40B4-BE49-F238E27FC236}">
                <a16:creationId xmlns="" xmlns:a16="http://schemas.microsoft.com/office/drawing/2014/main" id="{5034A625-2E5A-7EAE-D6AE-7BC6AE2BF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C20B1E0-5A80-B3CA-CEB0-58CCE4F9351E}"/>
              </a:ext>
            </a:extLst>
          </p:cNvPr>
          <p:cNvSpPr>
            <a:spLocks noGrp="1"/>
          </p:cNvSpPr>
          <p:nvPr>
            <p:ph type="sldNum" sz="quarter" idx="12"/>
          </p:nvPr>
        </p:nvSpPr>
        <p:spPr/>
        <p:txBody>
          <a:bodyPr/>
          <a:lstStyle/>
          <a:p>
            <a:fld id="{9B9E691B-CDA7-4A3B-8A9A-6837CD75ABEB}" type="slidenum">
              <a:rPr lang="en-US" smtClean="0"/>
              <a:pPr/>
              <a:t>‹#›</a:t>
            </a:fld>
            <a:endParaRPr lang="en-US"/>
          </a:p>
        </p:txBody>
      </p:sp>
    </p:spTree>
    <p:extLst>
      <p:ext uri="{BB962C8B-B14F-4D97-AF65-F5344CB8AC3E}">
        <p14:creationId xmlns="" xmlns:p14="http://schemas.microsoft.com/office/powerpoint/2010/main" val="198537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77C78A-5CF8-7BD0-50A2-30703611824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B3C95C0-BE63-B2A1-E503-A4478CCB28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910BB49-C386-8E25-7C65-B9C709DC26DB}"/>
              </a:ext>
            </a:extLst>
          </p:cNvPr>
          <p:cNvSpPr>
            <a:spLocks noGrp="1"/>
          </p:cNvSpPr>
          <p:nvPr>
            <p:ph type="dt" sz="half" idx="10"/>
          </p:nvPr>
        </p:nvSpPr>
        <p:spPr/>
        <p:txBody>
          <a:bodyPr/>
          <a:lstStyle/>
          <a:p>
            <a:fld id="{6C1E1176-05B6-4059-82DA-2D6F4BEBCA3A}" type="datetimeFigureOut">
              <a:rPr lang="en-US" smtClean="0"/>
              <a:pPr/>
              <a:t>11/30/2023</a:t>
            </a:fld>
            <a:endParaRPr lang="en-US"/>
          </a:p>
        </p:txBody>
      </p:sp>
      <p:sp>
        <p:nvSpPr>
          <p:cNvPr id="5" name="Footer Placeholder 4">
            <a:extLst>
              <a:ext uri="{FF2B5EF4-FFF2-40B4-BE49-F238E27FC236}">
                <a16:creationId xmlns="" xmlns:a16="http://schemas.microsoft.com/office/drawing/2014/main" id="{77594FFB-56B7-2277-31EC-18ED4B4C6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B025C05-BB31-7BB3-B036-B0A1D312C4D4}"/>
              </a:ext>
            </a:extLst>
          </p:cNvPr>
          <p:cNvSpPr>
            <a:spLocks noGrp="1"/>
          </p:cNvSpPr>
          <p:nvPr>
            <p:ph type="sldNum" sz="quarter" idx="12"/>
          </p:nvPr>
        </p:nvSpPr>
        <p:spPr/>
        <p:txBody>
          <a:bodyPr/>
          <a:lstStyle/>
          <a:p>
            <a:fld id="{9B9E691B-CDA7-4A3B-8A9A-6837CD75ABEB}" type="slidenum">
              <a:rPr lang="en-US" smtClean="0"/>
              <a:pPr/>
              <a:t>‹#›</a:t>
            </a:fld>
            <a:endParaRPr lang="en-US"/>
          </a:p>
        </p:txBody>
      </p:sp>
    </p:spTree>
    <p:extLst>
      <p:ext uri="{BB962C8B-B14F-4D97-AF65-F5344CB8AC3E}">
        <p14:creationId xmlns="" xmlns:p14="http://schemas.microsoft.com/office/powerpoint/2010/main" val="3522952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5E28-F44E-B918-C44A-052582FA98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369D4922-280A-C048-79CE-A86B1470C6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03D3E2C-5C07-094F-6840-7825C0AF4283}"/>
              </a:ext>
            </a:extLst>
          </p:cNvPr>
          <p:cNvSpPr>
            <a:spLocks noGrp="1"/>
          </p:cNvSpPr>
          <p:nvPr>
            <p:ph type="dt" sz="half" idx="10"/>
          </p:nvPr>
        </p:nvSpPr>
        <p:spPr/>
        <p:txBody>
          <a:bodyPr/>
          <a:lstStyle/>
          <a:p>
            <a:fld id="{6C1E1176-05B6-4059-82DA-2D6F4BEBCA3A}" type="datetimeFigureOut">
              <a:rPr lang="en-US" smtClean="0"/>
              <a:pPr/>
              <a:t>11/30/2023</a:t>
            </a:fld>
            <a:endParaRPr lang="en-US"/>
          </a:p>
        </p:txBody>
      </p:sp>
      <p:sp>
        <p:nvSpPr>
          <p:cNvPr id="5" name="Footer Placeholder 4">
            <a:extLst>
              <a:ext uri="{FF2B5EF4-FFF2-40B4-BE49-F238E27FC236}">
                <a16:creationId xmlns="" xmlns:a16="http://schemas.microsoft.com/office/drawing/2014/main" id="{CFF7C8E9-7F9A-AE9B-1A49-E1B2751B7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5C9FC7E-3420-B02F-1BC0-CA0CB07AF00C}"/>
              </a:ext>
            </a:extLst>
          </p:cNvPr>
          <p:cNvSpPr>
            <a:spLocks noGrp="1"/>
          </p:cNvSpPr>
          <p:nvPr>
            <p:ph type="sldNum" sz="quarter" idx="12"/>
          </p:nvPr>
        </p:nvSpPr>
        <p:spPr/>
        <p:txBody>
          <a:bodyPr/>
          <a:lstStyle/>
          <a:p>
            <a:fld id="{9B9E691B-CDA7-4A3B-8A9A-6837CD75ABEB}" type="slidenum">
              <a:rPr lang="en-US" smtClean="0"/>
              <a:pPr/>
              <a:t>‹#›</a:t>
            </a:fld>
            <a:endParaRPr lang="en-US"/>
          </a:p>
        </p:txBody>
      </p:sp>
    </p:spTree>
    <p:extLst>
      <p:ext uri="{BB962C8B-B14F-4D97-AF65-F5344CB8AC3E}">
        <p14:creationId xmlns="" xmlns:p14="http://schemas.microsoft.com/office/powerpoint/2010/main" val="269045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573144-053F-DD5B-AFA9-25D02F8258B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A563B8D9-7BA9-A8DF-4CBD-47C4B41DF0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416CDAD3-12BF-FAF5-A969-8209815A37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D8F5DD69-AE16-8A7E-3DF9-1ED226EACC05}"/>
              </a:ext>
            </a:extLst>
          </p:cNvPr>
          <p:cNvSpPr>
            <a:spLocks noGrp="1"/>
          </p:cNvSpPr>
          <p:nvPr>
            <p:ph type="dt" sz="half" idx="10"/>
          </p:nvPr>
        </p:nvSpPr>
        <p:spPr/>
        <p:txBody>
          <a:bodyPr/>
          <a:lstStyle/>
          <a:p>
            <a:fld id="{6C1E1176-05B6-4059-82DA-2D6F4BEBCA3A}" type="datetimeFigureOut">
              <a:rPr lang="en-US" smtClean="0"/>
              <a:pPr/>
              <a:t>11/30/2023</a:t>
            </a:fld>
            <a:endParaRPr lang="en-US"/>
          </a:p>
        </p:txBody>
      </p:sp>
      <p:sp>
        <p:nvSpPr>
          <p:cNvPr id="6" name="Footer Placeholder 5">
            <a:extLst>
              <a:ext uri="{FF2B5EF4-FFF2-40B4-BE49-F238E27FC236}">
                <a16:creationId xmlns="" xmlns:a16="http://schemas.microsoft.com/office/drawing/2014/main" id="{FE8286A7-6096-2CD7-968C-86FD9773B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AF9142A-DF0C-8B62-5071-212D58AF2152}"/>
              </a:ext>
            </a:extLst>
          </p:cNvPr>
          <p:cNvSpPr>
            <a:spLocks noGrp="1"/>
          </p:cNvSpPr>
          <p:nvPr>
            <p:ph type="sldNum" sz="quarter" idx="12"/>
          </p:nvPr>
        </p:nvSpPr>
        <p:spPr/>
        <p:txBody>
          <a:bodyPr/>
          <a:lstStyle/>
          <a:p>
            <a:fld id="{9B9E691B-CDA7-4A3B-8A9A-6837CD75ABEB}" type="slidenum">
              <a:rPr lang="en-US" smtClean="0"/>
              <a:pPr/>
              <a:t>‹#›</a:t>
            </a:fld>
            <a:endParaRPr lang="en-US"/>
          </a:p>
        </p:txBody>
      </p:sp>
    </p:spTree>
    <p:extLst>
      <p:ext uri="{BB962C8B-B14F-4D97-AF65-F5344CB8AC3E}">
        <p14:creationId xmlns="" xmlns:p14="http://schemas.microsoft.com/office/powerpoint/2010/main" val="415927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E96346-A7B7-DACB-5825-0DD20E701C7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DF992149-81DF-3138-A470-C4557B820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F042D10-FA4D-9C1C-1F54-33BF1D1D7B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55FBFD00-A08B-EBDA-A2CF-2C6D316AFB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933AC9C-3CB0-CBFA-07F1-FFDE3E210F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788F92E7-3388-79AD-F13D-C2E2C6A95720}"/>
              </a:ext>
            </a:extLst>
          </p:cNvPr>
          <p:cNvSpPr>
            <a:spLocks noGrp="1"/>
          </p:cNvSpPr>
          <p:nvPr>
            <p:ph type="dt" sz="half" idx="10"/>
          </p:nvPr>
        </p:nvSpPr>
        <p:spPr/>
        <p:txBody>
          <a:bodyPr/>
          <a:lstStyle/>
          <a:p>
            <a:fld id="{6C1E1176-05B6-4059-82DA-2D6F4BEBCA3A}" type="datetimeFigureOut">
              <a:rPr lang="en-US" smtClean="0"/>
              <a:pPr/>
              <a:t>11/30/2023</a:t>
            </a:fld>
            <a:endParaRPr lang="en-US"/>
          </a:p>
        </p:txBody>
      </p:sp>
      <p:sp>
        <p:nvSpPr>
          <p:cNvPr id="8" name="Footer Placeholder 7">
            <a:extLst>
              <a:ext uri="{FF2B5EF4-FFF2-40B4-BE49-F238E27FC236}">
                <a16:creationId xmlns="" xmlns:a16="http://schemas.microsoft.com/office/drawing/2014/main" id="{E84B3C25-A657-66AD-DEF6-403E34757F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5108F4D-2962-FE3E-C787-2B2285382A75}"/>
              </a:ext>
            </a:extLst>
          </p:cNvPr>
          <p:cNvSpPr>
            <a:spLocks noGrp="1"/>
          </p:cNvSpPr>
          <p:nvPr>
            <p:ph type="sldNum" sz="quarter" idx="12"/>
          </p:nvPr>
        </p:nvSpPr>
        <p:spPr/>
        <p:txBody>
          <a:bodyPr/>
          <a:lstStyle/>
          <a:p>
            <a:fld id="{9B9E691B-CDA7-4A3B-8A9A-6837CD75ABEB}" type="slidenum">
              <a:rPr lang="en-US" smtClean="0"/>
              <a:pPr/>
              <a:t>‹#›</a:t>
            </a:fld>
            <a:endParaRPr lang="en-US"/>
          </a:p>
        </p:txBody>
      </p:sp>
    </p:spTree>
    <p:extLst>
      <p:ext uri="{BB962C8B-B14F-4D97-AF65-F5344CB8AC3E}">
        <p14:creationId xmlns="" xmlns:p14="http://schemas.microsoft.com/office/powerpoint/2010/main" val="2551184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A6DF85-DA90-4B75-B4A5-4C270484440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8BBF5120-6FF2-3571-3FDC-241BDE966AF1}"/>
              </a:ext>
            </a:extLst>
          </p:cNvPr>
          <p:cNvSpPr>
            <a:spLocks noGrp="1"/>
          </p:cNvSpPr>
          <p:nvPr>
            <p:ph type="dt" sz="half" idx="10"/>
          </p:nvPr>
        </p:nvSpPr>
        <p:spPr/>
        <p:txBody>
          <a:bodyPr/>
          <a:lstStyle/>
          <a:p>
            <a:fld id="{6C1E1176-05B6-4059-82DA-2D6F4BEBCA3A}" type="datetimeFigureOut">
              <a:rPr lang="en-US" smtClean="0"/>
              <a:pPr/>
              <a:t>11/30/2023</a:t>
            </a:fld>
            <a:endParaRPr lang="en-US"/>
          </a:p>
        </p:txBody>
      </p:sp>
      <p:sp>
        <p:nvSpPr>
          <p:cNvPr id="4" name="Footer Placeholder 3">
            <a:extLst>
              <a:ext uri="{FF2B5EF4-FFF2-40B4-BE49-F238E27FC236}">
                <a16:creationId xmlns="" xmlns:a16="http://schemas.microsoft.com/office/drawing/2014/main" id="{74BD45CB-39A6-82F2-3A74-9131B06988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BCAFD3B-55A1-86D7-7744-6296939D69EA}"/>
              </a:ext>
            </a:extLst>
          </p:cNvPr>
          <p:cNvSpPr>
            <a:spLocks noGrp="1"/>
          </p:cNvSpPr>
          <p:nvPr>
            <p:ph type="sldNum" sz="quarter" idx="12"/>
          </p:nvPr>
        </p:nvSpPr>
        <p:spPr/>
        <p:txBody>
          <a:bodyPr/>
          <a:lstStyle/>
          <a:p>
            <a:fld id="{9B9E691B-CDA7-4A3B-8A9A-6837CD75ABEB}" type="slidenum">
              <a:rPr lang="en-US" smtClean="0"/>
              <a:pPr/>
              <a:t>‹#›</a:t>
            </a:fld>
            <a:endParaRPr lang="en-US"/>
          </a:p>
        </p:txBody>
      </p:sp>
    </p:spTree>
    <p:extLst>
      <p:ext uri="{BB962C8B-B14F-4D97-AF65-F5344CB8AC3E}">
        <p14:creationId xmlns="" xmlns:p14="http://schemas.microsoft.com/office/powerpoint/2010/main" val="7517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58FF630-B487-E4DA-2949-DEFE292352D9}"/>
              </a:ext>
            </a:extLst>
          </p:cNvPr>
          <p:cNvSpPr>
            <a:spLocks noGrp="1"/>
          </p:cNvSpPr>
          <p:nvPr>
            <p:ph type="dt" sz="half" idx="10"/>
          </p:nvPr>
        </p:nvSpPr>
        <p:spPr/>
        <p:txBody>
          <a:bodyPr/>
          <a:lstStyle/>
          <a:p>
            <a:fld id="{6C1E1176-05B6-4059-82DA-2D6F4BEBCA3A}" type="datetimeFigureOut">
              <a:rPr lang="en-US" smtClean="0"/>
              <a:pPr/>
              <a:t>11/30/2023</a:t>
            </a:fld>
            <a:endParaRPr lang="en-US"/>
          </a:p>
        </p:txBody>
      </p:sp>
      <p:sp>
        <p:nvSpPr>
          <p:cNvPr id="3" name="Footer Placeholder 2">
            <a:extLst>
              <a:ext uri="{FF2B5EF4-FFF2-40B4-BE49-F238E27FC236}">
                <a16:creationId xmlns="" xmlns:a16="http://schemas.microsoft.com/office/drawing/2014/main" id="{64BA7205-A457-24F8-D70E-5AFE3366A3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C56BEBF-9F29-03DC-E9A4-059F51145355}"/>
              </a:ext>
            </a:extLst>
          </p:cNvPr>
          <p:cNvSpPr>
            <a:spLocks noGrp="1"/>
          </p:cNvSpPr>
          <p:nvPr>
            <p:ph type="sldNum" sz="quarter" idx="12"/>
          </p:nvPr>
        </p:nvSpPr>
        <p:spPr/>
        <p:txBody>
          <a:bodyPr/>
          <a:lstStyle/>
          <a:p>
            <a:fld id="{9B9E691B-CDA7-4A3B-8A9A-6837CD75ABEB}" type="slidenum">
              <a:rPr lang="en-US" smtClean="0"/>
              <a:pPr/>
              <a:t>‹#›</a:t>
            </a:fld>
            <a:endParaRPr lang="en-US"/>
          </a:p>
        </p:txBody>
      </p:sp>
    </p:spTree>
    <p:extLst>
      <p:ext uri="{BB962C8B-B14F-4D97-AF65-F5344CB8AC3E}">
        <p14:creationId xmlns="" xmlns:p14="http://schemas.microsoft.com/office/powerpoint/2010/main" val="283936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C05682-6946-DEA5-50D7-8CC8921123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C0BBD03F-C9D2-A031-714C-54EA7503A8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743D70F0-4B41-5A3A-51F0-706EF0B5D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6AC5171-8215-7CBA-FF98-E131C6A57A5B}"/>
              </a:ext>
            </a:extLst>
          </p:cNvPr>
          <p:cNvSpPr>
            <a:spLocks noGrp="1"/>
          </p:cNvSpPr>
          <p:nvPr>
            <p:ph type="dt" sz="half" idx="10"/>
          </p:nvPr>
        </p:nvSpPr>
        <p:spPr/>
        <p:txBody>
          <a:bodyPr/>
          <a:lstStyle/>
          <a:p>
            <a:fld id="{6C1E1176-05B6-4059-82DA-2D6F4BEBCA3A}" type="datetimeFigureOut">
              <a:rPr lang="en-US" smtClean="0"/>
              <a:pPr/>
              <a:t>11/30/2023</a:t>
            </a:fld>
            <a:endParaRPr lang="en-US"/>
          </a:p>
        </p:txBody>
      </p:sp>
      <p:sp>
        <p:nvSpPr>
          <p:cNvPr id="6" name="Footer Placeholder 5">
            <a:extLst>
              <a:ext uri="{FF2B5EF4-FFF2-40B4-BE49-F238E27FC236}">
                <a16:creationId xmlns="" xmlns:a16="http://schemas.microsoft.com/office/drawing/2014/main" id="{22BD53DF-60EC-89F0-C737-EC7BE5AEB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7EB8C8C-34C9-9ED9-A25C-C5A44D90F9A5}"/>
              </a:ext>
            </a:extLst>
          </p:cNvPr>
          <p:cNvSpPr>
            <a:spLocks noGrp="1"/>
          </p:cNvSpPr>
          <p:nvPr>
            <p:ph type="sldNum" sz="quarter" idx="12"/>
          </p:nvPr>
        </p:nvSpPr>
        <p:spPr/>
        <p:txBody>
          <a:bodyPr/>
          <a:lstStyle/>
          <a:p>
            <a:fld id="{9B9E691B-CDA7-4A3B-8A9A-6837CD75ABEB}" type="slidenum">
              <a:rPr lang="en-US" smtClean="0"/>
              <a:pPr/>
              <a:t>‹#›</a:t>
            </a:fld>
            <a:endParaRPr lang="en-US"/>
          </a:p>
        </p:txBody>
      </p:sp>
    </p:spTree>
    <p:extLst>
      <p:ext uri="{BB962C8B-B14F-4D97-AF65-F5344CB8AC3E}">
        <p14:creationId xmlns="" xmlns:p14="http://schemas.microsoft.com/office/powerpoint/2010/main" val="3986481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DDA660-F888-03F8-14CD-8B99E3E8E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E24EDBDC-D703-DF26-1010-7762A5A2DD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D24B1B00-9FA9-1908-F1BF-D19831C08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41E7A39-C8A8-466D-CB02-C9F35E10F49F}"/>
              </a:ext>
            </a:extLst>
          </p:cNvPr>
          <p:cNvSpPr>
            <a:spLocks noGrp="1"/>
          </p:cNvSpPr>
          <p:nvPr>
            <p:ph type="dt" sz="half" idx="10"/>
          </p:nvPr>
        </p:nvSpPr>
        <p:spPr/>
        <p:txBody>
          <a:bodyPr/>
          <a:lstStyle/>
          <a:p>
            <a:fld id="{6C1E1176-05B6-4059-82DA-2D6F4BEBCA3A}" type="datetimeFigureOut">
              <a:rPr lang="en-US" smtClean="0"/>
              <a:pPr/>
              <a:t>11/30/2023</a:t>
            </a:fld>
            <a:endParaRPr lang="en-US"/>
          </a:p>
        </p:txBody>
      </p:sp>
      <p:sp>
        <p:nvSpPr>
          <p:cNvPr id="6" name="Footer Placeholder 5">
            <a:extLst>
              <a:ext uri="{FF2B5EF4-FFF2-40B4-BE49-F238E27FC236}">
                <a16:creationId xmlns="" xmlns:a16="http://schemas.microsoft.com/office/drawing/2014/main" id="{1B72D15C-6889-B1BF-9CA2-A303137D7A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0BA28B0-FA33-F098-A67C-F6091D43C5BC}"/>
              </a:ext>
            </a:extLst>
          </p:cNvPr>
          <p:cNvSpPr>
            <a:spLocks noGrp="1"/>
          </p:cNvSpPr>
          <p:nvPr>
            <p:ph type="sldNum" sz="quarter" idx="12"/>
          </p:nvPr>
        </p:nvSpPr>
        <p:spPr/>
        <p:txBody>
          <a:bodyPr/>
          <a:lstStyle/>
          <a:p>
            <a:fld id="{9B9E691B-CDA7-4A3B-8A9A-6837CD75ABEB}" type="slidenum">
              <a:rPr lang="en-US" smtClean="0"/>
              <a:pPr/>
              <a:t>‹#›</a:t>
            </a:fld>
            <a:endParaRPr lang="en-US"/>
          </a:p>
        </p:txBody>
      </p:sp>
    </p:spTree>
    <p:extLst>
      <p:ext uri="{BB962C8B-B14F-4D97-AF65-F5344CB8AC3E}">
        <p14:creationId xmlns="" xmlns:p14="http://schemas.microsoft.com/office/powerpoint/2010/main" val="360400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F606EF0-4194-2CCD-D3F7-C18D1FC0DA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58CD542C-C93D-A53C-BFD9-9D3EFCBD3F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EA8923EF-00AD-BFE8-785F-CAFEFBBA3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E1176-05B6-4059-82DA-2D6F4BEBCA3A}" type="datetimeFigureOut">
              <a:rPr lang="en-US" smtClean="0"/>
              <a:pPr/>
              <a:t>11/30/2023</a:t>
            </a:fld>
            <a:endParaRPr lang="en-US"/>
          </a:p>
        </p:txBody>
      </p:sp>
      <p:sp>
        <p:nvSpPr>
          <p:cNvPr id="5" name="Footer Placeholder 4">
            <a:extLst>
              <a:ext uri="{FF2B5EF4-FFF2-40B4-BE49-F238E27FC236}">
                <a16:creationId xmlns="" xmlns:a16="http://schemas.microsoft.com/office/drawing/2014/main" id="{42F98615-232D-F1BE-D044-9477F16C62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C46B750-E8F4-BBFB-6C84-D3F5DE070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691B-CDA7-4A3B-8A9A-6837CD75ABEB}" type="slidenum">
              <a:rPr lang="en-US" smtClean="0"/>
              <a:pPr/>
              <a:t>‹#›</a:t>
            </a:fld>
            <a:endParaRPr lang="en-US"/>
          </a:p>
        </p:txBody>
      </p:sp>
    </p:spTree>
    <p:extLst>
      <p:ext uri="{BB962C8B-B14F-4D97-AF65-F5344CB8AC3E}">
        <p14:creationId xmlns="" xmlns:p14="http://schemas.microsoft.com/office/powerpoint/2010/main" val="1229564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5469" y="2972294"/>
            <a:ext cx="9440034" cy="670451"/>
          </a:xfrm>
        </p:spPr>
        <p:txBody>
          <a:bodyPr>
            <a:normAutofit/>
          </a:bodyPr>
          <a:lstStyle/>
          <a:p>
            <a:pPr marL="0" lvl="0" indent="0"/>
            <a:r>
              <a:rPr lang="en-US" sz="4000" b="1" dirty="0" smtClean="0">
                <a:solidFill>
                  <a:srgbClr val="FF0000"/>
                </a:solidFill>
                <a:latin typeface="Arial" panose="020B0604020202020204" pitchFamily="34" charset="0"/>
                <a:cs typeface="Arial" panose="020B0604020202020204" pitchFamily="34" charset="0"/>
              </a:rPr>
              <a:t>Drug profile of Acidifiers and Antacid </a:t>
            </a:r>
            <a:endParaRPr lang="en-US" sz="4000" b="1"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77421" y="1278823"/>
            <a:ext cx="11696131" cy="946480"/>
          </a:xfrm>
        </p:spPr>
        <p:txBody>
          <a:bodyPr>
            <a:no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UNIVERSITY EDUCATION AND TECHNOLOGY CELL &amp;</a:t>
            </a:r>
          </a:p>
          <a:p>
            <a:r>
              <a:rPr lang="en-US" sz="3200" b="1" dirty="0">
                <a:solidFill>
                  <a:schemeClr val="accent1">
                    <a:lumMod val="50000"/>
                  </a:schemeClr>
                </a:solidFill>
                <a:latin typeface="Arial" panose="020B0604020202020204" pitchFamily="34" charset="0"/>
                <a:cs typeface="Arial" panose="020B0604020202020204" pitchFamily="34" charset="0"/>
              </a:rPr>
              <a:t>CENTRE OF DISTANCE AND ONLINE EDUCATION KVV</a:t>
            </a:r>
          </a:p>
        </p:txBody>
      </p:sp>
      <p:sp>
        <p:nvSpPr>
          <p:cNvPr id="4" name="Subtitle 2"/>
          <p:cNvSpPr txBox="1">
            <a:spLocks/>
          </p:cNvSpPr>
          <p:nvPr/>
        </p:nvSpPr>
        <p:spPr>
          <a:xfrm>
            <a:off x="1370693" y="4363239"/>
            <a:ext cx="9440034" cy="1049867"/>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endParaRPr lang="en-US" dirty="0"/>
          </a:p>
        </p:txBody>
      </p:sp>
      <p:sp>
        <p:nvSpPr>
          <p:cNvPr id="5" name="Subtitle 2"/>
          <p:cNvSpPr txBox="1">
            <a:spLocks/>
          </p:cNvSpPr>
          <p:nvPr/>
        </p:nvSpPr>
        <p:spPr>
          <a:xfrm>
            <a:off x="12223" y="4167138"/>
            <a:ext cx="12156974" cy="141203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lang="en-US" sz="2400" b="1" dirty="0">
                <a:effectLst/>
                <a:latin typeface="Arial" panose="020B0604020202020204" pitchFamily="34" charset="0"/>
                <a:cs typeface="Arial" panose="020B0604020202020204" pitchFamily="34" charset="0"/>
              </a:rPr>
              <a:t>By</a:t>
            </a:r>
          </a:p>
          <a:p>
            <a:r>
              <a:rPr lang="en-US" sz="2800" b="1" dirty="0" smtClean="0">
                <a:effectLst/>
                <a:latin typeface="Arial" panose="020B0604020202020204" pitchFamily="34" charset="0"/>
                <a:cs typeface="Arial" panose="020B0604020202020204" pitchFamily="34" charset="0"/>
              </a:rPr>
              <a:t>Ms. Monali M </a:t>
            </a:r>
            <a:r>
              <a:rPr lang="en-US" sz="2800" b="1" dirty="0" err="1" smtClean="0">
                <a:effectLst/>
                <a:latin typeface="Arial" panose="020B0604020202020204" pitchFamily="34" charset="0"/>
                <a:cs typeface="Arial" panose="020B0604020202020204" pitchFamily="34" charset="0"/>
              </a:rPr>
              <a:t>Shewale</a:t>
            </a:r>
            <a:r>
              <a:rPr lang="en-US" sz="2800" b="1" dirty="0" smtClean="0">
                <a:effectLst/>
                <a:latin typeface="Arial" panose="020B0604020202020204" pitchFamily="34" charset="0"/>
                <a:cs typeface="Arial" panose="020B0604020202020204" pitchFamily="34" charset="0"/>
              </a:rPr>
              <a:t> </a:t>
            </a:r>
            <a:endParaRPr lang="en-US" sz="2800" b="1" dirty="0">
              <a:effectLst/>
              <a:latin typeface="Arial" panose="020B0604020202020204" pitchFamily="34" charset="0"/>
              <a:cs typeface="Arial" panose="020B0604020202020204" pitchFamily="34" charset="0"/>
            </a:endParaRPr>
          </a:p>
          <a:p>
            <a:r>
              <a:rPr lang="en-US" sz="1600" b="1" dirty="0">
                <a:effectLst/>
                <a:latin typeface="Arial" panose="020B0604020202020204" pitchFamily="34" charset="0"/>
                <a:cs typeface="Arial" panose="020B0604020202020204" pitchFamily="34" charset="0"/>
              </a:rPr>
              <a:t>Assistant Professor,</a:t>
            </a:r>
          </a:p>
          <a:p>
            <a:r>
              <a:rPr lang="en-US" sz="1600" b="1" dirty="0">
                <a:effectLst/>
                <a:latin typeface="Arial" panose="020B0604020202020204" pitchFamily="34" charset="0"/>
                <a:cs typeface="Arial" panose="020B0604020202020204" pitchFamily="34" charset="0"/>
              </a:rPr>
              <a:t>Krishna Institute of Pharmacy, Karad</a:t>
            </a:r>
          </a:p>
        </p:txBody>
      </p:sp>
      <p:grpSp>
        <p:nvGrpSpPr>
          <p:cNvPr id="11" name="Group 10">
            <a:extLst>
              <a:ext uri="{FF2B5EF4-FFF2-40B4-BE49-F238E27FC236}">
                <a16:creationId xmlns="" xmlns:a16="http://schemas.microsoft.com/office/drawing/2014/main" id="{C8BC874A-6915-E371-91EC-E80769B80831}"/>
              </a:ext>
            </a:extLst>
          </p:cNvPr>
          <p:cNvGrpSpPr/>
          <p:nvPr/>
        </p:nvGrpSpPr>
        <p:grpSpPr>
          <a:xfrm>
            <a:off x="2596577" y="67799"/>
            <a:ext cx="6857818" cy="1211024"/>
            <a:chOff x="3813488" y="25063"/>
            <a:chExt cx="5694852" cy="1211024"/>
          </a:xfrm>
        </p:grpSpPr>
        <p:pic>
          <p:nvPicPr>
            <p:cNvPr id="9" name="Picture 8" descr="kimsualumni | Karad">
              <a:extLst>
                <a:ext uri="{FF2B5EF4-FFF2-40B4-BE49-F238E27FC236}">
                  <a16:creationId xmlns="" xmlns:a16="http://schemas.microsoft.com/office/drawing/2014/main" id="{8A150180-5CB9-48EE-193D-9818A03A4D6B}"/>
                </a:ext>
              </a:extLst>
            </p:cNvPr>
            <p:cNvPicPr>
              <a:picLocks noChangeAspect="1"/>
            </p:cNvPicPr>
            <p:nvPr/>
          </p:nvPicPr>
          <p:blipFill>
            <a:blip r:embed="rId2">
              <a:extLst>
                <a:ext uri="{28A0092B-C50C-407E-A947-70E740481C1C}">
                  <a14:useLocalDpi xmlns="" xmlns:a14="http://schemas.microsoft.com/office/drawing/2010/main" val="0"/>
                </a:ext>
              </a:extLst>
            </a:blip>
            <a:srcRect l="20528" t="15088" r="19888" b="12991"/>
            <a:stretch>
              <a:fillRect/>
            </a:stretch>
          </p:blipFill>
          <p:spPr bwMode="auto">
            <a:xfrm>
              <a:off x="3813488" y="25063"/>
              <a:ext cx="838200" cy="1008380"/>
            </a:xfrm>
            <a:prstGeom prst="rect">
              <a:avLst/>
            </a:prstGeom>
            <a:noFill/>
            <a:ln>
              <a:noFill/>
            </a:ln>
          </p:spPr>
        </p:pic>
        <p:sp>
          <p:nvSpPr>
            <p:cNvPr id="10" name="TextBox 7">
              <a:extLst>
                <a:ext uri="{FF2B5EF4-FFF2-40B4-BE49-F238E27FC236}">
                  <a16:creationId xmlns="" xmlns:a16="http://schemas.microsoft.com/office/drawing/2014/main" id="{6927C8ED-C5A5-1600-0D34-06DE45D67535}"/>
                </a:ext>
              </a:extLst>
            </p:cNvPr>
            <p:cNvSpPr txBox="1"/>
            <p:nvPr/>
          </p:nvSpPr>
          <p:spPr>
            <a:xfrm>
              <a:off x="4651688" y="128091"/>
              <a:ext cx="4856652" cy="1107996"/>
            </a:xfrm>
            <a:prstGeom prst="rect">
              <a:avLst/>
            </a:prstGeom>
          </p:spPr>
          <p:txBody>
            <a:bodyPr wrap="square" lIns="0" tIns="0" rIns="0" bIns="0" rtlCol="0" anchor="t">
              <a:spAutoFit/>
            </a:bodyPr>
            <a:lstStyle/>
            <a:p>
              <a:pPr algn="ctr"/>
              <a:r>
                <a:rPr lang="en-US" sz="2400" b="1" dirty="0">
                  <a:solidFill>
                    <a:srgbClr val="004AAD"/>
                  </a:solidFill>
                  <a:latin typeface="Arial" panose="020B0604020202020204" pitchFamily="34" charset="0"/>
                  <a:cs typeface="Arial" panose="020B0604020202020204" pitchFamily="34" charset="0"/>
                </a:rPr>
                <a:t>KRISHNA VISHWA VIDYAPEETH </a:t>
              </a:r>
            </a:p>
            <a:p>
              <a:pPr algn="ctr"/>
              <a:r>
                <a:rPr lang="en-US" sz="2400" b="1" dirty="0">
                  <a:solidFill>
                    <a:srgbClr val="004AAD"/>
                  </a:solidFill>
                  <a:latin typeface="Arial" panose="020B0604020202020204" pitchFamily="34" charset="0"/>
                  <a:cs typeface="Arial" panose="020B0604020202020204" pitchFamily="34" charset="0"/>
                </a:rPr>
                <a:t>(DEEMED TO BE UNIVERSITY), KARAD</a:t>
              </a:r>
            </a:p>
          </p:txBody>
        </p:sp>
      </p:grpSp>
    </p:spTree>
    <p:extLst>
      <p:ext uri="{BB962C8B-B14F-4D97-AF65-F5344CB8AC3E}">
        <p14:creationId xmlns="" xmlns:p14="http://schemas.microsoft.com/office/powerpoint/2010/main" val="745650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IN" dirty="0" smtClean="0"/>
              <a:t>Physical properties : </a:t>
            </a:r>
            <a:endParaRPr lang="en-US" dirty="0"/>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 1) It is a </a:t>
            </a:r>
            <a:r>
              <a:rPr lang="en-US" sz="2800" dirty="0" err="1" smtClean="0">
                <a:latin typeface="Times New Roman" pitchFamily="18" charset="0"/>
                <a:cs typeface="Times New Roman" pitchFamily="18" charset="0"/>
              </a:rPr>
              <a:t>colourless</a:t>
            </a:r>
            <a:r>
              <a:rPr lang="en-US" sz="2800" dirty="0" smtClean="0">
                <a:latin typeface="Times New Roman" pitchFamily="18" charset="0"/>
                <a:cs typeface="Times New Roman" pitchFamily="18" charset="0"/>
              </a:rPr>
              <a:t> liquid , strongly acidic.</a:t>
            </a:r>
          </a:p>
          <a:p>
            <a:r>
              <a:rPr lang="en-US" sz="2800" dirty="0" smtClean="0">
                <a:latin typeface="Times New Roman" pitchFamily="18" charset="0"/>
                <a:cs typeface="Times New Roman" pitchFamily="18" charset="0"/>
              </a:rPr>
              <a:t> 2)It is miscible with water</a:t>
            </a:r>
            <a:r>
              <a:rPr lang="en-US" sz="2800" smtClean="0">
                <a:latin typeface="Times New Roman" pitchFamily="18" charset="0"/>
                <a:cs typeface="Times New Roman" pitchFamily="18" charset="0"/>
              </a:rPr>
              <a:t>, alcohol.</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3)It is a strong acid and attacks metals, forming their hydrochlorides with the evolution of hydrogen gas. </a:t>
            </a:r>
          </a:p>
          <a:p>
            <a:r>
              <a:rPr lang="en-US" sz="2800" dirty="0" smtClean="0">
                <a:latin typeface="Times New Roman" pitchFamily="18" charset="0"/>
                <a:cs typeface="Times New Roman" pitchFamily="18" charset="0"/>
              </a:rPr>
              <a:t>4) Even in high diluted form, it is very strongly acidic to litmus.</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IN" dirty="0" smtClean="0"/>
              <a:t>Assay: </a:t>
            </a:r>
            <a:endParaRPr lang="en-US" dirty="0"/>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4 g of </a:t>
            </a:r>
            <a:r>
              <a:rPr lang="en-US" sz="2800" dirty="0" err="1" smtClean="0">
                <a:latin typeface="Times New Roman" pitchFamily="18" charset="0"/>
                <a:cs typeface="Times New Roman" pitchFamily="18" charset="0"/>
              </a:rPr>
              <a:t>HCl</a:t>
            </a:r>
            <a:r>
              <a:rPr lang="en-US" sz="2800" dirty="0" smtClean="0">
                <a:latin typeface="Times New Roman" pitchFamily="18" charset="0"/>
                <a:cs typeface="Times New Roman" pitchFamily="18" charset="0"/>
              </a:rPr>
              <a:t> is transferred into a </a:t>
            </a:r>
            <a:r>
              <a:rPr lang="en-US" sz="2800" dirty="0" err="1" smtClean="0">
                <a:latin typeface="Times New Roman" pitchFamily="18" charset="0"/>
                <a:cs typeface="Times New Roman" pitchFamily="18" charset="0"/>
              </a:rPr>
              <a:t>stoppered</a:t>
            </a:r>
            <a:r>
              <a:rPr lang="en-US" sz="2800" dirty="0" smtClean="0">
                <a:latin typeface="Times New Roman" pitchFamily="18" charset="0"/>
                <a:cs typeface="Times New Roman" pitchFamily="18" charset="0"/>
              </a:rPr>
              <a:t> flask which is having 40 </a:t>
            </a:r>
            <a:r>
              <a:rPr lang="en-US" sz="2800" dirty="0" err="1" smtClean="0">
                <a:latin typeface="Times New Roman" pitchFamily="18" charset="0"/>
                <a:cs typeface="Times New Roman" pitchFamily="18" charset="0"/>
              </a:rPr>
              <a:t>mL</a:t>
            </a:r>
            <a:r>
              <a:rPr lang="en-US" sz="2800" dirty="0" smtClean="0">
                <a:latin typeface="Times New Roman" pitchFamily="18" charset="0"/>
                <a:cs typeface="Times New Roman" pitchFamily="18" charset="0"/>
              </a:rPr>
              <a:t> of water. Now the solution is titrated with 1 N </a:t>
            </a:r>
            <a:r>
              <a:rPr lang="en-US" sz="2800" dirty="0" err="1" smtClean="0">
                <a:latin typeface="Times New Roman" pitchFamily="18" charset="0"/>
                <a:cs typeface="Times New Roman" pitchFamily="18" charset="0"/>
              </a:rPr>
              <a:t>NaOH</a:t>
            </a:r>
            <a:r>
              <a:rPr lang="en-US" sz="2800" dirty="0" smtClean="0">
                <a:latin typeface="Times New Roman" pitchFamily="18" charset="0"/>
                <a:cs typeface="Times New Roman" pitchFamily="18" charset="0"/>
              </a:rPr>
              <a:t>, using Methyl orange as an indicator. </a:t>
            </a:r>
          </a:p>
          <a:p>
            <a:r>
              <a:rPr lang="en-US" sz="2800" dirty="0" err="1" smtClean="0">
                <a:latin typeface="Times New Roman" pitchFamily="18" charset="0"/>
                <a:cs typeface="Times New Roman" pitchFamily="18" charset="0"/>
              </a:rPr>
              <a:t>NaOH</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HCl</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NaCl</a:t>
            </a:r>
            <a:r>
              <a:rPr lang="en-US" sz="2800" dirty="0" smtClean="0">
                <a:latin typeface="Times New Roman" pitchFamily="18" charset="0"/>
                <a:cs typeface="Times New Roman" pitchFamily="18" charset="0"/>
              </a:rPr>
              <a:t> + H2O</a:t>
            </a:r>
            <a:endParaRPr lang="en-US" sz="2800" dirty="0">
              <a:latin typeface="Times New Roman" pitchFamily="18" charset="0"/>
              <a:cs typeface="Times New Roman" pitchFamily="18" charset="0"/>
            </a:endParaRPr>
          </a:p>
        </p:txBody>
      </p:sp>
      <p:sp>
        <p:nvSpPr>
          <p:cNvPr id="4" name="Curved Down Ribbon 3"/>
          <p:cNvSpPr/>
          <p:nvPr/>
        </p:nvSpPr>
        <p:spPr>
          <a:xfrm>
            <a:off x="3143229" y="4286256"/>
            <a:ext cx="7239051" cy="1428760"/>
          </a:xfrm>
          <a:prstGeom prst="ellipseRibb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Simple acid‐base neutralization reaction. </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4144" y="1447800"/>
            <a:ext cx="9997440" cy="5410200"/>
          </a:xfrm>
        </p:spPr>
        <p:txBody>
          <a:bodyPr>
            <a:normAutofit/>
          </a:bodyPr>
          <a:lstStyle/>
          <a:p>
            <a:pPr>
              <a:buNone/>
            </a:pPr>
            <a:r>
              <a:rPr lang="en-US" dirty="0" smtClean="0"/>
              <a:t> </a:t>
            </a:r>
            <a:r>
              <a:rPr lang="en-US" sz="2800" dirty="0" smtClean="0">
                <a:latin typeface="Times New Roman" pitchFamily="18" charset="0"/>
                <a:cs typeface="Times New Roman" pitchFamily="18" charset="0"/>
              </a:rPr>
              <a:t>It should be stored in well closed container of glass or other material at a temperature not exceeding 30 °C.</a:t>
            </a:r>
          </a:p>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Font typeface="Wingdings" pitchFamily="2" charset="2"/>
              <a:buChar char="v"/>
            </a:pPr>
            <a:r>
              <a:rPr lang="en-US" sz="2800" dirty="0" smtClean="0">
                <a:latin typeface="Times New Roman" pitchFamily="18" charset="0"/>
                <a:cs typeface="Times New Roman" pitchFamily="18" charset="0"/>
              </a:rPr>
              <a:t>It is mainly used as a pharmaceutical aid or as an acidifying agent. </a:t>
            </a:r>
          </a:p>
          <a:p>
            <a:pPr>
              <a:buFont typeface="Wingdings" pitchFamily="2" charset="2"/>
              <a:buChar char="v"/>
            </a:pPr>
            <a:r>
              <a:rPr lang="en-US" sz="2800" dirty="0" smtClean="0">
                <a:latin typeface="Times New Roman" pitchFamily="18" charset="0"/>
                <a:cs typeface="Times New Roman" pitchFamily="18" charset="0"/>
              </a:rPr>
              <a:t>Used as gastric acidifier when levels of hydrochloric acid in gastric juice are low</a:t>
            </a:r>
          </a:p>
          <a:p>
            <a:pPr>
              <a:buFont typeface="Wingdings" pitchFamily="2" charset="2"/>
              <a:buChar char="v"/>
            </a:pPr>
            <a:r>
              <a:rPr lang="en-US" sz="2800" dirty="0" smtClean="0">
                <a:latin typeface="Times New Roman" pitchFamily="18" charset="0"/>
                <a:cs typeface="Times New Roman" pitchFamily="18" charset="0"/>
              </a:rPr>
              <a:t>Externally used as a solvent.</a:t>
            </a:r>
          </a:p>
          <a:p>
            <a:pPr>
              <a:buFont typeface="Wingdings" pitchFamily="2" charset="2"/>
              <a:buChar char="v"/>
            </a:pPr>
            <a:r>
              <a:rPr lang="en-US" sz="2800" dirty="0" smtClean="0">
                <a:latin typeface="Times New Roman" pitchFamily="18" charset="0"/>
                <a:cs typeface="Times New Roman" pitchFamily="18" charset="0"/>
              </a:rPr>
              <a:t>It acts as catalyst in basic pharmaceuticals .  </a:t>
            </a:r>
          </a:p>
          <a:p>
            <a:pPr>
              <a:buFont typeface="Wingdings" pitchFamily="2" charset="2"/>
              <a:buChar char="v"/>
            </a:pPr>
            <a:endParaRPr lang="en-US" sz="2800" dirty="0" smtClean="0">
              <a:latin typeface="Times New Roman" pitchFamily="18" charset="0"/>
              <a:cs typeface="Times New Roman" pitchFamily="18" charset="0"/>
            </a:endParaRPr>
          </a:p>
        </p:txBody>
      </p:sp>
      <p:sp>
        <p:nvSpPr>
          <p:cNvPr id="4" name="Wave 3"/>
          <p:cNvSpPr/>
          <p:nvPr/>
        </p:nvSpPr>
        <p:spPr>
          <a:xfrm>
            <a:off x="3905235" y="142852"/>
            <a:ext cx="5905541" cy="928694"/>
          </a:xfrm>
          <a:prstGeom prst="wave">
            <a:avLst>
              <a:gd name="adj1" fmla="val 12500"/>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3600" b="1" dirty="0" smtClean="0">
                <a:latin typeface="Times New Roman" pitchFamily="18" charset="0"/>
                <a:cs typeface="Times New Roman" pitchFamily="18" charset="0"/>
              </a:rPr>
              <a:t>Storage </a:t>
            </a:r>
            <a:endParaRPr lang="en-US" sz="3600" b="1" dirty="0">
              <a:latin typeface="Times New Roman" pitchFamily="18" charset="0"/>
              <a:cs typeface="Times New Roman" pitchFamily="18" charset="0"/>
            </a:endParaRPr>
          </a:p>
        </p:txBody>
      </p:sp>
      <p:sp>
        <p:nvSpPr>
          <p:cNvPr id="5" name="Wave 4"/>
          <p:cNvSpPr/>
          <p:nvPr/>
        </p:nvSpPr>
        <p:spPr>
          <a:xfrm>
            <a:off x="3995292" y="2431469"/>
            <a:ext cx="5238787" cy="857256"/>
          </a:xfrm>
          <a:prstGeom prst="wav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3200" dirty="0" smtClean="0">
                <a:latin typeface="Times New Roman" pitchFamily="18" charset="0"/>
                <a:cs typeface="Times New Roman" pitchFamily="18" charset="0"/>
              </a:rPr>
              <a:t>Uses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b="1" dirty="0" smtClean="0">
                <a:latin typeface="Times New Roman" pitchFamily="18" charset="0"/>
                <a:cs typeface="Times New Roman" pitchFamily="18" charset="0"/>
              </a:rPr>
              <a:t>These are the alkaline substances which on intake ,reacts with the gastric acid, neutralize it and lower the acidity of gastric content. </a:t>
            </a:r>
          </a:p>
          <a:p>
            <a:endParaRPr lang="en-US" dirty="0"/>
          </a:p>
        </p:txBody>
      </p:sp>
      <p:sp>
        <p:nvSpPr>
          <p:cNvPr id="4"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IN" sz="3600" dirty="0" smtClean="0">
                <a:latin typeface="Times New Roman" pitchFamily="18" charset="0"/>
                <a:cs typeface="Times New Roman" pitchFamily="18" charset="0"/>
              </a:rPr>
              <a:t>  </a:t>
            </a:r>
            <a:r>
              <a:rPr lang="en-IN" sz="3600" b="1" dirty="0" smtClean="0">
                <a:latin typeface="Times New Roman" pitchFamily="18" charset="0"/>
                <a:cs typeface="Times New Roman" pitchFamily="18" charset="0"/>
              </a:rPr>
              <a:t>ANTACIDS </a:t>
            </a:r>
            <a:endParaRPr lang="en-US" sz="3600" b="1" dirty="0">
              <a:latin typeface="Times New Roman" pitchFamily="18" charset="0"/>
              <a:cs typeface="Times New Roman" pitchFamily="18" charset="0"/>
            </a:endParaRPr>
          </a:p>
        </p:txBody>
      </p:sp>
      <p:pic>
        <p:nvPicPr>
          <p:cNvPr id="5" name="Content Placeholder 3" descr="Generic-Omeprazole-Antacid.jpg"/>
          <p:cNvPicPr>
            <a:picLocks noChangeAspect="1"/>
          </p:cNvPicPr>
          <p:nvPr/>
        </p:nvPicPr>
        <p:blipFill>
          <a:blip r:embed="rId2"/>
          <a:stretch>
            <a:fillRect/>
          </a:stretch>
        </p:blipFill>
        <p:spPr>
          <a:xfrm>
            <a:off x="1583424" y="2888672"/>
            <a:ext cx="9368594" cy="363681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IN" sz="3600" dirty="0" smtClean="0">
                <a:latin typeface="Times New Roman" pitchFamily="18" charset="0"/>
                <a:cs typeface="Times New Roman" pitchFamily="18" charset="0"/>
              </a:rPr>
              <a:t>Ideal characteristics of antacids </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IN" sz="2800" dirty="0" smtClean="0">
                <a:latin typeface="Times New Roman" pitchFamily="18" charset="0"/>
                <a:cs typeface="Times New Roman" pitchFamily="18" charset="0"/>
              </a:rPr>
              <a:t>1) It should be insoluble in water and has fine particle form. </a:t>
            </a:r>
          </a:p>
          <a:p>
            <a:r>
              <a:rPr lang="en-IN" sz="2800" dirty="0" smtClean="0">
                <a:latin typeface="Times New Roman" pitchFamily="18" charset="0"/>
                <a:cs typeface="Times New Roman" pitchFamily="18" charset="0"/>
              </a:rPr>
              <a:t>2) It should not get absorbed otherwise they can cause systemic alkalosis. </a:t>
            </a:r>
          </a:p>
          <a:p>
            <a:r>
              <a:rPr lang="en-IN" sz="2800" dirty="0" smtClean="0">
                <a:latin typeface="Times New Roman" pitchFamily="18" charset="0"/>
                <a:cs typeface="Times New Roman" pitchFamily="18" charset="0"/>
              </a:rPr>
              <a:t>3) It should not liberate carbon dioxide. </a:t>
            </a:r>
          </a:p>
          <a:p>
            <a:r>
              <a:rPr lang="en-IN" sz="2800" dirty="0" smtClean="0">
                <a:latin typeface="Times New Roman" pitchFamily="18" charset="0"/>
                <a:cs typeface="Times New Roman" pitchFamily="18" charset="0"/>
              </a:rPr>
              <a:t>4) it should neither be laxative nor be </a:t>
            </a:r>
            <a:r>
              <a:rPr lang="en-IN" sz="2800" dirty="0" err="1" smtClean="0">
                <a:latin typeface="Times New Roman" pitchFamily="18" charset="0"/>
                <a:cs typeface="Times New Roman" pitchFamily="18" charset="0"/>
              </a:rPr>
              <a:t>constipatory</a:t>
            </a:r>
            <a:r>
              <a:rPr lang="en-IN" sz="2800" dirty="0" smtClean="0">
                <a:latin typeface="Times New Roman" pitchFamily="18" charset="0"/>
                <a:cs typeface="Times New Roman" pitchFamily="18" charset="0"/>
              </a:rPr>
              <a:t> in action. </a:t>
            </a:r>
          </a:p>
          <a:p>
            <a:r>
              <a:rPr lang="en-IN" sz="2800" dirty="0" smtClean="0">
                <a:latin typeface="Times New Roman" pitchFamily="18" charset="0"/>
                <a:cs typeface="Times New Roman" pitchFamily="18" charset="0"/>
              </a:rPr>
              <a:t>5) it should be quick acting and exert its effect for a longer period of time. </a:t>
            </a:r>
          </a:p>
          <a:p>
            <a:r>
              <a:rPr lang="en-IN" sz="2800" dirty="0" smtClean="0">
                <a:latin typeface="Times New Roman" pitchFamily="18" charset="0"/>
                <a:cs typeface="Times New Roman" pitchFamily="18" charset="0"/>
              </a:rPr>
              <a:t>6) It should be stable and easily  available. </a:t>
            </a:r>
          </a:p>
          <a:p>
            <a:r>
              <a:rPr lang="en-IN" sz="2800" dirty="0" smtClean="0">
                <a:latin typeface="Times New Roman" pitchFamily="18" charset="0"/>
                <a:cs typeface="Times New Roman" pitchFamily="18" charset="0"/>
              </a:rPr>
              <a:t>7) The antacid should buffer in the PH range of 4-6.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1353800" cy="4351338"/>
          </a:xfrm>
        </p:spPr>
        <p:txBody>
          <a:bodyPr/>
          <a:lstStyle/>
          <a:p>
            <a:endParaRPr lang="en-US" dirty="0"/>
          </a:p>
        </p:txBody>
      </p:sp>
      <p:sp>
        <p:nvSpPr>
          <p:cNvPr id="4" name="Down Arrow 3"/>
          <p:cNvSpPr/>
          <p:nvPr/>
        </p:nvSpPr>
        <p:spPr>
          <a:xfrm>
            <a:off x="6096000" y="1214422"/>
            <a:ext cx="571504" cy="64294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 name="Straight Connector 5"/>
          <p:cNvCxnSpPr/>
          <p:nvPr/>
        </p:nvCxnSpPr>
        <p:spPr>
          <a:xfrm>
            <a:off x="3428981" y="1857364"/>
            <a:ext cx="6667547" cy="1588"/>
          </a:xfrm>
          <a:prstGeom prst="line">
            <a:avLst/>
          </a:prstGeom>
        </p:spPr>
        <p:style>
          <a:lnRef idx="3">
            <a:schemeClr val="dk1"/>
          </a:lnRef>
          <a:fillRef idx="0">
            <a:schemeClr val="dk1"/>
          </a:fillRef>
          <a:effectRef idx="2">
            <a:schemeClr val="dk1"/>
          </a:effectRef>
          <a:fontRef idx="minor">
            <a:schemeClr val="tx1"/>
          </a:fontRef>
        </p:style>
      </p:cxnSp>
      <p:sp>
        <p:nvSpPr>
          <p:cNvPr id="9" name="Rounded Rectangle 8"/>
          <p:cNvSpPr/>
          <p:nvPr/>
        </p:nvSpPr>
        <p:spPr>
          <a:xfrm>
            <a:off x="2000221" y="2357430"/>
            <a:ext cx="3810027" cy="10715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000" dirty="0" smtClean="0">
                <a:latin typeface="Times New Roman" pitchFamily="18" charset="0"/>
                <a:cs typeface="Times New Roman" pitchFamily="18" charset="0"/>
              </a:rPr>
              <a:t>Systemic ( Absorbable ) antacids </a:t>
            </a:r>
            <a:endParaRPr lang="en-US" sz="2000" dirty="0">
              <a:latin typeface="Times New Roman" pitchFamily="18" charset="0"/>
              <a:cs typeface="Times New Roman" pitchFamily="18" charset="0"/>
            </a:endParaRPr>
          </a:p>
        </p:txBody>
      </p:sp>
      <p:sp>
        <p:nvSpPr>
          <p:cNvPr id="11" name="Oval 10"/>
          <p:cNvSpPr/>
          <p:nvPr/>
        </p:nvSpPr>
        <p:spPr>
          <a:xfrm>
            <a:off x="2571725" y="214290"/>
            <a:ext cx="7715304" cy="107157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en-IN" sz="2800" dirty="0" smtClean="0">
                <a:latin typeface="Times New Roman" pitchFamily="18" charset="0"/>
                <a:cs typeface="Times New Roman" pitchFamily="18" charset="0"/>
              </a:rPr>
              <a:t>Classification of Antacids</a:t>
            </a:r>
            <a:endParaRPr lang="en-US" sz="2800" dirty="0"/>
          </a:p>
        </p:txBody>
      </p:sp>
      <p:sp>
        <p:nvSpPr>
          <p:cNvPr id="13" name="Down Arrow 12"/>
          <p:cNvSpPr/>
          <p:nvPr/>
        </p:nvSpPr>
        <p:spPr>
          <a:xfrm>
            <a:off x="3428981" y="1857364"/>
            <a:ext cx="381003" cy="5715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ounded Rectangle 13"/>
          <p:cNvSpPr/>
          <p:nvPr/>
        </p:nvSpPr>
        <p:spPr>
          <a:xfrm>
            <a:off x="8286766" y="2428868"/>
            <a:ext cx="3048021" cy="9286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000" dirty="0" smtClean="0">
                <a:latin typeface="Times New Roman" pitchFamily="18" charset="0"/>
                <a:cs typeface="Times New Roman" pitchFamily="18" charset="0"/>
              </a:rPr>
              <a:t>Non systemic ( Non Absorbable ) </a:t>
            </a:r>
            <a:endParaRPr lang="en-US" sz="2000" dirty="0">
              <a:latin typeface="Times New Roman" pitchFamily="18" charset="0"/>
              <a:cs typeface="Times New Roman" pitchFamily="18" charset="0"/>
            </a:endParaRPr>
          </a:p>
        </p:txBody>
      </p:sp>
      <p:sp>
        <p:nvSpPr>
          <p:cNvPr id="15" name="Down Arrow 14"/>
          <p:cNvSpPr/>
          <p:nvPr/>
        </p:nvSpPr>
        <p:spPr>
          <a:xfrm>
            <a:off x="9906027" y="1857364"/>
            <a:ext cx="381003" cy="5715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7" name="Straight Connector 16"/>
          <p:cNvCxnSpPr/>
          <p:nvPr/>
        </p:nvCxnSpPr>
        <p:spPr>
          <a:xfrm rot="5400000">
            <a:off x="9275917" y="3678901"/>
            <a:ext cx="499272" cy="1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2666976" y="3929066"/>
            <a:ext cx="8382059"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Down Arrow 22"/>
          <p:cNvSpPr/>
          <p:nvPr/>
        </p:nvSpPr>
        <p:spPr>
          <a:xfrm>
            <a:off x="2666976" y="3929066"/>
            <a:ext cx="285752" cy="5715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Down Arrow 23"/>
          <p:cNvSpPr/>
          <p:nvPr/>
        </p:nvSpPr>
        <p:spPr>
          <a:xfrm>
            <a:off x="4952992" y="3929066"/>
            <a:ext cx="285752" cy="5715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Down Arrow 24"/>
          <p:cNvSpPr/>
          <p:nvPr/>
        </p:nvSpPr>
        <p:spPr>
          <a:xfrm>
            <a:off x="8001013" y="3929066"/>
            <a:ext cx="285752" cy="5715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Down Arrow 25"/>
          <p:cNvSpPr/>
          <p:nvPr/>
        </p:nvSpPr>
        <p:spPr>
          <a:xfrm>
            <a:off x="10953784" y="3929066"/>
            <a:ext cx="381003"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809720" y="4500570"/>
            <a:ext cx="2286016" cy="164307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dirty="0" smtClean="0"/>
              <a:t>Aluminium Containing Antacids </a:t>
            </a:r>
            <a:endParaRPr lang="en-US" dirty="0"/>
          </a:p>
        </p:txBody>
      </p:sp>
      <p:sp>
        <p:nvSpPr>
          <p:cNvPr id="30" name="Oval 29"/>
          <p:cNvSpPr/>
          <p:nvPr/>
        </p:nvSpPr>
        <p:spPr>
          <a:xfrm>
            <a:off x="4190987" y="4572008"/>
            <a:ext cx="2190765" cy="150019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dirty="0" smtClean="0"/>
              <a:t>Calcium containing Antacids </a:t>
            </a:r>
            <a:endParaRPr lang="en-US" dirty="0"/>
          </a:p>
        </p:txBody>
      </p:sp>
      <p:sp>
        <p:nvSpPr>
          <p:cNvPr id="31" name="Oval 30"/>
          <p:cNvSpPr/>
          <p:nvPr/>
        </p:nvSpPr>
        <p:spPr>
          <a:xfrm>
            <a:off x="6762755" y="4572008"/>
            <a:ext cx="2381267" cy="150019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IN" dirty="0" smtClean="0"/>
              <a:t>Magnesium containing Antacids </a:t>
            </a:r>
            <a:endParaRPr lang="en-US" dirty="0"/>
          </a:p>
        </p:txBody>
      </p:sp>
      <p:sp>
        <p:nvSpPr>
          <p:cNvPr id="32" name="Oval 31"/>
          <p:cNvSpPr/>
          <p:nvPr/>
        </p:nvSpPr>
        <p:spPr>
          <a:xfrm>
            <a:off x="9525024" y="4572008"/>
            <a:ext cx="2666976" cy="150019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N" dirty="0" smtClean="0"/>
              <a:t>Combination antacid Preparation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Effect transition="in" filter="wipe(down)">
                                      <p:cBhvr>
                                        <p:cTn id="17" dur="500"/>
                                        <p:tgtEl>
                                          <p:spTgt spid="9">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down)">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bg/>
                                          </p:spTgt>
                                        </p:tgtEl>
                                        <p:attrNameLst>
                                          <p:attrName>style.visibility</p:attrName>
                                        </p:attrNameLst>
                                      </p:cBhvr>
                                      <p:to>
                                        <p:strVal val="visible"/>
                                      </p:to>
                                    </p:set>
                                    <p:animEffect transition="in" filter="wipe(down)">
                                      <p:cBhvr>
                                        <p:cTn id="27" dur="500"/>
                                        <p:tgtEl>
                                          <p:spTgt spid="14">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down)">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bg/>
                                          </p:spTgt>
                                        </p:tgtEl>
                                        <p:attrNameLst>
                                          <p:attrName>style.visibility</p:attrName>
                                        </p:attrNameLst>
                                      </p:cBhvr>
                                      <p:to>
                                        <p:strVal val="visible"/>
                                      </p:to>
                                    </p:set>
                                    <p:animEffect transition="in" filter="wipe(down)">
                                      <p:cBhvr>
                                        <p:cTn id="37" dur="500"/>
                                        <p:tgtEl>
                                          <p:spTgt spid="29">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
                                            <p:txEl>
                                              <p:pRg st="0" end="0"/>
                                            </p:txEl>
                                          </p:spTgt>
                                        </p:tgtEl>
                                        <p:attrNameLst>
                                          <p:attrName>style.visibility</p:attrName>
                                        </p:attrNameLst>
                                      </p:cBhvr>
                                      <p:to>
                                        <p:strVal val="visible"/>
                                      </p:to>
                                    </p:set>
                                    <p:animEffect transition="in" filter="wipe(down)">
                                      <p:cBhvr>
                                        <p:cTn id="42" dur="500"/>
                                        <p:tgtEl>
                                          <p:spTgt spid="2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0">
                                            <p:bg/>
                                          </p:spTgt>
                                        </p:tgtEl>
                                        <p:attrNameLst>
                                          <p:attrName>style.visibility</p:attrName>
                                        </p:attrNameLst>
                                      </p:cBhvr>
                                      <p:to>
                                        <p:strVal val="visible"/>
                                      </p:to>
                                    </p:set>
                                    <p:anim calcmode="lin" valueType="num">
                                      <p:cBhvr additive="base">
                                        <p:cTn id="47" dur="500" fill="hold"/>
                                        <p:tgtEl>
                                          <p:spTgt spid="30">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30">
                                            <p:bg/>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additive="base">
                                        <p:cTn id="5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1">
                                            <p:bg/>
                                          </p:spTgt>
                                        </p:tgtEl>
                                        <p:attrNameLst>
                                          <p:attrName>style.visibility</p:attrName>
                                        </p:attrNameLst>
                                      </p:cBhvr>
                                      <p:to>
                                        <p:strVal val="visible"/>
                                      </p:to>
                                    </p:set>
                                    <p:anim calcmode="lin" valueType="num">
                                      <p:cBhvr additive="base">
                                        <p:cTn id="59" dur="500" fill="hold"/>
                                        <p:tgtEl>
                                          <p:spTgt spid="31">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31">
                                            <p:bg/>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1">
                                            <p:txEl>
                                              <p:pRg st="0" end="0"/>
                                            </p:txEl>
                                          </p:spTgt>
                                        </p:tgtEl>
                                        <p:attrNameLst>
                                          <p:attrName>style.visibility</p:attrName>
                                        </p:attrNameLst>
                                      </p:cBhvr>
                                      <p:to>
                                        <p:strVal val="visible"/>
                                      </p:to>
                                    </p:set>
                                    <p:anim calcmode="lin" valueType="num">
                                      <p:cBhvr additive="base">
                                        <p:cTn id="6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2">
                                            <p:bg/>
                                          </p:spTgt>
                                        </p:tgtEl>
                                        <p:attrNameLst>
                                          <p:attrName>style.visibility</p:attrName>
                                        </p:attrNameLst>
                                      </p:cBhvr>
                                      <p:to>
                                        <p:strVal val="visible"/>
                                      </p:to>
                                    </p:set>
                                    <p:anim calcmode="lin" valueType="num">
                                      <p:cBhvr additive="base">
                                        <p:cTn id="71" dur="500" fill="hold"/>
                                        <p:tgtEl>
                                          <p:spTgt spid="32">
                                            <p:bg/>
                                          </p:spTgt>
                                        </p:tgtEl>
                                        <p:attrNameLst>
                                          <p:attrName>ppt_x</p:attrName>
                                        </p:attrNameLst>
                                      </p:cBhvr>
                                      <p:tavLst>
                                        <p:tav tm="0">
                                          <p:val>
                                            <p:strVal val="#ppt_x"/>
                                          </p:val>
                                        </p:tav>
                                        <p:tav tm="100000">
                                          <p:val>
                                            <p:strVal val="#ppt_x"/>
                                          </p:val>
                                        </p:tav>
                                      </p:tavLst>
                                    </p:anim>
                                    <p:anim calcmode="lin" valueType="num">
                                      <p:cBhvr additive="base">
                                        <p:cTn id="72" dur="500" fill="hold"/>
                                        <p:tgtEl>
                                          <p:spTgt spid="32">
                                            <p:bg/>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2">
                                            <p:txEl>
                                              <p:pRg st="0" end="0"/>
                                            </p:txEl>
                                          </p:spTgt>
                                        </p:tgtEl>
                                        <p:attrNameLst>
                                          <p:attrName>style.visibility</p:attrName>
                                        </p:attrNameLst>
                                      </p:cBhvr>
                                      <p:to>
                                        <p:strVal val="visible"/>
                                      </p:to>
                                    </p:set>
                                    <p:anim calcmode="lin" valueType="num">
                                      <p:cBhvr additive="base">
                                        <p:cTn id="7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1" grpId="0" build="p" animBg="1"/>
      <p:bldP spid="14" grpId="0" build="p" animBg="1"/>
      <p:bldP spid="29" grpId="0" build="p" animBg="1"/>
      <p:bldP spid="30" grpId="0" build="p" animBg="1"/>
      <p:bldP spid="31" grpId="0" build="p" animBg="1"/>
      <p:bldP spid="32"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3291"/>
            <a:ext cx="10515600" cy="5823672"/>
          </a:xfrm>
        </p:spPr>
        <p:txBody>
          <a:bodyPr/>
          <a:lstStyle/>
          <a:p>
            <a:r>
              <a:rPr lang="en-IN" dirty="0" smtClean="0"/>
              <a:t>Systemic ( Absorbable antacids ) : </a:t>
            </a:r>
          </a:p>
          <a:p>
            <a:pPr>
              <a:buNone/>
            </a:pPr>
            <a:r>
              <a:rPr lang="en-IN" dirty="0" smtClean="0"/>
              <a:t>                          T</a:t>
            </a:r>
            <a:r>
              <a:rPr lang="en-IN" dirty="0" smtClean="0">
                <a:latin typeface="Times New Roman" pitchFamily="18" charset="0"/>
                <a:cs typeface="Times New Roman" pitchFamily="18" charset="0"/>
              </a:rPr>
              <a:t>hese antacid get systemically absorbed. Theses are highly soluble and potent neutralizer. These are not suitable for the treatment of peptic ulcer because of risk of ulcer perforation which can occur due to production of carbon dioxide in stomach. </a:t>
            </a:r>
          </a:p>
          <a:p>
            <a:pPr>
              <a:buNone/>
            </a:pP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E.g</a:t>
            </a:r>
            <a:r>
              <a:rPr lang="en-IN" dirty="0" smtClean="0">
                <a:latin typeface="Times New Roman" pitchFamily="18" charset="0"/>
                <a:cs typeface="Times New Roman" pitchFamily="18" charset="0"/>
              </a:rPr>
              <a:t> sodium bicarbonate . </a:t>
            </a:r>
          </a:p>
          <a:p>
            <a:endParaRPr lang="en-US" dirty="0"/>
          </a:p>
        </p:txBody>
      </p:sp>
      <p:pic>
        <p:nvPicPr>
          <p:cNvPr id="4" name="Picture 2"/>
          <p:cNvPicPr>
            <a:picLocks noChangeAspect="1" noChangeArrowheads="1"/>
          </p:cNvPicPr>
          <p:nvPr/>
        </p:nvPicPr>
        <p:blipFill>
          <a:blip r:embed="rId2"/>
          <a:srcRect/>
          <a:stretch>
            <a:fillRect/>
          </a:stretch>
        </p:blipFill>
        <p:spPr bwMode="auto">
          <a:xfrm>
            <a:off x="5482481" y="2636670"/>
            <a:ext cx="1803400" cy="3562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8991"/>
            <a:ext cx="10515600" cy="5937972"/>
          </a:xfrm>
        </p:spPr>
        <p:txBody>
          <a:bodyPr/>
          <a:lstStyle/>
          <a:p>
            <a:pPr>
              <a:buFont typeface="Wingdings" pitchFamily="2" charset="2"/>
              <a:buChar char="§"/>
            </a:pPr>
            <a:r>
              <a:rPr lang="en-IN" sz="3200" b="1" dirty="0" smtClean="0">
                <a:latin typeface="Times New Roman" pitchFamily="18" charset="0"/>
                <a:cs typeface="Times New Roman" pitchFamily="18" charset="0"/>
              </a:rPr>
              <a:t>Non- Systemic ( Non absorbable ) Antacids : </a:t>
            </a:r>
          </a:p>
          <a:p>
            <a:pPr>
              <a:buNone/>
            </a:pPr>
            <a:r>
              <a:rPr lang="en-IN" sz="3200"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These are the insoluble and poorly absorbed systemically. </a:t>
            </a:r>
          </a:p>
          <a:p>
            <a:pPr>
              <a:buNone/>
            </a:pPr>
            <a:r>
              <a:rPr lang="en-IN" dirty="0" err="1" smtClean="0">
                <a:latin typeface="Times New Roman" pitchFamily="18" charset="0"/>
                <a:cs typeface="Times New Roman" pitchFamily="18" charset="0"/>
              </a:rPr>
              <a:t>e.g</a:t>
            </a:r>
            <a:r>
              <a:rPr lang="en-IN" dirty="0" smtClean="0">
                <a:latin typeface="Times New Roman" pitchFamily="18" charset="0"/>
                <a:cs typeface="Times New Roman" pitchFamily="18" charset="0"/>
              </a:rPr>
              <a:t>: Magnesium and aluminium salts.</a:t>
            </a:r>
            <a:endParaRPr lang="en-US" dirty="0"/>
          </a:p>
        </p:txBody>
      </p:sp>
      <p:pic>
        <p:nvPicPr>
          <p:cNvPr id="4" name="Picture 3" descr="magnesium-trisilicate-tablet-6.jpg"/>
          <p:cNvPicPr>
            <a:picLocks noChangeAspect="1"/>
          </p:cNvPicPr>
          <p:nvPr/>
        </p:nvPicPr>
        <p:blipFill>
          <a:blip r:embed="rId2"/>
          <a:stretch>
            <a:fillRect/>
          </a:stretch>
        </p:blipFill>
        <p:spPr>
          <a:xfrm>
            <a:off x="1643042" y="2867891"/>
            <a:ext cx="6950240" cy="373610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2900"/>
            <a:ext cx="10515600" cy="5834063"/>
          </a:xfrm>
        </p:spPr>
        <p:txBody>
          <a:bodyPr/>
          <a:lstStyle/>
          <a:p>
            <a:r>
              <a:rPr lang="en-IN" b="1" dirty="0" smtClean="0">
                <a:latin typeface="Times New Roman" pitchFamily="18" charset="0"/>
                <a:cs typeface="Times New Roman" pitchFamily="18" charset="0"/>
              </a:rPr>
              <a:t>A) Aluminium containing Antacids : </a:t>
            </a:r>
          </a:p>
          <a:p>
            <a:pPr>
              <a:buNone/>
            </a:pPr>
            <a:r>
              <a:rPr lang="en-IN" dirty="0" smtClean="0">
                <a:latin typeface="Times New Roman" pitchFamily="18" charset="0"/>
                <a:cs typeface="Times New Roman" pitchFamily="18" charset="0"/>
              </a:rPr>
              <a:t>                        Aluminium hydroxide is a weak and slow reacting antacid. The aluminium ion relaxes smooth muscle and cause constipation . </a:t>
            </a:r>
          </a:p>
          <a:p>
            <a:pPr>
              <a:buNone/>
            </a:pPr>
            <a:r>
              <a:rPr lang="en-IN" dirty="0" err="1" smtClean="0">
                <a:latin typeface="Times New Roman" pitchFamily="18" charset="0"/>
                <a:cs typeface="Times New Roman" pitchFamily="18" charset="0"/>
              </a:rPr>
              <a:t>e.g</a:t>
            </a:r>
            <a:r>
              <a:rPr lang="en-IN" dirty="0" smtClean="0">
                <a:latin typeface="Times New Roman" pitchFamily="18" charset="0"/>
                <a:cs typeface="Times New Roman" pitchFamily="18" charset="0"/>
              </a:rPr>
              <a:t>: Aluminium hydroxide , aluminium phosphate , Basic aluminium Carbonate, etc. </a:t>
            </a:r>
          </a:p>
          <a:p>
            <a:endParaRPr lang="en-US" dirty="0"/>
          </a:p>
        </p:txBody>
      </p:sp>
      <p:pic>
        <p:nvPicPr>
          <p:cNvPr id="5" name="Picture 4" descr="download.jpg"/>
          <p:cNvPicPr>
            <a:picLocks noChangeAspect="1"/>
          </p:cNvPicPr>
          <p:nvPr/>
        </p:nvPicPr>
        <p:blipFill>
          <a:blip r:embed="rId2"/>
          <a:stretch>
            <a:fillRect/>
          </a:stretch>
        </p:blipFill>
        <p:spPr>
          <a:xfrm>
            <a:off x="3335481" y="2867025"/>
            <a:ext cx="5663045" cy="313892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2673"/>
            <a:ext cx="10515600" cy="5574290"/>
          </a:xfrm>
        </p:spPr>
        <p:txBody>
          <a:bodyPr/>
          <a:lstStyle/>
          <a:p>
            <a:pPr>
              <a:buFont typeface="Wingdings" pitchFamily="2" charset="2"/>
              <a:buChar char="v"/>
            </a:pPr>
            <a:r>
              <a:rPr lang="en-IN" b="1" dirty="0" smtClean="0">
                <a:latin typeface="Times New Roman" pitchFamily="18" charset="0"/>
                <a:cs typeface="Times New Roman" pitchFamily="18" charset="0"/>
              </a:rPr>
              <a:t>Calcium containing Antacids : </a:t>
            </a:r>
          </a:p>
          <a:p>
            <a:pPr>
              <a:buNone/>
            </a:pPr>
            <a:r>
              <a:rPr lang="en-IN" dirty="0" smtClean="0">
                <a:latin typeface="Times New Roman" pitchFamily="18" charset="0"/>
                <a:cs typeface="Times New Roman" pitchFamily="18" charset="0"/>
              </a:rPr>
              <a:t>                       Calcium carbonate is potent antacid with rapid acid neutralizing </a:t>
            </a:r>
            <a:r>
              <a:rPr lang="en-IN" dirty="0" err="1" smtClean="0">
                <a:latin typeface="Times New Roman" pitchFamily="18" charset="0"/>
                <a:cs typeface="Times New Roman" pitchFamily="18" charset="0"/>
              </a:rPr>
              <a:t>capacity,but</a:t>
            </a:r>
            <a:r>
              <a:rPr lang="en-IN" dirty="0" smtClean="0">
                <a:latin typeface="Times New Roman" pitchFamily="18" charset="0"/>
                <a:cs typeface="Times New Roman" pitchFamily="18" charset="0"/>
              </a:rPr>
              <a:t> on long term use, it can cause </a:t>
            </a:r>
            <a:r>
              <a:rPr lang="en-IN" dirty="0" err="1" smtClean="0">
                <a:latin typeface="Times New Roman" pitchFamily="18" charset="0"/>
                <a:cs typeface="Times New Roman" pitchFamily="18" charset="0"/>
              </a:rPr>
              <a:t>Hypercalcaemia</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hypercalceuria</a:t>
            </a:r>
            <a:r>
              <a:rPr lang="en-IN" dirty="0" smtClean="0">
                <a:latin typeface="Times New Roman" pitchFamily="18" charset="0"/>
                <a:cs typeface="Times New Roman" pitchFamily="18" charset="0"/>
              </a:rPr>
              <a:t> and formation of calcium stone in the kidney . </a:t>
            </a:r>
          </a:p>
          <a:p>
            <a:pPr>
              <a:buNone/>
            </a:pPr>
            <a:r>
              <a:rPr lang="en-IN" dirty="0" err="1" smtClean="0">
                <a:latin typeface="Times New Roman" pitchFamily="18" charset="0"/>
                <a:cs typeface="Times New Roman" pitchFamily="18" charset="0"/>
              </a:rPr>
              <a:t>e.g</a:t>
            </a:r>
            <a:r>
              <a:rPr lang="en-IN" dirty="0" smtClean="0">
                <a:latin typeface="Times New Roman" pitchFamily="18" charset="0"/>
                <a:cs typeface="Times New Roman" pitchFamily="18" charset="0"/>
              </a:rPr>
              <a:t>: Calcium Carbonate, </a:t>
            </a:r>
            <a:r>
              <a:rPr lang="en-IN" dirty="0" err="1" smtClean="0">
                <a:latin typeface="Times New Roman" pitchFamily="18" charset="0"/>
                <a:cs typeface="Times New Roman" pitchFamily="18" charset="0"/>
              </a:rPr>
              <a:t>Tribasic</a:t>
            </a:r>
            <a:r>
              <a:rPr lang="en-IN" dirty="0" smtClean="0">
                <a:latin typeface="Times New Roman" pitchFamily="18" charset="0"/>
                <a:cs typeface="Times New Roman" pitchFamily="18" charset="0"/>
              </a:rPr>
              <a:t> calcium Phosphate  </a:t>
            </a:r>
          </a:p>
          <a:p>
            <a:pPr>
              <a:buNone/>
            </a:pPr>
            <a:endParaRPr lang="en-US" dirty="0" smtClean="0">
              <a:latin typeface="Times New Roman" pitchFamily="18" charset="0"/>
              <a:cs typeface="Times New Roman" pitchFamily="18" charset="0"/>
            </a:endParaRPr>
          </a:p>
          <a:p>
            <a:endParaRPr lang="en-US" dirty="0"/>
          </a:p>
        </p:txBody>
      </p:sp>
      <p:pic>
        <p:nvPicPr>
          <p:cNvPr id="4" name="Picture 3" descr="download (1).jpg"/>
          <p:cNvPicPr>
            <a:picLocks noChangeAspect="1"/>
          </p:cNvPicPr>
          <p:nvPr/>
        </p:nvPicPr>
        <p:blipFill>
          <a:blip r:embed="rId2"/>
          <a:stretch>
            <a:fillRect/>
          </a:stretch>
        </p:blipFill>
        <p:spPr>
          <a:xfrm>
            <a:off x="2951019" y="3501736"/>
            <a:ext cx="4998026" cy="313805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2C2A83-B116-E9A4-1D24-D55727309452}"/>
              </a:ext>
            </a:extLst>
          </p:cNvPr>
          <p:cNvSpPr>
            <a:spLocks noGrp="1"/>
          </p:cNvSpPr>
          <p:nvPr>
            <p:ph type="title"/>
          </p:nvPr>
        </p:nvSpPr>
        <p:spPr>
          <a:xfrm>
            <a:off x="629194" y="247559"/>
            <a:ext cx="10515600" cy="1325563"/>
          </a:xfrm>
        </p:spPr>
        <p:txBody>
          <a:bodyPr/>
          <a:lstStyle/>
          <a:p>
            <a:r>
              <a:rPr lang="en-IN" sz="4400" b="1" dirty="0">
                <a:solidFill>
                  <a:srgbClr val="C00000"/>
                </a:solidFill>
                <a:latin typeface="Arial" panose="020B0604020202020204" pitchFamily="34" charset="0"/>
                <a:cs typeface="Arial" panose="020B0604020202020204" pitchFamily="34" charset="0"/>
              </a:rPr>
              <a:t>Objectives</a:t>
            </a:r>
            <a:endParaRPr lang="en-IN" dirty="0"/>
          </a:p>
        </p:txBody>
      </p:sp>
      <p:sp>
        <p:nvSpPr>
          <p:cNvPr id="3" name="Content Placeholder 2">
            <a:extLst>
              <a:ext uri="{FF2B5EF4-FFF2-40B4-BE49-F238E27FC236}">
                <a16:creationId xmlns="" xmlns:a16="http://schemas.microsoft.com/office/drawing/2014/main" id="{697FCF22-233C-809D-419E-D39437EE90BE}"/>
              </a:ext>
            </a:extLst>
          </p:cNvPr>
          <p:cNvSpPr>
            <a:spLocks noGrp="1"/>
          </p:cNvSpPr>
          <p:nvPr>
            <p:ph idx="1"/>
          </p:nvPr>
        </p:nvSpPr>
        <p:spPr>
          <a:xfrm>
            <a:off x="793955" y="1825625"/>
            <a:ext cx="10515600" cy="4351338"/>
          </a:xfrm>
        </p:spPr>
        <p:txBody>
          <a:bodyPr>
            <a:normAutofit/>
          </a:bodyPr>
          <a:lstStyle/>
          <a:p>
            <a:pPr marL="0" indent="0">
              <a:buNone/>
            </a:pPr>
            <a:r>
              <a:rPr lang="en-US" dirty="0" smtClean="0">
                <a:latin typeface="Arial" panose="020B0604020202020204" pitchFamily="34" charset="0"/>
                <a:cs typeface="Arial" panose="020B0604020202020204" pitchFamily="34" charset="0"/>
              </a:rPr>
              <a:t>Objectives of this topics are:</a:t>
            </a:r>
          </a:p>
          <a:p>
            <a:pPr marL="0" indent="0">
              <a:buNone/>
            </a:pPr>
            <a:endParaRPr lang="en-IN" dirty="0">
              <a:latin typeface="Arial" panose="020B0604020202020204" pitchFamily="34" charset="0"/>
              <a:cs typeface="Arial" panose="020B0604020202020204" pitchFamily="34" charset="0"/>
            </a:endParaRPr>
          </a:p>
          <a:p>
            <a:pPr marL="0" indent="0">
              <a:buNone/>
            </a:pPr>
            <a:r>
              <a:rPr lang="en-IN" dirty="0">
                <a:latin typeface="Arial" panose="020B0604020202020204" pitchFamily="34" charset="0"/>
                <a:cs typeface="Arial" panose="020B0604020202020204" pitchFamily="34" charset="0"/>
              </a:rPr>
              <a:t>1. </a:t>
            </a:r>
            <a:r>
              <a:rPr lang="en-IN" dirty="0"/>
              <a:t>To </a:t>
            </a:r>
            <a:r>
              <a:rPr lang="en-IN" dirty="0" smtClean="0"/>
              <a:t>understand the significance of acidifiers and antacids.</a:t>
            </a:r>
            <a:endParaRPr lang="en-IN" dirty="0">
              <a:latin typeface="Arial" panose="020B0604020202020204" pitchFamily="34" charset="0"/>
              <a:cs typeface="Arial" panose="020B0604020202020204" pitchFamily="34" charset="0"/>
            </a:endParaRPr>
          </a:p>
          <a:p>
            <a:pPr marL="0" indent="0">
              <a:buNone/>
            </a:pPr>
            <a:endParaRPr lang="en-IN" dirty="0">
              <a:latin typeface="Arial" panose="020B0604020202020204" pitchFamily="34" charset="0"/>
              <a:cs typeface="Arial" panose="020B0604020202020204" pitchFamily="34" charset="0"/>
            </a:endParaRPr>
          </a:p>
          <a:p>
            <a:pPr marL="0" indent="0">
              <a:buNone/>
            </a:pPr>
            <a:r>
              <a:rPr lang="en-IN" dirty="0">
                <a:latin typeface="Arial" panose="020B0604020202020204" pitchFamily="34" charset="0"/>
                <a:cs typeface="Arial" panose="020B0604020202020204" pitchFamily="34" charset="0"/>
              </a:rPr>
              <a:t>2</a:t>
            </a:r>
            <a:r>
              <a:rPr lang="en-IN" dirty="0" smtClean="0">
                <a:latin typeface="Arial" panose="020B0604020202020204" pitchFamily="34" charset="0"/>
                <a:cs typeface="Arial" panose="020B0604020202020204" pitchFamily="34" charset="0"/>
              </a:rPr>
              <a:t>.</a:t>
            </a:r>
            <a:r>
              <a:rPr lang="en-IN" dirty="0"/>
              <a:t> </a:t>
            </a:r>
            <a:r>
              <a:rPr lang="en-IN" dirty="0" smtClean="0"/>
              <a:t>To know the various drug profile of acidifiers and antacids.</a:t>
            </a:r>
            <a:endParaRPr lang="en-IN" dirty="0" smtClean="0">
              <a:latin typeface="Arial" panose="020B0604020202020204" pitchFamily="34" charset="0"/>
              <a:cs typeface="Arial" panose="020B0604020202020204" pitchFamily="34" charset="0"/>
            </a:endParaRPr>
          </a:p>
          <a:p>
            <a:pPr marL="0" indent="0">
              <a:buNone/>
            </a:pPr>
            <a:endParaRPr lang="en-IN" dirty="0">
              <a:latin typeface="Arial" panose="020B0604020202020204" pitchFamily="34" charset="0"/>
              <a:cs typeface="Arial" panose="020B0604020202020204" pitchFamily="34" charset="0"/>
            </a:endParaRPr>
          </a:p>
          <a:p>
            <a:pPr marL="0" indent="0">
              <a:buNone/>
            </a:pPr>
            <a:r>
              <a:rPr lang="en-IN" dirty="0" smtClean="0">
                <a:latin typeface="Arial" panose="020B0604020202020204" pitchFamily="34" charset="0"/>
                <a:cs typeface="Arial" panose="020B0604020202020204" pitchFamily="34" charset="0"/>
              </a:rPr>
              <a:t>3.To understand the clinical condition of the same.  </a:t>
            </a:r>
            <a:endParaRPr lang="en-IN"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88073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6191"/>
            <a:ext cx="10515600" cy="5480772"/>
          </a:xfrm>
        </p:spPr>
        <p:txBody>
          <a:bodyPr/>
          <a:lstStyle/>
          <a:p>
            <a:pPr>
              <a:buNone/>
            </a:pPr>
            <a:r>
              <a:rPr lang="en-IN" b="1" dirty="0" smtClean="0">
                <a:latin typeface="Times New Roman" pitchFamily="18" charset="0"/>
                <a:cs typeface="Times New Roman" pitchFamily="18" charset="0"/>
              </a:rPr>
              <a:t>Magnesium containing Antacids : </a:t>
            </a:r>
          </a:p>
          <a:p>
            <a:pPr>
              <a:buNone/>
            </a:pPr>
            <a:r>
              <a:rPr lang="en-IN" dirty="0" smtClean="0">
                <a:latin typeface="Times New Roman" pitchFamily="18" charset="0"/>
                <a:cs typeface="Times New Roman" pitchFamily="18" charset="0"/>
              </a:rPr>
              <a:t>                        Magnesium Carbonate is most water soluble. </a:t>
            </a:r>
          </a:p>
          <a:p>
            <a:pPr>
              <a:buNone/>
            </a:pPr>
            <a:r>
              <a:rPr lang="en-IN" dirty="0" err="1" smtClean="0">
                <a:latin typeface="Times New Roman" pitchFamily="18" charset="0"/>
                <a:cs typeface="Times New Roman" pitchFamily="18" charset="0"/>
              </a:rPr>
              <a:t>e.g</a:t>
            </a:r>
            <a:r>
              <a:rPr lang="en-IN" dirty="0" smtClean="0">
                <a:latin typeface="Times New Roman" pitchFamily="18" charset="0"/>
                <a:cs typeface="Times New Roman" pitchFamily="18" charset="0"/>
              </a:rPr>
              <a:t>:  Magnesium carbonate, Magnesium hydroxide, magnesium phosphate, Magnesium </a:t>
            </a:r>
            <a:r>
              <a:rPr lang="en-IN" dirty="0" err="1" smtClean="0">
                <a:latin typeface="Times New Roman" pitchFamily="18" charset="0"/>
                <a:cs typeface="Times New Roman" pitchFamily="18" charset="0"/>
              </a:rPr>
              <a:t>trisilicate</a:t>
            </a:r>
            <a:r>
              <a:rPr lang="en-IN" dirty="0" smtClean="0">
                <a:latin typeface="Times New Roman" pitchFamily="18" charset="0"/>
                <a:cs typeface="Times New Roman" pitchFamily="18" charset="0"/>
              </a:rPr>
              <a:t>, etc. </a:t>
            </a:r>
          </a:p>
          <a:p>
            <a:endParaRPr lang="en-US" dirty="0"/>
          </a:p>
        </p:txBody>
      </p:sp>
      <p:pic>
        <p:nvPicPr>
          <p:cNvPr id="4" name="Picture 3" descr="c0363959-800px-wm.jpg"/>
          <p:cNvPicPr>
            <a:picLocks noChangeAspect="1"/>
          </p:cNvPicPr>
          <p:nvPr/>
        </p:nvPicPr>
        <p:blipFill>
          <a:blip r:embed="rId2"/>
          <a:stretch>
            <a:fillRect/>
          </a:stretch>
        </p:blipFill>
        <p:spPr>
          <a:xfrm>
            <a:off x="2649682" y="2753592"/>
            <a:ext cx="7248236" cy="36108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1109"/>
            <a:ext cx="10515600" cy="5615854"/>
          </a:xfrm>
        </p:spPr>
        <p:txBody>
          <a:bodyPr/>
          <a:lstStyle/>
          <a:p>
            <a:pPr>
              <a:buNone/>
            </a:pPr>
            <a:r>
              <a:rPr lang="en-IN" b="1" dirty="0" smtClean="0">
                <a:latin typeface="Times New Roman" pitchFamily="18" charset="0"/>
                <a:cs typeface="Times New Roman" pitchFamily="18" charset="0"/>
              </a:rPr>
              <a:t>Combination antacid preparation : </a:t>
            </a:r>
          </a:p>
          <a:p>
            <a:pPr>
              <a:buNone/>
            </a:pP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e.g</a:t>
            </a:r>
            <a:r>
              <a:rPr lang="en-IN" dirty="0" smtClean="0">
                <a:latin typeface="Times New Roman" pitchFamily="18" charset="0"/>
                <a:cs typeface="Times New Roman" pitchFamily="18" charset="0"/>
              </a:rPr>
              <a:t> : Aluminium hydroxide gel and magnesium hydroxide , Aluminium hydroxide gel and Magnesium </a:t>
            </a:r>
            <a:r>
              <a:rPr lang="en-IN" dirty="0" err="1" smtClean="0">
                <a:latin typeface="Times New Roman" pitchFamily="18" charset="0"/>
                <a:cs typeface="Times New Roman" pitchFamily="18" charset="0"/>
              </a:rPr>
              <a:t>trisilicate</a:t>
            </a:r>
            <a:r>
              <a:rPr lang="en-IN"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a:p>
        </p:txBody>
      </p:sp>
      <p:pic>
        <p:nvPicPr>
          <p:cNvPr id="4" name="Picture 2"/>
          <p:cNvPicPr>
            <a:picLocks noChangeAspect="1" noChangeArrowheads="1"/>
          </p:cNvPicPr>
          <p:nvPr/>
        </p:nvPicPr>
        <p:blipFill>
          <a:blip r:embed="rId2"/>
          <a:srcRect/>
          <a:stretch>
            <a:fillRect/>
          </a:stretch>
        </p:blipFill>
        <p:spPr bwMode="auto">
          <a:xfrm>
            <a:off x="4343400" y="2358736"/>
            <a:ext cx="3314699" cy="39010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conclusion</a:t>
            </a:r>
            <a:endParaRPr lang="en-IN" b="1" dirty="0">
              <a:solidFill>
                <a:srgbClr val="FF0000"/>
              </a:solidFill>
            </a:endParaRPr>
          </a:p>
        </p:txBody>
      </p:sp>
      <p:sp>
        <p:nvSpPr>
          <p:cNvPr id="3" name="Content Placeholder 2"/>
          <p:cNvSpPr>
            <a:spLocks noGrp="1"/>
          </p:cNvSpPr>
          <p:nvPr>
            <p:ph idx="1"/>
          </p:nvPr>
        </p:nvSpPr>
        <p:spPr/>
        <p:txBody>
          <a:bodyPr/>
          <a:lstStyle/>
          <a:p>
            <a:r>
              <a:rPr lang="en-US" dirty="0" smtClean="0"/>
              <a:t>In todays class we all have completed with concept of the gastrointestinal tract, </a:t>
            </a:r>
            <a:r>
              <a:rPr lang="en-US" dirty="0" err="1" smtClean="0"/>
              <a:t>acidifires</a:t>
            </a:r>
            <a:r>
              <a:rPr lang="en-US" dirty="0" smtClean="0"/>
              <a:t> and antacids with  their drug profile and classification. </a:t>
            </a:r>
            <a:endParaRPr lang="en-IN" dirty="0"/>
          </a:p>
        </p:txBody>
      </p:sp>
    </p:spTree>
    <p:extLst>
      <p:ext uri="{BB962C8B-B14F-4D97-AF65-F5344CB8AC3E}">
        <p14:creationId xmlns="" xmlns:p14="http://schemas.microsoft.com/office/powerpoint/2010/main" val="2310252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1069" y="109182"/>
            <a:ext cx="11859904" cy="6523630"/>
          </a:xfrm>
        </p:spPr>
        <p:txBody>
          <a:bodyPr>
            <a:noAutofit/>
          </a:bodyPr>
          <a:lstStyle/>
          <a:p>
            <a:pPr marL="0" lvl="0" indent="0" algn="just">
              <a:buNone/>
            </a:pPr>
            <a:endParaRPr lang="en-IN" sz="2600" dirty="0">
              <a:solidFill>
                <a:schemeClr val="tx1"/>
              </a:solidFill>
              <a:latin typeface="Arial" panose="020B0604020202020204" pitchFamily="34" charset="0"/>
              <a:cs typeface="Arial" panose="020B0604020202020204" pitchFamily="34" charset="0"/>
            </a:endParaRPr>
          </a:p>
          <a:p>
            <a:pPr marL="0" lvl="0" indent="0" algn="just">
              <a:buNone/>
            </a:pPr>
            <a:endParaRPr lang="en-IN" sz="2600" dirty="0">
              <a:solidFill>
                <a:schemeClr val="tx1"/>
              </a:solidFill>
              <a:latin typeface="Arial" panose="020B0604020202020204" pitchFamily="34" charset="0"/>
              <a:cs typeface="Arial" panose="020B0604020202020204" pitchFamily="34" charset="0"/>
            </a:endParaRPr>
          </a:p>
          <a:p>
            <a:pPr marL="0" lvl="0" indent="0" algn="ctr">
              <a:buNone/>
            </a:pPr>
            <a:r>
              <a:rPr lang="en-IN" sz="3200" dirty="0">
                <a:solidFill>
                  <a:schemeClr val="tx1"/>
                </a:solidFill>
                <a:latin typeface="Arial" panose="020B0604020202020204" pitchFamily="34" charset="0"/>
                <a:cs typeface="Arial" panose="020B0604020202020204" pitchFamily="34" charset="0"/>
              </a:rPr>
              <a:t>Thanks for support and guidance:</a:t>
            </a:r>
          </a:p>
          <a:p>
            <a:pPr marL="0" lvl="0" indent="0" algn="ctr">
              <a:buNone/>
            </a:pPr>
            <a:endParaRPr lang="en-IN" sz="3200" b="1" dirty="0">
              <a:solidFill>
                <a:schemeClr val="tx1"/>
              </a:solidFill>
              <a:latin typeface="Arial" panose="020B0604020202020204" pitchFamily="34" charset="0"/>
              <a:cs typeface="Arial" panose="020B0604020202020204" pitchFamily="34" charset="0"/>
            </a:endParaRPr>
          </a:p>
          <a:p>
            <a:pPr marL="0" lvl="0" indent="0" algn="ctr">
              <a:buNone/>
            </a:pPr>
            <a:r>
              <a:rPr lang="en-IN" sz="3200" b="1" dirty="0">
                <a:solidFill>
                  <a:schemeClr val="tx1"/>
                </a:solidFill>
                <a:latin typeface="Arial" panose="020B0604020202020204" pitchFamily="34" charset="0"/>
                <a:cs typeface="Arial" panose="020B0604020202020204" pitchFamily="34" charset="0"/>
              </a:rPr>
              <a:t>Prof. (Dr</a:t>
            </a:r>
            <a:r>
              <a:rPr lang="en-IN" sz="3200" b="1" dirty="0">
                <a:latin typeface="Arial" panose="020B0604020202020204" pitchFamily="34" charset="0"/>
                <a:cs typeface="Arial" panose="020B0604020202020204" pitchFamily="34" charset="0"/>
              </a:rPr>
              <a:t>)</a:t>
            </a:r>
            <a:r>
              <a:rPr lang="en-IN" sz="3200" b="1" dirty="0">
                <a:solidFill>
                  <a:schemeClr val="tx1"/>
                </a:solidFill>
                <a:latin typeface="Arial" panose="020B0604020202020204" pitchFamily="34" charset="0"/>
                <a:cs typeface="Arial" panose="020B0604020202020204" pitchFamily="34" charset="0"/>
              </a:rPr>
              <a:t> </a:t>
            </a:r>
            <a:r>
              <a:rPr lang="en-IN" sz="3200" b="1" dirty="0" err="1">
                <a:solidFill>
                  <a:schemeClr val="tx1"/>
                </a:solidFill>
                <a:latin typeface="Arial" panose="020B0604020202020204" pitchFamily="34" charset="0"/>
                <a:cs typeface="Arial" panose="020B0604020202020204" pitchFamily="34" charset="0"/>
              </a:rPr>
              <a:t>Namdeo</a:t>
            </a:r>
            <a:r>
              <a:rPr lang="en-IN" sz="3200" b="1" dirty="0">
                <a:solidFill>
                  <a:schemeClr val="tx1"/>
                </a:solidFill>
                <a:latin typeface="Arial" panose="020B0604020202020204" pitchFamily="34" charset="0"/>
                <a:cs typeface="Arial" panose="020B0604020202020204" pitchFamily="34" charset="0"/>
              </a:rPr>
              <a:t> R. </a:t>
            </a:r>
            <a:r>
              <a:rPr lang="en-IN" sz="3200" b="1" dirty="0" err="1">
                <a:solidFill>
                  <a:schemeClr val="tx1"/>
                </a:solidFill>
                <a:latin typeface="Arial" panose="020B0604020202020204" pitchFamily="34" charset="0"/>
                <a:cs typeface="Arial" panose="020B0604020202020204" pitchFamily="34" charset="0"/>
              </a:rPr>
              <a:t>Jadhav</a:t>
            </a:r>
            <a:endParaRPr lang="en-IN" sz="3200" b="1" dirty="0">
              <a:solidFill>
                <a:schemeClr val="tx1"/>
              </a:solidFill>
              <a:latin typeface="Arial" panose="020B0604020202020204" pitchFamily="34" charset="0"/>
              <a:cs typeface="Arial" panose="020B0604020202020204" pitchFamily="34" charset="0"/>
            </a:endParaRPr>
          </a:p>
          <a:p>
            <a:pPr marL="0" lvl="0" indent="0" algn="ctr">
              <a:buNone/>
            </a:pPr>
            <a:r>
              <a:rPr lang="en-IN" sz="3200" dirty="0">
                <a:solidFill>
                  <a:schemeClr val="tx1"/>
                </a:solidFill>
                <a:latin typeface="Arial" panose="020B0604020202020204" pitchFamily="34" charset="0"/>
                <a:cs typeface="Arial" panose="020B0604020202020204" pitchFamily="34" charset="0"/>
              </a:rPr>
              <a:t>Dean, Krishna Institute of Pharmacy, </a:t>
            </a:r>
          </a:p>
          <a:p>
            <a:pPr marL="0" lvl="0" indent="0" algn="ctr">
              <a:buNone/>
            </a:pPr>
            <a:r>
              <a:rPr lang="en-IN" sz="3200" dirty="0">
                <a:solidFill>
                  <a:schemeClr val="tx1"/>
                </a:solidFill>
                <a:latin typeface="Arial" panose="020B0604020202020204" pitchFamily="34" charset="0"/>
                <a:cs typeface="Arial" panose="020B0604020202020204" pitchFamily="34" charset="0"/>
              </a:rPr>
              <a:t>Krishna Vishwa Vidyapeeth, </a:t>
            </a:r>
            <a:r>
              <a:rPr lang="en-IN" sz="3200" dirty="0" err="1">
                <a:solidFill>
                  <a:schemeClr val="tx1"/>
                </a:solidFill>
                <a:latin typeface="Arial" panose="020B0604020202020204" pitchFamily="34" charset="0"/>
                <a:cs typeface="Arial" panose="020B0604020202020204" pitchFamily="34" charset="0"/>
              </a:rPr>
              <a:t>Karad</a:t>
            </a:r>
            <a:endParaRPr lang="en-IN" sz="3200" dirty="0">
              <a:solidFill>
                <a:schemeClr val="tx1"/>
              </a:solidFill>
              <a:latin typeface="Arial" panose="020B0604020202020204" pitchFamily="34" charset="0"/>
              <a:cs typeface="Arial" panose="020B0604020202020204" pitchFamily="34" charset="0"/>
            </a:endParaRPr>
          </a:p>
          <a:p>
            <a:pPr marL="0" lvl="0" indent="0" algn="ctr">
              <a:buNone/>
            </a:pPr>
            <a:endParaRPr lang="en-IN" sz="3200" dirty="0">
              <a:solidFill>
                <a:schemeClr val="tx1"/>
              </a:solidFill>
              <a:latin typeface="Arial" panose="020B0604020202020204" pitchFamily="34" charset="0"/>
              <a:cs typeface="Arial" panose="020B0604020202020204" pitchFamily="34" charset="0"/>
            </a:endParaRPr>
          </a:p>
          <a:p>
            <a:pPr marL="0" lvl="0" indent="0" algn="ctr">
              <a:buNone/>
            </a:pPr>
            <a:r>
              <a:rPr lang="en-IN" sz="3200" b="1" dirty="0" err="1">
                <a:solidFill>
                  <a:schemeClr val="tx1"/>
                </a:solidFill>
                <a:latin typeface="Arial" panose="020B0604020202020204" pitchFamily="34" charset="0"/>
                <a:cs typeface="Arial" panose="020B0604020202020204" pitchFamily="34" charset="0"/>
              </a:rPr>
              <a:t>Dr.</a:t>
            </a:r>
            <a:r>
              <a:rPr lang="en-IN" sz="3200" b="1" dirty="0">
                <a:solidFill>
                  <a:schemeClr val="tx1"/>
                </a:solidFill>
                <a:latin typeface="Arial" panose="020B0604020202020204" pitchFamily="34" charset="0"/>
                <a:cs typeface="Arial" panose="020B0604020202020204" pitchFamily="34" charset="0"/>
              </a:rPr>
              <a:t> M. V. Ghorpade</a:t>
            </a:r>
          </a:p>
          <a:p>
            <a:pPr marL="0" lvl="0" indent="0" algn="ctr">
              <a:buNone/>
            </a:pPr>
            <a:r>
              <a:rPr lang="en-IN" sz="3200" dirty="0">
                <a:solidFill>
                  <a:schemeClr val="tx1"/>
                </a:solidFill>
                <a:latin typeface="Arial" panose="020B0604020202020204" pitchFamily="34" charset="0"/>
                <a:cs typeface="Arial" panose="020B0604020202020204" pitchFamily="34" charset="0"/>
              </a:rPr>
              <a:t>Registrar, </a:t>
            </a:r>
          </a:p>
          <a:p>
            <a:pPr marL="0" lvl="0" indent="0" algn="ctr">
              <a:buNone/>
            </a:pPr>
            <a:r>
              <a:rPr lang="en-IN" sz="3200" dirty="0">
                <a:solidFill>
                  <a:schemeClr val="tx1"/>
                </a:solidFill>
                <a:latin typeface="Arial" panose="020B0604020202020204" pitchFamily="34" charset="0"/>
                <a:cs typeface="Arial" panose="020B0604020202020204" pitchFamily="34" charset="0"/>
              </a:rPr>
              <a:t>Krishna Vishwa Vidyapeeth, </a:t>
            </a:r>
            <a:r>
              <a:rPr lang="en-IN" sz="3200" dirty="0" err="1">
                <a:solidFill>
                  <a:schemeClr val="tx1"/>
                </a:solidFill>
                <a:latin typeface="Arial" panose="020B0604020202020204" pitchFamily="34" charset="0"/>
                <a:cs typeface="Arial" panose="020B0604020202020204" pitchFamily="34" charset="0"/>
              </a:rPr>
              <a:t>Karad</a:t>
            </a:r>
            <a:endParaRPr lang="en-IN"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853999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1069" y="109182"/>
            <a:ext cx="11859904" cy="6523630"/>
          </a:xfrm>
        </p:spPr>
        <p:txBody>
          <a:bodyPr>
            <a:noAutofit/>
          </a:bodyPr>
          <a:lstStyle/>
          <a:p>
            <a:pPr marL="0" lvl="0" indent="0" algn="just">
              <a:buNone/>
            </a:pPr>
            <a:endParaRPr lang="en-IN" sz="2600" dirty="0">
              <a:solidFill>
                <a:schemeClr val="tx1"/>
              </a:solidFill>
              <a:latin typeface="Times New Roman" pitchFamily="18" charset="0"/>
              <a:cs typeface="Times New Roman" pitchFamily="18" charset="0"/>
            </a:endParaRPr>
          </a:p>
          <a:p>
            <a:pPr marL="0" lvl="0" indent="0" algn="just">
              <a:buNone/>
            </a:pPr>
            <a:endParaRPr lang="en-IN" sz="2600" dirty="0">
              <a:solidFill>
                <a:schemeClr val="tx1"/>
              </a:solidFill>
              <a:latin typeface="Times New Roman" pitchFamily="18" charset="0"/>
              <a:cs typeface="Times New Roman" pitchFamily="18" charset="0"/>
            </a:endParaRPr>
          </a:p>
          <a:p>
            <a:pPr marL="0" lvl="0" indent="0" algn="ctr">
              <a:buNone/>
            </a:pPr>
            <a:endParaRPr lang="en-IN" sz="3200" b="1" dirty="0">
              <a:solidFill>
                <a:schemeClr val="tx1"/>
              </a:solidFill>
              <a:latin typeface="Arial" panose="020B0604020202020204" pitchFamily="34" charset="0"/>
              <a:cs typeface="Arial" panose="020B0604020202020204" pitchFamily="34" charset="0"/>
            </a:endParaRPr>
          </a:p>
          <a:p>
            <a:pPr marL="0" lvl="0" indent="0" algn="ctr">
              <a:buNone/>
            </a:pPr>
            <a:r>
              <a:rPr lang="en-IN" sz="3200" dirty="0">
                <a:solidFill>
                  <a:schemeClr val="tx1"/>
                </a:solidFill>
                <a:latin typeface="Arial" panose="020B0604020202020204" pitchFamily="34" charset="0"/>
                <a:cs typeface="Arial" panose="020B0604020202020204" pitchFamily="34" charset="0"/>
              </a:rPr>
              <a:t>And above all</a:t>
            </a:r>
          </a:p>
          <a:p>
            <a:pPr marL="0" lvl="0" indent="0" algn="ctr">
              <a:buNone/>
            </a:pPr>
            <a:endParaRPr lang="en-IN" sz="3200" b="1" dirty="0">
              <a:solidFill>
                <a:schemeClr val="tx1"/>
              </a:solidFill>
              <a:latin typeface="Arial" panose="020B0604020202020204" pitchFamily="34" charset="0"/>
              <a:cs typeface="Arial" panose="020B0604020202020204" pitchFamily="34" charset="0"/>
            </a:endParaRPr>
          </a:p>
          <a:p>
            <a:pPr marL="0" lvl="0" indent="0" algn="ctr">
              <a:buNone/>
            </a:pPr>
            <a:r>
              <a:rPr lang="en-IN" sz="3200" b="1" dirty="0">
                <a:solidFill>
                  <a:schemeClr val="tx1"/>
                </a:solidFill>
                <a:latin typeface="Arial" panose="020B0604020202020204" pitchFamily="34" charset="0"/>
                <a:cs typeface="Arial" panose="020B0604020202020204" pitchFamily="34" charset="0"/>
              </a:rPr>
              <a:t>Hon. </a:t>
            </a:r>
            <a:r>
              <a:rPr lang="en-IN" sz="3200" b="1" dirty="0" err="1">
                <a:solidFill>
                  <a:schemeClr val="tx1"/>
                </a:solidFill>
                <a:latin typeface="Arial" panose="020B0604020202020204" pitchFamily="34" charset="0"/>
                <a:cs typeface="Arial" panose="020B0604020202020204" pitchFamily="34" charset="0"/>
              </a:rPr>
              <a:t>Dr.</a:t>
            </a:r>
            <a:r>
              <a:rPr lang="en-IN" sz="3200" b="1" dirty="0">
                <a:solidFill>
                  <a:schemeClr val="tx1"/>
                </a:solidFill>
                <a:latin typeface="Arial" panose="020B0604020202020204" pitchFamily="34" charset="0"/>
                <a:cs typeface="Arial" panose="020B0604020202020204" pitchFamily="34" charset="0"/>
              </a:rPr>
              <a:t> </a:t>
            </a:r>
            <a:r>
              <a:rPr lang="en-IN" sz="3200" b="1" dirty="0" err="1">
                <a:solidFill>
                  <a:schemeClr val="tx1"/>
                </a:solidFill>
                <a:latin typeface="Arial" panose="020B0604020202020204" pitchFamily="34" charset="0"/>
                <a:cs typeface="Arial" panose="020B0604020202020204" pitchFamily="34" charset="0"/>
              </a:rPr>
              <a:t>Sureshji</a:t>
            </a:r>
            <a:r>
              <a:rPr lang="en-IN" sz="3200" b="1" dirty="0">
                <a:solidFill>
                  <a:schemeClr val="tx1"/>
                </a:solidFill>
                <a:latin typeface="Arial" panose="020B0604020202020204" pitchFamily="34" charset="0"/>
                <a:cs typeface="Arial" panose="020B0604020202020204" pitchFamily="34" charset="0"/>
              </a:rPr>
              <a:t> </a:t>
            </a:r>
            <a:r>
              <a:rPr lang="en-IN" sz="3200" b="1" dirty="0" err="1">
                <a:solidFill>
                  <a:schemeClr val="tx1"/>
                </a:solidFill>
                <a:latin typeface="Arial" panose="020B0604020202020204" pitchFamily="34" charset="0"/>
                <a:cs typeface="Arial" panose="020B0604020202020204" pitchFamily="34" charset="0"/>
              </a:rPr>
              <a:t>Bhosale</a:t>
            </a:r>
            <a:endParaRPr lang="en-IN" sz="3200" b="1" dirty="0">
              <a:solidFill>
                <a:schemeClr val="tx1"/>
              </a:solidFill>
              <a:latin typeface="Arial" panose="020B0604020202020204" pitchFamily="34" charset="0"/>
              <a:cs typeface="Arial" panose="020B0604020202020204" pitchFamily="34" charset="0"/>
            </a:endParaRPr>
          </a:p>
          <a:p>
            <a:pPr marL="0" lvl="0" indent="0" algn="ctr">
              <a:buNone/>
            </a:pPr>
            <a:r>
              <a:rPr lang="en-IN" sz="3200" dirty="0">
                <a:solidFill>
                  <a:schemeClr val="tx1"/>
                </a:solidFill>
                <a:latin typeface="Arial" panose="020B0604020202020204" pitchFamily="34" charset="0"/>
                <a:cs typeface="Arial" panose="020B0604020202020204" pitchFamily="34" charset="0"/>
              </a:rPr>
              <a:t>Chancellor, KVV, </a:t>
            </a:r>
          </a:p>
          <a:p>
            <a:pPr marL="0" lvl="0" indent="0" algn="ctr">
              <a:buNone/>
            </a:pPr>
            <a:r>
              <a:rPr lang="en-IN" sz="3200" dirty="0">
                <a:solidFill>
                  <a:schemeClr val="tx1"/>
                </a:solidFill>
                <a:latin typeface="Arial" panose="020B0604020202020204" pitchFamily="34" charset="0"/>
                <a:cs typeface="Arial" panose="020B0604020202020204" pitchFamily="34" charset="0"/>
              </a:rPr>
              <a:t>Chairman, Krishna Charitable Trust, </a:t>
            </a:r>
            <a:r>
              <a:rPr lang="en-IN" sz="3200" dirty="0" err="1">
                <a:solidFill>
                  <a:schemeClr val="tx1"/>
                </a:solidFill>
                <a:latin typeface="Arial" panose="020B0604020202020204" pitchFamily="34" charset="0"/>
                <a:cs typeface="Arial" panose="020B0604020202020204" pitchFamily="34" charset="0"/>
              </a:rPr>
              <a:t>Karad</a:t>
            </a:r>
            <a:endParaRPr lang="en-IN"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867094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1069" y="109182"/>
            <a:ext cx="11859904" cy="6523630"/>
          </a:xfrm>
        </p:spPr>
        <p:txBody>
          <a:bodyPr>
            <a:noAutofit/>
          </a:bodyPr>
          <a:lstStyle/>
          <a:p>
            <a:pPr marL="0" lvl="0" indent="0" algn="just">
              <a:buNone/>
            </a:pPr>
            <a:endParaRPr lang="en-IN" sz="2600" dirty="0">
              <a:solidFill>
                <a:schemeClr val="tx1"/>
              </a:solidFill>
              <a:latin typeface="Arial" panose="020B0604020202020204" pitchFamily="34" charset="0"/>
              <a:cs typeface="Arial" panose="020B0604020202020204" pitchFamily="34" charset="0"/>
            </a:endParaRPr>
          </a:p>
          <a:p>
            <a:pPr marL="0" lvl="0" indent="0" algn="just">
              <a:buNone/>
            </a:pPr>
            <a:r>
              <a:rPr lang="en-IN" sz="2600" b="1" dirty="0">
                <a:solidFill>
                  <a:schemeClr val="tx1"/>
                </a:solidFill>
                <a:latin typeface="Arial" panose="020B0604020202020204" pitchFamily="34" charset="0"/>
                <a:cs typeface="Arial" panose="020B0604020202020204" pitchFamily="34" charset="0"/>
              </a:rPr>
              <a:t>END CREDITS</a:t>
            </a:r>
          </a:p>
          <a:p>
            <a:pPr marL="0" lvl="0" indent="0" algn="just">
              <a:buNone/>
            </a:pPr>
            <a:endParaRPr lang="en-IN" sz="2400" b="1" dirty="0">
              <a:solidFill>
                <a:schemeClr val="tx1"/>
              </a:solidFill>
              <a:latin typeface="Arial" panose="020B0604020202020204" pitchFamily="34" charset="0"/>
              <a:cs typeface="Arial" panose="020B0604020202020204" pitchFamily="34" charset="0"/>
            </a:endParaRPr>
          </a:p>
          <a:p>
            <a:pPr marL="0" lvl="0" indent="0" algn="just">
              <a:buNone/>
            </a:pPr>
            <a:r>
              <a:rPr lang="en-IN" sz="2400" b="1" dirty="0">
                <a:solidFill>
                  <a:schemeClr val="tx1"/>
                </a:solidFill>
                <a:latin typeface="Arial" panose="020B0604020202020204" pitchFamily="34" charset="0"/>
                <a:cs typeface="Arial" panose="020B0604020202020204" pitchFamily="34" charset="0"/>
              </a:rPr>
              <a:t>Concept, script and cast: </a:t>
            </a:r>
          </a:p>
          <a:p>
            <a:pPr marL="36900" indent="0">
              <a:buNone/>
            </a:pPr>
            <a:endParaRPr lang="en-US" sz="2400" b="1" dirty="0">
              <a:latin typeface="Arial" panose="020B0604020202020204" pitchFamily="34" charset="0"/>
              <a:cs typeface="Arial" panose="020B0604020202020204" pitchFamily="34" charset="0"/>
            </a:endParaRPr>
          </a:p>
          <a:p>
            <a:pPr marL="0" lvl="0" indent="0" algn="just">
              <a:buNone/>
            </a:pPr>
            <a:endParaRPr lang="en-IN" sz="2400" b="1" dirty="0">
              <a:solidFill>
                <a:schemeClr val="tx1"/>
              </a:solidFill>
              <a:latin typeface="Arial" panose="020B0604020202020204" pitchFamily="34" charset="0"/>
              <a:cs typeface="Arial" panose="020B0604020202020204" pitchFamily="34" charset="0"/>
            </a:endParaRPr>
          </a:p>
          <a:p>
            <a:pPr marL="0" lvl="0" indent="0" algn="just">
              <a:buNone/>
            </a:pPr>
            <a:r>
              <a:rPr lang="en-IN" sz="2400" b="1" dirty="0">
                <a:solidFill>
                  <a:schemeClr val="tx1"/>
                </a:solidFill>
                <a:latin typeface="Arial" panose="020B0604020202020204" pitchFamily="34" charset="0"/>
                <a:cs typeface="Arial" panose="020B0604020202020204" pitchFamily="34" charset="0"/>
              </a:rPr>
              <a:t>Location:</a:t>
            </a:r>
          </a:p>
          <a:p>
            <a:pPr marL="0" lvl="0" indent="0" algn="just">
              <a:buNone/>
            </a:pPr>
            <a:endParaRPr lang="en-IN" sz="2400" b="1" dirty="0">
              <a:latin typeface="Arial" panose="020B0604020202020204" pitchFamily="34" charset="0"/>
              <a:cs typeface="Arial" panose="020B0604020202020204" pitchFamily="34" charset="0"/>
            </a:endParaRPr>
          </a:p>
          <a:p>
            <a:pPr marL="0" lvl="0" indent="0" algn="just">
              <a:buNone/>
            </a:pPr>
            <a:r>
              <a:rPr lang="en-IN" sz="2400" b="1" dirty="0">
                <a:solidFill>
                  <a:schemeClr val="tx1"/>
                </a:solidFill>
                <a:latin typeface="Arial" panose="020B0604020202020204" pitchFamily="34" charset="0"/>
                <a:cs typeface="Arial" panose="020B0604020202020204" pitchFamily="34" charset="0"/>
              </a:rPr>
              <a:t>Graphics:</a:t>
            </a:r>
          </a:p>
          <a:p>
            <a:pPr marL="0" lvl="0" indent="0" algn="just">
              <a:buNone/>
            </a:pPr>
            <a:endParaRPr lang="en-IN" sz="2400" b="1" dirty="0">
              <a:solidFill>
                <a:schemeClr val="tx1"/>
              </a:solidFill>
              <a:latin typeface="Arial" panose="020B0604020202020204" pitchFamily="34" charset="0"/>
              <a:cs typeface="Arial" panose="020B0604020202020204" pitchFamily="34" charset="0"/>
            </a:endParaRPr>
          </a:p>
          <a:p>
            <a:pPr marL="0" lvl="0" indent="0" algn="just">
              <a:buNone/>
            </a:pPr>
            <a:r>
              <a:rPr lang="en-IN" sz="2400" b="1" dirty="0">
                <a:solidFill>
                  <a:schemeClr val="tx1"/>
                </a:solidFill>
                <a:latin typeface="Arial" panose="020B0604020202020204" pitchFamily="34" charset="0"/>
                <a:cs typeface="Arial" panose="020B0604020202020204" pitchFamily="34" charset="0"/>
              </a:rPr>
              <a:t>Narration:</a:t>
            </a:r>
          </a:p>
          <a:p>
            <a:pPr marL="0" lvl="0" indent="0" algn="just">
              <a:buNone/>
            </a:pPr>
            <a:endParaRPr lang="en-IN" sz="2400" b="1" dirty="0">
              <a:solidFill>
                <a:schemeClr val="tx1"/>
              </a:solidFill>
              <a:latin typeface="Arial" panose="020B0604020202020204" pitchFamily="34" charset="0"/>
              <a:cs typeface="Arial" panose="020B0604020202020204" pitchFamily="34" charset="0"/>
            </a:endParaRPr>
          </a:p>
          <a:p>
            <a:pPr marL="0" lvl="0" indent="0" algn="just">
              <a:buNone/>
            </a:pPr>
            <a:r>
              <a:rPr lang="en-IN" sz="2400" b="1" dirty="0">
                <a:solidFill>
                  <a:schemeClr val="tx1"/>
                </a:solidFill>
                <a:latin typeface="Arial" panose="020B0604020202020204" pitchFamily="34" charset="0"/>
                <a:cs typeface="Arial" panose="020B0604020202020204" pitchFamily="34" charset="0"/>
              </a:rPr>
              <a:t>Editor:</a:t>
            </a:r>
          </a:p>
          <a:p>
            <a:pPr marL="0" lvl="0" indent="0" algn="just">
              <a:buNone/>
            </a:pPr>
            <a:endParaRPr lang="en-IN" sz="2400"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513293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464" y="0"/>
            <a:ext cx="10515600" cy="6467908"/>
          </a:xfrm>
        </p:spPr>
        <p:txBody>
          <a:bodyPr>
            <a:normAutofit lnSpcReduction="10000"/>
          </a:bodyPr>
          <a:lstStyle/>
          <a:p>
            <a:endParaRPr lang="en-IN" sz="2400" dirty="0" smtClean="0">
              <a:latin typeface="Times New Roman" pitchFamily="18" charset="0"/>
              <a:cs typeface="Times New Roman" pitchFamily="18" charset="0"/>
            </a:endParaRPr>
          </a:p>
          <a:p>
            <a:endParaRPr lang="en-IN" sz="2400" dirty="0" smtClean="0">
              <a:latin typeface="Times New Roman" pitchFamily="18" charset="0"/>
              <a:cs typeface="Times New Roman" pitchFamily="18" charset="0"/>
            </a:endParaRPr>
          </a:p>
          <a:p>
            <a:endParaRPr lang="en-IN" sz="2400" dirty="0" smtClean="0">
              <a:latin typeface="Times New Roman" pitchFamily="18" charset="0"/>
              <a:cs typeface="Times New Roman" pitchFamily="18" charset="0"/>
            </a:endParaRPr>
          </a:p>
          <a:p>
            <a:endParaRPr lang="en-IN" sz="2400" dirty="0" smtClean="0">
              <a:latin typeface="Times New Roman" pitchFamily="18" charset="0"/>
              <a:cs typeface="Times New Roman" pitchFamily="18" charset="0"/>
            </a:endParaRPr>
          </a:p>
          <a:p>
            <a:endParaRPr lang="en-IN" sz="2400" dirty="0" smtClean="0">
              <a:latin typeface="Times New Roman" pitchFamily="18" charset="0"/>
              <a:cs typeface="Times New Roman" pitchFamily="18" charset="0"/>
            </a:endParaRPr>
          </a:p>
          <a:p>
            <a:endParaRPr lang="en-IN" sz="2400" dirty="0" smtClean="0">
              <a:latin typeface="Times New Roman" pitchFamily="18" charset="0"/>
              <a:cs typeface="Times New Roman" pitchFamily="18" charset="0"/>
            </a:endParaRPr>
          </a:p>
          <a:p>
            <a:endParaRPr lang="en-IN" sz="2400" dirty="0" smtClean="0">
              <a:latin typeface="Times New Roman" pitchFamily="18" charset="0"/>
              <a:cs typeface="Times New Roman" pitchFamily="18" charset="0"/>
            </a:endParaRPr>
          </a:p>
          <a:p>
            <a:endParaRPr lang="en-IN" sz="24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GIT Consists of a series of organs involved in the digestion of food ,right from the indigestion of food to the expulsion of waste or faeces. </a:t>
            </a:r>
          </a:p>
          <a:p>
            <a:r>
              <a:rPr lang="en-IN" sz="2400" dirty="0" smtClean="0">
                <a:latin typeface="Times New Roman" pitchFamily="18" charset="0"/>
                <a:cs typeface="Times New Roman" pitchFamily="18" charset="0"/>
              </a:rPr>
              <a:t>Git includes : </a:t>
            </a:r>
          </a:p>
          <a:p>
            <a:r>
              <a:rPr lang="en-IN" sz="2400" dirty="0" err="1" smtClean="0">
                <a:latin typeface="Times New Roman" pitchFamily="18" charset="0"/>
                <a:cs typeface="Times New Roman" pitchFamily="18" charset="0"/>
              </a:rPr>
              <a:t>Oseophagus</a:t>
            </a:r>
            <a:r>
              <a:rPr lang="en-IN" sz="2400" dirty="0" smtClean="0">
                <a:latin typeface="Times New Roman" pitchFamily="18" charset="0"/>
                <a:cs typeface="Times New Roman" pitchFamily="18" charset="0"/>
              </a:rPr>
              <a:t> </a:t>
            </a:r>
          </a:p>
          <a:p>
            <a:r>
              <a:rPr lang="en-IN" sz="2400" dirty="0" smtClean="0">
                <a:latin typeface="Times New Roman" pitchFamily="18" charset="0"/>
                <a:cs typeface="Times New Roman" pitchFamily="18" charset="0"/>
              </a:rPr>
              <a:t>Stomach </a:t>
            </a:r>
          </a:p>
          <a:p>
            <a:r>
              <a:rPr lang="en-IN" sz="2400" dirty="0" smtClean="0">
                <a:latin typeface="Times New Roman" pitchFamily="18" charset="0"/>
                <a:cs typeface="Times New Roman" pitchFamily="18" charset="0"/>
              </a:rPr>
              <a:t>Intestine ( Small and large ) </a:t>
            </a:r>
          </a:p>
          <a:p>
            <a:r>
              <a:rPr lang="en-IN" sz="2400" dirty="0" smtClean="0">
                <a:latin typeface="Times New Roman" pitchFamily="18" charset="0"/>
                <a:cs typeface="Times New Roman" pitchFamily="18" charset="0"/>
              </a:rPr>
              <a:t>Rectum with anus </a:t>
            </a:r>
            <a:endParaRPr lang="en-US" sz="2400" dirty="0" smtClean="0">
              <a:latin typeface="Times New Roman" pitchFamily="18" charset="0"/>
              <a:cs typeface="Times New Roman" pitchFamily="18" charset="0"/>
            </a:endParaRPr>
          </a:p>
          <a:p>
            <a:endParaRPr lang="en-US" dirty="0"/>
          </a:p>
        </p:txBody>
      </p:sp>
      <p:pic>
        <p:nvPicPr>
          <p:cNvPr id="6" name="Picture 2"/>
          <p:cNvPicPr>
            <a:picLocks noChangeAspect="1" noChangeArrowheads="1"/>
          </p:cNvPicPr>
          <p:nvPr/>
        </p:nvPicPr>
        <p:blipFill>
          <a:blip r:embed="rId2"/>
          <a:srcRect/>
          <a:stretch>
            <a:fillRect/>
          </a:stretch>
        </p:blipFill>
        <p:spPr bwMode="auto">
          <a:xfrm>
            <a:off x="2159995" y="0"/>
            <a:ext cx="6000792" cy="33575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064" y="342900"/>
            <a:ext cx="10740736" cy="5834063"/>
          </a:xfrm>
        </p:spPr>
        <p:txBody>
          <a:bodyPr>
            <a:normAutofit/>
          </a:bodyPr>
          <a:lstStyle/>
          <a:p>
            <a:r>
              <a:rPr lang="en-IN" dirty="0" smtClean="0">
                <a:latin typeface="Times New Roman" pitchFamily="18" charset="0"/>
                <a:cs typeface="Times New Roman" pitchFamily="18" charset="0"/>
              </a:rPr>
              <a:t>In case the functions of GIT is impaired, following condition can take place:</a:t>
            </a:r>
          </a:p>
          <a:p>
            <a:r>
              <a:rPr lang="en-IN" dirty="0" err="1" smtClean="0">
                <a:latin typeface="Times New Roman" pitchFamily="18" charset="0"/>
                <a:cs typeface="Times New Roman" pitchFamily="18" charset="0"/>
              </a:rPr>
              <a:t>i</a:t>
            </a:r>
            <a:r>
              <a:rPr lang="en-IN" dirty="0" smtClean="0">
                <a:latin typeface="Times New Roman" pitchFamily="18" charset="0"/>
                <a:cs typeface="Times New Roman" pitchFamily="18" charset="0"/>
              </a:rPr>
              <a:t>) Absence or insufficient </a:t>
            </a:r>
            <a:r>
              <a:rPr lang="en-IN" dirty="0" err="1" smtClean="0">
                <a:latin typeface="Times New Roman" pitchFamily="18" charset="0"/>
                <a:cs typeface="Times New Roman" pitchFamily="18" charset="0"/>
              </a:rPr>
              <a:t>secreation</a:t>
            </a:r>
            <a:r>
              <a:rPr lang="en-IN" dirty="0" smtClean="0">
                <a:latin typeface="Times New Roman" pitchFamily="18" charset="0"/>
                <a:cs typeface="Times New Roman" pitchFamily="18" charset="0"/>
              </a:rPr>
              <a:t> of hydrochloric acid in stomach leading to achlorhydria . </a:t>
            </a:r>
          </a:p>
          <a:p>
            <a:r>
              <a:rPr lang="en-IN" dirty="0" smtClean="0">
                <a:latin typeface="Times New Roman" pitchFamily="18" charset="0"/>
                <a:cs typeface="Times New Roman" pitchFamily="18" charset="0"/>
              </a:rPr>
              <a:t>ii) Excessive </a:t>
            </a:r>
            <a:r>
              <a:rPr lang="en-IN" dirty="0" err="1" smtClean="0">
                <a:latin typeface="Times New Roman" pitchFamily="18" charset="0"/>
                <a:cs typeface="Times New Roman" pitchFamily="18" charset="0"/>
              </a:rPr>
              <a:t>secreation</a:t>
            </a:r>
            <a:r>
              <a:rPr lang="en-IN" dirty="0" smtClean="0">
                <a:latin typeface="Times New Roman" pitchFamily="18" charset="0"/>
                <a:cs typeface="Times New Roman" pitchFamily="18" charset="0"/>
              </a:rPr>
              <a:t> of hydrochloric acid in stomach leading to hyperacidity, which cause acid enzyme imbalance and finally leads to ulcer, inflammation and pain.</a:t>
            </a:r>
          </a:p>
          <a:p>
            <a:r>
              <a:rPr lang="en-IN" dirty="0" smtClean="0">
                <a:latin typeface="Times New Roman" pitchFamily="18" charset="0"/>
                <a:cs typeface="Times New Roman" pitchFamily="18" charset="0"/>
              </a:rPr>
              <a:t>iii) Accumulation of toxin, gases, toxic substance or insufficient absorption of fluid or electrolytes in intestine stimulates motility leading to frequent stools or diarrhoea . </a:t>
            </a:r>
          </a:p>
          <a:p>
            <a:r>
              <a:rPr lang="en-IN" dirty="0" smtClean="0">
                <a:latin typeface="Times New Roman" pitchFamily="18" charset="0"/>
                <a:cs typeface="Times New Roman" pitchFamily="18" charset="0"/>
              </a:rPr>
              <a:t>iv) Insufficient intestine motility or peristalsis leading to constipation .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4627"/>
            <a:ext cx="10515600" cy="5522336"/>
          </a:xfrm>
        </p:spPr>
        <p:txBody>
          <a:bodyPr/>
          <a:lstStyle/>
          <a:p>
            <a:r>
              <a:rPr lang="en-IN" dirty="0" smtClean="0">
                <a:latin typeface="Times New Roman" pitchFamily="18" charset="0"/>
                <a:cs typeface="Times New Roman" pitchFamily="18" charset="0"/>
              </a:rPr>
              <a:t>It is possible to bring the above condition to their normal state and various agents which are used for this are :</a:t>
            </a:r>
          </a:p>
          <a:p>
            <a:r>
              <a:rPr lang="en-IN" dirty="0" err="1" smtClean="0">
                <a:latin typeface="Times New Roman" pitchFamily="18" charset="0"/>
                <a:cs typeface="Times New Roman" pitchFamily="18" charset="0"/>
              </a:rPr>
              <a:t>i</a:t>
            </a:r>
            <a:r>
              <a:rPr lang="en-IN" dirty="0" smtClean="0">
                <a:latin typeface="Times New Roman" pitchFamily="18" charset="0"/>
                <a:cs typeface="Times New Roman" pitchFamily="18" charset="0"/>
              </a:rPr>
              <a:t>) Products for altering gastric PH (Acidifying agents and antacid)</a:t>
            </a:r>
          </a:p>
          <a:p>
            <a:r>
              <a:rPr lang="en-IN" dirty="0" smtClean="0">
                <a:latin typeface="Times New Roman" pitchFamily="18" charset="0"/>
                <a:cs typeface="Times New Roman" pitchFamily="18" charset="0"/>
              </a:rPr>
              <a:t>ii) Protective and adsorbents </a:t>
            </a:r>
          </a:p>
          <a:p>
            <a:r>
              <a:rPr lang="en-IN" dirty="0" smtClean="0">
                <a:latin typeface="Times New Roman" pitchFamily="18" charset="0"/>
                <a:cs typeface="Times New Roman" pitchFamily="18" charset="0"/>
              </a:rPr>
              <a:t>iii) Saline Cathartics or Laxatives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ctr"/>
            <a:r>
              <a:rPr lang="en-IN" dirty="0" smtClean="0">
                <a:latin typeface="Times New Roman" pitchFamily="18" charset="0"/>
                <a:cs typeface="Times New Roman" pitchFamily="18" charset="0"/>
              </a:rPr>
              <a:t>ACIDIFYING AGENTS :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endParaRPr lang="en-IN" dirty="0" smtClean="0"/>
          </a:p>
          <a:p>
            <a:pPr>
              <a:buNone/>
            </a:pPr>
            <a:endParaRPr lang="en-IN" dirty="0" smtClean="0"/>
          </a:p>
          <a:p>
            <a:pPr>
              <a:buNone/>
            </a:pPr>
            <a:endParaRPr lang="en-IN" dirty="0" smtClean="0"/>
          </a:p>
          <a:p>
            <a:pPr>
              <a:buNone/>
            </a:pPr>
            <a:endParaRPr lang="en-IN" dirty="0" smtClean="0"/>
          </a:p>
          <a:p>
            <a:pPr>
              <a:buNone/>
            </a:pPr>
            <a:endParaRPr lang="en-US" dirty="0"/>
          </a:p>
        </p:txBody>
      </p:sp>
      <p:sp>
        <p:nvSpPr>
          <p:cNvPr id="4" name="Flowchart: Punched Tape 3"/>
          <p:cNvSpPr/>
          <p:nvPr/>
        </p:nvSpPr>
        <p:spPr>
          <a:xfrm>
            <a:off x="1619219" y="3357562"/>
            <a:ext cx="10382323" cy="2714644"/>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400" b="1" dirty="0" smtClean="0">
                <a:latin typeface="Times New Roman" pitchFamily="18" charset="0"/>
                <a:cs typeface="Times New Roman" pitchFamily="18" charset="0"/>
              </a:rPr>
              <a:t>Acidifying agents are used in condition when there is absence or insufficient </a:t>
            </a:r>
            <a:r>
              <a:rPr lang="en-IN" sz="2400" b="1" dirty="0" err="1" smtClean="0">
                <a:latin typeface="Times New Roman" pitchFamily="18" charset="0"/>
                <a:cs typeface="Times New Roman" pitchFamily="18" charset="0"/>
              </a:rPr>
              <a:t>Secreation</a:t>
            </a:r>
            <a:r>
              <a:rPr lang="en-IN" sz="2400" b="1" dirty="0" smtClean="0">
                <a:latin typeface="Times New Roman" pitchFamily="18" charset="0"/>
                <a:cs typeface="Times New Roman" pitchFamily="18" charset="0"/>
              </a:rPr>
              <a:t> of hydrochloric acid in stomach ,which leads to disease called </a:t>
            </a:r>
            <a:r>
              <a:rPr lang="en-IN" sz="2400" b="1" dirty="0" err="1" smtClean="0">
                <a:latin typeface="Times New Roman" pitchFamily="18" charset="0"/>
                <a:cs typeface="Times New Roman" pitchFamily="18" charset="0"/>
              </a:rPr>
              <a:t>Achlorhydria</a:t>
            </a:r>
            <a:r>
              <a:rPr lang="en-IN" sz="2400" b="1" dirty="0" smtClean="0">
                <a:latin typeface="Times New Roman" pitchFamily="18" charset="0"/>
                <a:cs typeface="Times New Roman" pitchFamily="18" charset="0"/>
              </a:rPr>
              <a:t> or </a:t>
            </a:r>
            <a:r>
              <a:rPr lang="en-IN" sz="2400" b="1" dirty="0" err="1" smtClean="0">
                <a:latin typeface="Times New Roman" pitchFamily="18" charset="0"/>
                <a:cs typeface="Times New Roman" pitchFamily="18" charset="0"/>
              </a:rPr>
              <a:t>Hypochlorhydria</a:t>
            </a:r>
            <a:r>
              <a:rPr lang="en-IN"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5" name="Flowchart: Decision 4"/>
          <p:cNvSpPr/>
          <p:nvPr/>
        </p:nvSpPr>
        <p:spPr>
          <a:xfrm>
            <a:off x="2571725" y="1785926"/>
            <a:ext cx="7429552" cy="1714512"/>
          </a:xfrm>
          <a:prstGeom prst="flowChartDecis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3600" b="1" dirty="0" err="1" smtClean="0">
                <a:latin typeface="Times New Roman" pitchFamily="18" charset="0"/>
                <a:cs typeface="Times New Roman" pitchFamily="18" charset="0"/>
              </a:rPr>
              <a:t>Defination</a:t>
            </a:r>
            <a:r>
              <a:rPr lang="en-IN"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8216" y="0"/>
            <a:ext cx="10673368" cy="6715148"/>
          </a:xfrm>
        </p:spPr>
        <p:txBody>
          <a:bodyPr>
            <a:normAutofit/>
          </a:bodyPr>
          <a:lstStyle/>
          <a:p>
            <a:r>
              <a:rPr lang="en-IN" sz="2800" dirty="0" smtClean="0">
                <a:latin typeface="Times New Roman" pitchFamily="18" charset="0"/>
                <a:cs typeface="Times New Roman" pitchFamily="18" charset="0"/>
              </a:rPr>
              <a:t>The gastric hydrochloric acid secreted by the stomach walls, kills the bacteria in the ingested drink /food ,soften fibrous food and helps in the secretion of pepsin </a:t>
            </a:r>
          </a:p>
          <a:p>
            <a:r>
              <a:rPr lang="en-IN" sz="2800" dirty="0" smtClean="0">
                <a:latin typeface="Times New Roman" pitchFamily="18" charset="0"/>
                <a:cs typeface="Times New Roman" pitchFamily="18" charset="0"/>
              </a:rPr>
              <a:t>                       PH below </a:t>
            </a:r>
          </a:p>
          <a:p>
            <a:r>
              <a:rPr lang="en-IN" sz="2800" dirty="0" err="1" smtClean="0">
                <a:latin typeface="Times New Roman" pitchFamily="18" charset="0"/>
                <a:cs typeface="Times New Roman" pitchFamily="18" charset="0"/>
              </a:rPr>
              <a:t>Pepsinogen</a:t>
            </a:r>
            <a:r>
              <a:rPr lang="en-IN" sz="2800" dirty="0" smtClean="0">
                <a:latin typeface="Times New Roman" pitchFamily="18" charset="0"/>
                <a:cs typeface="Times New Roman" pitchFamily="18" charset="0"/>
              </a:rPr>
              <a:t>                              Pepsin           </a:t>
            </a:r>
          </a:p>
          <a:p>
            <a:pPr>
              <a:buNone/>
            </a:pPr>
            <a:r>
              <a:rPr lang="en-IN" sz="2800" dirty="0" smtClean="0">
                <a:latin typeface="Times New Roman" pitchFamily="18" charset="0"/>
                <a:cs typeface="Times New Roman" pitchFamily="18" charset="0"/>
              </a:rPr>
              <a:t>                               6     </a:t>
            </a:r>
          </a:p>
          <a:p>
            <a:pPr>
              <a:buNone/>
            </a:pPr>
            <a:r>
              <a:rPr lang="en-IN" sz="2800" dirty="0" smtClean="0">
                <a:latin typeface="Times New Roman" pitchFamily="18" charset="0"/>
                <a:cs typeface="Times New Roman" pitchFamily="18" charset="0"/>
              </a:rPr>
              <a:t>   </a:t>
            </a:r>
            <a:r>
              <a:rPr lang="en-IN" sz="2800" dirty="0" err="1" smtClean="0">
                <a:latin typeface="Times New Roman" pitchFamily="18" charset="0"/>
                <a:cs typeface="Times New Roman" pitchFamily="18" charset="0"/>
              </a:rPr>
              <a:t>Pepsinogen</a:t>
            </a:r>
            <a:r>
              <a:rPr lang="en-IN" sz="2800" dirty="0" smtClean="0">
                <a:latin typeface="Times New Roman" pitchFamily="18" charset="0"/>
                <a:cs typeface="Times New Roman" pitchFamily="18" charset="0"/>
              </a:rPr>
              <a:t> is converted into pepsin when the gastric PH is below 6. not only this, pepsin shows its best action below 3.5.thus the absence of gastric acid (</a:t>
            </a:r>
            <a:r>
              <a:rPr lang="en-IN" sz="2800" dirty="0" err="1" smtClean="0">
                <a:latin typeface="Times New Roman" pitchFamily="18" charset="0"/>
                <a:cs typeface="Times New Roman" pitchFamily="18" charset="0"/>
              </a:rPr>
              <a:t>HCl</a:t>
            </a:r>
            <a:r>
              <a:rPr lang="en-IN" sz="2800" dirty="0" smtClean="0">
                <a:latin typeface="Times New Roman" pitchFamily="18" charset="0"/>
                <a:cs typeface="Times New Roman" pitchFamily="18" charset="0"/>
              </a:rPr>
              <a:t>) can cause lack of pepsin activity .this finally leads to impairment of protein digestion . </a:t>
            </a:r>
          </a:p>
          <a:p>
            <a:pPr>
              <a:buNone/>
            </a:pPr>
            <a:endParaRPr lang="en-US" sz="2800" dirty="0">
              <a:latin typeface="Times New Roman" pitchFamily="18" charset="0"/>
              <a:cs typeface="Times New Roman" pitchFamily="18" charset="0"/>
            </a:endParaRPr>
          </a:p>
        </p:txBody>
      </p:sp>
      <p:sp>
        <p:nvSpPr>
          <p:cNvPr id="4" name="Right Arrow 3"/>
          <p:cNvSpPr/>
          <p:nvPr/>
        </p:nvSpPr>
        <p:spPr>
          <a:xfrm>
            <a:off x="3297370" y="1826196"/>
            <a:ext cx="2261768" cy="3571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ctr"/>
            <a:r>
              <a:rPr lang="en-IN" dirty="0" smtClean="0">
                <a:latin typeface="Times New Roman" pitchFamily="18" charset="0"/>
                <a:cs typeface="Times New Roman" pitchFamily="18" charset="0"/>
              </a:rPr>
              <a:t>Hydrochloric acid (</a:t>
            </a:r>
            <a:r>
              <a:rPr lang="en-IN" dirty="0" err="1" smtClean="0">
                <a:latin typeface="Times New Roman" pitchFamily="18" charset="0"/>
                <a:cs typeface="Times New Roman" pitchFamily="18" charset="0"/>
              </a:rPr>
              <a:t>HCl</a:t>
            </a:r>
            <a:r>
              <a:rPr lang="en-IN" dirty="0" smtClean="0">
                <a:latin typeface="Times New Roman" pitchFamily="18" charset="0"/>
                <a:cs typeface="Times New Roman" pitchFamily="18" charset="0"/>
              </a:rPr>
              <a:t> )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2857478" y="2000240"/>
            <a:ext cx="7620053" cy="7143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IN" sz="2400" dirty="0" smtClean="0">
                <a:latin typeface="Times New Roman" pitchFamily="18" charset="0"/>
                <a:cs typeface="Times New Roman" pitchFamily="18" charset="0"/>
              </a:rPr>
              <a:t>Molecular Formula : </a:t>
            </a:r>
            <a:r>
              <a:rPr lang="en-IN" sz="2400" dirty="0" err="1" smtClean="0">
                <a:latin typeface="Times New Roman" pitchFamily="18" charset="0"/>
                <a:cs typeface="Times New Roman" pitchFamily="18" charset="0"/>
              </a:rPr>
              <a:t>HCl</a:t>
            </a:r>
            <a:r>
              <a:rPr lang="en-I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5" name="Rounded Rectangle 4"/>
          <p:cNvSpPr/>
          <p:nvPr/>
        </p:nvSpPr>
        <p:spPr>
          <a:xfrm>
            <a:off x="2857477" y="2857496"/>
            <a:ext cx="7524803" cy="7858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IN" sz="2400" dirty="0" smtClean="0">
                <a:latin typeface="Times New Roman" pitchFamily="18" charset="0"/>
                <a:cs typeface="Times New Roman" pitchFamily="18" charset="0"/>
              </a:rPr>
              <a:t>Molecular weight : 36.5  g </a:t>
            </a:r>
            <a:endParaRPr lang="en-US" sz="2400" dirty="0">
              <a:latin typeface="Times New Roman" pitchFamily="18" charset="0"/>
              <a:cs typeface="Times New Roman" pitchFamily="18" charset="0"/>
            </a:endParaRPr>
          </a:p>
        </p:txBody>
      </p:sp>
      <p:sp>
        <p:nvSpPr>
          <p:cNvPr id="6" name="Rounded Rectangle 5"/>
          <p:cNvSpPr/>
          <p:nvPr/>
        </p:nvSpPr>
        <p:spPr>
          <a:xfrm>
            <a:off x="2857478" y="3857628"/>
            <a:ext cx="7620053" cy="8572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800" dirty="0" smtClean="0">
                <a:latin typeface="Times New Roman" pitchFamily="18" charset="0"/>
                <a:cs typeface="Times New Roman" pitchFamily="18" charset="0"/>
              </a:rPr>
              <a:t>Synonyms : Muriatic acid ,Sprit of salt </a:t>
            </a:r>
            <a:endParaRPr lang="en-US" sz="2800" dirty="0">
              <a:latin typeface="Times New Roman" pitchFamily="18" charset="0"/>
              <a:cs typeface="Times New Roman" pitchFamily="18" charset="0"/>
            </a:endParaRPr>
          </a:p>
        </p:txBody>
      </p:sp>
      <p:sp>
        <p:nvSpPr>
          <p:cNvPr id="7" name="Rounded Rectangle 6"/>
          <p:cNvSpPr/>
          <p:nvPr/>
        </p:nvSpPr>
        <p:spPr>
          <a:xfrm>
            <a:off x="2857477" y="4857760"/>
            <a:ext cx="7810555" cy="10715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800" dirty="0" smtClean="0">
                <a:latin typeface="Times New Roman" pitchFamily="18" charset="0"/>
                <a:cs typeface="Times New Roman" pitchFamily="18" charset="0"/>
              </a:rPr>
              <a:t>Standards : It contain NLT 35% w/w and NMT 38% w/w of </a:t>
            </a:r>
            <a:r>
              <a:rPr lang="en-IN" sz="2800" dirty="0" err="1" smtClean="0">
                <a:latin typeface="Times New Roman" pitchFamily="18" charset="0"/>
                <a:cs typeface="Times New Roman" pitchFamily="18" charset="0"/>
              </a:rPr>
              <a:t>HCl</a:t>
            </a:r>
            <a:r>
              <a:rPr lang="en-IN"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IN" dirty="0" smtClean="0"/>
              <a:t>Method of preparation : </a:t>
            </a:r>
            <a:endParaRPr lang="en-US" dirty="0"/>
          </a:p>
        </p:txBody>
      </p:sp>
      <p:sp>
        <p:nvSpPr>
          <p:cNvPr id="3" name="Content Placeholder 2"/>
          <p:cNvSpPr>
            <a:spLocks noGrp="1"/>
          </p:cNvSpPr>
          <p:nvPr>
            <p:ph idx="1"/>
          </p:nvPr>
        </p:nvSpPr>
        <p:spPr>
          <a:xfrm>
            <a:off x="812708" y="1759528"/>
            <a:ext cx="10277856" cy="4800600"/>
          </a:xfrm>
        </p:spPr>
        <p:txBody>
          <a:bodyPr/>
          <a:lstStyle/>
          <a:p>
            <a:r>
              <a:rPr lang="en-IN" dirty="0" smtClean="0"/>
              <a:t>1) </a:t>
            </a:r>
            <a:r>
              <a:rPr lang="en-US" dirty="0" smtClean="0">
                <a:latin typeface="Times New Roman" pitchFamily="18" charset="0"/>
                <a:cs typeface="Times New Roman" pitchFamily="18" charset="0"/>
              </a:rPr>
              <a:t>It is manufactured by the action of </a:t>
            </a:r>
            <a:r>
              <a:rPr lang="en-US" dirty="0" err="1" smtClean="0">
                <a:latin typeface="Times New Roman" pitchFamily="18" charset="0"/>
                <a:cs typeface="Times New Roman" pitchFamily="18" charset="0"/>
              </a:rPr>
              <a:t>sulphuric</a:t>
            </a:r>
            <a:r>
              <a:rPr lang="en-US" dirty="0" smtClean="0">
                <a:latin typeface="Times New Roman" pitchFamily="18" charset="0"/>
                <a:cs typeface="Times New Roman" pitchFamily="18" charset="0"/>
              </a:rPr>
              <a:t> acid on sodium chloride.</a:t>
            </a:r>
          </a:p>
          <a:p>
            <a:r>
              <a:rPr lang="en-US" sz="2800" b="1" dirty="0" err="1" smtClean="0">
                <a:latin typeface="Times New Roman" pitchFamily="18" charset="0"/>
                <a:cs typeface="Times New Roman" pitchFamily="18" charset="0"/>
              </a:rPr>
              <a:t>NaCl</a:t>
            </a:r>
            <a:r>
              <a:rPr lang="en-US" sz="2800" b="1" dirty="0" smtClean="0">
                <a:latin typeface="Times New Roman" pitchFamily="18" charset="0"/>
                <a:cs typeface="Times New Roman" pitchFamily="18" charset="0"/>
              </a:rPr>
              <a:t>    +   H2SO4 →NaHSO4 + </a:t>
            </a:r>
            <a:r>
              <a:rPr lang="en-US" sz="2800" b="1" dirty="0" err="1" smtClean="0">
                <a:latin typeface="Times New Roman" pitchFamily="18" charset="0"/>
                <a:cs typeface="Times New Roman" pitchFamily="18" charset="0"/>
              </a:rPr>
              <a:t>HCl</a:t>
            </a:r>
            <a:endParaRPr lang="en-US" sz="2800" b="1" dirty="0" smtClean="0">
              <a:latin typeface="Times New Roman" pitchFamily="18" charset="0"/>
              <a:cs typeface="Times New Roman" pitchFamily="18" charset="0"/>
            </a:endParaRPr>
          </a:p>
          <a:p>
            <a:r>
              <a:rPr lang="en-IN" sz="2800" dirty="0" smtClean="0">
                <a:latin typeface="Times New Roman" pitchFamily="18" charset="0"/>
                <a:cs typeface="Times New Roman" pitchFamily="18" charset="0"/>
              </a:rPr>
              <a:t>Sodium  sulphuric      sodium        hydrochloric </a:t>
            </a:r>
          </a:p>
          <a:p>
            <a:pPr>
              <a:buNone/>
            </a:pPr>
            <a:r>
              <a:rPr lang="en-IN" sz="2800" dirty="0" smtClean="0">
                <a:latin typeface="Times New Roman" pitchFamily="18" charset="0"/>
                <a:cs typeface="Times New Roman" pitchFamily="18" charset="0"/>
              </a:rPr>
              <a:t>    Chloride   acid           Bisulphate       acid </a:t>
            </a:r>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NaHSO4   +   </a:t>
            </a:r>
            <a:r>
              <a:rPr lang="en-US" sz="2800" b="1" dirty="0" err="1" smtClean="0">
                <a:latin typeface="Times New Roman" pitchFamily="18" charset="0"/>
                <a:cs typeface="Times New Roman" pitchFamily="18" charset="0"/>
              </a:rPr>
              <a:t>NaCl</a:t>
            </a:r>
            <a:r>
              <a:rPr lang="en-US" sz="2800" b="1" dirty="0" smtClean="0">
                <a:latin typeface="Times New Roman" pitchFamily="18" charset="0"/>
                <a:cs typeface="Times New Roman" pitchFamily="18" charset="0"/>
              </a:rPr>
              <a:t>   → Na2SO4    +</a:t>
            </a:r>
            <a:r>
              <a:rPr lang="en-US" sz="2800" b="1" dirty="0" err="1" smtClean="0">
                <a:latin typeface="Times New Roman" pitchFamily="18" charset="0"/>
                <a:cs typeface="Times New Roman" pitchFamily="18" charset="0"/>
              </a:rPr>
              <a:t>HCl</a:t>
            </a:r>
            <a:r>
              <a:rPr lang="en-US" sz="2800" b="1" dirty="0" smtClean="0">
                <a:latin typeface="Times New Roman" pitchFamily="18" charset="0"/>
                <a:cs typeface="Times New Roman" pitchFamily="18" charset="0"/>
              </a:rPr>
              <a:t>  </a:t>
            </a:r>
          </a:p>
          <a:p>
            <a:pPr>
              <a:buNone/>
            </a:pPr>
            <a:r>
              <a:rPr lang="en-IN" sz="2800" b="1" dirty="0" smtClean="0">
                <a:latin typeface="Times New Roman" pitchFamily="18" charset="0"/>
                <a:cs typeface="Times New Roman" pitchFamily="18" charset="0"/>
              </a:rPr>
              <a:t>    </a:t>
            </a:r>
            <a:r>
              <a:rPr lang="en-IN" sz="2800" dirty="0" smtClean="0">
                <a:latin typeface="Times New Roman" pitchFamily="18" charset="0"/>
                <a:cs typeface="Times New Roman" pitchFamily="18" charset="0"/>
              </a:rPr>
              <a:t>sodium         sodium      </a:t>
            </a:r>
            <a:r>
              <a:rPr lang="en-IN" sz="2800" dirty="0" err="1" smtClean="0">
                <a:latin typeface="Times New Roman" pitchFamily="18" charset="0"/>
                <a:cs typeface="Times New Roman" pitchFamily="18" charset="0"/>
              </a:rPr>
              <a:t>sodium</a:t>
            </a:r>
            <a:r>
              <a:rPr lang="en-IN" sz="2800" dirty="0" smtClean="0">
                <a:latin typeface="Times New Roman" pitchFamily="18" charset="0"/>
                <a:cs typeface="Times New Roman" pitchFamily="18" charset="0"/>
              </a:rPr>
              <a:t>        hydrochloric  </a:t>
            </a:r>
          </a:p>
          <a:p>
            <a:pPr>
              <a:buNone/>
            </a:pPr>
            <a:r>
              <a:rPr lang="en-IN" sz="2800" dirty="0" smtClean="0">
                <a:latin typeface="Times New Roman" pitchFamily="18" charset="0"/>
                <a:cs typeface="Times New Roman" pitchFamily="18" charset="0"/>
              </a:rPr>
              <a:t>      bisulphite    chloride       sulphate       acid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480</TotalTime>
  <Words>1115</Words>
  <Application>Microsoft Office PowerPoint</Application>
  <PresentationFormat>Custom</PresentationFormat>
  <Paragraphs>151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Drug profile of Acidifiers and Antacid </vt:lpstr>
      <vt:lpstr>Objectives</vt:lpstr>
      <vt:lpstr>Slide 3</vt:lpstr>
      <vt:lpstr>Slide 4</vt:lpstr>
      <vt:lpstr>Slide 5</vt:lpstr>
      <vt:lpstr>ACIDIFYING AGENTS : </vt:lpstr>
      <vt:lpstr>Slide 7</vt:lpstr>
      <vt:lpstr>Hydrochloric acid (HCl ) </vt:lpstr>
      <vt:lpstr>Method of preparation : </vt:lpstr>
      <vt:lpstr>Physical properties : </vt:lpstr>
      <vt:lpstr>Assay: </vt:lpstr>
      <vt:lpstr>Slide 12</vt:lpstr>
      <vt:lpstr>  ANTACIDS </vt:lpstr>
      <vt:lpstr>Ideal characteristics of antacids </vt:lpstr>
      <vt:lpstr>Slide 15</vt:lpstr>
      <vt:lpstr>Slide 16</vt:lpstr>
      <vt:lpstr>Slide 17</vt:lpstr>
      <vt:lpstr>Slide 18</vt:lpstr>
      <vt:lpstr>Slide 19</vt:lpstr>
      <vt:lpstr>Slide 20</vt:lpstr>
      <vt:lpstr>Slide 21</vt:lpstr>
      <vt:lpstr>conclusion</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Monali</cp:lastModifiedBy>
  <cp:revision>30</cp:revision>
  <dcterms:created xsi:type="dcterms:W3CDTF">2023-09-12T17:50:26Z</dcterms:created>
  <dcterms:modified xsi:type="dcterms:W3CDTF">2023-11-30T03:58:29Z</dcterms:modified>
</cp:coreProperties>
</file>