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9" r:id="rId12"/>
    <p:sldId id="266"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63" d="100"/>
          <a:sy n="63" d="100"/>
        </p:scale>
        <p:origin x="80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EE6A7F3-0187-4015-A274-04D840541383}" type="datetimeFigureOut">
              <a:rPr lang="en-IN" smtClean="0"/>
              <a:t>07-02-2025</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A5B450B4-CB32-4B8D-A3BE-AF1E4E15DA95}"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297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6A7F3-0187-4015-A274-04D840541383}" type="datetimeFigureOut">
              <a:rPr lang="en-IN" smtClean="0"/>
              <a:t>07-02-2025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5B450B4-CB32-4B8D-A3BE-AF1E4E15DA95}" type="slidenum">
              <a:rPr lang="en-IN" smtClean="0"/>
              <a:t>‹#›</a:t>
            </a:fld>
            <a:endParaRPr lang="en-IN"/>
          </a:p>
        </p:txBody>
      </p:sp>
    </p:spTree>
    <p:extLst>
      <p:ext uri="{BB962C8B-B14F-4D97-AF65-F5344CB8AC3E}">
        <p14:creationId xmlns:p14="http://schemas.microsoft.com/office/powerpoint/2010/main" val="297335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E6A7F3-0187-4015-A274-04D840541383}" type="datetimeFigureOut">
              <a:rPr lang="en-IN" smtClean="0"/>
              <a:t>07-02-2025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5B450B4-CB32-4B8D-A3BE-AF1E4E15DA95}"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9505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E6A7F3-0187-4015-A274-04D840541383}" type="datetimeFigureOut">
              <a:rPr lang="en-IN" smtClean="0"/>
              <a:t>07-02-2025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5B450B4-CB32-4B8D-A3BE-AF1E4E15DA95}"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6687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E6A7F3-0187-4015-A274-04D840541383}" type="datetimeFigureOut">
              <a:rPr lang="en-IN" smtClean="0"/>
              <a:t>07-02-2025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5B450B4-CB32-4B8D-A3BE-AF1E4E15DA95}" type="slidenum">
              <a:rPr lang="en-IN" smtClean="0"/>
              <a:t>‹#›</a:t>
            </a:fld>
            <a:endParaRPr lang="en-IN"/>
          </a:p>
        </p:txBody>
      </p:sp>
    </p:spTree>
    <p:extLst>
      <p:ext uri="{BB962C8B-B14F-4D97-AF65-F5344CB8AC3E}">
        <p14:creationId xmlns:p14="http://schemas.microsoft.com/office/powerpoint/2010/main" val="596731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E6A7F3-0187-4015-A274-04D840541383}" type="datetimeFigureOut">
              <a:rPr lang="en-IN" smtClean="0"/>
              <a:t>07-02-2025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5B450B4-CB32-4B8D-A3BE-AF1E4E15DA95}"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8844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E6A7F3-0187-4015-A274-04D840541383}" type="datetimeFigureOut">
              <a:rPr lang="en-IN" smtClean="0"/>
              <a:t>07-02-2025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5B450B4-CB32-4B8D-A3BE-AF1E4E15DA95}"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0984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E6A7F3-0187-4015-A274-04D840541383}" type="datetimeFigureOut">
              <a:rPr lang="en-IN" smtClean="0"/>
              <a:t>07-02-2025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5B450B4-CB32-4B8D-A3BE-AF1E4E15DA95}"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4371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E6A7F3-0187-4015-A274-04D840541383}" type="datetimeFigureOut">
              <a:rPr lang="en-IN" smtClean="0"/>
              <a:t>07-02-2025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5B450B4-CB32-4B8D-A3BE-AF1E4E15DA95}"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5939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E6A7F3-0187-4015-A274-04D840541383}" type="datetimeFigureOut">
              <a:rPr lang="en-IN" smtClean="0"/>
              <a:t>07-02-2025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5B450B4-CB32-4B8D-A3BE-AF1E4E15DA95}" type="slidenum">
              <a:rPr lang="en-IN" smtClean="0"/>
              <a:t>‹#›</a:t>
            </a:fld>
            <a:endParaRPr lang="en-IN"/>
          </a:p>
        </p:txBody>
      </p:sp>
    </p:spTree>
    <p:extLst>
      <p:ext uri="{BB962C8B-B14F-4D97-AF65-F5344CB8AC3E}">
        <p14:creationId xmlns:p14="http://schemas.microsoft.com/office/powerpoint/2010/main" val="2582941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E6A7F3-0187-4015-A274-04D840541383}" type="datetimeFigureOut">
              <a:rPr lang="en-IN" smtClean="0"/>
              <a:t>07-02-2025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5B450B4-CB32-4B8D-A3BE-AF1E4E15DA95}"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0700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E6A7F3-0187-4015-A274-04D840541383}" type="datetimeFigureOut">
              <a:rPr lang="en-IN" smtClean="0"/>
              <a:t>07-02-2025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5B450B4-CB32-4B8D-A3BE-AF1E4E15DA95}" type="slidenum">
              <a:rPr lang="en-IN" smtClean="0"/>
              <a:t>‹#›</a:t>
            </a:fld>
            <a:endParaRPr lang="en-IN"/>
          </a:p>
        </p:txBody>
      </p:sp>
    </p:spTree>
    <p:extLst>
      <p:ext uri="{BB962C8B-B14F-4D97-AF65-F5344CB8AC3E}">
        <p14:creationId xmlns:p14="http://schemas.microsoft.com/office/powerpoint/2010/main" val="2433241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E6A7F3-0187-4015-A274-04D840541383}" type="datetimeFigureOut">
              <a:rPr lang="en-IN" smtClean="0"/>
              <a:t>07-02-2025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5B450B4-CB32-4B8D-A3BE-AF1E4E15DA95}"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8321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E6A7F3-0187-4015-A274-04D840541383}" type="datetimeFigureOut">
              <a:rPr lang="en-IN" smtClean="0"/>
              <a:t>07-02-2025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5B450B4-CB32-4B8D-A3BE-AF1E4E15DA95}"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4429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6A7F3-0187-4015-A274-04D840541383}" type="datetimeFigureOut">
              <a:rPr lang="en-IN" smtClean="0"/>
              <a:t>07-02-2025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5B450B4-CB32-4B8D-A3BE-AF1E4E15DA95}" type="slidenum">
              <a:rPr lang="en-IN" smtClean="0"/>
              <a:t>‹#›</a:t>
            </a:fld>
            <a:endParaRPr lang="en-IN"/>
          </a:p>
        </p:txBody>
      </p:sp>
    </p:spTree>
    <p:extLst>
      <p:ext uri="{BB962C8B-B14F-4D97-AF65-F5344CB8AC3E}">
        <p14:creationId xmlns:p14="http://schemas.microsoft.com/office/powerpoint/2010/main" val="1008769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6A7F3-0187-4015-A274-04D840541383}" type="datetimeFigureOut">
              <a:rPr lang="en-IN" smtClean="0"/>
              <a:t>07-02-2025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5B450B4-CB32-4B8D-A3BE-AF1E4E15DA95}"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4297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6A7F3-0187-4015-A274-04D840541383}" type="datetimeFigureOut">
              <a:rPr lang="en-IN" smtClean="0"/>
              <a:t>07-02-2025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5B450B4-CB32-4B8D-A3BE-AF1E4E15DA95}" type="slidenum">
              <a:rPr lang="en-IN" smtClean="0"/>
              <a:t>‹#›</a:t>
            </a:fld>
            <a:endParaRPr lang="en-IN"/>
          </a:p>
        </p:txBody>
      </p:sp>
    </p:spTree>
    <p:extLst>
      <p:ext uri="{BB962C8B-B14F-4D97-AF65-F5344CB8AC3E}">
        <p14:creationId xmlns:p14="http://schemas.microsoft.com/office/powerpoint/2010/main" val="144909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EE6A7F3-0187-4015-A274-04D840541383}" type="datetimeFigureOut">
              <a:rPr lang="en-IN" smtClean="0"/>
              <a:t>07-02-2025</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5B450B4-CB32-4B8D-A3BE-AF1E4E15DA95}" type="slidenum">
              <a:rPr lang="en-IN" smtClean="0"/>
              <a:t>‹#›</a:t>
            </a:fld>
            <a:endParaRPr lang="en-IN"/>
          </a:p>
        </p:txBody>
      </p:sp>
    </p:spTree>
    <p:extLst>
      <p:ext uri="{BB962C8B-B14F-4D97-AF65-F5344CB8AC3E}">
        <p14:creationId xmlns:p14="http://schemas.microsoft.com/office/powerpoint/2010/main" val="4288050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353D6-FDE0-616C-EE66-69BC430F6480}"/>
              </a:ext>
            </a:extLst>
          </p:cNvPr>
          <p:cNvSpPr>
            <a:spLocks noGrp="1"/>
          </p:cNvSpPr>
          <p:nvPr>
            <p:ph type="ctrTitle"/>
          </p:nvPr>
        </p:nvSpPr>
        <p:spPr>
          <a:xfrm>
            <a:off x="2688165" y="1789851"/>
            <a:ext cx="6815669" cy="1515533"/>
          </a:xfrm>
        </p:spPr>
        <p:txBody>
          <a:bodyPr/>
          <a:lstStyle/>
          <a:p>
            <a:pPr>
              <a:lnSpc>
                <a:spcPct val="115000"/>
              </a:lnSpc>
              <a:spcAft>
                <a:spcPts val="1000"/>
              </a:spcAf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TRAUMA FROM OCCLUSION </a:t>
            </a:r>
            <a:br>
              <a:rPr lang="en-IN" sz="2400" dirty="0">
                <a:effectLst/>
                <a:latin typeface="Times New Roman" panose="02020603050405020304" pitchFamily="18" charset="0"/>
                <a:ea typeface="Calibri" panose="020F0502020204030204" pitchFamily="34" charset="0"/>
                <a:cs typeface="Times New Roman" panose="02020603050405020304" pitchFamily="18" charset="0"/>
              </a:rPr>
            </a:b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AND</a:t>
            </a:r>
            <a:br>
              <a:rPr lang="en-IN" sz="2400" dirty="0">
                <a:effectLst/>
                <a:latin typeface="Times New Roman" panose="02020603050405020304" pitchFamily="18" charset="0"/>
                <a:ea typeface="Calibri" panose="020F0502020204030204" pitchFamily="34" charset="0"/>
                <a:cs typeface="Times New Roman" panose="02020603050405020304" pitchFamily="18" charset="0"/>
              </a:rPr>
            </a:b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FREMITUS TEST</a:t>
            </a:r>
            <a:endParaRPr lang="en-IN" sz="66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E826E5F1-02A0-96D3-D070-94BB1C7DEEBB}"/>
              </a:ext>
            </a:extLst>
          </p:cNvPr>
          <p:cNvSpPr>
            <a:spLocks noGrp="1"/>
          </p:cNvSpPr>
          <p:nvPr>
            <p:ph type="subTitle" idx="1"/>
          </p:nvPr>
        </p:nvSpPr>
        <p:spPr/>
        <p:txBody>
          <a:bodyPr>
            <a:normAutofit fontScale="62500" lnSpcReduction="20000"/>
          </a:bodyPr>
          <a:lstStyle/>
          <a:p>
            <a:pPr marL="2970530" indent="-409575" algn="r">
              <a:lnSpc>
                <a:spcPct val="115000"/>
              </a:lnSpc>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DR. GIRISH SURAGIMATH</a:t>
            </a:r>
            <a:endParaRPr lang="en-IN" sz="1800" dirty="0">
              <a:effectLst/>
              <a:latin typeface="Calibri" panose="020F0502020204030204" pitchFamily="34" charset="0"/>
              <a:ea typeface="Calibri" panose="020F0502020204030204" pitchFamily="34" charset="0"/>
              <a:cs typeface="Vrinda" panose="020B0502040204020203" pitchFamily="34" charset="0"/>
            </a:endParaRPr>
          </a:p>
          <a:p>
            <a:pPr marL="3200400" indent="-769620" algn="r">
              <a:lnSpc>
                <a:spcPct val="115000"/>
              </a:lnSpc>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DEPARTMENT OF PERIODONTOLOGY</a:t>
            </a:r>
            <a:endParaRPr lang="en-IN" sz="1800" dirty="0">
              <a:effectLst/>
              <a:latin typeface="Calibri" panose="020F0502020204030204" pitchFamily="34" charset="0"/>
              <a:ea typeface="Calibri" panose="020F0502020204030204" pitchFamily="34" charset="0"/>
              <a:cs typeface="Vrinda" panose="020B0502040204020203" pitchFamily="34" charset="0"/>
            </a:endParaRPr>
          </a:p>
          <a:p>
            <a:pPr marL="3200400" indent="-769620" algn="r">
              <a:lnSpc>
                <a:spcPct val="115000"/>
              </a:lnSpc>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SCHOOL OF DENTAL SCIENCES,</a:t>
            </a:r>
            <a:endParaRPr lang="en-IN" sz="1800" dirty="0">
              <a:effectLst/>
              <a:latin typeface="Calibri" panose="020F0502020204030204" pitchFamily="34" charset="0"/>
              <a:ea typeface="Calibri" panose="020F0502020204030204" pitchFamily="34" charset="0"/>
              <a:cs typeface="Vrinda" panose="020B0502040204020203" pitchFamily="34" charset="0"/>
            </a:endParaRPr>
          </a:p>
          <a:p>
            <a:pPr marL="3200400" indent="-769620" algn="r">
              <a:lnSpc>
                <a:spcPct val="115000"/>
              </a:lnSpc>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KRISHNA VISHWA VIDYAPEETH,KARAD.</a:t>
            </a:r>
            <a:endParaRPr lang="en-IN" dirty="0"/>
          </a:p>
        </p:txBody>
      </p:sp>
    </p:spTree>
    <p:extLst>
      <p:ext uri="{BB962C8B-B14F-4D97-AF65-F5344CB8AC3E}">
        <p14:creationId xmlns:p14="http://schemas.microsoft.com/office/powerpoint/2010/main" val="1955452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061FF-12E4-3D52-C536-B4B64B92D85E}"/>
              </a:ext>
            </a:extLst>
          </p:cNvPr>
          <p:cNvSpPr>
            <a:spLocks noGrp="1"/>
          </p:cNvSpPr>
          <p:nvPr>
            <p:ph type="title"/>
          </p:nvPr>
        </p:nvSpPr>
        <p:spPr/>
        <p:txBody>
          <a:bodyPr>
            <a:normAutofit/>
          </a:bodyPr>
          <a:lstStyle/>
          <a:p>
            <a:r>
              <a:rPr lang="en-US" sz="4400" b="1" dirty="0">
                <a:effectLst/>
                <a:latin typeface="Calibri" panose="020F0502020204030204" pitchFamily="34" charset="0"/>
                <a:ea typeface="Calibri" panose="020F0502020204030204" pitchFamily="34" charset="0"/>
                <a:cs typeface="Times New Roman" panose="02020603050405020304" pitchFamily="18" charset="0"/>
              </a:rPr>
              <a:t>Corrective measures of TFO</a:t>
            </a:r>
            <a:endParaRPr lang="en-IN" dirty="0"/>
          </a:p>
        </p:txBody>
      </p:sp>
      <p:sp>
        <p:nvSpPr>
          <p:cNvPr id="3" name="Content Placeholder 2">
            <a:extLst>
              <a:ext uri="{FF2B5EF4-FFF2-40B4-BE49-F238E27FC236}">
                <a16:creationId xmlns:a16="http://schemas.microsoft.com/office/drawing/2014/main" id="{73A31DC2-4A70-D29E-C3D7-C428F135C8E1}"/>
              </a:ext>
            </a:extLst>
          </p:cNvPr>
          <p:cNvSpPr>
            <a:spLocks noGrp="1"/>
          </p:cNvSpPr>
          <p:nvPr>
            <p:ph idx="1"/>
          </p:nvPr>
        </p:nvSpPr>
        <p:spPr/>
        <p:txBody>
          <a:bodyPr>
            <a:normAutofit fontScale="25000" lnSpcReduction="20000"/>
          </a:bodyPr>
          <a:lstStyle/>
          <a:p>
            <a:pPr algn="just">
              <a:lnSpc>
                <a:spcPct val="200000"/>
              </a:lnSpc>
              <a:spcAft>
                <a:spcPts val="1000"/>
              </a:spcAft>
            </a:pPr>
            <a:r>
              <a:rPr lang="en-US" sz="6400" dirty="0">
                <a:effectLst/>
                <a:latin typeface="Calibri" panose="020F0502020204030204" pitchFamily="34" charset="0"/>
                <a:ea typeface="Calibri" panose="020F0502020204030204" pitchFamily="34" charset="0"/>
                <a:cs typeface="Times New Roman" panose="02020603050405020304" pitchFamily="18" charset="0"/>
              </a:rPr>
              <a:t>The treatment of TFO involves removal of the excessive occlusal forces and bringing the tooth/teeth in a comfortable position. </a:t>
            </a:r>
            <a:endParaRPr lang="en-IN" sz="6400" dirty="0">
              <a:effectLst/>
              <a:latin typeface="Calibri" panose="020F0502020204030204" pitchFamily="34" charset="0"/>
              <a:ea typeface="Calibri" panose="020F0502020204030204" pitchFamily="34" charset="0"/>
              <a:cs typeface="Vrinda" panose="020B0502040204020203" pitchFamily="34" charset="0"/>
            </a:endParaRPr>
          </a:p>
          <a:p>
            <a:pPr marL="0" indent="0" algn="just">
              <a:lnSpc>
                <a:spcPct val="200000"/>
              </a:lnSpc>
              <a:spcAft>
                <a:spcPts val="1000"/>
              </a:spcAft>
              <a:buNone/>
            </a:pPr>
            <a:r>
              <a:rPr lang="en-US" sz="6400" b="1" dirty="0">
                <a:effectLst/>
                <a:latin typeface="Calibri" panose="020F0502020204030204" pitchFamily="34" charset="0"/>
                <a:ea typeface="Calibri" panose="020F0502020204030204" pitchFamily="34" charset="0"/>
                <a:cs typeface="Times New Roman" panose="02020603050405020304" pitchFamily="18" charset="0"/>
              </a:rPr>
              <a:t>The treatment options include:</a:t>
            </a:r>
            <a:endParaRPr lang="en-IN" sz="6400" b="1" dirty="0">
              <a:effectLst/>
              <a:latin typeface="Calibri" panose="020F0502020204030204" pitchFamily="34" charset="0"/>
              <a:ea typeface="Calibri" panose="020F0502020204030204" pitchFamily="34" charset="0"/>
              <a:cs typeface="Vrinda" panose="020B0502040204020203" pitchFamily="34" charset="0"/>
            </a:endParaRPr>
          </a:p>
          <a:p>
            <a:pPr algn="just">
              <a:lnSpc>
                <a:spcPct val="200000"/>
              </a:lnSpc>
              <a:spcAft>
                <a:spcPts val="1000"/>
              </a:spcAft>
            </a:pPr>
            <a:r>
              <a:rPr lang="en-US" sz="6400" dirty="0">
                <a:effectLst/>
                <a:latin typeface="Calibri" panose="020F0502020204030204" pitchFamily="34" charset="0"/>
                <a:ea typeface="Calibri" panose="020F0502020204030204" pitchFamily="34" charset="0"/>
                <a:cs typeface="Times New Roman" panose="02020603050405020304" pitchFamily="18" charset="0"/>
              </a:rPr>
              <a:t>1.	Occlusal adjustments and occlusal equilibration.</a:t>
            </a:r>
            <a:endParaRPr lang="en-IN" sz="6400" dirty="0">
              <a:effectLst/>
              <a:latin typeface="Calibri" panose="020F0502020204030204" pitchFamily="34" charset="0"/>
              <a:ea typeface="Calibri" panose="020F0502020204030204" pitchFamily="34" charset="0"/>
              <a:cs typeface="Vrinda" panose="020B0502040204020203" pitchFamily="34" charset="0"/>
            </a:endParaRPr>
          </a:p>
          <a:p>
            <a:pPr algn="just">
              <a:lnSpc>
                <a:spcPct val="200000"/>
              </a:lnSpc>
              <a:spcAft>
                <a:spcPts val="1000"/>
              </a:spcAft>
            </a:pPr>
            <a:r>
              <a:rPr lang="en-US" sz="6400" dirty="0">
                <a:effectLst/>
                <a:latin typeface="Calibri" panose="020F0502020204030204" pitchFamily="34" charset="0"/>
                <a:ea typeface="Calibri" panose="020F0502020204030204" pitchFamily="34" charset="0"/>
                <a:cs typeface="Times New Roman" panose="02020603050405020304" pitchFamily="18" charset="0"/>
              </a:rPr>
              <a:t>2.	Management of parafunctional habits.</a:t>
            </a:r>
            <a:endParaRPr lang="en-IN" sz="6400" dirty="0">
              <a:effectLst/>
              <a:latin typeface="Calibri" panose="020F0502020204030204" pitchFamily="34" charset="0"/>
              <a:ea typeface="Calibri" panose="020F0502020204030204" pitchFamily="34" charset="0"/>
              <a:cs typeface="Vrinda" panose="020B0502040204020203" pitchFamily="34" charset="0"/>
            </a:endParaRPr>
          </a:p>
          <a:p>
            <a:pPr algn="just">
              <a:lnSpc>
                <a:spcPct val="200000"/>
              </a:lnSpc>
              <a:spcAft>
                <a:spcPts val="1000"/>
              </a:spcAft>
            </a:pPr>
            <a:r>
              <a:rPr lang="en-US" sz="6400" dirty="0">
                <a:effectLst/>
                <a:latin typeface="Calibri" panose="020F0502020204030204" pitchFamily="34" charset="0"/>
                <a:ea typeface="Calibri" panose="020F0502020204030204" pitchFamily="34" charset="0"/>
                <a:cs typeface="Times New Roman" panose="02020603050405020304" pitchFamily="18" charset="0"/>
              </a:rPr>
              <a:t>3.	Selective grinding and splinting of certain teeth.</a:t>
            </a:r>
            <a:endParaRPr lang="en-IN" sz="6400" dirty="0">
              <a:effectLst/>
              <a:latin typeface="Calibri" panose="020F0502020204030204" pitchFamily="34" charset="0"/>
              <a:ea typeface="Calibri" panose="020F0502020204030204" pitchFamily="34" charset="0"/>
              <a:cs typeface="Vrinda" panose="020B0502040204020203" pitchFamily="34" charset="0"/>
            </a:endParaRPr>
          </a:p>
          <a:p>
            <a:pPr algn="just">
              <a:lnSpc>
                <a:spcPct val="200000"/>
              </a:lnSpc>
              <a:spcAft>
                <a:spcPts val="1000"/>
              </a:spcAft>
            </a:pPr>
            <a:endParaRPr lang="en-IN" dirty="0"/>
          </a:p>
        </p:txBody>
      </p:sp>
    </p:spTree>
    <p:extLst>
      <p:ext uri="{BB962C8B-B14F-4D97-AF65-F5344CB8AC3E}">
        <p14:creationId xmlns:p14="http://schemas.microsoft.com/office/powerpoint/2010/main" val="1059847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057841-C195-C872-CCBB-5FFFCCFDC3A6}"/>
              </a:ext>
            </a:extLst>
          </p:cNvPr>
          <p:cNvSpPr>
            <a:spLocks noGrp="1"/>
          </p:cNvSpPr>
          <p:nvPr>
            <p:ph idx="1"/>
          </p:nvPr>
        </p:nvSpPr>
        <p:spPr>
          <a:xfrm>
            <a:off x="1295402" y="3054772"/>
            <a:ext cx="9601196" cy="1852508"/>
          </a:xfrm>
        </p:spPr>
        <p:txBody>
          <a:bodyPr>
            <a:normAutofit/>
          </a:bodyPr>
          <a:lstStyle/>
          <a:p>
            <a:pPr marL="0" indent="0" algn="just">
              <a:lnSpc>
                <a:spcPct val="200000"/>
              </a:lnSpc>
              <a:spcAft>
                <a:spcPts val="100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4. Periodontal Therapy and Orthodontic correction. </a:t>
            </a:r>
            <a:endParaRPr lang="en-IN" sz="1600" dirty="0">
              <a:effectLst/>
              <a:latin typeface="Calibri" panose="020F0502020204030204" pitchFamily="34" charset="0"/>
              <a:ea typeface="Calibri" panose="020F0502020204030204" pitchFamily="34" charset="0"/>
              <a:cs typeface="Vrinda" panose="020B0502040204020203" pitchFamily="34" charset="0"/>
            </a:endParaRPr>
          </a:p>
          <a:p>
            <a:pPr marL="0" indent="0" algn="just">
              <a:lnSpc>
                <a:spcPct val="200000"/>
              </a:lnSpc>
              <a:spcAft>
                <a:spcPts val="100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5. Occlusal reconstruction.</a:t>
            </a:r>
            <a:endParaRPr lang="en-IN" sz="1600" dirty="0">
              <a:effectLst/>
              <a:latin typeface="Calibri" panose="020F0502020204030204" pitchFamily="34" charset="0"/>
              <a:ea typeface="Calibri" panose="020F0502020204030204" pitchFamily="34" charset="0"/>
              <a:cs typeface="Vrinda" panose="020B0502040204020203" pitchFamily="34" charset="0"/>
            </a:endParaRPr>
          </a:p>
          <a:p>
            <a:pPr marL="0" indent="0" algn="just">
              <a:lnSpc>
                <a:spcPct val="200000"/>
              </a:lnSpc>
              <a:spcAft>
                <a:spcPts val="100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6. Extraction of selected teeth.</a:t>
            </a:r>
            <a:endParaRPr lang="en-IN" sz="1600" dirty="0">
              <a:effectLst/>
              <a:latin typeface="Calibri" panose="020F0502020204030204" pitchFamily="34" charset="0"/>
              <a:ea typeface="Calibri" panose="020F0502020204030204" pitchFamily="34" charset="0"/>
              <a:cs typeface="Vrinda" panose="020B0502040204020203" pitchFamily="34" charset="0"/>
            </a:endParaRPr>
          </a:p>
        </p:txBody>
      </p:sp>
    </p:spTree>
    <p:extLst>
      <p:ext uri="{BB962C8B-B14F-4D97-AF65-F5344CB8AC3E}">
        <p14:creationId xmlns:p14="http://schemas.microsoft.com/office/powerpoint/2010/main" val="4236089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7C63A-2CFC-9B8D-1D32-3E7E9D4BFCCD}"/>
              </a:ext>
            </a:extLst>
          </p:cNvPr>
          <p:cNvSpPr>
            <a:spLocks noGrp="1"/>
          </p:cNvSpPr>
          <p:nvPr>
            <p:ph type="title"/>
          </p:nvPr>
        </p:nvSpPr>
        <p:spPr/>
        <p:txBody>
          <a:bodyPr/>
          <a:lstStyle/>
          <a:p>
            <a:r>
              <a:rPr lang="en-IN" dirty="0"/>
              <a:t>Conclusion </a:t>
            </a:r>
          </a:p>
        </p:txBody>
      </p:sp>
      <p:sp>
        <p:nvSpPr>
          <p:cNvPr id="3" name="Content Placeholder 2">
            <a:extLst>
              <a:ext uri="{FF2B5EF4-FFF2-40B4-BE49-F238E27FC236}">
                <a16:creationId xmlns:a16="http://schemas.microsoft.com/office/drawing/2014/main" id="{4263138C-841C-F391-70BB-463C39DAAACC}"/>
              </a:ext>
            </a:extLst>
          </p:cNvPr>
          <p:cNvSpPr>
            <a:spLocks noGrp="1"/>
          </p:cNvSpPr>
          <p:nvPr>
            <p:ph idx="1"/>
          </p:nvPr>
        </p:nvSpPr>
        <p:spPr/>
        <p:txBody>
          <a:bodyPr>
            <a:normAutofit fontScale="92500" lnSpcReduction="10000"/>
          </a:bodyPr>
          <a:lstStyle/>
          <a:p>
            <a:pPr marL="0" indent="0" algn="just">
              <a:lnSpc>
                <a:spcPct val="150000"/>
              </a:lnSpc>
              <a:spcAft>
                <a:spcPts val="10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Trauma from occlusion causes injury to the tooth supporting periodontium,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tempromandibular</a:t>
            </a:r>
            <a:r>
              <a:rPr lang="en-US" sz="1800" dirty="0">
                <a:effectLst/>
                <a:latin typeface="Calibri" panose="020F0502020204030204" pitchFamily="34" charset="0"/>
                <a:ea typeface="Calibri" panose="020F0502020204030204" pitchFamily="34" charset="0"/>
                <a:cs typeface="Times New Roman" panose="02020603050405020304" pitchFamily="18" charset="0"/>
              </a:rPr>
              <a:t> joint and the occlusion apparatus. </a:t>
            </a:r>
            <a:endParaRPr lang="en-IN" sz="1800" dirty="0">
              <a:effectLst/>
              <a:latin typeface="Calibri" panose="020F0502020204030204" pitchFamily="34" charset="0"/>
              <a:ea typeface="Calibri" panose="020F0502020204030204" pitchFamily="34" charset="0"/>
              <a:cs typeface="Vrinda" panose="020B0502040204020203" pitchFamily="34" charset="0"/>
            </a:endParaRPr>
          </a:p>
          <a:p>
            <a:pPr marL="0" indent="0" algn="just">
              <a:lnSpc>
                <a:spcPct val="150000"/>
              </a:lnSpc>
              <a:spcAft>
                <a:spcPts val="10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Fremitus test is a clinical test to detect and grade the ongoing TFO. </a:t>
            </a:r>
            <a:endParaRPr lang="en-IN" sz="1800" dirty="0">
              <a:effectLst/>
              <a:latin typeface="Calibri" panose="020F0502020204030204" pitchFamily="34" charset="0"/>
              <a:ea typeface="Calibri" panose="020F0502020204030204" pitchFamily="34" charset="0"/>
              <a:cs typeface="Vrinda" panose="020B0502040204020203" pitchFamily="34" charset="0"/>
            </a:endParaRPr>
          </a:p>
          <a:p>
            <a:pPr marL="0" indent="0" algn="just">
              <a:lnSpc>
                <a:spcPct val="150000"/>
              </a:lnSpc>
              <a:spcAft>
                <a:spcPts val="10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most important therapy for teeth damaged by TFO is the removal of 	abnormal occlusal forces and stabilization of the affected tooth/teeth. </a:t>
            </a:r>
            <a:endParaRPr lang="en-IN" sz="1800" dirty="0">
              <a:effectLst/>
              <a:latin typeface="Calibri" panose="020F0502020204030204" pitchFamily="34" charset="0"/>
              <a:ea typeface="Calibri" panose="020F0502020204030204" pitchFamily="34" charset="0"/>
              <a:cs typeface="Vrinda" panose="020B0502040204020203" pitchFamily="34" charset="0"/>
            </a:endParaRPr>
          </a:p>
          <a:p>
            <a:pPr marL="0" indent="0" algn="just">
              <a:lnSpc>
                <a:spcPct val="150000"/>
              </a:lnSpc>
              <a:spcAft>
                <a:spcPts val="10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 well planned, systemic approach of treatment will help in improving the 	long-term prognosis and rehabilitation of the patients.</a:t>
            </a:r>
            <a:endParaRPr lang="en-IN" sz="1800" dirty="0">
              <a:effectLst/>
              <a:latin typeface="Calibri" panose="020F0502020204030204" pitchFamily="34" charset="0"/>
              <a:ea typeface="Calibri" panose="020F0502020204030204" pitchFamily="34" charset="0"/>
              <a:cs typeface="Vrinda" panose="020B0502040204020203" pitchFamily="34" charset="0"/>
            </a:endParaRPr>
          </a:p>
          <a:p>
            <a:endParaRPr lang="en-IN" dirty="0"/>
          </a:p>
        </p:txBody>
      </p:sp>
    </p:spTree>
    <p:extLst>
      <p:ext uri="{BB962C8B-B14F-4D97-AF65-F5344CB8AC3E}">
        <p14:creationId xmlns:p14="http://schemas.microsoft.com/office/powerpoint/2010/main" val="2544013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7D2C0E-F82F-ACF3-F9CB-F55DF80E1D2E}"/>
              </a:ext>
            </a:extLst>
          </p:cNvPr>
          <p:cNvPicPr>
            <a:picLocks noChangeAspect="1"/>
          </p:cNvPicPr>
          <p:nvPr/>
        </p:nvPicPr>
        <p:blipFill>
          <a:blip r:embed="rId2"/>
          <a:stretch>
            <a:fillRect/>
          </a:stretch>
        </p:blipFill>
        <p:spPr>
          <a:xfrm>
            <a:off x="609600" y="631613"/>
            <a:ext cx="10962640" cy="5612960"/>
          </a:xfrm>
          <a:prstGeom prst="rect">
            <a:avLst/>
          </a:prstGeom>
        </p:spPr>
      </p:pic>
    </p:spTree>
    <p:extLst>
      <p:ext uri="{BB962C8B-B14F-4D97-AF65-F5344CB8AC3E}">
        <p14:creationId xmlns:p14="http://schemas.microsoft.com/office/powerpoint/2010/main" val="3608008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F7406-99C8-C30A-3203-30B65260084F}"/>
              </a:ext>
            </a:extLst>
          </p:cNvPr>
          <p:cNvSpPr>
            <a:spLocks noGrp="1"/>
          </p:cNvSpPr>
          <p:nvPr>
            <p:ph type="title"/>
          </p:nvPr>
        </p:nvSpPr>
        <p:spPr/>
        <p:txBody>
          <a:bodyPr>
            <a:normAutofit/>
          </a:bodyPr>
          <a:lstStyle/>
          <a:p>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Introduction</a:t>
            </a:r>
            <a:endParaRPr lang="en-IN" sz="7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7323D6E-D4B9-EB31-748B-D1CE960BE519}"/>
              </a:ext>
            </a:extLst>
          </p:cNvPr>
          <p:cNvSpPr>
            <a:spLocks noGrp="1"/>
          </p:cNvSpPr>
          <p:nvPr>
            <p:ph idx="1"/>
          </p:nvPr>
        </p:nvSpPr>
        <p:spPr>
          <a:xfrm>
            <a:off x="1003300" y="2387600"/>
            <a:ext cx="10185399" cy="3677920"/>
          </a:xfrm>
        </p:spPr>
        <p:txBody>
          <a:bodyPr>
            <a:noAutofit/>
          </a:bodyPr>
          <a:lstStyle/>
          <a:p>
            <a:pPr marL="342900" lvl="0" indent="-342900" algn="just">
              <a:lnSpc>
                <a:spcPct val="200000"/>
              </a:lnSpc>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Ideal dental occlusion is characterized by simultaneous contacting of all teeth at maximum intercuspation, with an equal intensity force on the right and left side of the arch. </a:t>
            </a:r>
            <a:endParaRPr lang="en-IN" sz="1600" dirty="0">
              <a:effectLst/>
              <a:latin typeface="Calibri" panose="020F0502020204030204" pitchFamily="34" charset="0"/>
              <a:ea typeface="Calibri" panose="020F0502020204030204" pitchFamily="34" charset="0"/>
              <a:cs typeface="Vrinda" panose="020B0502040204020203" pitchFamily="34" charset="0"/>
            </a:endParaRPr>
          </a:p>
          <a:p>
            <a:pPr marL="342900" lvl="0" indent="-342900" algn="just">
              <a:lnSpc>
                <a:spcPct val="200000"/>
              </a:lnSpc>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Ideal dental occlusion helps to preserve all the physiological components of the occlusion, the attachment apparatus, TMJ and the neuromuscular in harmony. </a:t>
            </a:r>
            <a:endParaRPr lang="en-IN" sz="1600" dirty="0">
              <a:effectLst/>
              <a:latin typeface="Calibri" panose="020F0502020204030204" pitchFamily="34" charset="0"/>
              <a:ea typeface="Calibri" panose="020F0502020204030204" pitchFamily="34" charset="0"/>
              <a:cs typeface="Vrinda" panose="020B0502040204020203" pitchFamily="34" charset="0"/>
            </a:endParaRPr>
          </a:p>
          <a:p>
            <a:pPr marL="342900" lvl="0" indent="-342900" algn="just">
              <a:lnSpc>
                <a:spcPct val="200000"/>
              </a:lnSpc>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When the functional or parafunctional occlusal forces exceeds the adaptive capacity of the tissues and result in tissue injury, this is called occlusal trauma or trauma from occlusion.</a:t>
            </a:r>
            <a:endParaRPr lang="en-IN" sz="1600" dirty="0">
              <a:effectLst/>
              <a:latin typeface="Calibri" panose="020F0502020204030204" pitchFamily="34" charset="0"/>
              <a:ea typeface="Calibri" panose="020F0502020204030204" pitchFamily="34" charset="0"/>
              <a:cs typeface="Vrinda" panose="020B0502040204020203" pitchFamily="34" charset="0"/>
            </a:endParaRPr>
          </a:p>
          <a:p>
            <a:pPr marL="342900" lvl="0" indent="-342900" algn="just">
              <a:lnSpc>
                <a:spcPct val="200000"/>
              </a:lnSpc>
              <a:spcAft>
                <a:spcPts val="100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Trauma from occlusion is a clinical finding often ignored by the dentist, as it is not a part of the chief complaint. </a:t>
            </a:r>
            <a:endParaRPr lang="en-IN" sz="1600" dirty="0">
              <a:effectLst/>
              <a:latin typeface="Calibri" panose="020F0502020204030204" pitchFamily="34" charset="0"/>
              <a:ea typeface="Calibri" panose="020F0502020204030204" pitchFamily="34" charset="0"/>
              <a:cs typeface="Vrinda" panose="020B0502040204020203" pitchFamily="34" charset="0"/>
            </a:endParaRPr>
          </a:p>
          <a:p>
            <a:endParaRPr lang="en-IN" sz="1600" dirty="0"/>
          </a:p>
        </p:txBody>
      </p:sp>
    </p:spTree>
    <p:extLst>
      <p:ext uri="{BB962C8B-B14F-4D97-AF65-F5344CB8AC3E}">
        <p14:creationId xmlns:p14="http://schemas.microsoft.com/office/powerpoint/2010/main" val="3317523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E9904-4392-127F-CB6F-A29D1FE43E46}"/>
              </a:ext>
            </a:extLst>
          </p:cNvPr>
          <p:cNvSpPr>
            <a:spLocks noGrp="1"/>
          </p:cNvSpPr>
          <p:nvPr>
            <p:ph type="title"/>
          </p:nvPr>
        </p:nvSpPr>
        <p:spPr/>
        <p:txBody>
          <a:bodyPr>
            <a:normAutofit/>
          </a:bodyPr>
          <a:lstStyle/>
          <a:p>
            <a:r>
              <a:rPr lang="en-US" sz="3200" b="1" dirty="0">
                <a:effectLst/>
                <a:latin typeface="Calibri" panose="020F0502020204030204" pitchFamily="34" charset="0"/>
                <a:ea typeface="Calibri" panose="020F0502020204030204" pitchFamily="34" charset="0"/>
                <a:cs typeface="Times New Roman" panose="02020603050405020304" pitchFamily="18" charset="0"/>
              </a:rPr>
              <a:t>Trauma from occlusion (TFO) definition</a:t>
            </a:r>
            <a:endParaRPr lang="en-IN" sz="6600" dirty="0"/>
          </a:p>
        </p:txBody>
      </p:sp>
      <p:sp>
        <p:nvSpPr>
          <p:cNvPr id="3" name="Content Placeholder 2">
            <a:extLst>
              <a:ext uri="{FF2B5EF4-FFF2-40B4-BE49-F238E27FC236}">
                <a16:creationId xmlns:a16="http://schemas.microsoft.com/office/drawing/2014/main" id="{72D427FB-3542-8650-35A3-E8724FF6C8D6}"/>
              </a:ext>
            </a:extLst>
          </p:cNvPr>
          <p:cNvSpPr>
            <a:spLocks noGrp="1"/>
          </p:cNvSpPr>
          <p:nvPr>
            <p:ph idx="1"/>
          </p:nvPr>
        </p:nvSpPr>
        <p:spPr/>
        <p:txBody>
          <a:bodyPr/>
          <a:lstStyle/>
          <a:p>
            <a:pPr algn="just">
              <a:lnSpc>
                <a:spcPct val="200000"/>
              </a:lnSpc>
              <a:spcAft>
                <a:spcPts val="1000"/>
              </a:spcAft>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Orban and Glickman (1968)</a:t>
            </a:r>
            <a:r>
              <a:rPr lang="en-US" sz="1800" dirty="0">
                <a:effectLst/>
                <a:latin typeface="Calibri" panose="020F0502020204030204" pitchFamily="34" charset="0"/>
                <a:ea typeface="Calibri" panose="020F0502020204030204" pitchFamily="34" charset="0"/>
                <a:cs typeface="Times New Roman" panose="02020603050405020304" pitchFamily="18" charset="0"/>
              </a:rPr>
              <a:t> defined as, when occlusal forces exceed the adaptive capacity of the periodontal tissues, the tissue injury results. This resultant injury is termed as “trauma from occlusion”.</a:t>
            </a:r>
            <a:endParaRPr lang="en-IN" sz="1800" dirty="0">
              <a:effectLst/>
              <a:latin typeface="Calibri" panose="020F0502020204030204" pitchFamily="34" charset="0"/>
              <a:ea typeface="Calibri" panose="020F0502020204030204" pitchFamily="34" charset="0"/>
              <a:cs typeface="Vrinda" panose="020B0502040204020203" pitchFamily="34" charset="0"/>
            </a:endParaRPr>
          </a:p>
          <a:p>
            <a:pPr algn="just">
              <a:lnSpc>
                <a:spcPct val="200000"/>
              </a:lnSpc>
              <a:spcAft>
                <a:spcPts val="1000"/>
              </a:spcAft>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WHO (1978)</a:t>
            </a:r>
            <a:r>
              <a:rPr lang="en-US" sz="1800" dirty="0">
                <a:effectLst/>
                <a:latin typeface="Calibri" panose="020F0502020204030204" pitchFamily="34" charset="0"/>
                <a:ea typeface="Calibri" panose="020F0502020204030204" pitchFamily="34" charset="0"/>
                <a:cs typeface="Times New Roman" panose="02020603050405020304" pitchFamily="18" charset="0"/>
              </a:rPr>
              <a:t> Defined TFO as damage in the periodontium caused by stress on the teeth produced directly or indirectly by the teeth of the opposing jaw.</a:t>
            </a:r>
            <a:endParaRPr lang="en-IN" sz="1800" dirty="0">
              <a:effectLst/>
              <a:latin typeface="Calibri" panose="020F0502020204030204" pitchFamily="34" charset="0"/>
              <a:ea typeface="Calibri" panose="020F0502020204030204" pitchFamily="34" charset="0"/>
              <a:cs typeface="Vrinda" panose="020B0502040204020203" pitchFamily="34" charset="0"/>
            </a:endParaRPr>
          </a:p>
          <a:p>
            <a:endParaRPr lang="en-IN" dirty="0"/>
          </a:p>
        </p:txBody>
      </p:sp>
    </p:spTree>
    <p:extLst>
      <p:ext uri="{BB962C8B-B14F-4D97-AF65-F5344CB8AC3E}">
        <p14:creationId xmlns:p14="http://schemas.microsoft.com/office/powerpoint/2010/main" val="1179859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18E91-E5B9-09CF-D3C1-6211BD1AD0EA}"/>
              </a:ext>
            </a:extLst>
          </p:cNvPr>
          <p:cNvSpPr>
            <a:spLocks noGrp="1"/>
          </p:cNvSpPr>
          <p:nvPr>
            <p:ph type="title"/>
          </p:nvPr>
        </p:nvSpPr>
        <p:spPr/>
        <p:txBody>
          <a:bodyPr>
            <a:normAutofit/>
          </a:bodyPr>
          <a:lstStyle/>
          <a:p>
            <a:r>
              <a:rPr lang="en-US" sz="3200" b="1" dirty="0">
                <a:effectLst/>
                <a:latin typeface="Calibri" panose="020F0502020204030204" pitchFamily="34" charset="0"/>
                <a:ea typeface="Calibri" panose="020F0502020204030204" pitchFamily="34" charset="0"/>
                <a:cs typeface="Times New Roman" panose="02020603050405020304" pitchFamily="18" charset="0"/>
              </a:rPr>
              <a:t>The importance of trauma from occlusion</a:t>
            </a:r>
            <a:endParaRPr lang="en-IN" sz="6600" dirty="0"/>
          </a:p>
        </p:txBody>
      </p:sp>
      <p:sp>
        <p:nvSpPr>
          <p:cNvPr id="3" name="Content Placeholder 2">
            <a:extLst>
              <a:ext uri="{FF2B5EF4-FFF2-40B4-BE49-F238E27FC236}">
                <a16:creationId xmlns:a16="http://schemas.microsoft.com/office/drawing/2014/main" id="{80CFAEC3-286E-F16C-062E-67236724DFC1}"/>
              </a:ext>
            </a:extLst>
          </p:cNvPr>
          <p:cNvSpPr>
            <a:spLocks noGrp="1"/>
          </p:cNvSpPr>
          <p:nvPr>
            <p:ph idx="1"/>
          </p:nvPr>
        </p:nvSpPr>
        <p:spPr>
          <a:xfrm>
            <a:off x="1295401" y="3068320"/>
            <a:ext cx="9601196" cy="2807548"/>
          </a:xfrm>
        </p:spPr>
        <p:txBody>
          <a:bodyPr>
            <a:normAutofit/>
          </a:bodyPr>
          <a:lstStyle/>
          <a:p>
            <a:r>
              <a:rPr lang="en-US" sz="2000" dirty="0">
                <a:effectLst/>
                <a:latin typeface="Calibri" panose="020F0502020204030204" pitchFamily="34" charset="0"/>
                <a:ea typeface="Calibri" panose="020F0502020204030204" pitchFamily="34" charset="0"/>
                <a:cs typeface="Calibri" panose="020F0502020204030204" pitchFamily="34" charset="0"/>
              </a:rPr>
              <a:t>When trauma from occlusion is present, it changes the direction of the occlusal forces causing reorientation of stresses and strains within the periodontium, resulting in disruption of the function of masticatory musculature, injury to the </a:t>
            </a:r>
            <a:r>
              <a:rPr lang="en-US" sz="2000" dirty="0" err="1">
                <a:effectLst/>
                <a:latin typeface="Calibri" panose="020F0502020204030204" pitchFamily="34" charset="0"/>
                <a:ea typeface="Calibri" panose="020F0502020204030204" pitchFamily="34" charset="0"/>
                <a:cs typeface="Calibri" panose="020F0502020204030204" pitchFamily="34" charset="0"/>
              </a:rPr>
              <a:t>tempromandibular</a:t>
            </a:r>
            <a:r>
              <a:rPr lang="en-US" sz="2000" dirty="0">
                <a:effectLst/>
                <a:latin typeface="Calibri" panose="020F0502020204030204" pitchFamily="34" charset="0"/>
                <a:ea typeface="Calibri" panose="020F0502020204030204" pitchFamily="34" charset="0"/>
                <a:cs typeface="Calibri" panose="020F0502020204030204" pitchFamily="34" charset="0"/>
              </a:rPr>
              <a:t> joint, excessive tooth wear, and injury of the periodontium.</a:t>
            </a:r>
            <a:endParaRPr lang="en-IN"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7919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1A9BE-AE35-8418-FDF5-E50A7CD1751C}"/>
              </a:ext>
            </a:extLst>
          </p:cNvPr>
          <p:cNvSpPr>
            <a:spLocks noGrp="1"/>
          </p:cNvSpPr>
          <p:nvPr>
            <p:ph type="title"/>
          </p:nvPr>
        </p:nvSpPr>
        <p:spPr/>
        <p:txBody>
          <a:bodyPr>
            <a:normAutofit/>
          </a:bodyPr>
          <a:lstStyle/>
          <a:p>
            <a:r>
              <a:rPr lang="en-US" sz="3200" b="1" dirty="0">
                <a:effectLst/>
                <a:latin typeface="Calibri" panose="020F0502020204030204" pitchFamily="34" charset="0"/>
                <a:ea typeface="Calibri" panose="020F0502020204030204" pitchFamily="34" charset="0"/>
                <a:cs typeface="Calibri" panose="020F0502020204030204" pitchFamily="34" charset="0"/>
              </a:rPr>
              <a:t>Clinical features of TFO</a:t>
            </a:r>
            <a:endParaRPr lang="en-IN" sz="66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8356419-5655-52D6-CB28-774207D0026F}"/>
              </a:ext>
            </a:extLst>
          </p:cNvPr>
          <p:cNvSpPr>
            <a:spLocks noGrp="1"/>
          </p:cNvSpPr>
          <p:nvPr>
            <p:ph idx="1"/>
          </p:nvPr>
        </p:nvSpPr>
        <p:spPr>
          <a:xfrm>
            <a:off x="1295401" y="2556932"/>
            <a:ext cx="3611879" cy="3318936"/>
          </a:xfrm>
        </p:spPr>
        <p:txBody>
          <a:bodyPr>
            <a:normAutofit/>
          </a:bodyPr>
          <a:lstStyle/>
          <a:p>
            <a:pPr marL="0" lvl="0" indent="0" algn="just">
              <a:lnSpc>
                <a:spcPct val="150000"/>
              </a:lnSpc>
              <a:buNone/>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 </a:t>
            </a:r>
            <a:r>
              <a:rPr lang="en-US" sz="1800" dirty="0">
                <a:effectLst/>
                <a:latin typeface="Calibri" panose="020F0502020204030204" pitchFamily="34" charset="0"/>
                <a:ea typeface="Calibri" panose="020F0502020204030204" pitchFamily="34" charset="0"/>
                <a:cs typeface="Times New Roman" panose="02020603050405020304" pitchFamily="18" charset="0"/>
              </a:rPr>
              <a:t>Tooth pain </a:t>
            </a:r>
            <a:endParaRPr lang="en-IN" sz="1800" dirty="0">
              <a:effectLst/>
              <a:latin typeface="Calibri" panose="020F0502020204030204" pitchFamily="34" charset="0"/>
              <a:ea typeface="Calibri" panose="020F0502020204030204" pitchFamily="34" charset="0"/>
              <a:cs typeface="Vrinda" panose="020B0502040204020203" pitchFamily="34" charset="0"/>
            </a:endParaRPr>
          </a:p>
          <a:p>
            <a:pPr marL="0" lvl="0" indent="0" algn="just">
              <a:lnSpc>
                <a:spcPct val="150000"/>
              </a:lnSpc>
              <a:buNone/>
            </a:pPr>
            <a:r>
              <a:rPr lang="en-US" sz="1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2. </a:t>
            </a:r>
            <a:r>
              <a:rPr lang="en-US" sz="1800" dirty="0">
                <a:effectLst/>
                <a:latin typeface="Calibri" panose="020F0502020204030204" pitchFamily="34" charset="0"/>
                <a:ea typeface="Calibri" panose="020F0502020204030204" pitchFamily="34" charset="0"/>
                <a:cs typeface="Times New Roman" panose="02020603050405020304" pitchFamily="18" charset="0"/>
              </a:rPr>
              <a:t>Tenderness on percussion</a:t>
            </a:r>
            <a:endParaRPr lang="en-IN" sz="1800" dirty="0">
              <a:effectLst/>
              <a:latin typeface="Calibri" panose="020F0502020204030204" pitchFamily="34" charset="0"/>
              <a:ea typeface="Calibri" panose="020F0502020204030204" pitchFamily="34" charset="0"/>
              <a:cs typeface="Vrinda" panose="020B0502040204020203" pitchFamily="34" charset="0"/>
            </a:endParaRPr>
          </a:p>
          <a:p>
            <a:pPr marL="0" lvl="0" indent="0" algn="just">
              <a:lnSpc>
                <a:spcPct val="150000"/>
              </a:lnSpc>
              <a:buNone/>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 </a:t>
            </a:r>
            <a:r>
              <a:rPr lang="en-US" sz="1800" dirty="0">
                <a:effectLst/>
                <a:latin typeface="Calibri" panose="020F0502020204030204" pitchFamily="34" charset="0"/>
                <a:ea typeface="Calibri" panose="020F0502020204030204" pitchFamily="34" charset="0"/>
                <a:cs typeface="Times New Roman" panose="02020603050405020304" pitchFamily="18" charset="0"/>
              </a:rPr>
              <a:t>Increased tooth mobility  </a:t>
            </a:r>
            <a:endParaRPr lang="en-IN" sz="1800" dirty="0">
              <a:effectLst/>
              <a:latin typeface="Calibri" panose="020F0502020204030204" pitchFamily="34" charset="0"/>
              <a:ea typeface="Calibri" panose="020F0502020204030204" pitchFamily="34" charset="0"/>
              <a:cs typeface="Vrinda" panose="020B0502040204020203" pitchFamily="34" charset="0"/>
            </a:endParaRPr>
          </a:p>
          <a:p>
            <a:pPr marL="0" lvl="0" indent="0" algn="just">
              <a:lnSpc>
                <a:spcPct val="150000"/>
              </a:lnSpc>
              <a:buNone/>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4. </a:t>
            </a:r>
            <a:r>
              <a:rPr lang="en-US" sz="1800" dirty="0">
                <a:effectLst/>
                <a:latin typeface="Calibri" panose="020F0502020204030204" pitchFamily="34" charset="0"/>
                <a:ea typeface="Calibri" panose="020F0502020204030204" pitchFamily="34" charset="0"/>
                <a:cs typeface="Times New Roman" panose="02020603050405020304" pitchFamily="18" charset="0"/>
              </a:rPr>
              <a:t>Cemental tears </a:t>
            </a:r>
            <a:endParaRPr lang="en-IN" sz="1800" dirty="0">
              <a:effectLst/>
              <a:latin typeface="Calibri" panose="020F0502020204030204" pitchFamily="34" charset="0"/>
              <a:ea typeface="Calibri" panose="020F0502020204030204" pitchFamily="34" charset="0"/>
              <a:cs typeface="Vrinda" panose="020B0502040204020203" pitchFamily="34" charset="0"/>
            </a:endParaRPr>
          </a:p>
          <a:p>
            <a:pPr marL="0" lvl="0" indent="0" algn="just">
              <a:lnSpc>
                <a:spcPct val="150000"/>
              </a:lnSpc>
              <a:buNone/>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Infrabony</a:t>
            </a:r>
            <a:r>
              <a:rPr lang="en-US" sz="1800" dirty="0">
                <a:effectLst/>
                <a:latin typeface="Calibri" panose="020F0502020204030204" pitchFamily="34" charset="0"/>
                <a:ea typeface="Calibri" panose="020F0502020204030204" pitchFamily="34" charset="0"/>
                <a:cs typeface="Times New Roman" panose="02020603050405020304" pitchFamily="18" charset="0"/>
              </a:rPr>
              <a:t> periodontal pockets </a:t>
            </a:r>
            <a:endParaRPr lang="en-IN" sz="1800" dirty="0">
              <a:effectLst/>
              <a:latin typeface="Calibri" panose="020F0502020204030204" pitchFamily="34" charset="0"/>
              <a:ea typeface="Calibri" panose="020F0502020204030204" pitchFamily="34" charset="0"/>
              <a:cs typeface="Vrinda" panose="020B0502040204020203" pitchFamily="34" charset="0"/>
            </a:endParaRPr>
          </a:p>
          <a:p>
            <a:pPr marL="0" lvl="0" indent="0" algn="just">
              <a:lnSpc>
                <a:spcPct val="150000"/>
              </a:lnSpc>
              <a:buNone/>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6</a:t>
            </a:r>
            <a:r>
              <a:rPr lang="en-US" sz="1800" dirty="0">
                <a:effectLst/>
                <a:latin typeface="Calibri" panose="020F0502020204030204" pitchFamily="34" charset="0"/>
                <a:ea typeface="Calibri" panose="020F0502020204030204" pitchFamily="34" charset="0"/>
                <a:cs typeface="Times New Roman" panose="02020603050405020304" pitchFamily="18" charset="0"/>
              </a:rPr>
              <a:t>. Furcation Involvement </a:t>
            </a:r>
            <a:endParaRPr lang="en-IN" sz="1800" dirty="0">
              <a:effectLst/>
              <a:latin typeface="Calibri" panose="020F0502020204030204" pitchFamily="34" charset="0"/>
              <a:ea typeface="Calibri" panose="020F0502020204030204" pitchFamily="34" charset="0"/>
              <a:cs typeface="Vrinda" panose="020B0502040204020203" pitchFamily="34" charset="0"/>
            </a:endParaRPr>
          </a:p>
          <a:p>
            <a:endParaRPr lang="en-IN" dirty="0"/>
          </a:p>
        </p:txBody>
      </p:sp>
      <p:sp>
        <p:nvSpPr>
          <p:cNvPr id="4" name="TextBox 3">
            <a:extLst>
              <a:ext uri="{FF2B5EF4-FFF2-40B4-BE49-F238E27FC236}">
                <a16:creationId xmlns:a16="http://schemas.microsoft.com/office/drawing/2014/main" id="{66DCD0C1-1E40-DE29-B5FE-28A94B7F51A1}"/>
              </a:ext>
            </a:extLst>
          </p:cNvPr>
          <p:cNvSpPr txBox="1"/>
          <p:nvPr/>
        </p:nvSpPr>
        <p:spPr>
          <a:xfrm>
            <a:off x="6604000" y="2651760"/>
            <a:ext cx="4292598" cy="1923812"/>
          </a:xfrm>
          <a:prstGeom prst="rect">
            <a:avLst/>
          </a:prstGeom>
          <a:noFill/>
        </p:spPr>
        <p:txBody>
          <a:bodyPr wrap="square" rtlCol="0">
            <a:spAutoFit/>
          </a:bodyPr>
          <a:lstStyle/>
          <a:p>
            <a:endParaRPr lang="en-IN" dirty="0"/>
          </a:p>
        </p:txBody>
      </p:sp>
      <p:sp>
        <p:nvSpPr>
          <p:cNvPr id="5" name="Content Placeholder 2">
            <a:extLst>
              <a:ext uri="{FF2B5EF4-FFF2-40B4-BE49-F238E27FC236}">
                <a16:creationId xmlns:a16="http://schemas.microsoft.com/office/drawing/2014/main" id="{CCF7A07E-8949-D82E-3098-B3A1F9B0F5D1}"/>
              </a:ext>
            </a:extLst>
          </p:cNvPr>
          <p:cNvSpPr txBox="1">
            <a:spLocks/>
          </p:cNvSpPr>
          <p:nvPr/>
        </p:nvSpPr>
        <p:spPr>
          <a:xfrm>
            <a:off x="5765801" y="2584024"/>
            <a:ext cx="3611879" cy="3318936"/>
          </a:xfrm>
          <a:prstGeom prst="rect">
            <a:avLst/>
          </a:prstGeom>
        </p:spPr>
        <p:txBody>
          <a:bodyPr vert="horz" lIns="91440" tIns="45720" rIns="91440" bIns="45720" rtlCol="0" anchor="t">
            <a:normAutofit fontScale="92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lvl="0" indent="0" algn="just">
              <a:lnSpc>
                <a:spcPct val="150000"/>
              </a:lnSpc>
              <a:buNone/>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7</a:t>
            </a:r>
            <a:r>
              <a:rPr lang="en-US" sz="1800" dirty="0">
                <a:effectLst/>
                <a:latin typeface="Calibri" panose="020F0502020204030204" pitchFamily="34" charset="0"/>
                <a:ea typeface="Calibri" panose="020F0502020204030204" pitchFamily="34" charset="0"/>
                <a:cs typeface="Times New Roman" panose="02020603050405020304" pitchFamily="18" charset="0"/>
              </a:rPr>
              <a:t>. Attrition of teeth</a:t>
            </a:r>
            <a:endParaRPr lang="en-IN" sz="1800" dirty="0">
              <a:effectLst/>
              <a:latin typeface="Calibri" panose="020F0502020204030204" pitchFamily="34" charset="0"/>
              <a:ea typeface="Calibri" panose="020F0502020204030204" pitchFamily="34" charset="0"/>
              <a:cs typeface="Vrinda" panose="020B0502040204020203" pitchFamily="34" charset="0"/>
            </a:endParaRPr>
          </a:p>
          <a:p>
            <a:pPr marL="0" lvl="0" indent="0" algn="just">
              <a:lnSpc>
                <a:spcPct val="150000"/>
              </a:lnSpc>
              <a:buNone/>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8</a:t>
            </a:r>
            <a:r>
              <a:rPr lang="en-US" sz="1800" dirty="0">
                <a:effectLst/>
                <a:latin typeface="Calibri" panose="020F0502020204030204" pitchFamily="34" charset="0"/>
                <a:ea typeface="Calibri" panose="020F0502020204030204" pitchFamily="34" charset="0"/>
                <a:cs typeface="Times New Roman" panose="02020603050405020304" pitchFamily="18" charset="0"/>
              </a:rPr>
              <a:t>. Pathologic tooth migration </a:t>
            </a:r>
            <a:endParaRPr lang="en-IN" sz="1800" dirty="0">
              <a:effectLst/>
              <a:latin typeface="Calibri" panose="020F0502020204030204" pitchFamily="34" charset="0"/>
              <a:ea typeface="Calibri" panose="020F0502020204030204" pitchFamily="34" charset="0"/>
              <a:cs typeface="Vrinda" panose="020B0502040204020203" pitchFamily="34" charset="0"/>
            </a:endParaRPr>
          </a:p>
          <a:p>
            <a:pPr marL="0" lvl="0" indent="0" algn="just">
              <a:lnSpc>
                <a:spcPct val="150000"/>
              </a:lnSpc>
              <a:buNone/>
            </a:pP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9</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Positive Fremitus test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Vrinda" panose="020B0502040204020203" pitchFamily="34" charset="0"/>
            </a:endParaRPr>
          </a:p>
          <a:p>
            <a:pPr marL="0" lvl="0" indent="0" algn="just">
              <a:lnSpc>
                <a:spcPct val="150000"/>
              </a:lnSpc>
              <a:buNone/>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10</a:t>
            </a:r>
            <a:r>
              <a:rPr lang="en-US" sz="1800" dirty="0">
                <a:effectLst/>
                <a:latin typeface="Calibri" panose="020F0502020204030204" pitchFamily="34" charset="0"/>
                <a:ea typeface="Calibri" panose="020F0502020204030204" pitchFamily="34" charset="0"/>
                <a:cs typeface="Times New Roman" panose="02020603050405020304" pitchFamily="18" charset="0"/>
              </a:rPr>
              <a:t>. TMJ dysfunction </a:t>
            </a:r>
            <a:endParaRPr lang="en-IN" sz="1800" dirty="0">
              <a:effectLst/>
              <a:latin typeface="Calibri" panose="020F0502020204030204" pitchFamily="34" charset="0"/>
              <a:ea typeface="Calibri" panose="020F0502020204030204" pitchFamily="34" charset="0"/>
              <a:cs typeface="Vrinda" panose="020B0502040204020203" pitchFamily="34" charset="0"/>
            </a:endParaRPr>
          </a:p>
          <a:p>
            <a:pPr marL="0" lvl="0" indent="0" algn="just">
              <a:lnSpc>
                <a:spcPct val="150000"/>
              </a:lnSpc>
              <a:buNone/>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11</a:t>
            </a:r>
            <a:r>
              <a:rPr lang="en-US" sz="1800" dirty="0">
                <a:effectLst/>
                <a:latin typeface="Calibri" panose="020F0502020204030204" pitchFamily="34" charset="0"/>
                <a:ea typeface="Calibri" panose="020F0502020204030204" pitchFamily="34" charset="0"/>
                <a:cs typeface="Times New Roman" panose="02020603050405020304" pitchFamily="18" charset="0"/>
              </a:rPr>
              <a:t>. Crown/ Root fractures </a:t>
            </a:r>
            <a:endParaRPr lang="en-IN" sz="1800" dirty="0">
              <a:effectLst/>
              <a:latin typeface="Calibri" panose="020F0502020204030204" pitchFamily="34" charset="0"/>
              <a:ea typeface="Calibri" panose="020F0502020204030204" pitchFamily="34" charset="0"/>
              <a:cs typeface="Vrinda" panose="020B0502040204020203" pitchFamily="34" charset="0"/>
            </a:endParaRPr>
          </a:p>
          <a:p>
            <a:pPr marL="0" lvl="0" indent="0" algn="just">
              <a:lnSpc>
                <a:spcPct val="150000"/>
              </a:lnSpc>
              <a:spcAft>
                <a:spcPts val="1000"/>
              </a:spcAft>
              <a:buNone/>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12</a:t>
            </a:r>
            <a:r>
              <a:rPr lang="en-US" sz="1800" dirty="0">
                <a:effectLst/>
                <a:latin typeface="Calibri" panose="020F0502020204030204" pitchFamily="34" charset="0"/>
                <a:ea typeface="Calibri" panose="020F0502020204030204" pitchFamily="34" charset="0"/>
                <a:cs typeface="Times New Roman" panose="02020603050405020304" pitchFamily="18" charset="0"/>
              </a:rPr>
              <a:t>. Presence of tenderness in muscles of mastication</a:t>
            </a:r>
            <a:endParaRPr lang="en-IN" sz="1800" dirty="0">
              <a:effectLst/>
              <a:latin typeface="Calibri" panose="020F0502020204030204" pitchFamily="34" charset="0"/>
              <a:ea typeface="Calibri" panose="020F0502020204030204" pitchFamily="34" charset="0"/>
              <a:cs typeface="Vrinda" panose="020B0502040204020203" pitchFamily="34" charset="0"/>
            </a:endParaRPr>
          </a:p>
          <a:p>
            <a:endParaRPr lang="en-IN" dirty="0"/>
          </a:p>
        </p:txBody>
      </p:sp>
    </p:spTree>
    <p:extLst>
      <p:ext uri="{BB962C8B-B14F-4D97-AF65-F5344CB8AC3E}">
        <p14:creationId xmlns:p14="http://schemas.microsoft.com/office/powerpoint/2010/main" val="1575838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5108D-4EAC-B5BB-485D-2B77A965299B}"/>
              </a:ext>
            </a:extLst>
          </p:cNvPr>
          <p:cNvSpPr>
            <a:spLocks noGrp="1"/>
          </p:cNvSpPr>
          <p:nvPr>
            <p:ph type="title"/>
          </p:nvPr>
        </p:nvSpPr>
        <p:spPr/>
        <p:txBody>
          <a:bodyPr/>
          <a:lstStyle/>
          <a:p>
            <a:r>
              <a:rPr lang="en-US" sz="3200" b="1" dirty="0">
                <a:effectLst/>
                <a:latin typeface="Calibri" panose="020F0502020204030204" pitchFamily="34" charset="0"/>
                <a:ea typeface="Calibri" panose="020F0502020204030204" pitchFamily="34" charset="0"/>
                <a:cs typeface="Calibri" panose="020F0502020204030204" pitchFamily="34" charset="0"/>
              </a:rPr>
              <a:t>Radiographic Features of TFO</a:t>
            </a:r>
            <a:br>
              <a:rPr lang="en-IN" sz="1800" dirty="0">
                <a:effectLst/>
                <a:latin typeface="Calibri" panose="020F0502020204030204" pitchFamily="34" charset="0"/>
                <a:ea typeface="Calibri" panose="020F0502020204030204" pitchFamily="34" charset="0"/>
                <a:cs typeface="Vrinda" panose="020B0502040204020203" pitchFamily="34" charset="0"/>
              </a:rPr>
            </a:br>
            <a:endParaRPr lang="en-IN" dirty="0"/>
          </a:p>
        </p:txBody>
      </p:sp>
      <p:sp>
        <p:nvSpPr>
          <p:cNvPr id="3" name="Content Placeholder 2">
            <a:extLst>
              <a:ext uri="{FF2B5EF4-FFF2-40B4-BE49-F238E27FC236}">
                <a16:creationId xmlns:a16="http://schemas.microsoft.com/office/drawing/2014/main" id="{5D0042FA-3684-1650-0FF1-6D21507B41CD}"/>
              </a:ext>
            </a:extLst>
          </p:cNvPr>
          <p:cNvSpPr>
            <a:spLocks noGrp="1"/>
          </p:cNvSpPr>
          <p:nvPr>
            <p:ph idx="1"/>
          </p:nvPr>
        </p:nvSpPr>
        <p:spPr/>
        <p:txBody>
          <a:bodyPr/>
          <a:lstStyle/>
          <a:p>
            <a:pPr algn="just">
              <a:lnSpc>
                <a:spcPct val="150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Widening of PDL space.</a:t>
            </a:r>
            <a:endParaRPr lang="en-IN" sz="1800" dirty="0">
              <a:effectLst/>
              <a:latin typeface="Calibri" panose="020F0502020204030204" pitchFamily="34" charset="0"/>
              <a:ea typeface="Calibri" panose="020F0502020204030204" pitchFamily="34" charset="0"/>
              <a:cs typeface="Vrinda" panose="020B0502040204020203" pitchFamily="34" charset="0"/>
            </a:endParaRPr>
          </a:p>
          <a:p>
            <a:pPr algn="just">
              <a:lnSpc>
                <a:spcPct val="150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Thickening and disruption of lamina dura.</a:t>
            </a:r>
            <a:endParaRPr lang="en-IN" sz="1800" dirty="0">
              <a:effectLst/>
              <a:latin typeface="Calibri" panose="020F0502020204030204" pitchFamily="34" charset="0"/>
              <a:ea typeface="Calibri" panose="020F0502020204030204" pitchFamily="34" charset="0"/>
              <a:cs typeface="Vrinda" panose="020B0502040204020203" pitchFamily="34" charset="0"/>
            </a:endParaRPr>
          </a:p>
          <a:p>
            <a:pPr algn="just">
              <a:lnSpc>
                <a:spcPct val="150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Vertical destruction of interdental septum and angular bone loss. </a:t>
            </a:r>
            <a:endParaRPr lang="en-IN" sz="1800" dirty="0">
              <a:effectLst/>
              <a:latin typeface="Calibri" panose="020F0502020204030204" pitchFamily="34" charset="0"/>
              <a:ea typeface="Calibri" panose="020F0502020204030204" pitchFamily="34" charset="0"/>
              <a:cs typeface="Vrinda" panose="020B0502040204020203" pitchFamily="34" charset="0"/>
            </a:endParaRPr>
          </a:p>
          <a:p>
            <a:pPr algn="just">
              <a:lnSpc>
                <a:spcPct val="150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Presence of radiolucency in the furcation areas. </a:t>
            </a:r>
            <a:endParaRPr lang="en-IN" sz="1800" dirty="0">
              <a:effectLst/>
              <a:latin typeface="Calibri" panose="020F0502020204030204" pitchFamily="34" charset="0"/>
              <a:ea typeface="Calibri" panose="020F0502020204030204" pitchFamily="34" charset="0"/>
              <a:cs typeface="Vrinda" panose="020B0502040204020203" pitchFamily="34"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Root resorption. </a:t>
            </a:r>
            <a:endParaRPr lang="en-IN" dirty="0"/>
          </a:p>
        </p:txBody>
      </p:sp>
    </p:spTree>
    <p:extLst>
      <p:ext uri="{BB962C8B-B14F-4D97-AF65-F5344CB8AC3E}">
        <p14:creationId xmlns:p14="http://schemas.microsoft.com/office/powerpoint/2010/main" val="1368430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9CF2F-BFB8-350B-E3AF-BA5C348AA09C}"/>
              </a:ext>
            </a:extLst>
          </p:cNvPr>
          <p:cNvSpPr>
            <a:spLocks noGrp="1"/>
          </p:cNvSpPr>
          <p:nvPr>
            <p:ph type="title"/>
          </p:nvPr>
        </p:nvSpPr>
        <p:spPr/>
        <p:txBody>
          <a:bodyPr/>
          <a:lstStyle/>
          <a:p>
            <a:r>
              <a:rPr lang="en-US" sz="3200" b="1" dirty="0">
                <a:effectLst/>
                <a:latin typeface="Calibri" panose="020F0502020204030204" pitchFamily="34" charset="0"/>
                <a:ea typeface="Calibri" panose="020F0502020204030204" pitchFamily="34" charset="0"/>
                <a:cs typeface="Times New Roman" panose="02020603050405020304" pitchFamily="18" charset="0"/>
              </a:rPr>
              <a:t>What is fremitus test?</a:t>
            </a:r>
            <a:br>
              <a:rPr lang="en-IN" sz="1800" dirty="0">
                <a:effectLst/>
                <a:latin typeface="Calibri" panose="020F0502020204030204" pitchFamily="34" charset="0"/>
                <a:ea typeface="Calibri" panose="020F0502020204030204" pitchFamily="34" charset="0"/>
                <a:cs typeface="Vrinda" panose="020B0502040204020203" pitchFamily="34" charset="0"/>
              </a:rPr>
            </a:br>
            <a:endParaRPr lang="en-IN" dirty="0"/>
          </a:p>
        </p:txBody>
      </p:sp>
      <p:sp>
        <p:nvSpPr>
          <p:cNvPr id="3" name="Content Placeholder 2">
            <a:extLst>
              <a:ext uri="{FF2B5EF4-FFF2-40B4-BE49-F238E27FC236}">
                <a16:creationId xmlns:a16="http://schemas.microsoft.com/office/drawing/2014/main" id="{00C3AA9C-4578-6C85-B97B-7A9D6C116BFA}"/>
              </a:ext>
            </a:extLst>
          </p:cNvPr>
          <p:cNvSpPr>
            <a:spLocks noGrp="1"/>
          </p:cNvSpPr>
          <p:nvPr>
            <p:ph idx="1"/>
          </p:nvPr>
        </p:nvSpPr>
        <p:spPr>
          <a:xfrm>
            <a:off x="929640" y="2485812"/>
            <a:ext cx="10429240" cy="3318936"/>
          </a:xfrm>
        </p:spPr>
        <p:txBody>
          <a:bodyPr>
            <a:noAutofit/>
          </a:bodyPr>
          <a:lstStyle/>
          <a:p>
            <a:pPr algn="just">
              <a:lnSpc>
                <a:spcPct val="150000"/>
              </a:lnSpc>
              <a:spcAft>
                <a:spcPts val="10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The measurement of movement or vibratory pattern of teeth, when placed in contacting position and during lateral and protrusive movements.</a:t>
            </a:r>
          </a:p>
          <a:p>
            <a:pPr algn="just">
              <a:lnSpc>
                <a:spcPct val="150000"/>
              </a:lnSpc>
              <a:spcAft>
                <a:spcPts val="10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Steps of carrying out fremitus test:</a:t>
            </a:r>
            <a:endParaRPr lang="en-IN" sz="1600" dirty="0">
              <a:effectLst/>
              <a:latin typeface="Calibri" panose="020F0502020204030204" pitchFamily="34" charset="0"/>
              <a:ea typeface="Calibri" panose="020F0502020204030204" pitchFamily="34" charset="0"/>
              <a:cs typeface="Vrinda" panose="020B0502040204020203" pitchFamily="34" charset="0"/>
            </a:endParaRPr>
          </a:p>
          <a:p>
            <a:pPr marL="342900" lvl="0" indent="-342900" algn="just">
              <a:lnSpc>
                <a:spcPct val="150000"/>
              </a:lnSpc>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While carrying out the fremitus test, remove the gloves of the operating hand.</a:t>
            </a:r>
            <a:endParaRPr lang="en-IN" sz="1600" dirty="0">
              <a:effectLst/>
              <a:latin typeface="Calibri" panose="020F0502020204030204" pitchFamily="34" charset="0"/>
              <a:ea typeface="Calibri" panose="020F0502020204030204" pitchFamily="34" charset="0"/>
              <a:cs typeface="Vrinda" panose="020B0502040204020203" pitchFamily="34" charset="0"/>
            </a:endParaRPr>
          </a:p>
          <a:p>
            <a:pPr marL="342900" lvl="0" indent="-342900" algn="just">
              <a:lnSpc>
                <a:spcPct val="150000"/>
              </a:lnSpc>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Teach the patient to tap or bite is upper and lower jaws in centric occlusion or most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intercuspal</a:t>
            </a:r>
            <a:r>
              <a:rPr lang="en-US" sz="1600" dirty="0">
                <a:effectLst/>
                <a:latin typeface="Calibri" panose="020F0502020204030204" pitchFamily="34" charset="0"/>
                <a:ea typeface="Calibri" panose="020F0502020204030204" pitchFamily="34" charset="0"/>
                <a:cs typeface="Times New Roman" panose="02020603050405020304" pitchFamily="18" charset="0"/>
              </a:rPr>
              <a:t> position.</a:t>
            </a:r>
            <a:endParaRPr lang="en-IN" sz="1600" dirty="0">
              <a:effectLst/>
              <a:latin typeface="Calibri" panose="020F0502020204030204" pitchFamily="34" charset="0"/>
              <a:ea typeface="Calibri" panose="020F0502020204030204" pitchFamily="34" charset="0"/>
              <a:cs typeface="Vrinda" panose="020B0502040204020203" pitchFamily="34" charset="0"/>
            </a:endParaRPr>
          </a:p>
          <a:p>
            <a:pPr marL="342900" lvl="0" indent="-342900" algn="just">
              <a:lnSpc>
                <a:spcPct val="150000"/>
              </a:lnSpc>
              <a:spcAft>
                <a:spcPts val="100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Wet the index finger of the operating hand.</a:t>
            </a:r>
            <a:endParaRPr lang="en-IN" sz="1600" dirty="0">
              <a:effectLst/>
              <a:latin typeface="Calibri" panose="020F0502020204030204" pitchFamily="34" charset="0"/>
              <a:ea typeface="Calibri" panose="020F0502020204030204" pitchFamily="34" charset="0"/>
              <a:cs typeface="Vrinda" panose="020B0502040204020203" pitchFamily="34" charset="0"/>
            </a:endParaRPr>
          </a:p>
          <a:p>
            <a:pPr>
              <a:lnSpc>
                <a:spcPct val="150000"/>
              </a:lnSpc>
            </a:pPr>
            <a:r>
              <a:rPr lang="en-US" sz="1600" dirty="0">
                <a:effectLst/>
                <a:latin typeface="Calibri" panose="020F0502020204030204" pitchFamily="34" charset="0"/>
                <a:ea typeface="Calibri" panose="020F0502020204030204" pitchFamily="34" charset="0"/>
                <a:cs typeface="Times New Roman" panose="02020603050405020304" pitchFamily="18" charset="0"/>
              </a:rPr>
              <a:t>Place the finger on the labial side of maxillary teeth, half on the gingival margin and half on the cervical area of the crowns of the anterior teeth.</a:t>
            </a:r>
            <a:endParaRPr lang="en-IN" sz="1600" dirty="0"/>
          </a:p>
        </p:txBody>
      </p:sp>
    </p:spTree>
    <p:extLst>
      <p:ext uri="{BB962C8B-B14F-4D97-AF65-F5344CB8AC3E}">
        <p14:creationId xmlns:p14="http://schemas.microsoft.com/office/powerpoint/2010/main" val="3628172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E33C21-C16D-727E-E3D4-460ED9CC7C18}"/>
              </a:ext>
            </a:extLst>
          </p:cNvPr>
          <p:cNvSpPr>
            <a:spLocks noGrp="1"/>
          </p:cNvSpPr>
          <p:nvPr>
            <p:ph idx="1"/>
          </p:nvPr>
        </p:nvSpPr>
        <p:spPr>
          <a:xfrm>
            <a:off x="1295401" y="2953172"/>
            <a:ext cx="9601196" cy="2015070"/>
          </a:xfrm>
        </p:spPr>
        <p:txBody>
          <a:bodyPr/>
          <a:lstStyle/>
          <a:p>
            <a:pPr marL="342900" lvl="0" indent="-342900" algn="just">
              <a:lnSpc>
                <a:spcPct val="200000"/>
              </a:lnSpc>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Ask the patient to tap his/her upper and lower teeth in centric occlusion or most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intercuspal</a:t>
            </a:r>
            <a:r>
              <a:rPr lang="en-US" sz="1800" dirty="0">
                <a:effectLst/>
                <a:latin typeface="Calibri" panose="020F0502020204030204" pitchFamily="34" charset="0"/>
                <a:ea typeface="Calibri" panose="020F0502020204030204" pitchFamily="34" charset="0"/>
                <a:cs typeface="Times New Roman" panose="02020603050405020304" pitchFamily="18" charset="0"/>
              </a:rPr>
              <a:t> position then grind systematically in lateral and protrusive movements.</a:t>
            </a:r>
            <a:endParaRPr lang="en-IN" sz="1800" dirty="0">
              <a:effectLst/>
              <a:latin typeface="Calibri" panose="020F0502020204030204" pitchFamily="34" charset="0"/>
              <a:ea typeface="Calibri" panose="020F0502020204030204" pitchFamily="34" charset="0"/>
              <a:cs typeface="Vrinda" panose="020B0502040204020203" pitchFamily="34" charset="0"/>
            </a:endParaRPr>
          </a:p>
          <a:p>
            <a:pPr marL="342900" lvl="0" indent="-342900" algn="just">
              <a:lnSpc>
                <a:spcPct val="200000"/>
              </a:lnSpc>
              <a:spcAft>
                <a:spcPts val="10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Feel for the vibration of the anterior teeth through your index finger and grade the fremitus test.</a:t>
            </a:r>
            <a:endParaRPr lang="en-IN" sz="1800" dirty="0">
              <a:effectLst/>
              <a:latin typeface="Calibri" panose="020F0502020204030204" pitchFamily="34" charset="0"/>
              <a:ea typeface="Calibri" panose="020F0502020204030204" pitchFamily="34" charset="0"/>
              <a:cs typeface="Vrinda" panose="020B0502040204020203" pitchFamily="34" charset="0"/>
            </a:endParaRPr>
          </a:p>
          <a:p>
            <a:endParaRPr lang="en-IN" dirty="0"/>
          </a:p>
        </p:txBody>
      </p:sp>
    </p:spTree>
    <p:extLst>
      <p:ext uri="{BB962C8B-B14F-4D97-AF65-F5344CB8AC3E}">
        <p14:creationId xmlns:p14="http://schemas.microsoft.com/office/powerpoint/2010/main" val="3020301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369B3-62EA-7BC7-F1FA-8B2702E4769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DF5F03F-1160-0375-25C9-13C882199C1F}"/>
              </a:ext>
            </a:extLst>
          </p:cNvPr>
          <p:cNvSpPr>
            <a:spLocks noGrp="1"/>
          </p:cNvSpPr>
          <p:nvPr>
            <p:ph idx="1"/>
          </p:nvPr>
        </p:nvSpPr>
        <p:spPr/>
        <p:txBody>
          <a:bodyPr/>
          <a:lstStyle/>
          <a:p>
            <a:pPr marL="0" indent="0" algn="just">
              <a:lnSpc>
                <a:spcPct val="200000"/>
              </a:lnSpc>
              <a:spcAft>
                <a:spcPts val="10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 grades of fremitus test are:</a:t>
            </a:r>
            <a:endParaRPr lang="en-IN" sz="1800" dirty="0">
              <a:effectLst/>
              <a:latin typeface="Calibri" panose="020F0502020204030204" pitchFamily="34" charset="0"/>
              <a:ea typeface="Calibri" panose="020F0502020204030204" pitchFamily="34" charset="0"/>
              <a:cs typeface="Vrinda" panose="020B0502040204020203" pitchFamily="34" charset="0"/>
            </a:endParaRPr>
          </a:p>
          <a:p>
            <a:pPr algn="just">
              <a:lnSpc>
                <a:spcPct val="200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Grade I:</a:t>
            </a:r>
            <a:r>
              <a:rPr lang="en-US" sz="1800" dirty="0">
                <a:effectLst/>
                <a:latin typeface="Calibri" panose="020F0502020204030204" pitchFamily="34" charset="0"/>
                <a:ea typeface="Calibri" panose="020F0502020204030204" pitchFamily="34" charset="0"/>
                <a:cs typeface="Times New Roman" panose="02020603050405020304" pitchFamily="18" charset="0"/>
              </a:rPr>
              <a:t> Mild movements/vibration detected.</a:t>
            </a:r>
            <a:endParaRPr lang="en-IN" sz="1800" dirty="0">
              <a:effectLst/>
              <a:latin typeface="Calibri" panose="020F0502020204030204" pitchFamily="34" charset="0"/>
              <a:ea typeface="Calibri" panose="020F0502020204030204" pitchFamily="34" charset="0"/>
              <a:cs typeface="Vrinda" panose="020B0502040204020203" pitchFamily="34" charset="0"/>
            </a:endParaRPr>
          </a:p>
          <a:p>
            <a:pPr algn="just">
              <a:lnSpc>
                <a:spcPct val="200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II.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Grade II:</a:t>
            </a:r>
            <a:r>
              <a:rPr lang="en-US" sz="1800" dirty="0">
                <a:effectLst/>
                <a:latin typeface="Calibri" panose="020F0502020204030204" pitchFamily="34" charset="0"/>
                <a:ea typeface="Calibri" panose="020F0502020204030204" pitchFamily="34" charset="0"/>
                <a:cs typeface="Times New Roman" panose="02020603050405020304" pitchFamily="18" charset="0"/>
              </a:rPr>
              <a:t> Easily palpable, moderate vibration/ not visible.</a:t>
            </a:r>
            <a:endParaRPr lang="en-IN" sz="1800" dirty="0">
              <a:effectLst/>
              <a:latin typeface="Calibri" panose="020F0502020204030204" pitchFamily="34" charset="0"/>
              <a:ea typeface="Calibri" panose="020F0502020204030204" pitchFamily="34" charset="0"/>
              <a:cs typeface="Vrinda" panose="020B0502040204020203" pitchFamily="34" charset="0"/>
            </a:endParaRPr>
          </a:p>
          <a:p>
            <a:pPr algn="just">
              <a:lnSpc>
                <a:spcPct val="200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III.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Grade III:</a:t>
            </a:r>
            <a:r>
              <a:rPr lang="en-US" sz="1800" dirty="0">
                <a:effectLst/>
                <a:latin typeface="Calibri" panose="020F0502020204030204" pitchFamily="34" charset="0"/>
                <a:ea typeface="Calibri" panose="020F0502020204030204" pitchFamily="34" charset="0"/>
                <a:cs typeface="Times New Roman" panose="02020603050405020304" pitchFamily="18" charset="0"/>
              </a:rPr>
              <a:t> Movements are visible to the naked eye.</a:t>
            </a:r>
            <a:endParaRPr lang="en-IN" sz="1800" dirty="0">
              <a:effectLst/>
              <a:latin typeface="Calibri" panose="020F0502020204030204" pitchFamily="34" charset="0"/>
              <a:ea typeface="Calibri" panose="020F0502020204030204" pitchFamily="34" charset="0"/>
              <a:cs typeface="Vrinda" panose="020B0502040204020203" pitchFamily="34" charset="0"/>
            </a:endParaRPr>
          </a:p>
          <a:p>
            <a:endParaRPr lang="en-IN" dirty="0"/>
          </a:p>
        </p:txBody>
      </p:sp>
    </p:spTree>
    <p:extLst>
      <p:ext uri="{BB962C8B-B14F-4D97-AF65-F5344CB8AC3E}">
        <p14:creationId xmlns:p14="http://schemas.microsoft.com/office/powerpoint/2010/main" val="211970220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21</TotalTime>
  <Words>731</Words>
  <Application>Microsoft Office PowerPoint</Application>
  <PresentationFormat>Widescreen</PresentationFormat>
  <Paragraphs>61</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Garamond</vt:lpstr>
      <vt:lpstr>Symbol</vt:lpstr>
      <vt:lpstr>Times New Roman</vt:lpstr>
      <vt:lpstr>Organic</vt:lpstr>
      <vt:lpstr>TRAUMA FROM OCCLUSION  AND FREMITUS TEST</vt:lpstr>
      <vt:lpstr>Introduction</vt:lpstr>
      <vt:lpstr>Trauma from occlusion (TFO) definition</vt:lpstr>
      <vt:lpstr>The importance of trauma from occlusion</vt:lpstr>
      <vt:lpstr>Clinical features of TFO</vt:lpstr>
      <vt:lpstr>Radiographic Features of TFO </vt:lpstr>
      <vt:lpstr>What is fremitus test? </vt:lpstr>
      <vt:lpstr>PowerPoint Presentation</vt:lpstr>
      <vt:lpstr>PowerPoint Presentation</vt:lpstr>
      <vt:lpstr>Corrective measures of TFO</vt:lpstr>
      <vt:lpstr>PowerPoint Presentation</vt:lpstr>
      <vt:lpstr>Conclusion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rajanipatil660@gmail.com</dc:creator>
  <cp:lastModifiedBy>rajanipatil660@gmail.com</cp:lastModifiedBy>
  <cp:revision>1</cp:revision>
  <dcterms:created xsi:type="dcterms:W3CDTF">2025-02-07T09:40:58Z</dcterms:created>
  <dcterms:modified xsi:type="dcterms:W3CDTF">2025-02-07T10:02:55Z</dcterms:modified>
</cp:coreProperties>
</file>