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5.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590" r:id="rId3"/>
    <p:sldId id="259" r:id="rId4"/>
    <p:sldId id="260" r:id="rId5"/>
    <p:sldId id="261" r:id="rId6"/>
    <p:sldId id="435" r:id="rId7"/>
    <p:sldId id="436" r:id="rId8"/>
    <p:sldId id="412" r:id="rId9"/>
    <p:sldId id="406" r:id="rId10"/>
    <p:sldId id="263" r:id="rId11"/>
    <p:sldId id="407" r:id="rId12"/>
    <p:sldId id="408" r:id="rId13"/>
    <p:sldId id="409" r:id="rId14"/>
    <p:sldId id="410" r:id="rId15"/>
    <p:sldId id="422" r:id="rId16"/>
    <p:sldId id="272" r:id="rId17"/>
    <p:sldId id="526" r:id="rId18"/>
    <p:sldId id="535" r:id="rId19"/>
    <p:sldId id="421" r:id="rId20"/>
    <p:sldId id="532" r:id="rId21"/>
    <p:sldId id="533" r:id="rId22"/>
    <p:sldId id="429" r:id="rId23"/>
    <p:sldId id="426" r:id="rId24"/>
    <p:sldId id="531" r:id="rId25"/>
    <p:sldId id="525" r:id="rId26"/>
    <p:sldId id="448" r:id="rId27"/>
    <p:sldId id="450" r:id="rId28"/>
    <p:sldId id="449" r:id="rId29"/>
    <p:sldId id="370" r:id="rId30"/>
    <p:sldId id="395" r:id="rId31"/>
    <p:sldId id="537" r:id="rId32"/>
    <p:sldId id="428" r:id="rId33"/>
    <p:sldId id="473" r:id="rId34"/>
    <p:sldId id="475" r:id="rId35"/>
    <p:sldId id="495" r:id="rId36"/>
    <p:sldId id="538" r:id="rId37"/>
    <p:sldId id="539" r:id="rId38"/>
    <p:sldId id="540" r:id="rId39"/>
    <p:sldId id="404" r:id="rId40"/>
    <p:sldId id="405" r:id="rId41"/>
    <p:sldId id="541" r:id="rId42"/>
    <p:sldId id="364" r:id="rId43"/>
    <p:sldId id="383" r:id="rId44"/>
    <p:sldId id="499" r:id="rId45"/>
    <p:sldId id="363" r:id="rId46"/>
    <p:sldId id="385" r:id="rId47"/>
    <p:sldId id="542" r:id="rId48"/>
    <p:sldId id="543" r:id="rId49"/>
    <p:sldId id="544" r:id="rId50"/>
    <p:sldId id="545" r:id="rId51"/>
    <p:sldId id="546" r:id="rId52"/>
    <p:sldId id="588" r:id="rId53"/>
    <p:sldId id="507" r:id="rId54"/>
    <p:sldId id="510" r:id="rId55"/>
    <p:sldId id="508" r:id="rId56"/>
    <p:sldId id="586" r:id="rId57"/>
    <p:sldId id="589" r:id="rId58"/>
    <p:sldId id="591" r:id="rId59"/>
    <p:sldId id="593" r:id="rId60"/>
    <p:sldId id="59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71" autoAdjust="0"/>
    <p:restoredTop sz="94660"/>
  </p:normalViewPr>
  <p:slideViewPr>
    <p:cSldViewPr snapToGrid="0">
      <p:cViewPr varScale="1">
        <p:scale>
          <a:sx n="81" d="100"/>
          <a:sy n="81" d="100"/>
        </p:scale>
        <p:origin x="82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F221D-9A0F-46A4-9B87-159EC200CF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F19DA9-32CB-4FC5-9090-B6D22C783807}">
      <dgm:prSet phldrT="[Text]" custT="1"/>
      <dgm:spPr/>
      <dgm:t>
        <a:bodyPr/>
        <a:lstStyle/>
        <a:p>
          <a:r>
            <a:rPr lang="en-US" sz="2800" dirty="0"/>
            <a:t>the stage of development of the tooth</a:t>
          </a:r>
        </a:p>
      </dgm:t>
    </dgm:pt>
    <dgm:pt modelId="{F2AB9C86-38EB-41A5-BC9A-1CF6697C29F0}" type="parTrans" cxnId="{B67E9D78-084D-46AC-BC71-7ED0AE684C65}">
      <dgm:prSet/>
      <dgm:spPr/>
      <dgm:t>
        <a:bodyPr/>
        <a:lstStyle/>
        <a:p>
          <a:endParaRPr lang="en-US"/>
        </a:p>
      </dgm:t>
    </dgm:pt>
    <dgm:pt modelId="{4CA24392-E390-43EE-9DB2-F77E5425426F}" type="sibTrans" cxnId="{B67E9D78-084D-46AC-BC71-7ED0AE684C65}">
      <dgm:prSet/>
      <dgm:spPr/>
      <dgm:t>
        <a:bodyPr/>
        <a:lstStyle/>
        <a:p>
          <a:endParaRPr lang="en-US"/>
        </a:p>
      </dgm:t>
    </dgm:pt>
    <dgm:pt modelId="{845F85A3-149B-4F30-8295-59D6019F4A45}">
      <dgm:prSet phldrT="[Text]" custT="1"/>
      <dgm:spPr/>
      <dgm:t>
        <a:bodyPr/>
        <a:lstStyle/>
        <a:p>
          <a:r>
            <a:rPr lang="en-US" sz="2800" dirty="0"/>
            <a:t>Immature – vital pulp therapy</a:t>
          </a:r>
        </a:p>
      </dgm:t>
    </dgm:pt>
    <dgm:pt modelId="{82709C9A-ABE6-4759-814A-117DC4DE0C75}" type="parTrans" cxnId="{8A6B59A8-737C-4C74-B6FF-0E9A4C0855DF}">
      <dgm:prSet/>
      <dgm:spPr/>
      <dgm:t>
        <a:bodyPr/>
        <a:lstStyle/>
        <a:p>
          <a:endParaRPr lang="en-US"/>
        </a:p>
      </dgm:t>
    </dgm:pt>
    <dgm:pt modelId="{1FC59F5B-E94A-4A95-BE9B-B2D809311A22}" type="sibTrans" cxnId="{8A6B59A8-737C-4C74-B6FF-0E9A4C0855DF}">
      <dgm:prSet/>
      <dgm:spPr/>
      <dgm:t>
        <a:bodyPr/>
        <a:lstStyle/>
        <a:p>
          <a:endParaRPr lang="en-US"/>
        </a:p>
      </dgm:t>
    </dgm:pt>
    <dgm:pt modelId="{70D2A2F6-78B3-4498-B92E-E8C5704B0E65}">
      <dgm:prSet phldrT="[Text]" custT="1"/>
      <dgm:spPr/>
      <dgm:t>
        <a:bodyPr/>
        <a:lstStyle/>
        <a:p>
          <a:r>
            <a:rPr lang="en-US" sz="2800" dirty="0"/>
            <a:t>time between the accident and treatment</a:t>
          </a:r>
        </a:p>
      </dgm:t>
    </dgm:pt>
    <dgm:pt modelId="{219F590D-A1F9-4BA5-AE24-C36327D29CED}" type="parTrans" cxnId="{9F464223-770E-451D-9690-3E7D5170F888}">
      <dgm:prSet/>
      <dgm:spPr/>
      <dgm:t>
        <a:bodyPr/>
        <a:lstStyle/>
        <a:p>
          <a:endParaRPr lang="en-US"/>
        </a:p>
      </dgm:t>
    </dgm:pt>
    <dgm:pt modelId="{DABC1637-9092-40AF-8D0C-240E6301C616}" type="sibTrans" cxnId="{9F464223-770E-451D-9690-3E7D5170F888}">
      <dgm:prSet/>
      <dgm:spPr/>
      <dgm:t>
        <a:bodyPr/>
        <a:lstStyle/>
        <a:p>
          <a:endParaRPr lang="en-US"/>
        </a:p>
      </dgm:t>
    </dgm:pt>
    <dgm:pt modelId="{A107408B-570C-4B63-AED4-7E0023B13206}">
      <dgm:prSet phldrT="[Text]" custT="1"/>
      <dgm:spPr/>
      <dgm:t>
        <a:bodyPr/>
        <a:lstStyle/>
        <a:p>
          <a:r>
            <a:rPr lang="en-US" sz="2800" dirty="0"/>
            <a:t>24- 48 hours of trauma</a:t>
          </a:r>
        </a:p>
      </dgm:t>
    </dgm:pt>
    <dgm:pt modelId="{D4DC05E8-A359-42D2-9C1E-5E05A4C61DE4}" type="parTrans" cxnId="{71D88CA5-ABF2-4FBB-A353-E2434A25915C}">
      <dgm:prSet/>
      <dgm:spPr/>
      <dgm:t>
        <a:bodyPr/>
        <a:lstStyle/>
        <a:p>
          <a:endParaRPr lang="en-US"/>
        </a:p>
      </dgm:t>
    </dgm:pt>
    <dgm:pt modelId="{EAF8F51D-29BC-4D09-92A6-5AE04114E8FF}" type="sibTrans" cxnId="{71D88CA5-ABF2-4FBB-A353-E2434A25915C}">
      <dgm:prSet/>
      <dgm:spPr/>
      <dgm:t>
        <a:bodyPr/>
        <a:lstStyle/>
        <a:p>
          <a:endParaRPr lang="en-US"/>
        </a:p>
      </dgm:t>
    </dgm:pt>
    <dgm:pt modelId="{7414D78A-0887-4AE9-A25C-FF97ECD7A28F}">
      <dgm:prSet phldrT="[Text]" custT="1"/>
      <dgm:spPr/>
      <dgm:t>
        <a:bodyPr/>
        <a:lstStyle/>
        <a:p>
          <a:r>
            <a:rPr lang="en-US" sz="2800" dirty="0"/>
            <a:t>concomitant periodontal injury</a:t>
          </a:r>
        </a:p>
      </dgm:t>
    </dgm:pt>
    <dgm:pt modelId="{EE4B1A2F-5E79-48C4-873A-BBD42BAC14AE}" type="parTrans" cxnId="{FAE5A123-7FFD-453D-BC1C-31F8BB2E8EC0}">
      <dgm:prSet/>
      <dgm:spPr/>
      <dgm:t>
        <a:bodyPr/>
        <a:lstStyle/>
        <a:p>
          <a:endParaRPr lang="en-US"/>
        </a:p>
      </dgm:t>
    </dgm:pt>
    <dgm:pt modelId="{2B13322F-C5FC-4538-8D21-405E6B996B07}" type="sibTrans" cxnId="{FAE5A123-7FFD-453D-BC1C-31F8BB2E8EC0}">
      <dgm:prSet/>
      <dgm:spPr/>
      <dgm:t>
        <a:bodyPr/>
        <a:lstStyle/>
        <a:p>
          <a:endParaRPr lang="en-US"/>
        </a:p>
      </dgm:t>
    </dgm:pt>
    <dgm:pt modelId="{C7DB66A4-BE07-4319-9055-C039AC9F6EB9}">
      <dgm:prSet phldrT="[Text]" custT="1"/>
      <dgm:spPr/>
      <dgm:t>
        <a:bodyPr/>
        <a:lstStyle/>
        <a:p>
          <a:r>
            <a:rPr lang="en-US" sz="2800" dirty="0"/>
            <a:t>Vital pulp therapy – composite </a:t>
          </a:r>
          <a:r>
            <a:rPr lang="en-US" sz="2800" dirty="0" err="1"/>
            <a:t>restroration</a:t>
          </a:r>
          <a:endParaRPr lang="en-US" sz="2800" dirty="0"/>
        </a:p>
      </dgm:t>
    </dgm:pt>
    <dgm:pt modelId="{F39179BF-E099-4506-81DB-DC90B3A92911}" type="parTrans" cxnId="{9D2925BD-9025-49EB-9903-AB16C3793EE4}">
      <dgm:prSet/>
      <dgm:spPr/>
      <dgm:t>
        <a:bodyPr/>
        <a:lstStyle/>
        <a:p>
          <a:endParaRPr lang="en-US"/>
        </a:p>
      </dgm:t>
    </dgm:pt>
    <dgm:pt modelId="{2CBDAC98-A84C-4BD1-8592-546C53BE537B}" type="sibTrans" cxnId="{9D2925BD-9025-49EB-9903-AB16C3793EE4}">
      <dgm:prSet/>
      <dgm:spPr/>
      <dgm:t>
        <a:bodyPr/>
        <a:lstStyle/>
        <a:p>
          <a:endParaRPr lang="en-US"/>
        </a:p>
      </dgm:t>
    </dgm:pt>
    <dgm:pt modelId="{81710BA9-9994-4B6B-9FCF-90E5D59BBE1C}">
      <dgm:prSet phldrT="[Text]" custT="1"/>
      <dgm:spPr/>
      <dgm:t>
        <a:bodyPr/>
        <a:lstStyle/>
        <a:p>
          <a:r>
            <a:rPr lang="en-US" sz="2800" dirty="0"/>
            <a:t>the restorative treatment plan</a:t>
          </a:r>
        </a:p>
      </dgm:t>
    </dgm:pt>
    <dgm:pt modelId="{DA99AF06-97B9-4C21-9B07-4C4D53FC1DAE}" type="parTrans" cxnId="{B2CFF536-0031-4A18-8CC0-1C7D4F9A5121}">
      <dgm:prSet/>
      <dgm:spPr/>
      <dgm:t>
        <a:bodyPr/>
        <a:lstStyle/>
        <a:p>
          <a:endParaRPr lang="en-US"/>
        </a:p>
      </dgm:t>
    </dgm:pt>
    <dgm:pt modelId="{EE3E2368-7127-428F-B7A4-62250E031757}" type="sibTrans" cxnId="{B2CFF536-0031-4A18-8CC0-1C7D4F9A5121}">
      <dgm:prSet/>
      <dgm:spPr/>
      <dgm:t>
        <a:bodyPr/>
        <a:lstStyle/>
        <a:p>
          <a:endParaRPr lang="en-US"/>
        </a:p>
      </dgm:t>
    </dgm:pt>
    <dgm:pt modelId="{C2FD5AE8-2AEC-41C5-841A-1B8D1A60F1F3}">
      <dgm:prSet phldrT="[Text]" custT="1"/>
      <dgm:spPr/>
      <dgm:t>
        <a:bodyPr/>
        <a:lstStyle/>
        <a:p>
          <a:r>
            <a:rPr lang="en-US" sz="2800" dirty="0"/>
            <a:t>compromise the nutritional supply of the pulp</a:t>
          </a:r>
        </a:p>
      </dgm:t>
    </dgm:pt>
    <dgm:pt modelId="{3EA3AA4B-0FFF-43D5-85BF-6A078D8656F8}" type="parTrans" cxnId="{8AEAECB8-63AA-4930-810F-EE1F5AEE93C6}">
      <dgm:prSet/>
      <dgm:spPr/>
      <dgm:t>
        <a:bodyPr/>
        <a:lstStyle/>
        <a:p>
          <a:endParaRPr lang="en-US"/>
        </a:p>
      </dgm:t>
    </dgm:pt>
    <dgm:pt modelId="{FF78A00C-4D09-4F9D-ACC6-6FF885C47CCB}" type="sibTrans" cxnId="{8AEAECB8-63AA-4930-810F-EE1F5AEE93C6}">
      <dgm:prSet/>
      <dgm:spPr/>
      <dgm:t>
        <a:bodyPr/>
        <a:lstStyle/>
        <a:p>
          <a:endParaRPr lang="en-US"/>
        </a:p>
      </dgm:t>
    </dgm:pt>
    <dgm:pt modelId="{092EF118-4BCB-43B5-BC70-7643F0CEA315}">
      <dgm:prSet phldrT="[Text]" custT="1"/>
      <dgm:spPr/>
      <dgm:t>
        <a:bodyPr/>
        <a:lstStyle/>
        <a:p>
          <a:r>
            <a:rPr lang="en-US" sz="2800" dirty="0"/>
            <a:t>Pulpectomy – crown </a:t>
          </a:r>
        </a:p>
      </dgm:t>
    </dgm:pt>
    <dgm:pt modelId="{B2B5B956-BCA8-4FDB-BD8B-579FF9A988AF}" type="parTrans" cxnId="{3930EBF5-E1BA-4F35-A2B5-661FE1CBF738}">
      <dgm:prSet/>
      <dgm:spPr/>
      <dgm:t>
        <a:bodyPr/>
        <a:lstStyle/>
        <a:p>
          <a:endParaRPr lang="en-US"/>
        </a:p>
      </dgm:t>
    </dgm:pt>
    <dgm:pt modelId="{315BC49A-1020-47A1-84C3-6BF9A8758311}" type="sibTrans" cxnId="{3930EBF5-E1BA-4F35-A2B5-661FE1CBF738}">
      <dgm:prSet/>
      <dgm:spPr/>
      <dgm:t>
        <a:bodyPr/>
        <a:lstStyle/>
        <a:p>
          <a:endParaRPr lang="en-US"/>
        </a:p>
      </dgm:t>
    </dgm:pt>
    <dgm:pt modelId="{82BCE2E8-E20E-40E3-BE28-C500DF686D05}" type="pres">
      <dgm:prSet presAssocID="{86DF221D-9A0F-46A4-9B87-159EC200CF3B}" presName="linear" presStyleCnt="0">
        <dgm:presLayoutVars>
          <dgm:animLvl val="lvl"/>
          <dgm:resizeHandles val="exact"/>
        </dgm:presLayoutVars>
      </dgm:prSet>
      <dgm:spPr/>
    </dgm:pt>
    <dgm:pt modelId="{47D64AE5-1634-4CBD-BCB9-04CD65B10133}" type="pres">
      <dgm:prSet presAssocID="{7DF19DA9-32CB-4FC5-9090-B6D22C783807}" presName="parentText" presStyleLbl="node1" presStyleIdx="0" presStyleCnt="4">
        <dgm:presLayoutVars>
          <dgm:chMax val="0"/>
          <dgm:bulletEnabled val="1"/>
        </dgm:presLayoutVars>
      </dgm:prSet>
      <dgm:spPr/>
    </dgm:pt>
    <dgm:pt modelId="{57E5F033-FD9B-462C-BCAD-A439FAA37C54}" type="pres">
      <dgm:prSet presAssocID="{7DF19DA9-32CB-4FC5-9090-B6D22C783807}" presName="childText" presStyleLbl="revTx" presStyleIdx="0" presStyleCnt="4">
        <dgm:presLayoutVars>
          <dgm:bulletEnabled val="1"/>
        </dgm:presLayoutVars>
      </dgm:prSet>
      <dgm:spPr/>
    </dgm:pt>
    <dgm:pt modelId="{ADB10425-A3F2-4A47-9ADD-3E79400C4E57}" type="pres">
      <dgm:prSet presAssocID="{70D2A2F6-78B3-4498-B92E-E8C5704B0E65}" presName="parentText" presStyleLbl="node1" presStyleIdx="1" presStyleCnt="4">
        <dgm:presLayoutVars>
          <dgm:chMax val="0"/>
          <dgm:bulletEnabled val="1"/>
        </dgm:presLayoutVars>
      </dgm:prSet>
      <dgm:spPr/>
    </dgm:pt>
    <dgm:pt modelId="{E26ED7DE-106B-439F-B081-87257D5E0F33}" type="pres">
      <dgm:prSet presAssocID="{70D2A2F6-78B3-4498-B92E-E8C5704B0E65}" presName="childText" presStyleLbl="revTx" presStyleIdx="1" presStyleCnt="4">
        <dgm:presLayoutVars>
          <dgm:bulletEnabled val="1"/>
        </dgm:presLayoutVars>
      </dgm:prSet>
      <dgm:spPr/>
    </dgm:pt>
    <dgm:pt modelId="{36C84A0C-FE51-4B47-8E53-720BEE7BCD83}" type="pres">
      <dgm:prSet presAssocID="{7414D78A-0887-4AE9-A25C-FF97ECD7A28F}" presName="parentText" presStyleLbl="node1" presStyleIdx="2" presStyleCnt="4">
        <dgm:presLayoutVars>
          <dgm:chMax val="0"/>
          <dgm:bulletEnabled val="1"/>
        </dgm:presLayoutVars>
      </dgm:prSet>
      <dgm:spPr/>
    </dgm:pt>
    <dgm:pt modelId="{D93978AD-143D-4998-AE52-56347F2A6995}" type="pres">
      <dgm:prSet presAssocID="{7414D78A-0887-4AE9-A25C-FF97ECD7A28F}" presName="childText" presStyleLbl="revTx" presStyleIdx="2" presStyleCnt="4">
        <dgm:presLayoutVars>
          <dgm:bulletEnabled val="1"/>
        </dgm:presLayoutVars>
      </dgm:prSet>
      <dgm:spPr/>
    </dgm:pt>
    <dgm:pt modelId="{7F13BCB4-723C-4719-92EB-BC17C93F27C7}" type="pres">
      <dgm:prSet presAssocID="{81710BA9-9994-4B6B-9FCF-90E5D59BBE1C}" presName="parentText" presStyleLbl="node1" presStyleIdx="3" presStyleCnt="4">
        <dgm:presLayoutVars>
          <dgm:chMax val="0"/>
          <dgm:bulletEnabled val="1"/>
        </dgm:presLayoutVars>
      </dgm:prSet>
      <dgm:spPr/>
    </dgm:pt>
    <dgm:pt modelId="{54810489-74F6-477D-8D6D-3CDE22401629}" type="pres">
      <dgm:prSet presAssocID="{81710BA9-9994-4B6B-9FCF-90E5D59BBE1C}" presName="childText" presStyleLbl="revTx" presStyleIdx="3" presStyleCnt="4">
        <dgm:presLayoutVars>
          <dgm:bulletEnabled val="1"/>
        </dgm:presLayoutVars>
      </dgm:prSet>
      <dgm:spPr/>
    </dgm:pt>
  </dgm:ptLst>
  <dgm:cxnLst>
    <dgm:cxn modelId="{977E0B0F-4892-420C-89B1-C2B600BDFD0E}" type="presOf" srcId="{70D2A2F6-78B3-4498-B92E-E8C5704B0E65}" destId="{ADB10425-A3F2-4A47-9ADD-3E79400C4E57}" srcOrd="0" destOrd="0" presId="urn:microsoft.com/office/officeart/2005/8/layout/vList2"/>
    <dgm:cxn modelId="{9F464223-770E-451D-9690-3E7D5170F888}" srcId="{86DF221D-9A0F-46A4-9B87-159EC200CF3B}" destId="{70D2A2F6-78B3-4498-B92E-E8C5704B0E65}" srcOrd="1" destOrd="0" parTransId="{219F590D-A1F9-4BA5-AE24-C36327D29CED}" sibTransId="{DABC1637-9092-40AF-8D0C-240E6301C616}"/>
    <dgm:cxn modelId="{FAE5A123-7FFD-453D-BC1C-31F8BB2E8EC0}" srcId="{86DF221D-9A0F-46A4-9B87-159EC200CF3B}" destId="{7414D78A-0887-4AE9-A25C-FF97ECD7A28F}" srcOrd="2" destOrd="0" parTransId="{EE4B1A2F-5E79-48C4-873A-BBD42BAC14AE}" sibTransId="{2B13322F-C5FC-4538-8D21-405E6B996B07}"/>
    <dgm:cxn modelId="{F2147C24-28AE-4D6A-AA18-4B6FFE473A08}" type="presOf" srcId="{C7DB66A4-BE07-4319-9055-C039AC9F6EB9}" destId="{54810489-74F6-477D-8D6D-3CDE22401629}" srcOrd="0" destOrd="0" presId="urn:microsoft.com/office/officeart/2005/8/layout/vList2"/>
    <dgm:cxn modelId="{B2CFF536-0031-4A18-8CC0-1C7D4F9A5121}" srcId="{86DF221D-9A0F-46A4-9B87-159EC200CF3B}" destId="{81710BA9-9994-4B6B-9FCF-90E5D59BBE1C}" srcOrd="3" destOrd="0" parTransId="{DA99AF06-97B9-4C21-9B07-4C4D53FC1DAE}" sibTransId="{EE3E2368-7127-428F-B7A4-62250E031757}"/>
    <dgm:cxn modelId="{6A10C03E-04E5-4A9E-813A-EBFF903C6C7E}" type="presOf" srcId="{845F85A3-149B-4F30-8295-59D6019F4A45}" destId="{57E5F033-FD9B-462C-BCAD-A439FAA37C54}" srcOrd="0" destOrd="0" presId="urn:microsoft.com/office/officeart/2005/8/layout/vList2"/>
    <dgm:cxn modelId="{3700ED44-35F3-443A-AD5D-D2905B01704D}" type="presOf" srcId="{7DF19DA9-32CB-4FC5-9090-B6D22C783807}" destId="{47D64AE5-1634-4CBD-BCB9-04CD65B10133}" srcOrd="0" destOrd="0" presId="urn:microsoft.com/office/officeart/2005/8/layout/vList2"/>
    <dgm:cxn modelId="{DB9B1577-8CA1-47F3-A42B-8E76A7D077BE}" type="presOf" srcId="{86DF221D-9A0F-46A4-9B87-159EC200CF3B}" destId="{82BCE2E8-E20E-40E3-BE28-C500DF686D05}" srcOrd="0" destOrd="0" presId="urn:microsoft.com/office/officeart/2005/8/layout/vList2"/>
    <dgm:cxn modelId="{B67E9D78-084D-46AC-BC71-7ED0AE684C65}" srcId="{86DF221D-9A0F-46A4-9B87-159EC200CF3B}" destId="{7DF19DA9-32CB-4FC5-9090-B6D22C783807}" srcOrd="0" destOrd="0" parTransId="{F2AB9C86-38EB-41A5-BC9A-1CF6697C29F0}" sibTransId="{4CA24392-E390-43EE-9DB2-F77E5425426F}"/>
    <dgm:cxn modelId="{4C4A3A7F-B5D7-4142-B01C-AED8657A3CB3}" type="presOf" srcId="{7414D78A-0887-4AE9-A25C-FF97ECD7A28F}" destId="{36C84A0C-FE51-4B47-8E53-720BEE7BCD83}" srcOrd="0" destOrd="0" presId="urn:microsoft.com/office/officeart/2005/8/layout/vList2"/>
    <dgm:cxn modelId="{5A05418D-68DD-4986-B62F-0BF8A253A784}" type="presOf" srcId="{81710BA9-9994-4B6B-9FCF-90E5D59BBE1C}" destId="{7F13BCB4-723C-4719-92EB-BC17C93F27C7}" srcOrd="0" destOrd="0" presId="urn:microsoft.com/office/officeart/2005/8/layout/vList2"/>
    <dgm:cxn modelId="{9D100A98-65C0-4086-AB59-B968A2D22ADA}" type="presOf" srcId="{A107408B-570C-4B63-AED4-7E0023B13206}" destId="{E26ED7DE-106B-439F-B081-87257D5E0F33}" srcOrd="0" destOrd="0" presId="urn:microsoft.com/office/officeart/2005/8/layout/vList2"/>
    <dgm:cxn modelId="{4D0978A1-C057-4D2E-8F18-E37C61703EEE}" type="presOf" srcId="{092EF118-4BCB-43B5-BC70-7643F0CEA315}" destId="{54810489-74F6-477D-8D6D-3CDE22401629}" srcOrd="0" destOrd="1" presId="urn:microsoft.com/office/officeart/2005/8/layout/vList2"/>
    <dgm:cxn modelId="{71D88CA5-ABF2-4FBB-A353-E2434A25915C}" srcId="{70D2A2F6-78B3-4498-B92E-E8C5704B0E65}" destId="{A107408B-570C-4B63-AED4-7E0023B13206}" srcOrd="0" destOrd="0" parTransId="{D4DC05E8-A359-42D2-9C1E-5E05A4C61DE4}" sibTransId="{EAF8F51D-29BC-4D09-92A6-5AE04114E8FF}"/>
    <dgm:cxn modelId="{8A6B59A8-737C-4C74-B6FF-0E9A4C0855DF}" srcId="{7DF19DA9-32CB-4FC5-9090-B6D22C783807}" destId="{845F85A3-149B-4F30-8295-59D6019F4A45}" srcOrd="0" destOrd="0" parTransId="{82709C9A-ABE6-4759-814A-117DC4DE0C75}" sibTransId="{1FC59F5B-E94A-4A95-BE9B-B2D809311A22}"/>
    <dgm:cxn modelId="{8AEAECB8-63AA-4930-810F-EE1F5AEE93C6}" srcId="{7414D78A-0887-4AE9-A25C-FF97ECD7A28F}" destId="{C2FD5AE8-2AEC-41C5-841A-1B8D1A60F1F3}" srcOrd="0" destOrd="0" parTransId="{3EA3AA4B-0FFF-43D5-85BF-6A078D8656F8}" sibTransId="{FF78A00C-4D09-4F9D-ACC6-6FF885C47CCB}"/>
    <dgm:cxn modelId="{9D2925BD-9025-49EB-9903-AB16C3793EE4}" srcId="{81710BA9-9994-4B6B-9FCF-90E5D59BBE1C}" destId="{C7DB66A4-BE07-4319-9055-C039AC9F6EB9}" srcOrd="0" destOrd="0" parTransId="{F39179BF-E099-4506-81DB-DC90B3A92911}" sibTransId="{2CBDAC98-A84C-4BD1-8592-546C53BE537B}"/>
    <dgm:cxn modelId="{B531F3DA-5813-4B58-BD55-5FBD6497BE77}" type="presOf" srcId="{C2FD5AE8-2AEC-41C5-841A-1B8D1A60F1F3}" destId="{D93978AD-143D-4998-AE52-56347F2A6995}" srcOrd="0" destOrd="0" presId="urn:microsoft.com/office/officeart/2005/8/layout/vList2"/>
    <dgm:cxn modelId="{3930EBF5-E1BA-4F35-A2B5-661FE1CBF738}" srcId="{81710BA9-9994-4B6B-9FCF-90E5D59BBE1C}" destId="{092EF118-4BCB-43B5-BC70-7643F0CEA315}" srcOrd="1" destOrd="0" parTransId="{B2B5B956-BCA8-4FDB-BD8B-579FF9A988AF}" sibTransId="{315BC49A-1020-47A1-84C3-6BF9A8758311}"/>
    <dgm:cxn modelId="{B31DD78C-949D-437C-B354-7517297C2E7D}" type="presParOf" srcId="{82BCE2E8-E20E-40E3-BE28-C500DF686D05}" destId="{47D64AE5-1634-4CBD-BCB9-04CD65B10133}" srcOrd="0" destOrd="0" presId="urn:microsoft.com/office/officeart/2005/8/layout/vList2"/>
    <dgm:cxn modelId="{8ABAB11C-ECB7-41D0-B383-CE3ED7886FA2}" type="presParOf" srcId="{82BCE2E8-E20E-40E3-BE28-C500DF686D05}" destId="{57E5F033-FD9B-462C-BCAD-A439FAA37C54}" srcOrd="1" destOrd="0" presId="urn:microsoft.com/office/officeart/2005/8/layout/vList2"/>
    <dgm:cxn modelId="{AEFCA6E7-B1F5-4F5C-9252-0C46C05F6DC2}" type="presParOf" srcId="{82BCE2E8-E20E-40E3-BE28-C500DF686D05}" destId="{ADB10425-A3F2-4A47-9ADD-3E79400C4E57}" srcOrd="2" destOrd="0" presId="urn:microsoft.com/office/officeart/2005/8/layout/vList2"/>
    <dgm:cxn modelId="{9866DF20-C5C4-4C76-9F21-5AA60DB482B6}" type="presParOf" srcId="{82BCE2E8-E20E-40E3-BE28-C500DF686D05}" destId="{E26ED7DE-106B-439F-B081-87257D5E0F33}" srcOrd="3" destOrd="0" presId="urn:microsoft.com/office/officeart/2005/8/layout/vList2"/>
    <dgm:cxn modelId="{C4973C45-8361-4D20-A15E-4AAAB484E0DF}" type="presParOf" srcId="{82BCE2E8-E20E-40E3-BE28-C500DF686D05}" destId="{36C84A0C-FE51-4B47-8E53-720BEE7BCD83}" srcOrd="4" destOrd="0" presId="urn:microsoft.com/office/officeart/2005/8/layout/vList2"/>
    <dgm:cxn modelId="{0A24C911-F688-48F0-B62B-1CF82F72F109}" type="presParOf" srcId="{82BCE2E8-E20E-40E3-BE28-C500DF686D05}" destId="{D93978AD-143D-4998-AE52-56347F2A6995}" srcOrd="5" destOrd="0" presId="urn:microsoft.com/office/officeart/2005/8/layout/vList2"/>
    <dgm:cxn modelId="{0BB88851-1A6D-4794-A981-3D4846A1071A}" type="presParOf" srcId="{82BCE2E8-E20E-40E3-BE28-C500DF686D05}" destId="{7F13BCB4-723C-4719-92EB-BC17C93F27C7}" srcOrd="6" destOrd="0" presId="urn:microsoft.com/office/officeart/2005/8/layout/vList2"/>
    <dgm:cxn modelId="{05B54CAA-2015-4CED-B1AB-F89F5775337F}" type="presParOf" srcId="{82BCE2E8-E20E-40E3-BE28-C500DF686D05}" destId="{54810489-74F6-477D-8D6D-3CDE22401629}"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B0896A-8BAD-4CF6-A5C8-EA0BB5BC512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1246683C-4DB1-4B03-9A4C-EC906AE9F986}">
      <dgm:prSet phldrT="[Text]"/>
      <dgm:spPr/>
      <dgm:t>
        <a:bodyPr/>
        <a:lstStyle/>
        <a:p>
          <a:r>
            <a:rPr lang="en-US" dirty="0"/>
            <a:t>Treatment of a healthy pulp</a:t>
          </a:r>
        </a:p>
      </dgm:t>
    </dgm:pt>
    <dgm:pt modelId="{5DC607DA-427B-49DA-90B2-E1AEC98CFF8E}" type="parTrans" cxnId="{465EA206-AF96-446D-954C-12044518A7AB}">
      <dgm:prSet/>
      <dgm:spPr/>
      <dgm:t>
        <a:bodyPr/>
        <a:lstStyle/>
        <a:p>
          <a:endParaRPr lang="en-US"/>
        </a:p>
      </dgm:t>
    </dgm:pt>
    <dgm:pt modelId="{95D60A90-9D8B-4EAF-AE78-C6861E6EB59B}" type="sibTrans" cxnId="{465EA206-AF96-446D-954C-12044518A7AB}">
      <dgm:prSet/>
      <dgm:spPr/>
      <dgm:t>
        <a:bodyPr/>
        <a:lstStyle/>
        <a:p>
          <a:endParaRPr lang="en-US"/>
        </a:p>
      </dgm:t>
    </dgm:pt>
    <dgm:pt modelId="{4940D482-EB84-457C-B499-B21B50FEAF52}">
      <dgm:prSet/>
      <dgm:spPr/>
      <dgm:t>
        <a:bodyPr/>
        <a:lstStyle/>
        <a:p>
          <a:r>
            <a:rPr lang="en-US" dirty="0"/>
            <a:t>A microbial-tight seal</a:t>
          </a:r>
        </a:p>
      </dgm:t>
    </dgm:pt>
    <dgm:pt modelId="{91116C70-A39B-47B9-B1AE-56344D9B1FD5}" type="parTrans" cxnId="{DA206980-3E37-463D-9A54-31B2FAEE5A0F}">
      <dgm:prSet/>
      <dgm:spPr/>
      <dgm:t>
        <a:bodyPr/>
        <a:lstStyle/>
        <a:p>
          <a:endParaRPr lang="en-US"/>
        </a:p>
      </dgm:t>
    </dgm:pt>
    <dgm:pt modelId="{FD644D9A-6803-463F-AB17-12BE8C37FBC8}" type="sibTrans" cxnId="{DA206980-3E37-463D-9A54-31B2FAEE5A0F}">
      <dgm:prSet/>
      <dgm:spPr/>
      <dgm:t>
        <a:bodyPr/>
        <a:lstStyle/>
        <a:p>
          <a:endParaRPr lang="en-US"/>
        </a:p>
      </dgm:t>
    </dgm:pt>
    <dgm:pt modelId="{C6235469-2613-4062-BF1F-2CDB41D301FE}">
      <dgm:prSet/>
      <dgm:spPr/>
      <dgm:t>
        <a:bodyPr/>
        <a:lstStyle/>
        <a:p>
          <a:r>
            <a:rPr lang="en-US" dirty="0"/>
            <a:t>A proper pulp dressing</a:t>
          </a:r>
        </a:p>
      </dgm:t>
    </dgm:pt>
    <dgm:pt modelId="{829B5482-6CDC-41D0-91F8-AD20D9184E95}" type="parTrans" cxnId="{4344EFDB-4086-48D9-B7B8-49C4F853A200}">
      <dgm:prSet/>
      <dgm:spPr/>
      <dgm:t>
        <a:bodyPr/>
        <a:lstStyle/>
        <a:p>
          <a:endParaRPr lang="en-US"/>
        </a:p>
      </dgm:t>
    </dgm:pt>
    <dgm:pt modelId="{869C4EA2-46A8-4B7F-BB66-D14F7D24BE4E}" type="sibTrans" cxnId="{4344EFDB-4086-48D9-B7B8-49C4F853A200}">
      <dgm:prSet/>
      <dgm:spPr/>
      <dgm:t>
        <a:bodyPr/>
        <a:lstStyle/>
        <a:p>
          <a:endParaRPr lang="en-US"/>
        </a:p>
      </dgm:t>
    </dgm:pt>
    <dgm:pt modelId="{ADAD484A-EDF4-4248-81E0-9A3F9A9F3168}">
      <dgm:prSet phldrT="[Text]"/>
      <dgm:spPr/>
      <dgm:t>
        <a:bodyPr/>
        <a:lstStyle/>
        <a:p>
          <a:r>
            <a:rPr lang="en-US" dirty="0"/>
            <a:t>optimal time -first 24 </a:t>
          </a:r>
          <a:r>
            <a:rPr lang="en-US" dirty="0" err="1"/>
            <a:t>hrs</a:t>
          </a:r>
          <a:endParaRPr lang="en-US" dirty="0"/>
        </a:p>
        <a:p>
          <a:r>
            <a:rPr lang="en-US" dirty="0"/>
            <a:t>inflammation is superficial</a:t>
          </a:r>
        </a:p>
        <a:p>
          <a:r>
            <a:rPr lang="en-US" dirty="0"/>
            <a:t>As time increases </a:t>
          </a:r>
        </a:p>
        <a:p>
          <a:r>
            <a:rPr lang="en-US" dirty="0"/>
            <a:t>between injury n therapy</a:t>
          </a:r>
        </a:p>
        <a:p>
          <a:r>
            <a:rPr lang="en-US" dirty="0"/>
            <a:t>extended apically </a:t>
          </a:r>
        </a:p>
      </dgm:t>
    </dgm:pt>
    <dgm:pt modelId="{85FFA030-310A-44F7-843A-2A6D2240B6A1}" type="parTrans" cxnId="{9C766514-CE72-423C-B8EF-CCD702E9C498}">
      <dgm:prSet/>
      <dgm:spPr/>
      <dgm:t>
        <a:bodyPr/>
        <a:lstStyle/>
        <a:p>
          <a:endParaRPr lang="en-US"/>
        </a:p>
      </dgm:t>
    </dgm:pt>
    <dgm:pt modelId="{FB9A250A-C174-4EE2-B34C-4C2FEE592FF1}" type="sibTrans" cxnId="{9C766514-CE72-423C-B8EF-CCD702E9C498}">
      <dgm:prSet/>
      <dgm:spPr/>
      <dgm:t>
        <a:bodyPr/>
        <a:lstStyle/>
        <a:p>
          <a:endParaRPr lang="en-US"/>
        </a:p>
      </dgm:t>
    </dgm:pt>
    <dgm:pt modelId="{6C1A2EF3-7DB6-4FBB-BD34-928AF1A22581}">
      <dgm:prSet/>
      <dgm:spPr/>
      <dgm:t>
        <a:bodyPr/>
        <a:lstStyle/>
        <a:p>
          <a:r>
            <a:rPr lang="en-US" dirty="0"/>
            <a:t>exposed pulp from microbial access</a:t>
          </a:r>
        </a:p>
        <a:p>
          <a:r>
            <a:rPr lang="en-US" dirty="0"/>
            <a:t>hard tissue barrier </a:t>
          </a:r>
        </a:p>
      </dgm:t>
    </dgm:pt>
    <dgm:pt modelId="{2D8A65FF-1BF9-4CEB-AAD3-0140DDCD1C68}" type="parTrans" cxnId="{AA6B45CB-9A72-408E-AD28-82604042D2EB}">
      <dgm:prSet/>
      <dgm:spPr/>
      <dgm:t>
        <a:bodyPr/>
        <a:lstStyle/>
        <a:p>
          <a:endParaRPr lang="en-US"/>
        </a:p>
      </dgm:t>
    </dgm:pt>
    <dgm:pt modelId="{07A6DD3A-A222-4469-AB46-83CDE36146DA}" type="sibTrans" cxnId="{AA6B45CB-9A72-408E-AD28-82604042D2EB}">
      <dgm:prSet/>
      <dgm:spPr/>
      <dgm:t>
        <a:bodyPr/>
        <a:lstStyle/>
        <a:p>
          <a:endParaRPr lang="en-US"/>
        </a:p>
      </dgm:t>
    </dgm:pt>
    <dgm:pt modelId="{928FCBFF-4BB9-4BFB-9159-530AEAE520EE}">
      <dgm:prSet/>
      <dgm:spPr/>
      <dgm:t>
        <a:bodyPr/>
        <a:lstStyle/>
        <a:p>
          <a:r>
            <a:rPr lang="en-US" dirty="0" err="1"/>
            <a:t>Bioceramic</a:t>
          </a:r>
          <a:r>
            <a:rPr lang="en-US" dirty="0"/>
            <a:t> materials</a:t>
          </a:r>
        </a:p>
      </dgm:t>
    </dgm:pt>
    <dgm:pt modelId="{B9DA4E9F-C2B5-48EF-8E45-663803C980AF}" type="parTrans" cxnId="{30F1C601-8E66-457F-B599-EAB36B944B92}">
      <dgm:prSet/>
      <dgm:spPr/>
      <dgm:t>
        <a:bodyPr/>
        <a:lstStyle/>
        <a:p>
          <a:endParaRPr lang="en-US"/>
        </a:p>
      </dgm:t>
    </dgm:pt>
    <dgm:pt modelId="{5F20F328-3812-4702-8BA7-FFDF174567AC}" type="sibTrans" cxnId="{30F1C601-8E66-457F-B599-EAB36B944B92}">
      <dgm:prSet/>
      <dgm:spPr/>
      <dgm:t>
        <a:bodyPr/>
        <a:lstStyle/>
        <a:p>
          <a:endParaRPr lang="en-US"/>
        </a:p>
      </dgm:t>
    </dgm:pt>
    <dgm:pt modelId="{420712D7-838A-4BAE-A038-21AD84B543F1}">
      <dgm:prSet/>
      <dgm:spPr/>
      <dgm:t>
        <a:bodyPr/>
        <a:lstStyle/>
        <a:p>
          <a:r>
            <a:rPr lang="en-US" dirty="0"/>
            <a:t>Calcium hydroxide</a:t>
          </a:r>
        </a:p>
      </dgm:t>
    </dgm:pt>
    <dgm:pt modelId="{25D88A76-1997-486F-8EA0-3953C8BA899E}" type="parTrans" cxnId="{CD937DFB-6750-4F24-ADF7-C50B976D17CD}">
      <dgm:prSet/>
      <dgm:spPr/>
    </dgm:pt>
    <dgm:pt modelId="{0D5B5324-AE1A-4CC9-A124-3D539FD6BDA0}" type="sibTrans" cxnId="{CD937DFB-6750-4F24-ADF7-C50B976D17CD}">
      <dgm:prSet/>
      <dgm:spPr/>
    </dgm:pt>
    <dgm:pt modelId="{C65877B8-AD13-48D1-814C-5CE08B34471E}" type="pres">
      <dgm:prSet presAssocID="{7DB0896A-8BAD-4CF6-A5C8-EA0BB5BC512D}" presName="theList" presStyleCnt="0">
        <dgm:presLayoutVars>
          <dgm:dir/>
          <dgm:animLvl val="lvl"/>
          <dgm:resizeHandles val="exact"/>
        </dgm:presLayoutVars>
      </dgm:prSet>
      <dgm:spPr/>
    </dgm:pt>
    <dgm:pt modelId="{42EB3EA7-710A-4029-8A13-609F7785B328}" type="pres">
      <dgm:prSet presAssocID="{1246683C-4DB1-4B03-9A4C-EC906AE9F986}" presName="compNode" presStyleCnt="0"/>
      <dgm:spPr/>
    </dgm:pt>
    <dgm:pt modelId="{2A14468A-6D0D-4EEE-AB79-C1564BFB6BCD}" type="pres">
      <dgm:prSet presAssocID="{1246683C-4DB1-4B03-9A4C-EC906AE9F986}" presName="aNode" presStyleLbl="bgShp" presStyleIdx="0" presStyleCnt="3"/>
      <dgm:spPr/>
    </dgm:pt>
    <dgm:pt modelId="{A4C3CCE5-684A-4E7F-8FD8-16B6A27CF53A}" type="pres">
      <dgm:prSet presAssocID="{1246683C-4DB1-4B03-9A4C-EC906AE9F986}" presName="textNode" presStyleLbl="bgShp" presStyleIdx="0" presStyleCnt="3"/>
      <dgm:spPr/>
    </dgm:pt>
    <dgm:pt modelId="{36BC1301-5C71-49BA-8252-A764A25FF5A7}" type="pres">
      <dgm:prSet presAssocID="{1246683C-4DB1-4B03-9A4C-EC906AE9F986}" presName="compChildNode" presStyleCnt="0"/>
      <dgm:spPr/>
    </dgm:pt>
    <dgm:pt modelId="{DFF49FAA-3332-4833-9B0E-BCAE8F364C08}" type="pres">
      <dgm:prSet presAssocID="{1246683C-4DB1-4B03-9A4C-EC906AE9F986}" presName="theInnerList" presStyleCnt="0"/>
      <dgm:spPr/>
    </dgm:pt>
    <dgm:pt modelId="{89659B26-22F9-4B66-A429-820C58CE8C75}" type="pres">
      <dgm:prSet presAssocID="{ADAD484A-EDF4-4248-81E0-9A3F9A9F3168}" presName="childNode" presStyleLbl="node1" presStyleIdx="0" presStyleCnt="4">
        <dgm:presLayoutVars>
          <dgm:bulletEnabled val="1"/>
        </dgm:presLayoutVars>
      </dgm:prSet>
      <dgm:spPr/>
    </dgm:pt>
    <dgm:pt modelId="{2C3AEFC8-F758-4BBF-9AA7-C234E351E5C9}" type="pres">
      <dgm:prSet presAssocID="{1246683C-4DB1-4B03-9A4C-EC906AE9F986}" presName="aSpace" presStyleCnt="0"/>
      <dgm:spPr/>
    </dgm:pt>
    <dgm:pt modelId="{D7CEE2A3-C02B-4D96-AD57-2E6EF6CEE574}" type="pres">
      <dgm:prSet presAssocID="{4940D482-EB84-457C-B499-B21B50FEAF52}" presName="compNode" presStyleCnt="0"/>
      <dgm:spPr/>
    </dgm:pt>
    <dgm:pt modelId="{FF1D60ED-C671-4341-B6DA-820303B6E5D8}" type="pres">
      <dgm:prSet presAssocID="{4940D482-EB84-457C-B499-B21B50FEAF52}" presName="aNode" presStyleLbl="bgShp" presStyleIdx="1" presStyleCnt="3"/>
      <dgm:spPr/>
    </dgm:pt>
    <dgm:pt modelId="{F789B210-48C6-4D7A-A633-B0A105CA64A5}" type="pres">
      <dgm:prSet presAssocID="{4940D482-EB84-457C-B499-B21B50FEAF52}" presName="textNode" presStyleLbl="bgShp" presStyleIdx="1" presStyleCnt="3"/>
      <dgm:spPr/>
    </dgm:pt>
    <dgm:pt modelId="{1AAFA25F-0D73-4179-A4F6-40800FF91BD1}" type="pres">
      <dgm:prSet presAssocID="{4940D482-EB84-457C-B499-B21B50FEAF52}" presName="compChildNode" presStyleCnt="0"/>
      <dgm:spPr/>
    </dgm:pt>
    <dgm:pt modelId="{F1072AE8-A490-4A07-93D9-DBDC0BC0EEA0}" type="pres">
      <dgm:prSet presAssocID="{4940D482-EB84-457C-B499-B21B50FEAF52}" presName="theInnerList" presStyleCnt="0"/>
      <dgm:spPr/>
    </dgm:pt>
    <dgm:pt modelId="{18602091-64BF-4032-8F80-61C86DAC7F83}" type="pres">
      <dgm:prSet presAssocID="{6C1A2EF3-7DB6-4FBB-BD34-928AF1A22581}" presName="childNode" presStyleLbl="node1" presStyleIdx="1" presStyleCnt="4">
        <dgm:presLayoutVars>
          <dgm:bulletEnabled val="1"/>
        </dgm:presLayoutVars>
      </dgm:prSet>
      <dgm:spPr/>
    </dgm:pt>
    <dgm:pt modelId="{1EFD6FFF-0061-453D-8197-3D7926CD4DE3}" type="pres">
      <dgm:prSet presAssocID="{4940D482-EB84-457C-B499-B21B50FEAF52}" presName="aSpace" presStyleCnt="0"/>
      <dgm:spPr/>
    </dgm:pt>
    <dgm:pt modelId="{3AE246F8-3D83-40E1-9F2E-4135EDEE4FF7}" type="pres">
      <dgm:prSet presAssocID="{C6235469-2613-4062-BF1F-2CDB41D301FE}" presName="compNode" presStyleCnt="0"/>
      <dgm:spPr/>
    </dgm:pt>
    <dgm:pt modelId="{5B8E4AD3-89FB-47D2-8E19-B3E8C267522E}" type="pres">
      <dgm:prSet presAssocID="{C6235469-2613-4062-BF1F-2CDB41D301FE}" presName="aNode" presStyleLbl="bgShp" presStyleIdx="2" presStyleCnt="3"/>
      <dgm:spPr/>
    </dgm:pt>
    <dgm:pt modelId="{451F3DB3-B711-4E02-88C9-99ECC31FE6AF}" type="pres">
      <dgm:prSet presAssocID="{C6235469-2613-4062-BF1F-2CDB41D301FE}" presName="textNode" presStyleLbl="bgShp" presStyleIdx="2" presStyleCnt="3"/>
      <dgm:spPr/>
    </dgm:pt>
    <dgm:pt modelId="{CC8C344D-A088-4141-886B-C81D06B8A857}" type="pres">
      <dgm:prSet presAssocID="{C6235469-2613-4062-BF1F-2CDB41D301FE}" presName="compChildNode" presStyleCnt="0"/>
      <dgm:spPr/>
    </dgm:pt>
    <dgm:pt modelId="{E6AC988F-FA1E-49E5-A6C1-F2A75F52EC2D}" type="pres">
      <dgm:prSet presAssocID="{C6235469-2613-4062-BF1F-2CDB41D301FE}" presName="theInnerList" presStyleCnt="0"/>
      <dgm:spPr/>
    </dgm:pt>
    <dgm:pt modelId="{B823D55F-1E1D-4940-A261-CD60315878FC}" type="pres">
      <dgm:prSet presAssocID="{420712D7-838A-4BAE-A038-21AD84B543F1}" presName="childNode" presStyleLbl="node1" presStyleIdx="2" presStyleCnt="4">
        <dgm:presLayoutVars>
          <dgm:bulletEnabled val="1"/>
        </dgm:presLayoutVars>
      </dgm:prSet>
      <dgm:spPr/>
    </dgm:pt>
    <dgm:pt modelId="{ABB411F6-30B1-4E27-9B17-336B4BEFA5ED}" type="pres">
      <dgm:prSet presAssocID="{420712D7-838A-4BAE-A038-21AD84B543F1}" presName="aSpace2" presStyleCnt="0"/>
      <dgm:spPr/>
    </dgm:pt>
    <dgm:pt modelId="{2B07509B-65AF-4152-9DC9-263FB3271B93}" type="pres">
      <dgm:prSet presAssocID="{928FCBFF-4BB9-4BFB-9159-530AEAE520EE}" presName="childNode" presStyleLbl="node1" presStyleIdx="3" presStyleCnt="4">
        <dgm:presLayoutVars>
          <dgm:bulletEnabled val="1"/>
        </dgm:presLayoutVars>
      </dgm:prSet>
      <dgm:spPr/>
    </dgm:pt>
  </dgm:ptLst>
  <dgm:cxnLst>
    <dgm:cxn modelId="{30F1C601-8E66-457F-B599-EAB36B944B92}" srcId="{C6235469-2613-4062-BF1F-2CDB41D301FE}" destId="{928FCBFF-4BB9-4BFB-9159-530AEAE520EE}" srcOrd="1" destOrd="0" parTransId="{B9DA4E9F-C2B5-48EF-8E45-663803C980AF}" sibTransId="{5F20F328-3812-4702-8BA7-FFDF174567AC}"/>
    <dgm:cxn modelId="{465EA206-AF96-446D-954C-12044518A7AB}" srcId="{7DB0896A-8BAD-4CF6-A5C8-EA0BB5BC512D}" destId="{1246683C-4DB1-4B03-9A4C-EC906AE9F986}" srcOrd="0" destOrd="0" parTransId="{5DC607DA-427B-49DA-90B2-E1AEC98CFF8E}" sibTransId="{95D60A90-9D8B-4EAF-AE78-C6861E6EB59B}"/>
    <dgm:cxn modelId="{9C766514-CE72-423C-B8EF-CCD702E9C498}" srcId="{1246683C-4DB1-4B03-9A4C-EC906AE9F986}" destId="{ADAD484A-EDF4-4248-81E0-9A3F9A9F3168}" srcOrd="0" destOrd="0" parTransId="{85FFA030-310A-44F7-843A-2A6D2240B6A1}" sibTransId="{FB9A250A-C174-4EE2-B34C-4C2FEE592FF1}"/>
    <dgm:cxn modelId="{AA36763C-31D5-4BA0-8FD6-0F62125C525D}" type="presOf" srcId="{C6235469-2613-4062-BF1F-2CDB41D301FE}" destId="{5B8E4AD3-89FB-47D2-8E19-B3E8C267522E}" srcOrd="0" destOrd="0" presId="urn:microsoft.com/office/officeart/2005/8/layout/lProcess2"/>
    <dgm:cxn modelId="{DA90D96D-3FE2-4BAC-8A64-69C63BD3EB64}" type="presOf" srcId="{1246683C-4DB1-4B03-9A4C-EC906AE9F986}" destId="{2A14468A-6D0D-4EEE-AB79-C1564BFB6BCD}" srcOrd="0" destOrd="0" presId="urn:microsoft.com/office/officeart/2005/8/layout/lProcess2"/>
    <dgm:cxn modelId="{821E2473-45F7-4F56-90B6-7CFEDE5ADE6A}" type="presOf" srcId="{C6235469-2613-4062-BF1F-2CDB41D301FE}" destId="{451F3DB3-B711-4E02-88C9-99ECC31FE6AF}" srcOrd="1" destOrd="0" presId="urn:microsoft.com/office/officeart/2005/8/layout/lProcess2"/>
    <dgm:cxn modelId="{DA206980-3E37-463D-9A54-31B2FAEE5A0F}" srcId="{7DB0896A-8BAD-4CF6-A5C8-EA0BB5BC512D}" destId="{4940D482-EB84-457C-B499-B21B50FEAF52}" srcOrd="1" destOrd="0" parTransId="{91116C70-A39B-47B9-B1AE-56344D9B1FD5}" sibTransId="{FD644D9A-6803-463F-AB17-12BE8C37FBC8}"/>
    <dgm:cxn modelId="{195E9BB5-4E09-4E79-A241-84515E243300}" type="presOf" srcId="{4940D482-EB84-457C-B499-B21B50FEAF52}" destId="{FF1D60ED-C671-4341-B6DA-820303B6E5D8}" srcOrd="0" destOrd="0" presId="urn:microsoft.com/office/officeart/2005/8/layout/lProcess2"/>
    <dgm:cxn modelId="{50D4EEC5-ACED-4D0A-B5C1-EFE4AA1B8038}" type="presOf" srcId="{ADAD484A-EDF4-4248-81E0-9A3F9A9F3168}" destId="{89659B26-22F9-4B66-A429-820C58CE8C75}" srcOrd="0" destOrd="0" presId="urn:microsoft.com/office/officeart/2005/8/layout/lProcess2"/>
    <dgm:cxn modelId="{AA6B45CB-9A72-408E-AD28-82604042D2EB}" srcId="{4940D482-EB84-457C-B499-B21B50FEAF52}" destId="{6C1A2EF3-7DB6-4FBB-BD34-928AF1A22581}" srcOrd="0" destOrd="0" parTransId="{2D8A65FF-1BF9-4CEB-AAD3-0140DDCD1C68}" sibTransId="{07A6DD3A-A222-4469-AB46-83CDE36146DA}"/>
    <dgm:cxn modelId="{4344EFDB-4086-48D9-B7B8-49C4F853A200}" srcId="{7DB0896A-8BAD-4CF6-A5C8-EA0BB5BC512D}" destId="{C6235469-2613-4062-BF1F-2CDB41D301FE}" srcOrd="2" destOrd="0" parTransId="{829B5482-6CDC-41D0-91F8-AD20D9184E95}" sibTransId="{869C4EA2-46A8-4B7F-BB66-D14F7D24BE4E}"/>
    <dgm:cxn modelId="{4F7676DE-861B-46A5-99E6-2FA3BA557C2D}" type="presOf" srcId="{1246683C-4DB1-4B03-9A4C-EC906AE9F986}" destId="{A4C3CCE5-684A-4E7F-8FD8-16B6A27CF53A}" srcOrd="1" destOrd="0" presId="urn:microsoft.com/office/officeart/2005/8/layout/lProcess2"/>
    <dgm:cxn modelId="{94F1CBF3-0642-427B-A902-FF01C0DA3613}" type="presOf" srcId="{420712D7-838A-4BAE-A038-21AD84B543F1}" destId="{B823D55F-1E1D-4940-A261-CD60315878FC}" srcOrd="0" destOrd="0" presId="urn:microsoft.com/office/officeart/2005/8/layout/lProcess2"/>
    <dgm:cxn modelId="{062A49F4-631E-448F-ABCC-8BD3F92A4E7E}" type="presOf" srcId="{6C1A2EF3-7DB6-4FBB-BD34-928AF1A22581}" destId="{18602091-64BF-4032-8F80-61C86DAC7F83}" srcOrd="0" destOrd="0" presId="urn:microsoft.com/office/officeart/2005/8/layout/lProcess2"/>
    <dgm:cxn modelId="{C89F98FA-3DA4-41AA-9415-2BB76D8EBB1A}" type="presOf" srcId="{928FCBFF-4BB9-4BFB-9159-530AEAE520EE}" destId="{2B07509B-65AF-4152-9DC9-263FB3271B93}" srcOrd="0" destOrd="0" presId="urn:microsoft.com/office/officeart/2005/8/layout/lProcess2"/>
    <dgm:cxn modelId="{CD937DFB-6750-4F24-ADF7-C50B976D17CD}" srcId="{C6235469-2613-4062-BF1F-2CDB41D301FE}" destId="{420712D7-838A-4BAE-A038-21AD84B543F1}" srcOrd="0" destOrd="0" parTransId="{25D88A76-1997-486F-8EA0-3953C8BA899E}" sibTransId="{0D5B5324-AE1A-4CC9-A124-3D539FD6BDA0}"/>
    <dgm:cxn modelId="{35D884FB-D788-4FD2-AD80-53D107D63E58}" type="presOf" srcId="{7DB0896A-8BAD-4CF6-A5C8-EA0BB5BC512D}" destId="{C65877B8-AD13-48D1-814C-5CE08B34471E}" srcOrd="0" destOrd="0" presId="urn:microsoft.com/office/officeart/2005/8/layout/lProcess2"/>
    <dgm:cxn modelId="{0CD753FD-30E8-4B04-9545-D7D9662834A2}" type="presOf" srcId="{4940D482-EB84-457C-B499-B21B50FEAF52}" destId="{F789B210-48C6-4D7A-A633-B0A105CA64A5}" srcOrd="1" destOrd="0" presId="urn:microsoft.com/office/officeart/2005/8/layout/lProcess2"/>
    <dgm:cxn modelId="{70850E8A-24F0-477D-A044-2895C384AB85}" type="presParOf" srcId="{C65877B8-AD13-48D1-814C-5CE08B34471E}" destId="{42EB3EA7-710A-4029-8A13-609F7785B328}" srcOrd="0" destOrd="0" presId="urn:microsoft.com/office/officeart/2005/8/layout/lProcess2"/>
    <dgm:cxn modelId="{5A03AABF-59EA-4336-B30B-65BDF0606614}" type="presParOf" srcId="{42EB3EA7-710A-4029-8A13-609F7785B328}" destId="{2A14468A-6D0D-4EEE-AB79-C1564BFB6BCD}" srcOrd="0" destOrd="0" presId="urn:microsoft.com/office/officeart/2005/8/layout/lProcess2"/>
    <dgm:cxn modelId="{33323F01-F711-4A65-BC94-E5F84E5A1096}" type="presParOf" srcId="{42EB3EA7-710A-4029-8A13-609F7785B328}" destId="{A4C3CCE5-684A-4E7F-8FD8-16B6A27CF53A}" srcOrd="1" destOrd="0" presId="urn:microsoft.com/office/officeart/2005/8/layout/lProcess2"/>
    <dgm:cxn modelId="{87447CBA-0F02-4602-8375-0BE10CDFD0D5}" type="presParOf" srcId="{42EB3EA7-710A-4029-8A13-609F7785B328}" destId="{36BC1301-5C71-49BA-8252-A764A25FF5A7}" srcOrd="2" destOrd="0" presId="urn:microsoft.com/office/officeart/2005/8/layout/lProcess2"/>
    <dgm:cxn modelId="{ECB9C26B-B166-4A2A-A923-16F34814C5C2}" type="presParOf" srcId="{36BC1301-5C71-49BA-8252-A764A25FF5A7}" destId="{DFF49FAA-3332-4833-9B0E-BCAE8F364C08}" srcOrd="0" destOrd="0" presId="urn:microsoft.com/office/officeart/2005/8/layout/lProcess2"/>
    <dgm:cxn modelId="{7A51150A-BCE4-42D2-BD01-7191C05ED3F5}" type="presParOf" srcId="{DFF49FAA-3332-4833-9B0E-BCAE8F364C08}" destId="{89659B26-22F9-4B66-A429-820C58CE8C75}" srcOrd="0" destOrd="0" presId="urn:microsoft.com/office/officeart/2005/8/layout/lProcess2"/>
    <dgm:cxn modelId="{B2D428CE-1B03-4578-85A5-5C7348713EC7}" type="presParOf" srcId="{C65877B8-AD13-48D1-814C-5CE08B34471E}" destId="{2C3AEFC8-F758-4BBF-9AA7-C234E351E5C9}" srcOrd="1" destOrd="0" presId="urn:microsoft.com/office/officeart/2005/8/layout/lProcess2"/>
    <dgm:cxn modelId="{33001E74-9761-4886-B2F7-A9714CAA8AB0}" type="presParOf" srcId="{C65877B8-AD13-48D1-814C-5CE08B34471E}" destId="{D7CEE2A3-C02B-4D96-AD57-2E6EF6CEE574}" srcOrd="2" destOrd="0" presId="urn:microsoft.com/office/officeart/2005/8/layout/lProcess2"/>
    <dgm:cxn modelId="{E7131B12-5000-4D08-B2AF-497037BA0D7E}" type="presParOf" srcId="{D7CEE2A3-C02B-4D96-AD57-2E6EF6CEE574}" destId="{FF1D60ED-C671-4341-B6DA-820303B6E5D8}" srcOrd="0" destOrd="0" presId="urn:microsoft.com/office/officeart/2005/8/layout/lProcess2"/>
    <dgm:cxn modelId="{D0AA3EB1-0AE1-49A7-93EC-E10B624AF192}" type="presParOf" srcId="{D7CEE2A3-C02B-4D96-AD57-2E6EF6CEE574}" destId="{F789B210-48C6-4D7A-A633-B0A105CA64A5}" srcOrd="1" destOrd="0" presId="urn:microsoft.com/office/officeart/2005/8/layout/lProcess2"/>
    <dgm:cxn modelId="{FBD2F7B5-9D70-474E-9BD8-D59338D4ADE7}" type="presParOf" srcId="{D7CEE2A3-C02B-4D96-AD57-2E6EF6CEE574}" destId="{1AAFA25F-0D73-4179-A4F6-40800FF91BD1}" srcOrd="2" destOrd="0" presId="urn:microsoft.com/office/officeart/2005/8/layout/lProcess2"/>
    <dgm:cxn modelId="{B5F632CF-C30C-4291-8063-B797ABE13CFA}" type="presParOf" srcId="{1AAFA25F-0D73-4179-A4F6-40800FF91BD1}" destId="{F1072AE8-A490-4A07-93D9-DBDC0BC0EEA0}" srcOrd="0" destOrd="0" presId="urn:microsoft.com/office/officeart/2005/8/layout/lProcess2"/>
    <dgm:cxn modelId="{03263949-6377-47DE-BDCB-2F32F5AB4229}" type="presParOf" srcId="{F1072AE8-A490-4A07-93D9-DBDC0BC0EEA0}" destId="{18602091-64BF-4032-8F80-61C86DAC7F83}" srcOrd="0" destOrd="0" presId="urn:microsoft.com/office/officeart/2005/8/layout/lProcess2"/>
    <dgm:cxn modelId="{F32965E5-30AA-41F2-9195-021D8839B719}" type="presParOf" srcId="{C65877B8-AD13-48D1-814C-5CE08B34471E}" destId="{1EFD6FFF-0061-453D-8197-3D7926CD4DE3}" srcOrd="3" destOrd="0" presId="urn:microsoft.com/office/officeart/2005/8/layout/lProcess2"/>
    <dgm:cxn modelId="{AABF9E03-281D-4E37-A15E-35E7E0CA8775}" type="presParOf" srcId="{C65877B8-AD13-48D1-814C-5CE08B34471E}" destId="{3AE246F8-3D83-40E1-9F2E-4135EDEE4FF7}" srcOrd="4" destOrd="0" presId="urn:microsoft.com/office/officeart/2005/8/layout/lProcess2"/>
    <dgm:cxn modelId="{8D1EC65C-94A8-4F88-B8D7-D552ACB04886}" type="presParOf" srcId="{3AE246F8-3D83-40E1-9F2E-4135EDEE4FF7}" destId="{5B8E4AD3-89FB-47D2-8E19-B3E8C267522E}" srcOrd="0" destOrd="0" presId="urn:microsoft.com/office/officeart/2005/8/layout/lProcess2"/>
    <dgm:cxn modelId="{FEDFDA22-4DAF-4BE7-A043-5B2CEDC31102}" type="presParOf" srcId="{3AE246F8-3D83-40E1-9F2E-4135EDEE4FF7}" destId="{451F3DB3-B711-4E02-88C9-99ECC31FE6AF}" srcOrd="1" destOrd="0" presId="urn:microsoft.com/office/officeart/2005/8/layout/lProcess2"/>
    <dgm:cxn modelId="{77F8F8AA-9327-4C8B-AD54-D43557B1ED08}" type="presParOf" srcId="{3AE246F8-3D83-40E1-9F2E-4135EDEE4FF7}" destId="{CC8C344D-A088-4141-886B-C81D06B8A857}" srcOrd="2" destOrd="0" presId="urn:microsoft.com/office/officeart/2005/8/layout/lProcess2"/>
    <dgm:cxn modelId="{7443B575-B159-4BBB-A747-0112A853D3CF}" type="presParOf" srcId="{CC8C344D-A088-4141-886B-C81D06B8A857}" destId="{E6AC988F-FA1E-49E5-A6C1-F2A75F52EC2D}" srcOrd="0" destOrd="0" presId="urn:microsoft.com/office/officeart/2005/8/layout/lProcess2"/>
    <dgm:cxn modelId="{4C67AA93-74AE-4D05-AACA-A76DE8E2953B}" type="presParOf" srcId="{E6AC988F-FA1E-49E5-A6C1-F2A75F52EC2D}" destId="{B823D55F-1E1D-4940-A261-CD60315878FC}" srcOrd="0" destOrd="0" presId="urn:microsoft.com/office/officeart/2005/8/layout/lProcess2"/>
    <dgm:cxn modelId="{2BE5CDB5-EF93-4C5F-B434-DB25158454FB}" type="presParOf" srcId="{E6AC988F-FA1E-49E5-A6C1-F2A75F52EC2D}" destId="{ABB411F6-30B1-4E27-9B17-336B4BEFA5ED}" srcOrd="1" destOrd="0" presId="urn:microsoft.com/office/officeart/2005/8/layout/lProcess2"/>
    <dgm:cxn modelId="{546F73D5-F0B1-479C-9F21-044183EBF0EB}" type="presParOf" srcId="{E6AC988F-FA1E-49E5-A6C1-F2A75F52EC2D}" destId="{2B07509B-65AF-4152-9DC9-263FB3271B9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DF221D-9A0F-46A4-9B87-159EC200CF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F19DA9-32CB-4FC5-9090-B6D22C783807}">
      <dgm:prSet phldrT="[Text]" custT="1"/>
      <dgm:spPr/>
      <dgm:t>
        <a:bodyPr/>
        <a:lstStyle/>
        <a:p>
          <a:r>
            <a:rPr lang="en-US" sz="2800" dirty="0"/>
            <a:t>Partial pulpotomy </a:t>
          </a:r>
        </a:p>
      </dgm:t>
    </dgm:pt>
    <dgm:pt modelId="{F2AB9C86-38EB-41A5-BC9A-1CF6697C29F0}" type="parTrans" cxnId="{B67E9D78-084D-46AC-BC71-7ED0AE684C65}">
      <dgm:prSet/>
      <dgm:spPr/>
      <dgm:t>
        <a:bodyPr/>
        <a:lstStyle/>
        <a:p>
          <a:endParaRPr lang="en-US"/>
        </a:p>
      </dgm:t>
    </dgm:pt>
    <dgm:pt modelId="{4CA24392-E390-43EE-9DB2-F77E5425426F}" type="sibTrans" cxnId="{B67E9D78-084D-46AC-BC71-7ED0AE684C65}">
      <dgm:prSet/>
      <dgm:spPr/>
      <dgm:t>
        <a:bodyPr/>
        <a:lstStyle/>
        <a:p>
          <a:endParaRPr lang="en-US"/>
        </a:p>
      </dgm:t>
    </dgm:pt>
    <dgm:pt modelId="{70D2A2F6-78B3-4498-B92E-E8C5704B0E65}">
      <dgm:prSet phldrT="[Text]" custT="1"/>
      <dgm:spPr/>
      <dgm:t>
        <a:bodyPr/>
        <a:lstStyle/>
        <a:p>
          <a:r>
            <a:rPr lang="en-US" sz="2800" dirty="0"/>
            <a:t>Complete Pulpotomy </a:t>
          </a:r>
        </a:p>
      </dgm:t>
    </dgm:pt>
    <dgm:pt modelId="{219F590D-A1F9-4BA5-AE24-C36327D29CED}" type="parTrans" cxnId="{9F464223-770E-451D-9690-3E7D5170F888}">
      <dgm:prSet/>
      <dgm:spPr/>
      <dgm:t>
        <a:bodyPr/>
        <a:lstStyle/>
        <a:p>
          <a:endParaRPr lang="en-US"/>
        </a:p>
      </dgm:t>
    </dgm:pt>
    <dgm:pt modelId="{DABC1637-9092-40AF-8D0C-240E6301C616}" type="sibTrans" cxnId="{9F464223-770E-451D-9690-3E7D5170F888}">
      <dgm:prSet/>
      <dgm:spPr/>
      <dgm:t>
        <a:bodyPr/>
        <a:lstStyle/>
        <a:p>
          <a:endParaRPr lang="en-US"/>
        </a:p>
      </dgm:t>
    </dgm:pt>
    <dgm:pt modelId="{C7DB66A4-BE07-4319-9055-C039AC9F6EB9}">
      <dgm:prSet phldrT="[Text]" custT="1"/>
      <dgm:spPr/>
      <dgm:t>
        <a:bodyPr/>
        <a:lstStyle/>
        <a:p>
          <a:r>
            <a:rPr lang="en-US" sz="2800" dirty="0"/>
            <a:t>complicated crown fracture of mature teeth (if conditions are not ideal for vital pulp therapy)</a:t>
          </a:r>
        </a:p>
      </dgm:t>
    </dgm:pt>
    <dgm:pt modelId="{F39179BF-E099-4506-81DB-DC90B3A92911}" type="parTrans" cxnId="{9D2925BD-9025-49EB-9903-AB16C3793EE4}">
      <dgm:prSet/>
      <dgm:spPr/>
      <dgm:t>
        <a:bodyPr/>
        <a:lstStyle/>
        <a:p>
          <a:endParaRPr lang="en-US"/>
        </a:p>
      </dgm:t>
    </dgm:pt>
    <dgm:pt modelId="{2CBDAC98-A84C-4BD1-8592-546C53BE537B}" type="sibTrans" cxnId="{9D2925BD-9025-49EB-9903-AB16C3793EE4}">
      <dgm:prSet/>
      <dgm:spPr/>
      <dgm:t>
        <a:bodyPr/>
        <a:lstStyle/>
        <a:p>
          <a:endParaRPr lang="en-US"/>
        </a:p>
      </dgm:t>
    </dgm:pt>
    <dgm:pt modelId="{81710BA9-9994-4B6B-9FCF-90E5D59BBE1C}">
      <dgm:prSet phldrT="[Text]" custT="1"/>
      <dgm:spPr/>
      <dgm:t>
        <a:bodyPr/>
        <a:lstStyle/>
        <a:p>
          <a:r>
            <a:rPr lang="en-US" sz="2800" dirty="0"/>
            <a:t>Pulpectomy  </a:t>
          </a:r>
        </a:p>
      </dgm:t>
    </dgm:pt>
    <dgm:pt modelId="{DA99AF06-97B9-4C21-9B07-4C4D53FC1DAE}" type="parTrans" cxnId="{B2CFF536-0031-4A18-8CC0-1C7D4F9A5121}">
      <dgm:prSet/>
      <dgm:spPr/>
      <dgm:t>
        <a:bodyPr/>
        <a:lstStyle/>
        <a:p>
          <a:endParaRPr lang="en-US"/>
        </a:p>
      </dgm:t>
    </dgm:pt>
    <dgm:pt modelId="{EE3E2368-7127-428F-B7A4-62250E031757}" type="sibTrans" cxnId="{B2CFF536-0031-4A18-8CC0-1C7D4F9A5121}">
      <dgm:prSet/>
      <dgm:spPr/>
      <dgm:t>
        <a:bodyPr/>
        <a:lstStyle/>
        <a:p>
          <a:endParaRPr lang="en-US"/>
        </a:p>
      </dgm:t>
    </dgm:pt>
    <dgm:pt modelId="{C2FD5AE8-2AEC-41C5-841A-1B8D1A60F1F3}">
      <dgm:prSet phldrT="[Text]" custT="1"/>
      <dgm:spPr/>
      <dgm:t>
        <a:bodyPr/>
        <a:lstStyle/>
        <a:p>
          <a:r>
            <a:rPr lang="en-US" sz="2800" dirty="0"/>
            <a:t>Pulp capping </a:t>
          </a:r>
        </a:p>
      </dgm:t>
    </dgm:pt>
    <dgm:pt modelId="{3EA3AA4B-0FFF-43D5-85BF-6A078D8656F8}" type="parTrans" cxnId="{8AEAECB8-63AA-4930-810F-EE1F5AEE93C6}">
      <dgm:prSet/>
      <dgm:spPr/>
      <dgm:t>
        <a:bodyPr/>
        <a:lstStyle/>
        <a:p>
          <a:endParaRPr lang="en-US"/>
        </a:p>
      </dgm:t>
    </dgm:pt>
    <dgm:pt modelId="{FF78A00C-4D09-4F9D-ACC6-6FF885C47CCB}" type="sibTrans" cxnId="{8AEAECB8-63AA-4930-810F-EE1F5AEE93C6}">
      <dgm:prSet/>
      <dgm:spPr/>
      <dgm:t>
        <a:bodyPr/>
        <a:lstStyle/>
        <a:p>
          <a:endParaRPr lang="en-US"/>
        </a:p>
      </dgm:t>
    </dgm:pt>
    <dgm:pt modelId="{4FF8D3DD-4B16-481A-A47F-D5A408AE6531}">
      <dgm:prSet phldrT="[Text]" custT="1"/>
      <dgm:spPr/>
      <dgm:t>
        <a:bodyPr/>
        <a:lstStyle/>
        <a:p>
          <a:r>
            <a:rPr lang="en-US" sz="2800" dirty="0"/>
            <a:t>removal of coronal pulp tissue to the level of healthy pulp tissue</a:t>
          </a:r>
        </a:p>
      </dgm:t>
    </dgm:pt>
    <dgm:pt modelId="{D04BBF73-DA76-4BA7-BAA2-65FB5C7D1C6E}" type="parTrans" cxnId="{8743116E-D8A9-4A97-8DCE-FF7980D337F8}">
      <dgm:prSet/>
      <dgm:spPr/>
      <dgm:t>
        <a:bodyPr/>
        <a:lstStyle/>
        <a:p>
          <a:endParaRPr lang="en-US"/>
        </a:p>
      </dgm:t>
    </dgm:pt>
    <dgm:pt modelId="{5AC786A9-5375-40A2-80D0-A021B94C3BF4}" type="sibTrans" cxnId="{8743116E-D8A9-4A97-8DCE-FF7980D337F8}">
      <dgm:prSet/>
      <dgm:spPr/>
      <dgm:t>
        <a:bodyPr/>
        <a:lstStyle/>
        <a:p>
          <a:endParaRPr lang="en-US"/>
        </a:p>
      </dgm:t>
    </dgm:pt>
    <dgm:pt modelId="{B6AD0E79-FD2B-4ADD-9DE4-594BCDC956E2}">
      <dgm:prSet phldrT="[Text]" custT="1"/>
      <dgm:spPr/>
      <dgm:t>
        <a:bodyPr/>
        <a:lstStyle/>
        <a:p>
          <a:r>
            <a:rPr lang="en-US" sz="2800" dirty="0"/>
            <a:t>traumatic exposures after 72 hours</a:t>
          </a:r>
        </a:p>
      </dgm:t>
    </dgm:pt>
    <dgm:pt modelId="{5A7D4D3D-6E83-4169-B5C9-911237F5A53A}" type="parTrans" cxnId="{0E93856F-6ECB-46FE-A65B-C20077364BD1}">
      <dgm:prSet/>
      <dgm:spPr/>
      <dgm:t>
        <a:bodyPr/>
        <a:lstStyle/>
        <a:p>
          <a:endParaRPr lang="en-US"/>
        </a:p>
      </dgm:t>
    </dgm:pt>
    <dgm:pt modelId="{29F589CD-EEF9-440F-AF22-D658939D85E5}" type="sibTrans" cxnId="{0E93856F-6ECB-46FE-A65B-C20077364BD1}">
      <dgm:prSet/>
      <dgm:spPr/>
      <dgm:t>
        <a:bodyPr/>
        <a:lstStyle/>
        <a:p>
          <a:endParaRPr lang="en-US"/>
        </a:p>
      </dgm:t>
    </dgm:pt>
    <dgm:pt modelId="{A8320D68-4C5F-4CA8-8D62-6B0E0C2D0805}">
      <dgm:prSet phldrT="[Text]" custT="1"/>
      <dgm:spPr/>
      <dgm:t>
        <a:bodyPr/>
        <a:lstStyle/>
        <a:p>
          <a:r>
            <a:rPr lang="en-US" sz="2800" dirty="0"/>
            <a:t>should not be considered after traumatic pulp exposures</a:t>
          </a:r>
        </a:p>
      </dgm:t>
    </dgm:pt>
    <dgm:pt modelId="{E4B51A24-B68C-471F-98E6-685096D6BD5D}" type="parTrans" cxnId="{45527BD5-F9A8-4C40-B494-8828A7297E65}">
      <dgm:prSet/>
      <dgm:spPr/>
      <dgm:t>
        <a:bodyPr/>
        <a:lstStyle/>
        <a:p>
          <a:endParaRPr lang="en-US"/>
        </a:p>
      </dgm:t>
    </dgm:pt>
    <dgm:pt modelId="{0C4B0EEA-BCC4-4B5D-B021-7BE3D19C5321}" type="sibTrans" cxnId="{45527BD5-F9A8-4C40-B494-8828A7297E65}">
      <dgm:prSet/>
      <dgm:spPr/>
      <dgm:t>
        <a:bodyPr/>
        <a:lstStyle/>
        <a:p>
          <a:endParaRPr lang="en-US"/>
        </a:p>
      </dgm:t>
    </dgm:pt>
    <dgm:pt modelId="{82BCE2E8-E20E-40E3-BE28-C500DF686D05}" type="pres">
      <dgm:prSet presAssocID="{86DF221D-9A0F-46A4-9B87-159EC200CF3B}" presName="linear" presStyleCnt="0">
        <dgm:presLayoutVars>
          <dgm:animLvl val="lvl"/>
          <dgm:resizeHandles val="exact"/>
        </dgm:presLayoutVars>
      </dgm:prSet>
      <dgm:spPr/>
    </dgm:pt>
    <dgm:pt modelId="{88765FDC-475B-4C3D-BA65-E98913928727}" type="pres">
      <dgm:prSet presAssocID="{C2FD5AE8-2AEC-41C5-841A-1B8D1A60F1F3}" presName="parentText" presStyleLbl="node1" presStyleIdx="0" presStyleCnt="4">
        <dgm:presLayoutVars>
          <dgm:chMax val="0"/>
          <dgm:bulletEnabled val="1"/>
        </dgm:presLayoutVars>
      </dgm:prSet>
      <dgm:spPr/>
    </dgm:pt>
    <dgm:pt modelId="{8A09C44D-A729-4D67-A060-8C8E2E16B499}" type="pres">
      <dgm:prSet presAssocID="{C2FD5AE8-2AEC-41C5-841A-1B8D1A60F1F3}" presName="childText" presStyleLbl="revTx" presStyleIdx="0" presStyleCnt="4">
        <dgm:presLayoutVars>
          <dgm:bulletEnabled val="1"/>
        </dgm:presLayoutVars>
      </dgm:prSet>
      <dgm:spPr/>
    </dgm:pt>
    <dgm:pt modelId="{47D64AE5-1634-4CBD-BCB9-04CD65B10133}" type="pres">
      <dgm:prSet presAssocID="{7DF19DA9-32CB-4FC5-9090-B6D22C783807}" presName="parentText" presStyleLbl="node1" presStyleIdx="1" presStyleCnt="4">
        <dgm:presLayoutVars>
          <dgm:chMax val="0"/>
          <dgm:bulletEnabled val="1"/>
        </dgm:presLayoutVars>
      </dgm:prSet>
      <dgm:spPr/>
    </dgm:pt>
    <dgm:pt modelId="{1C2F413E-2795-496E-996C-6E9417781909}" type="pres">
      <dgm:prSet presAssocID="{7DF19DA9-32CB-4FC5-9090-B6D22C783807}" presName="childText" presStyleLbl="revTx" presStyleIdx="1" presStyleCnt="4">
        <dgm:presLayoutVars>
          <dgm:bulletEnabled val="1"/>
        </dgm:presLayoutVars>
      </dgm:prSet>
      <dgm:spPr/>
    </dgm:pt>
    <dgm:pt modelId="{ADB10425-A3F2-4A47-9ADD-3E79400C4E57}" type="pres">
      <dgm:prSet presAssocID="{70D2A2F6-78B3-4498-B92E-E8C5704B0E65}" presName="parentText" presStyleLbl="node1" presStyleIdx="2" presStyleCnt="4">
        <dgm:presLayoutVars>
          <dgm:chMax val="0"/>
          <dgm:bulletEnabled val="1"/>
        </dgm:presLayoutVars>
      </dgm:prSet>
      <dgm:spPr/>
    </dgm:pt>
    <dgm:pt modelId="{5E6FA93D-3F13-474A-97B3-27B8F8DD1565}" type="pres">
      <dgm:prSet presAssocID="{70D2A2F6-78B3-4498-B92E-E8C5704B0E65}" presName="childText" presStyleLbl="revTx" presStyleIdx="2" presStyleCnt="4">
        <dgm:presLayoutVars>
          <dgm:bulletEnabled val="1"/>
        </dgm:presLayoutVars>
      </dgm:prSet>
      <dgm:spPr/>
    </dgm:pt>
    <dgm:pt modelId="{7F13BCB4-723C-4719-92EB-BC17C93F27C7}" type="pres">
      <dgm:prSet presAssocID="{81710BA9-9994-4B6B-9FCF-90E5D59BBE1C}" presName="parentText" presStyleLbl="node1" presStyleIdx="3" presStyleCnt="4">
        <dgm:presLayoutVars>
          <dgm:chMax val="0"/>
          <dgm:bulletEnabled val="1"/>
        </dgm:presLayoutVars>
      </dgm:prSet>
      <dgm:spPr/>
    </dgm:pt>
    <dgm:pt modelId="{54810489-74F6-477D-8D6D-3CDE22401629}" type="pres">
      <dgm:prSet presAssocID="{81710BA9-9994-4B6B-9FCF-90E5D59BBE1C}" presName="childText" presStyleLbl="revTx" presStyleIdx="3" presStyleCnt="4">
        <dgm:presLayoutVars>
          <dgm:bulletEnabled val="1"/>
        </dgm:presLayoutVars>
      </dgm:prSet>
      <dgm:spPr/>
    </dgm:pt>
  </dgm:ptLst>
  <dgm:cxnLst>
    <dgm:cxn modelId="{8FFDDC09-4400-407F-A787-03200E7E248C}" type="presOf" srcId="{C2FD5AE8-2AEC-41C5-841A-1B8D1A60F1F3}" destId="{88765FDC-475B-4C3D-BA65-E98913928727}" srcOrd="0" destOrd="0" presId="urn:microsoft.com/office/officeart/2005/8/layout/vList2"/>
    <dgm:cxn modelId="{9F464223-770E-451D-9690-3E7D5170F888}" srcId="{86DF221D-9A0F-46A4-9B87-159EC200CF3B}" destId="{70D2A2F6-78B3-4498-B92E-E8C5704B0E65}" srcOrd="2" destOrd="0" parTransId="{219F590D-A1F9-4BA5-AE24-C36327D29CED}" sibTransId="{DABC1637-9092-40AF-8D0C-240E6301C616}"/>
    <dgm:cxn modelId="{06EE6324-2937-4D84-81ED-7E8A3D678E38}" type="presOf" srcId="{A8320D68-4C5F-4CA8-8D62-6B0E0C2D0805}" destId="{8A09C44D-A729-4D67-A060-8C8E2E16B499}" srcOrd="0" destOrd="0" presId="urn:microsoft.com/office/officeart/2005/8/layout/vList2"/>
    <dgm:cxn modelId="{B2CFF536-0031-4A18-8CC0-1C7D4F9A5121}" srcId="{86DF221D-9A0F-46A4-9B87-159EC200CF3B}" destId="{81710BA9-9994-4B6B-9FCF-90E5D59BBE1C}" srcOrd="3" destOrd="0" parTransId="{DA99AF06-97B9-4C21-9B07-4C4D53FC1DAE}" sibTransId="{EE3E2368-7127-428F-B7A4-62250E031757}"/>
    <dgm:cxn modelId="{8743116E-D8A9-4A97-8DCE-FF7980D337F8}" srcId="{7DF19DA9-32CB-4FC5-9090-B6D22C783807}" destId="{4FF8D3DD-4B16-481A-A47F-D5A408AE6531}" srcOrd="0" destOrd="0" parTransId="{D04BBF73-DA76-4BA7-BAA2-65FB5C7D1C6E}" sibTransId="{5AC786A9-5375-40A2-80D0-A021B94C3BF4}"/>
    <dgm:cxn modelId="{0E93856F-6ECB-46FE-A65B-C20077364BD1}" srcId="{70D2A2F6-78B3-4498-B92E-E8C5704B0E65}" destId="{B6AD0E79-FD2B-4ADD-9DE4-594BCDC956E2}" srcOrd="0" destOrd="0" parTransId="{5A7D4D3D-6E83-4169-B5C9-911237F5A53A}" sibTransId="{29F589CD-EEF9-440F-AF22-D658939D85E5}"/>
    <dgm:cxn modelId="{DB9B1577-8CA1-47F3-A42B-8E76A7D077BE}" type="presOf" srcId="{86DF221D-9A0F-46A4-9B87-159EC200CF3B}" destId="{82BCE2E8-E20E-40E3-BE28-C500DF686D05}" srcOrd="0" destOrd="0" presId="urn:microsoft.com/office/officeart/2005/8/layout/vList2"/>
    <dgm:cxn modelId="{B67E9D78-084D-46AC-BC71-7ED0AE684C65}" srcId="{86DF221D-9A0F-46A4-9B87-159EC200CF3B}" destId="{7DF19DA9-32CB-4FC5-9090-B6D22C783807}" srcOrd="1" destOrd="0" parTransId="{F2AB9C86-38EB-41A5-BC9A-1CF6697C29F0}" sibTransId="{4CA24392-E390-43EE-9DB2-F77E5425426F}"/>
    <dgm:cxn modelId="{25CF0279-55DB-4DC6-A57D-5E3320604993}" type="presOf" srcId="{81710BA9-9994-4B6B-9FCF-90E5D59BBE1C}" destId="{7F13BCB4-723C-4719-92EB-BC17C93F27C7}" srcOrd="0" destOrd="0" presId="urn:microsoft.com/office/officeart/2005/8/layout/vList2"/>
    <dgm:cxn modelId="{A384FE8C-E442-4587-BEF7-68302889CF8D}" type="presOf" srcId="{C7DB66A4-BE07-4319-9055-C039AC9F6EB9}" destId="{54810489-74F6-477D-8D6D-3CDE22401629}" srcOrd="0" destOrd="0" presId="urn:microsoft.com/office/officeart/2005/8/layout/vList2"/>
    <dgm:cxn modelId="{8AEAECB8-63AA-4930-810F-EE1F5AEE93C6}" srcId="{86DF221D-9A0F-46A4-9B87-159EC200CF3B}" destId="{C2FD5AE8-2AEC-41C5-841A-1B8D1A60F1F3}" srcOrd="0" destOrd="0" parTransId="{3EA3AA4B-0FFF-43D5-85BF-6A078D8656F8}" sibTransId="{FF78A00C-4D09-4F9D-ACC6-6FF885C47CCB}"/>
    <dgm:cxn modelId="{9D2925BD-9025-49EB-9903-AB16C3793EE4}" srcId="{81710BA9-9994-4B6B-9FCF-90E5D59BBE1C}" destId="{C7DB66A4-BE07-4319-9055-C039AC9F6EB9}" srcOrd="0" destOrd="0" parTransId="{F39179BF-E099-4506-81DB-DC90B3A92911}" sibTransId="{2CBDAC98-A84C-4BD1-8592-546C53BE537B}"/>
    <dgm:cxn modelId="{7EFA2BC2-67AF-497E-8A32-1FA450F79943}" type="presOf" srcId="{70D2A2F6-78B3-4498-B92E-E8C5704B0E65}" destId="{ADB10425-A3F2-4A47-9ADD-3E79400C4E57}" srcOrd="0" destOrd="0" presId="urn:microsoft.com/office/officeart/2005/8/layout/vList2"/>
    <dgm:cxn modelId="{45527BD5-F9A8-4C40-B494-8828A7297E65}" srcId="{C2FD5AE8-2AEC-41C5-841A-1B8D1A60F1F3}" destId="{A8320D68-4C5F-4CA8-8D62-6B0E0C2D0805}" srcOrd="0" destOrd="0" parTransId="{E4B51A24-B68C-471F-98E6-685096D6BD5D}" sibTransId="{0C4B0EEA-BCC4-4B5D-B021-7BE3D19C5321}"/>
    <dgm:cxn modelId="{1E7C41E8-E94F-4DFA-8F1F-AE851224F0D4}" type="presOf" srcId="{7DF19DA9-32CB-4FC5-9090-B6D22C783807}" destId="{47D64AE5-1634-4CBD-BCB9-04CD65B10133}" srcOrd="0" destOrd="0" presId="urn:microsoft.com/office/officeart/2005/8/layout/vList2"/>
    <dgm:cxn modelId="{FF1FB2F3-38F5-436F-B826-AF67B31390FA}" type="presOf" srcId="{B6AD0E79-FD2B-4ADD-9DE4-594BCDC956E2}" destId="{5E6FA93D-3F13-474A-97B3-27B8F8DD1565}" srcOrd="0" destOrd="0" presId="urn:microsoft.com/office/officeart/2005/8/layout/vList2"/>
    <dgm:cxn modelId="{2689A9FC-910E-4911-997B-BA9B3EC57414}" type="presOf" srcId="{4FF8D3DD-4B16-481A-A47F-D5A408AE6531}" destId="{1C2F413E-2795-496E-996C-6E9417781909}" srcOrd="0" destOrd="0" presId="urn:microsoft.com/office/officeart/2005/8/layout/vList2"/>
    <dgm:cxn modelId="{0810055D-6694-496F-BCA8-86217E69081E}" type="presParOf" srcId="{82BCE2E8-E20E-40E3-BE28-C500DF686D05}" destId="{88765FDC-475B-4C3D-BA65-E98913928727}" srcOrd="0" destOrd="0" presId="urn:microsoft.com/office/officeart/2005/8/layout/vList2"/>
    <dgm:cxn modelId="{F8B6BA28-9894-4D46-BAB8-AF0001E94E98}" type="presParOf" srcId="{82BCE2E8-E20E-40E3-BE28-C500DF686D05}" destId="{8A09C44D-A729-4D67-A060-8C8E2E16B499}" srcOrd="1" destOrd="0" presId="urn:microsoft.com/office/officeart/2005/8/layout/vList2"/>
    <dgm:cxn modelId="{C204C711-A222-4B9F-A0A8-4872033A3775}" type="presParOf" srcId="{82BCE2E8-E20E-40E3-BE28-C500DF686D05}" destId="{47D64AE5-1634-4CBD-BCB9-04CD65B10133}" srcOrd="2" destOrd="0" presId="urn:microsoft.com/office/officeart/2005/8/layout/vList2"/>
    <dgm:cxn modelId="{D38A0EFB-D93E-4FD9-B2D3-F49931850E94}" type="presParOf" srcId="{82BCE2E8-E20E-40E3-BE28-C500DF686D05}" destId="{1C2F413E-2795-496E-996C-6E9417781909}" srcOrd="3" destOrd="0" presId="urn:microsoft.com/office/officeart/2005/8/layout/vList2"/>
    <dgm:cxn modelId="{C45FC682-C20A-4947-B771-36D879D10114}" type="presParOf" srcId="{82BCE2E8-E20E-40E3-BE28-C500DF686D05}" destId="{ADB10425-A3F2-4A47-9ADD-3E79400C4E57}" srcOrd="4" destOrd="0" presId="urn:microsoft.com/office/officeart/2005/8/layout/vList2"/>
    <dgm:cxn modelId="{DE6C0740-9B05-44CD-A979-8AE7B328E668}" type="presParOf" srcId="{82BCE2E8-E20E-40E3-BE28-C500DF686D05}" destId="{5E6FA93D-3F13-474A-97B3-27B8F8DD1565}" srcOrd="5" destOrd="0" presId="urn:microsoft.com/office/officeart/2005/8/layout/vList2"/>
    <dgm:cxn modelId="{0767C859-B5C8-4850-BFE7-6D3D64FC0048}" type="presParOf" srcId="{82BCE2E8-E20E-40E3-BE28-C500DF686D05}" destId="{7F13BCB4-723C-4719-92EB-BC17C93F27C7}" srcOrd="6" destOrd="0" presId="urn:microsoft.com/office/officeart/2005/8/layout/vList2"/>
    <dgm:cxn modelId="{CE462DF5-E191-434A-A24D-BF9D556EB6E9}" type="presParOf" srcId="{82BCE2E8-E20E-40E3-BE28-C500DF686D05}" destId="{54810489-74F6-477D-8D6D-3CDE22401629}"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DF221D-9A0F-46A4-9B87-159EC200CF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1710BA9-9994-4B6B-9FCF-90E5D59BBE1C}">
      <dgm:prSet phldrT="[Text]" custT="1"/>
      <dgm:spPr/>
      <dgm:t>
        <a:bodyPr/>
        <a:lstStyle/>
        <a:p>
          <a:r>
            <a:rPr lang="en-US" sz="2800" dirty="0"/>
            <a:t>Conventional endodontic treatment  </a:t>
          </a:r>
        </a:p>
      </dgm:t>
    </dgm:pt>
    <dgm:pt modelId="{DA99AF06-97B9-4C21-9B07-4C4D53FC1DAE}" type="parTrans" cxnId="{B2CFF536-0031-4A18-8CC0-1C7D4F9A5121}">
      <dgm:prSet/>
      <dgm:spPr/>
      <dgm:t>
        <a:bodyPr/>
        <a:lstStyle/>
        <a:p>
          <a:endParaRPr lang="en-US"/>
        </a:p>
      </dgm:t>
    </dgm:pt>
    <dgm:pt modelId="{EE3E2368-7127-428F-B7A4-62250E031757}" type="sibTrans" cxnId="{B2CFF536-0031-4A18-8CC0-1C7D4F9A5121}">
      <dgm:prSet/>
      <dgm:spPr/>
      <dgm:t>
        <a:bodyPr/>
        <a:lstStyle/>
        <a:p>
          <a:endParaRPr lang="en-US"/>
        </a:p>
      </dgm:t>
    </dgm:pt>
    <dgm:pt modelId="{4E3867DA-506C-4200-B633-C70153739778}">
      <dgm:prSet phldrT="[Text]" custT="1"/>
      <dgm:spPr/>
      <dgm:t>
        <a:bodyPr/>
        <a:lstStyle/>
        <a:p>
          <a:r>
            <a:rPr lang="en-US" sz="2800" dirty="0"/>
            <a:t>revascularization was first introduced by </a:t>
          </a:r>
          <a:r>
            <a:rPr lang="en-US" sz="2800" dirty="0" err="1"/>
            <a:t>por</a:t>
          </a:r>
          <a:r>
            <a:rPr lang="en-US" sz="2800" dirty="0"/>
            <a:t> Nygaard-</a:t>
          </a:r>
          <a:r>
            <a:rPr lang="en-US" sz="2800" dirty="0" err="1"/>
            <a:t>Ostby</a:t>
          </a:r>
          <a:r>
            <a:rPr lang="en-US" sz="2800" dirty="0"/>
            <a:t> in 1961</a:t>
          </a:r>
        </a:p>
      </dgm:t>
    </dgm:pt>
    <dgm:pt modelId="{377126BF-12DF-484F-B9D7-4130AFAFBAF8}" type="parTrans" cxnId="{CE23AB11-1685-4B97-9FF9-5D9C2B7176ED}">
      <dgm:prSet/>
      <dgm:spPr/>
      <dgm:t>
        <a:bodyPr/>
        <a:lstStyle/>
        <a:p>
          <a:endParaRPr lang="en-US"/>
        </a:p>
      </dgm:t>
    </dgm:pt>
    <dgm:pt modelId="{AF863B91-D0F1-4209-A720-0C12800E00A7}" type="sibTrans" cxnId="{CE23AB11-1685-4B97-9FF9-5D9C2B7176ED}">
      <dgm:prSet/>
      <dgm:spPr/>
      <dgm:t>
        <a:bodyPr/>
        <a:lstStyle/>
        <a:p>
          <a:endParaRPr lang="en-US"/>
        </a:p>
      </dgm:t>
    </dgm:pt>
    <dgm:pt modelId="{DF1E3511-32D1-455F-8EE1-E75A1CA1A024}">
      <dgm:prSet phldrT="[Text]" custT="1"/>
      <dgm:spPr/>
      <dgm:t>
        <a:bodyPr/>
        <a:lstStyle/>
        <a:p>
          <a:r>
            <a:rPr lang="en-US" sz="2800" dirty="0"/>
            <a:t>Apexification/ root end closure </a:t>
          </a:r>
        </a:p>
      </dgm:t>
    </dgm:pt>
    <dgm:pt modelId="{761F006A-704A-4A6B-9BBD-727184AD5DB1}" type="parTrans" cxnId="{D3D522C3-EC76-4C38-9ADF-2D020949D39E}">
      <dgm:prSet/>
      <dgm:spPr/>
      <dgm:t>
        <a:bodyPr/>
        <a:lstStyle/>
        <a:p>
          <a:endParaRPr lang="en-US"/>
        </a:p>
      </dgm:t>
    </dgm:pt>
    <dgm:pt modelId="{052280A4-9F0C-46C3-B036-FBBC16B56C6A}" type="sibTrans" cxnId="{D3D522C3-EC76-4C38-9ADF-2D020949D39E}">
      <dgm:prSet/>
      <dgm:spPr/>
      <dgm:t>
        <a:bodyPr/>
        <a:lstStyle/>
        <a:p>
          <a:endParaRPr lang="en-US"/>
        </a:p>
      </dgm:t>
    </dgm:pt>
    <dgm:pt modelId="{4775DDF9-E3C7-4E38-A305-15B3FAB79DCA}">
      <dgm:prSet phldrT="[Text]" custT="1"/>
      <dgm:spPr/>
      <dgm:t>
        <a:bodyPr/>
        <a:lstStyle/>
        <a:p>
          <a:r>
            <a:rPr lang="en-US" sz="2800" dirty="0"/>
            <a:t>Immature tooth</a:t>
          </a:r>
        </a:p>
      </dgm:t>
    </dgm:pt>
    <dgm:pt modelId="{2BE7E3E9-FA54-4589-8F9A-137FAC4B88B1}" type="parTrans" cxnId="{43603DA9-C3DD-4AD3-9F9A-960CAC3FBCA7}">
      <dgm:prSet/>
      <dgm:spPr/>
      <dgm:t>
        <a:bodyPr/>
        <a:lstStyle/>
        <a:p>
          <a:endParaRPr lang="en-US"/>
        </a:p>
      </dgm:t>
    </dgm:pt>
    <dgm:pt modelId="{12C1A62A-E70D-462E-94FF-8AF84652D62E}" type="sibTrans" cxnId="{43603DA9-C3DD-4AD3-9F9A-960CAC3FBCA7}">
      <dgm:prSet/>
      <dgm:spPr/>
      <dgm:t>
        <a:bodyPr/>
        <a:lstStyle/>
        <a:p>
          <a:endParaRPr lang="en-US"/>
        </a:p>
      </dgm:t>
    </dgm:pt>
    <dgm:pt modelId="{76675E44-E63D-42F5-B0F8-276FED667E71}">
      <dgm:prSet phldrT="[Text]" custT="1"/>
      <dgm:spPr/>
      <dgm:t>
        <a:bodyPr/>
        <a:lstStyle/>
        <a:p>
          <a:r>
            <a:rPr lang="en-US" sz="2800" dirty="0"/>
            <a:t>Regenerative </a:t>
          </a:r>
        </a:p>
      </dgm:t>
    </dgm:pt>
    <dgm:pt modelId="{02F0BDDD-3DC7-4A65-B77C-5C994BE69339}" type="parTrans" cxnId="{97BBD18C-29FA-4527-A1E3-D631A0798BB4}">
      <dgm:prSet/>
      <dgm:spPr/>
      <dgm:t>
        <a:bodyPr/>
        <a:lstStyle/>
        <a:p>
          <a:endParaRPr lang="en-US"/>
        </a:p>
      </dgm:t>
    </dgm:pt>
    <dgm:pt modelId="{5E7BEB6B-8E5B-4ECD-A4AD-6C24FA0E2987}" type="sibTrans" cxnId="{97BBD18C-29FA-4527-A1E3-D631A0798BB4}">
      <dgm:prSet/>
      <dgm:spPr/>
      <dgm:t>
        <a:bodyPr/>
        <a:lstStyle/>
        <a:p>
          <a:endParaRPr lang="en-US"/>
        </a:p>
      </dgm:t>
    </dgm:pt>
    <dgm:pt modelId="{7C933FDE-D5D1-4E56-8254-4134294C0E8B}">
      <dgm:prSet phldrT="[Text]" custT="1"/>
      <dgm:spPr/>
      <dgm:t>
        <a:bodyPr/>
        <a:lstStyle/>
        <a:p>
          <a:r>
            <a:rPr lang="en-US" sz="2800" dirty="0"/>
            <a:t>Mature tooth</a:t>
          </a:r>
        </a:p>
      </dgm:t>
    </dgm:pt>
    <dgm:pt modelId="{7D723995-3662-4CEA-AD4C-F8D2559C8F69}" type="parTrans" cxnId="{87252502-D677-4F7E-87EC-1FD92D07611A}">
      <dgm:prSet/>
      <dgm:spPr/>
      <dgm:t>
        <a:bodyPr/>
        <a:lstStyle/>
        <a:p>
          <a:endParaRPr lang="en-US"/>
        </a:p>
      </dgm:t>
    </dgm:pt>
    <dgm:pt modelId="{0AD81D1E-13EB-4C14-A01C-C2AB4EBF7DF9}" type="sibTrans" cxnId="{87252502-D677-4F7E-87EC-1FD92D07611A}">
      <dgm:prSet/>
      <dgm:spPr/>
      <dgm:t>
        <a:bodyPr/>
        <a:lstStyle/>
        <a:p>
          <a:endParaRPr lang="en-US"/>
        </a:p>
      </dgm:t>
    </dgm:pt>
    <dgm:pt modelId="{82BCE2E8-E20E-40E3-BE28-C500DF686D05}" type="pres">
      <dgm:prSet presAssocID="{86DF221D-9A0F-46A4-9B87-159EC200CF3B}" presName="linear" presStyleCnt="0">
        <dgm:presLayoutVars>
          <dgm:animLvl val="lvl"/>
          <dgm:resizeHandles val="exact"/>
        </dgm:presLayoutVars>
      </dgm:prSet>
      <dgm:spPr/>
    </dgm:pt>
    <dgm:pt modelId="{7F13BCB4-723C-4719-92EB-BC17C93F27C7}" type="pres">
      <dgm:prSet presAssocID="{81710BA9-9994-4B6B-9FCF-90E5D59BBE1C}" presName="parentText" presStyleLbl="node1" presStyleIdx="0" presStyleCnt="3">
        <dgm:presLayoutVars>
          <dgm:chMax val="0"/>
          <dgm:bulletEnabled val="1"/>
        </dgm:presLayoutVars>
      </dgm:prSet>
      <dgm:spPr/>
    </dgm:pt>
    <dgm:pt modelId="{7D875BED-41FF-4847-8C7D-F33E3C86D2F8}" type="pres">
      <dgm:prSet presAssocID="{81710BA9-9994-4B6B-9FCF-90E5D59BBE1C}" presName="childText" presStyleLbl="revTx" presStyleIdx="0" presStyleCnt="3">
        <dgm:presLayoutVars>
          <dgm:bulletEnabled val="1"/>
        </dgm:presLayoutVars>
      </dgm:prSet>
      <dgm:spPr/>
    </dgm:pt>
    <dgm:pt modelId="{34D4F569-6CD0-48BC-887A-B3B0610ECBEF}" type="pres">
      <dgm:prSet presAssocID="{DF1E3511-32D1-455F-8EE1-E75A1CA1A024}" presName="parentText" presStyleLbl="node1" presStyleIdx="1" presStyleCnt="3">
        <dgm:presLayoutVars>
          <dgm:chMax val="0"/>
          <dgm:bulletEnabled val="1"/>
        </dgm:presLayoutVars>
      </dgm:prSet>
      <dgm:spPr/>
    </dgm:pt>
    <dgm:pt modelId="{51640755-F23B-49EC-A68C-C4B5464B531F}" type="pres">
      <dgm:prSet presAssocID="{DF1E3511-32D1-455F-8EE1-E75A1CA1A024}" presName="childText" presStyleLbl="revTx" presStyleIdx="1" presStyleCnt="3">
        <dgm:presLayoutVars>
          <dgm:bulletEnabled val="1"/>
        </dgm:presLayoutVars>
      </dgm:prSet>
      <dgm:spPr/>
    </dgm:pt>
    <dgm:pt modelId="{C2F8C985-702D-4D83-814A-E39F74C919E8}" type="pres">
      <dgm:prSet presAssocID="{76675E44-E63D-42F5-B0F8-276FED667E71}" presName="parentText" presStyleLbl="node1" presStyleIdx="2" presStyleCnt="3">
        <dgm:presLayoutVars>
          <dgm:chMax val="0"/>
          <dgm:bulletEnabled val="1"/>
        </dgm:presLayoutVars>
      </dgm:prSet>
      <dgm:spPr/>
    </dgm:pt>
    <dgm:pt modelId="{836033CD-6D35-418A-80FC-FF0FF509F2FE}" type="pres">
      <dgm:prSet presAssocID="{76675E44-E63D-42F5-B0F8-276FED667E71}" presName="childText" presStyleLbl="revTx" presStyleIdx="2" presStyleCnt="3">
        <dgm:presLayoutVars>
          <dgm:bulletEnabled val="1"/>
        </dgm:presLayoutVars>
      </dgm:prSet>
      <dgm:spPr/>
    </dgm:pt>
  </dgm:ptLst>
  <dgm:cxnLst>
    <dgm:cxn modelId="{87252502-D677-4F7E-87EC-1FD92D07611A}" srcId="{81710BA9-9994-4B6B-9FCF-90E5D59BBE1C}" destId="{7C933FDE-D5D1-4E56-8254-4134294C0E8B}" srcOrd="0" destOrd="0" parTransId="{7D723995-3662-4CEA-AD4C-F8D2559C8F69}" sibTransId="{0AD81D1E-13EB-4C14-A01C-C2AB4EBF7DF9}"/>
    <dgm:cxn modelId="{CE23AB11-1685-4B97-9FF9-5D9C2B7176ED}" srcId="{76675E44-E63D-42F5-B0F8-276FED667E71}" destId="{4E3867DA-506C-4200-B633-C70153739778}" srcOrd="0" destOrd="0" parTransId="{377126BF-12DF-484F-B9D7-4130AFAFBAF8}" sibTransId="{AF863B91-D0F1-4209-A720-0C12800E00A7}"/>
    <dgm:cxn modelId="{A6CCE122-5F47-42E6-9299-BD0983DB346B}" type="presOf" srcId="{4E3867DA-506C-4200-B633-C70153739778}" destId="{836033CD-6D35-418A-80FC-FF0FF509F2FE}" srcOrd="0" destOrd="0" presId="urn:microsoft.com/office/officeart/2005/8/layout/vList2"/>
    <dgm:cxn modelId="{B2CFF536-0031-4A18-8CC0-1C7D4F9A5121}" srcId="{86DF221D-9A0F-46A4-9B87-159EC200CF3B}" destId="{81710BA9-9994-4B6B-9FCF-90E5D59BBE1C}" srcOrd="0" destOrd="0" parTransId="{DA99AF06-97B9-4C21-9B07-4C4D53FC1DAE}" sibTransId="{EE3E2368-7127-428F-B7A4-62250E031757}"/>
    <dgm:cxn modelId="{DB9B1577-8CA1-47F3-A42B-8E76A7D077BE}" type="presOf" srcId="{86DF221D-9A0F-46A4-9B87-159EC200CF3B}" destId="{82BCE2E8-E20E-40E3-BE28-C500DF686D05}" srcOrd="0" destOrd="0" presId="urn:microsoft.com/office/officeart/2005/8/layout/vList2"/>
    <dgm:cxn modelId="{25CF0279-55DB-4DC6-A57D-5E3320604993}" type="presOf" srcId="{81710BA9-9994-4B6B-9FCF-90E5D59BBE1C}" destId="{7F13BCB4-723C-4719-92EB-BC17C93F27C7}" srcOrd="0" destOrd="0" presId="urn:microsoft.com/office/officeart/2005/8/layout/vList2"/>
    <dgm:cxn modelId="{21CF2B8C-5D0F-46D9-B269-373F2888253B}" type="presOf" srcId="{4775DDF9-E3C7-4E38-A305-15B3FAB79DCA}" destId="{51640755-F23B-49EC-A68C-C4B5464B531F}" srcOrd="0" destOrd="0" presId="urn:microsoft.com/office/officeart/2005/8/layout/vList2"/>
    <dgm:cxn modelId="{97BBD18C-29FA-4527-A1E3-D631A0798BB4}" srcId="{86DF221D-9A0F-46A4-9B87-159EC200CF3B}" destId="{76675E44-E63D-42F5-B0F8-276FED667E71}" srcOrd="2" destOrd="0" parTransId="{02F0BDDD-3DC7-4A65-B77C-5C994BE69339}" sibTransId="{5E7BEB6B-8E5B-4ECD-A4AD-6C24FA0E2987}"/>
    <dgm:cxn modelId="{B8C9809D-C74A-4B34-BAA5-9058A9197FD8}" type="presOf" srcId="{DF1E3511-32D1-455F-8EE1-E75A1CA1A024}" destId="{34D4F569-6CD0-48BC-887A-B3B0610ECBEF}" srcOrd="0" destOrd="0" presId="urn:microsoft.com/office/officeart/2005/8/layout/vList2"/>
    <dgm:cxn modelId="{43603DA9-C3DD-4AD3-9F9A-960CAC3FBCA7}" srcId="{DF1E3511-32D1-455F-8EE1-E75A1CA1A024}" destId="{4775DDF9-E3C7-4E38-A305-15B3FAB79DCA}" srcOrd="0" destOrd="0" parTransId="{2BE7E3E9-FA54-4589-8F9A-137FAC4B88B1}" sibTransId="{12C1A62A-E70D-462E-94FF-8AF84652D62E}"/>
    <dgm:cxn modelId="{D3D522C3-EC76-4C38-9ADF-2D020949D39E}" srcId="{86DF221D-9A0F-46A4-9B87-159EC200CF3B}" destId="{DF1E3511-32D1-455F-8EE1-E75A1CA1A024}" srcOrd="1" destOrd="0" parTransId="{761F006A-704A-4A6B-9BBD-727184AD5DB1}" sibTransId="{052280A4-9F0C-46C3-B036-FBBC16B56C6A}"/>
    <dgm:cxn modelId="{90591ED0-63A9-4287-BB61-CE9BC48912E4}" type="presOf" srcId="{76675E44-E63D-42F5-B0F8-276FED667E71}" destId="{C2F8C985-702D-4D83-814A-E39F74C919E8}" srcOrd="0" destOrd="0" presId="urn:microsoft.com/office/officeart/2005/8/layout/vList2"/>
    <dgm:cxn modelId="{0EA4DCD2-005F-4BD9-8056-79635F63C341}" type="presOf" srcId="{7C933FDE-D5D1-4E56-8254-4134294C0E8B}" destId="{7D875BED-41FF-4847-8C7D-F33E3C86D2F8}" srcOrd="0" destOrd="0" presId="urn:microsoft.com/office/officeart/2005/8/layout/vList2"/>
    <dgm:cxn modelId="{0767C859-B5C8-4850-BFE7-6D3D64FC0048}" type="presParOf" srcId="{82BCE2E8-E20E-40E3-BE28-C500DF686D05}" destId="{7F13BCB4-723C-4719-92EB-BC17C93F27C7}" srcOrd="0" destOrd="0" presId="urn:microsoft.com/office/officeart/2005/8/layout/vList2"/>
    <dgm:cxn modelId="{6BF2E506-1A24-4E20-A391-0A6B05119468}" type="presParOf" srcId="{82BCE2E8-E20E-40E3-BE28-C500DF686D05}" destId="{7D875BED-41FF-4847-8C7D-F33E3C86D2F8}" srcOrd="1" destOrd="0" presId="urn:microsoft.com/office/officeart/2005/8/layout/vList2"/>
    <dgm:cxn modelId="{8EEC7C9A-6D57-40BF-AB70-49C3725C7138}" type="presParOf" srcId="{82BCE2E8-E20E-40E3-BE28-C500DF686D05}" destId="{34D4F569-6CD0-48BC-887A-B3B0610ECBEF}" srcOrd="2" destOrd="0" presId="urn:microsoft.com/office/officeart/2005/8/layout/vList2"/>
    <dgm:cxn modelId="{4CB2EE3E-B1BD-480D-88B8-82BDFE524E93}" type="presParOf" srcId="{82BCE2E8-E20E-40E3-BE28-C500DF686D05}" destId="{51640755-F23B-49EC-A68C-C4B5464B531F}" srcOrd="3" destOrd="0" presId="urn:microsoft.com/office/officeart/2005/8/layout/vList2"/>
    <dgm:cxn modelId="{08DE74D0-C36D-4869-86B4-62E9A8747998}" type="presParOf" srcId="{82BCE2E8-E20E-40E3-BE28-C500DF686D05}" destId="{C2F8C985-702D-4D83-814A-E39F74C919E8}" srcOrd="4" destOrd="0" presId="urn:microsoft.com/office/officeart/2005/8/layout/vList2"/>
    <dgm:cxn modelId="{C8217C59-E60B-4D26-ABB4-3BE97F8A753B}" type="presParOf" srcId="{82BCE2E8-E20E-40E3-BE28-C500DF686D05}" destId="{836033CD-6D35-418A-80FC-FF0FF509F2F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E2B720-F82D-40B7-8F6E-93412BB4BAD4}"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IN"/>
        </a:p>
      </dgm:t>
    </dgm:pt>
    <dgm:pt modelId="{0355B4CA-B4C4-487C-BA97-89377A47F0A2}">
      <dgm:prSet phldrT="[Text]"/>
      <dgm:spPr/>
      <dgm:t>
        <a:bodyPr/>
        <a:lstStyle/>
        <a:p>
          <a:r>
            <a:rPr lang="en-IN" dirty="0"/>
            <a:t>Saline</a:t>
          </a:r>
        </a:p>
      </dgm:t>
    </dgm:pt>
    <dgm:pt modelId="{80ECB264-CAEB-4860-9FD8-C2BDFDB94A7F}" type="parTrans" cxnId="{72C2426E-7F3F-4D4E-9971-66E5C129058B}">
      <dgm:prSet/>
      <dgm:spPr/>
      <dgm:t>
        <a:bodyPr/>
        <a:lstStyle/>
        <a:p>
          <a:endParaRPr lang="en-IN"/>
        </a:p>
      </dgm:t>
    </dgm:pt>
    <dgm:pt modelId="{BDE74C7D-1E69-40E1-9FA2-62C791A46AA5}" type="sibTrans" cxnId="{72C2426E-7F3F-4D4E-9971-66E5C129058B}">
      <dgm:prSet/>
      <dgm:spPr/>
      <dgm:t>
        <a:bodyPr/>
        <a:lstStyle/>
        <a:p>
          <a:r>
            <a:rPr lang="en-IN" dirty="0"/>
            <a:t>Tap water</a:t>
          </a:r>
        </a:p>
      </dgm:t>
    </dgm:pt>
    <dgm:pt modelId="{0BF21F26-3012-499B-9904-39A383EBD5E1}">
      <dgm:prSet phldrT="[Text]"/>
      <dgm:spPr/>
      <dgm:t>
        <a:bodyPr/>
        <a:lstStyle/>
        <a:p>
          <a:r>
            <a:rPr lang="en-IN" dirty="0"/>
            <a:t>Saliva</a:t>
          </a:r>
        </a:p>
      </dgm:t>
    </dgm:pt>
    <dgm:pt modelId="{B641AFC0-6FDD-416C-8281-0AF67E4C92C3}" type="parTrans" cxnId="{CBACE469-0969-429C-A063-0DDA23D55E0E}">
      <dgm:prSet/>
      <dgm:spPr/>
      <dgm:t>
        <a:bodyPr/>
        <a:lstStyle/>
        <a:p>
          <a:endParaRPr lang="en-IN"/>
        </a:p>
      </dgm:t>
    </dgm:pt>
    <dgm:pt modelId="{CECFD629-A680-4155-AC2F-B8EC17F0FADB}" type="sibTrans" cxnId="{CBACE469-0969-429C-A063-0DDA23D55E0E}">
      <dgm:prSet/>
      <dgm:spPr/>
      <dgm:t>
        <a:bodyPr/>
        <a:lstStyle/>
        <a:p>
          <a:endParaRPr lang="en-IN"/>
        </a:p>
      </dgm:t>
    </dgm:pt>
    <dgm:pt modelId="{6BC62EEF-00B8-46CF-812A-936F8A7E5C45}">
      <dgm:prSet phldrT="[Text]"/>
      <dgm:spPr/>
      <dgm:t>
        <a:bodyPr/>
        <a:lstStyle/>
        <a:p>
          <a:r>
            <a:rPr lang="en-IN" dirty="0"/>
            <a:t>Contact lenses Solution</a:t>
          </a:r>
        </a:p>
      </dgm:t>
    </dgm:pt>
    <dgm:pt modelId="{71C609F1-5379-4878-976E-DAEBC587AD07}" type="parTrans" cxnId="{67309624-8902-4196-86E6-1BA6DE490EBF}">
      <dgm:prSet/>
      <dgm:spPr/>
      <dgm:t>
        <a:bodyPr/>
        <a:lstStyle/>
        <a:p>
          <a:endParaRPr lang="en-IN"/>
        </a:p>
      </dgm:t>
    </dgm:pt>
    <dgm:pt modelId="{E0FCD32E-5C36-47E0-AEBF-184CA57027BA}" type="sibTrans" cxnId="{67309624-8902-4196-86E6-1BA6DE490EBF}">
      <dgm:prSet/>
      <dgm:spPr/>
      <dgm:t>
        <a:bodyPr/>
        <a:lstStyle/>
        <a:p>
          <a:r>
            <a:rPr lang="en-IN" dirty="0"/>
            <a:t>Gatorade</a:t>
          </a:r>
        </a:p>
      </dgm:t>
    </dgm:pt>
    <dgm:pt modelId="{1798F5B1-557A-44CA-BEB2-6831CAB76F34}">
      <dgm:prSet phldrT="[Text]"/>
      <dgm:spPr/>
      <dgm:t>
        <a:bodyPr/>
        <a:lstStyle/>
        <a:p>
          <a:r>
            <a:rPr lang="en-IN" dirty="0"/>
            <a:t>Propolis</a:t>
          </a:r>
        </a:p>
      </dgm:t>
    </dgm:pt>
    <dgm:pt modelId="{49D3CE53-2584-4037-9815-81206FA457EF}" type="parTrans" cxnId="{1BBB2231-556D-44DE-A647-E2ADE7301116}">
      <dgm:prSet/>
      <dgm:spPr/>
      <dgm:t>
        <a:bodyPr/>
        <a:lstStyle/>
        <a:p>
          <a:endParaRPr lang="en-IN"/>
        </a:p>
      </dgm:t>
    </dgm:pt>
    <dgm:pt modelId="{7F6EF562-32CB-453C-99E7-963D3EE52683}" type="sibTrans" cxnId="{1BBB2231-556D-44DE-A647-E2ADE7301116}">
      <dgm:prSet/>
      <dgm:spPr/>
      <dgm:t>
        <a:bodyPr/>
        <a:lstStyle/>
        <a:p>
          <a:endParaRPr lang="en-IN"/>
        </a:p>
      </dgm:t>
    </dgm:pt>
    <dgm:pt modelId="{0482BEE5-3FA3-4F63-B619-AB99F78172D9}">
      <dgm:prSet phldrT="[Text]"/>
      <dgm:spPr/>
      <dgm:t>
        <a:bodyPr/>
        <a:lstStyle/>
        <a:p>
          <a:r>
            <a:rPr lang="en-IN" dirty="0"/>
            <a:t>Egg white</a:t>
          </a:r>
        </a:p>
      </dgm:t>
    </dgm:pt>
    <dgm:pt modelId="{9D779EBF-0446-47D9-9365-705024165634}" type="parTrans" cxnId="{03EA9EB8-D65E-4359-8F78-7778D23BD17A}">
      <dgm:prSet/>
      <dgm:spPr/>
      <dgm:t>
        <a:bodyPr/>
        <a:lstStyle/>
        <a:p>
          <a:endParaRPr lang="en-IN"/>
        </a:p>
      </dgm:t>
    </dgm:pt>
    <dgm:pt modelId="{B42AB2B9-CBD5-4E2B-AEAC-0195CBA93E16}" type="sibTrans" cxnId="{03EA9EB8-D65E-4359-8F78-7778D23BD17A}">
      <dgm:prSet/>
      <dgm:spPr/>
      <dgm:t>
        <a:bodyPr/>
        <a:lstStyle/>
        <a:p>
          <a:r>
            <a:rPr lang="en-IN" dirty="0" err="1"/>
            <a:t>Emdogain</a:t>
          </a:r>
          <a:endParaRPr lang="en-IN" dirty="0"/>
        </a:p>
      </dgm:t>
    </dgm:pt>
    <dgm:pt modelId="{95317B07-AE88-41EF-BD63-B1715545C793}">
      <dgm:prSet phldrT="[Text]"/>
      <dgm:spPr/>
      <dgm:t>
        <a:bodyPr/>
        <a:lstStyle/>
        <a:p>
          <a:r>
            <a:rPr lang="en-IN" dirty="0"/>
            <a:t>Milk</a:t>
          </a:r>
        </a:p>
      </dgm:t>
    </dgm:pt>
    <dgm:pt modelId="{0E03D2AB-B807-4AF4-BFBB-B477B1014B6D}" type="parTrans" cxnId="{28EBBDC5-DB20-4408-86B3-F61F6190EF63}">
      <dgm:prSet/>
      <dgm:spPr/>
      <dgm:t>
        <a:bodyPr/>
        <a:lstStyle/>
        <a:p>
          <a:endParaRPr lang="en-IN"/>
        </a:p>
      </dgm:t>
    </dgm:pt>
    <dgm:pt modelId="{101BDF1D-B344-475E-902E-DCFBA46FA371}" type="sibTrans" cxnId="{28EBBDC5-DB20-4408-86B3-F61F6190EF63}">
      <dgm:prSet/>
      <dgm:spPr/>
      <dgm:t>
        <a:bodyPr/>
        <a:lstStyle/>
        <a:p>
          <a:endParaRPr lang="en-IN"/>
        </a:p>
      </dgm:t>
    </dgm:pt>
    <dgm:pt modelId="{76B7CC7B-7D52-486F-9817-0B356A4BA37C}">
      <dgm:prSet/>
      <dgm:spPr/>
      <dgm:t>
        <a:bodyPr/>
        <a:lstStyle/>
        <a:p>
          <a:r>
            <a:rPr lang="en-IN" dirty="0"/>
            <a:t>HBSS</a:t>
          </a:r>
        </a:p>
      </dgm:t>
    </dgm:pt>
    <dgm:pt modelId="{B4E1D455-C102-4813-86E2-50292B25B9F3}" type="parTrans" cxnId="{AD9BCCBD-7924-47FD-99FF-A5F7D49FDAC8}">
      <dgm:prSet/>
      <dgm:spPr/>
      <dgm:t>
        <a:bodyPr/>
        <a:lstStyle/>
        <a:p>
          <a:endParaRPr lang="en-IN"/>
        </a:p>
      </dgm:t>
    </dgm:pt>
    <dgm:pt modelId="{737A5EB3-DE2D-4D40-B3ED-4AB6F38C6B51}" type="sibTrans" cxnId="{AD9BCCBD-7924-47FD-99FF-A5F7D49FDAC8}">
      <dgm:prSet custT="1"/>
      <dgm:spPr/>
      <dgm:t>
        <a:bodyPr/>
        <a:lstStyle/>
        <a:p>
          <a:r>
            <a:rPr lang="en-IN" sz="1600" dirty="0" err="1"/>
            <a:t>Viaspan</a:t>
          </a:r>
          <a:endParaRPr lang="en-IN" sz="800" dirty="0"/>
        </a:p>
      </dgm:t>
    </dgm:pt>
    <dgm:pt modelId="{C7A82DAF-1801-438B-A047-60F07DEBB1C5}">
      <dgm:prSet/>
      <dgm:spPr/>
      <dgm:t>
        <a:bodyPr/>
        <a:lstStyle/>
        <a:p>
          <a:r>
            <a:rPr lang="en-IN" dirty="0"/>
            <a:t>Eagle’s Medium</a:t>
          </a:r>
        </a:p>
      </dgm:t>
    </dgm:pt>
    <dgm:pt modelId="{4D9F87CC-850D-4D62-81F5-D84CFA00D897}" type="parTrans" cxnId="{29DDFFF2-634F-44B3-BB32-75D56968EF93}">
      <dgm:prSet/>
      <dgm:spPr/>
      <dgm:t>
        <a:bodyPr/>
        <a:lstStyle/>
        <a:p>
          <a:endParaRPr lang="en-IN"/>
        </a:p>
      </dgm:t>
    </dgm:pt>
    <dgm:pt modelId="{EB23169D-C9EF-436C-A049-0654AA72E338}" type="sibTrans" cxnId="{29DDFFF2-634F-44B3-BB32-75D56968EF93}">
      <dgm:prSet/>
      <dgm:spPr/>
      <dgm:t>
        <a:bodyPr/>
        <a:lstStyle/>
        <a:p>
          <a:r>
            <a:rPr lang="en-IN" dirty="0"/>
            <a:t>Coconut water</a:t>
          </a:r>
        </a:p>
      </dgm:t>
    </dgm:pt>
    <dgm:pt modelId="{BE153F5E-0C35-4D1A-B1CE-0615EA13D248}" type="pres">
      <dgm:prSet presAssocID="{ACE2B720-F82D-40B7-8F6E-93412BB4BAD4}" presName="Name0" presStyleCnt="0">
        <dgm:presLayoutVars>
          <dgm:chMax/>
          <dgm:chPref/>
          <dgm:dir/>
          <dgm:animLvl val="lvl"/>
        </dgm:presLayoutVars>
      </dgm:prSet>
      <dgm:spPr/>
    </dgm:pt>
    <dgm:pt modelId="{0E986FD8-42CC-40DB-A0D2-AA82FF40A0CE}" type="pres">
      <dgm:prSet presAssocID="{0355B4CA-B4C4-487C-BA97-89377A47F0A2}" presName="composite" presStyleCnt="0"/>
      <dgm:spPr/>
    </dgm:pt>
    <dgm:pt modelId="{9CD5A372-DD61-4AE3-B9CC-A152B442421E}" type="pres">
      <dgm:prSet presAssocID="{0355B4CA-B4C4-487C-BA97-89377A47F0A2}" presName="Parent1" presStyleLbl="node1" presStyleIdx="0" presStyleCnt="10">
        <dgm:presLayoutVars>
          <dgm:chMax val="1"/>
          <dgm:chPref val="1"/>
          <dgm:bulletEnabled val="1"/>
        </dgm:presLayoutVars>
      </dgm:prSet>
      <dgm:spPr/>
    </dgm:pt>
    <dgm:pt modelId="{BDCFE6DE-4E2C-41A1-A1CA-EB754A19552E}" type="pres">
      <dgm:prSet presAssocID="{0355B4CA-B4C4-487C-BA97-89377A47F0A2}" presName="Childtext1" presStyleLbl="revTx" presStyleIdx="0" presStyleCnt="5">
        <dgm:presLayoutVars>
          <dgm:chMax val="0"/>
          <dgm:chPref val="0"/>
          <dgm:bulletEnabled val="1"/>
        </dgm:presLayoutVars>
      </dgm:prSet>
      <dgm:spPr/>
    </dgm:pt>
    <dgm:pt modelId="{C6BA70DF-77FB-479C-9A36-E123956CC7E5}" type="pres">
      <dgm:prSet presAssocID="{0355B4CA-B4C4-487C-BA97-89377A47F0A2}" presName="BalanceSpacing" presStyleCnt="0"/>
      <dgm:spPr/>
    </dgm:pt>
    <dgm:pt modelId="{67A749BA-C904-4430-9761-F11E888B2541}" type="pres">
      <dgm:prSet presAssocID="{0355B4CA-B4C4-487C-BA97-89377A47F0A2}" presName="BalanceSpacing1" presStyleCnt="0"/>
      <dgm:spPr/>
    </dgm:pt>
    <dgm:pt modelId="{F2E06627-D131-4E39-A756-74939A5F0ECB}" type="pres">
      <dgm:prSet presAssocID="{BDE74C7D-1E69-40E1-9FA2-62C791A46AA5}" presName="Accent1Text" presStyleLbl="node1" presStyleIdx="1" presStyleCnt="10"/>
      <dgm:spPr/>
    </dgm:pt>
    <dgm:pt modelId="{24D536D3-FBA3-4F46-8E99-47FBAC59D4D8}" type="pres">
      <dgm:prSet presAssocID="{BDE74C7D-1E69-40E1-9FA2-62C791A46AA5}" presName="spaceBetweenRectangles" presStyleCnt="0"/>
      <dgm:spPr/>
    </dgm:pt>
    <dgm:pt modelId="{7C7B5DF7-C613-4987-B634-F5FEDB5E663D}" type="pres">
      <dgm:prSet presAssocID="{6BC62EEF-00B8-46CF-812A-936F8A7E5C45}" presName="composite" presStyleCnt="0"/>
      <dgm:spPr/>
    </dgm:pt>
    <dgm:pt modelId="{9FA16980-FCBE-4B11-BDDA-55D421450D3B}" type="pres">
      <dgm:prSet presAssocID="{6BC62EEF-00B8-46CF-812A-936F8A7E5C45}" presName="Parent1" presStyleLbl="node1" presStyleIdx="2" presStyleCnt="10">
        <dgm:presLayoutVars>
          <dgm:chMax val="1"/>
          <dgm:chPref val="1"/>
          <dgm:bulletEnabled val="1"/>
        </dgm:presLayoutVars>
      </dgm:prSet>
      <dgm:spPr/>
    </dgm:pt>
    <dgm:pt modelId="{1351B866-7320-4E5D-BDDD-4A7ABE5AC368}" type="pres">
      <dgm:prSet presAssocID="{6BC62EEF-00B8-46CF-812A-936F8A7E5C45}" presName="Childtext1" presStyleLbl="revTx" presStyleIdx="1" presStyleCnt="5">
        <dgm:presLayoutVars>
          <dgm:chMax val="0"/>
          <dgm:chPref val="0"/>
          <dgm:bulletEnabled val="1"/>
        </dgm:presLayoutVars>
      </dgm:prSet>
      <dgm:spPr/>
    </dgm:pt>
    <dgm:pt modelId="{78C6FD21-D28C-4A00-9384-0676EF2E17DB}" type="pres">
      <dgm:prSet presAssocID="{6BC62EEF-00B8-46CF-812A-936F8A7E5C45}" presName="BalanceSpacing" presStyleCnt="0"/>
      <dgm:spPr/>
    </dgm:pt>
    <dgm:pt modelId="{968E1ABA-4A59-47D7-9512-83DC31293B8C}" type="pres">
      <dgm:prSet presAssocID="{6BC62EEF-00B8-46CF-812A-936F8A7E5C45}" presName="BalanceSpacing1" presStyleCnt="0"/>
      <dgm:spPr/>
    </dgm:pt>
    <dgm:pt modelId="{A90FDECE-6E7D-4928-8F56-60D8EE622BC0}" type="pres">
      <dgm:prSet presAssocID="{E0FCD32E-5C36-47E0-AEBF-184CA57027BA}" presName="Accent1Text" presStyleLbl="node1" presStyleIdx="3" presStyleCnt="10"/>
      <dgm:spPr/>
    </dgm:pt>
    <dgm:pt modelId="{1A2E945F-70D1-4F38-9E61-FF5AF56C360E}" type="pres">
      <dgm:prSet presAssocID="{E0FCD32E-5C36-47E0-AEBF-184CA57027BA}" presName="spaceBetweenRectangles" presStyleCnt="0"/>
      <dgm:spPr/>
    </dgm:pt>
    <dgm:pt modelId="{262EAFE9-EF63-49D9-B645-3D548B837F9F}" type="pres">
      <dgm:prSet presAssocID="{76B7CC7B-7D52-486F-9817-0B356A4BA37C}" presName="composite" presStyleCnt="0"/>
      <dgm:spPr/>
    </dgm:pt>
    <dgm:pt modelId="{4C5BC963-9E9E-4063-8DBB-E01C75DBA839}" type="pres">
      <dgm:prSet presAssocID="{76B7CC7B-7D52-486F-9817-0B356A4BA37C}" presName="Parent1" presStyleLbl="node1" presStyleIdx="4" presStyleCnt="10" custLinFactNeighborY="0">
        <dgm:presLayoutVars>
          <dgm:chMax val="1"/>
          <dgm:chPref val="1"/>
          <dgm:bulletEnabled val="1"/>
        </dgm:presLayoutVars>
      </dgm:prSet>
      <dgm:spPr/>
    </dgm:pt>
    <dgm:pt modelId="{E1935054-AD4B-4C83-8620-74DC37712CC2}" type="pres">
      <dgm:prSet presAssocID="{76B7CC7B-7D52-486F-9817-0B356A4BA37C}" presName="Childtext1" presStyleLbl="revTx" presStyleIdx="2" presStyleCnt="5">
        <dgm:presLayoutVars>
          <dgm:chMax val="0"/>
          <dgm:chPref val="0"/>
          <dgm:bulletEnabled val="1"/>
        </dgm:presLayoutVars>
      </dgm:prSet>
      <dgm:spPr/>
    </dgm:pt>
    <dgm:pt modelId="{CFFFA6DE-658B-437F-87E7-8691CF12A313}" type="pres">
      <dgm:prSet presAssocID="{76B7CC7B-7D52-486F-9817-0B356A4BA37C}" presName="BalanceSpacing" presStyleCnt="0"/>
      <dgm:spPr/>
    </dgm:pt>
    <dgm:pt modelId="{9DBEEB7D-A24B-4069-958F-4B0141B706FF}" type="pres">
      <dgm:prSet presAssocID="{76B7CC7B-7D52-486F-9817-0B356A4BA37C}" presName="BalanceSpacing1" presStyleCnt="0"/>
      <dgm:spPr/>
    </dgm:pt>
    <dgm:pt modelId="{5011875A-F24C-41E6-A180-2E289CC7AED2}" type="pres">
      <dgm:prSet presAssocID="{737A5EB3-DE2D-4D40-B3ED-4AB6F38C6B51}" presName="Accent1Text" presStyleLbl="node1" presStyleIdx="5" presStyleCnt="10" custScaleX="96894"/>
      <dgm:spPr/>
    </dgm:pt>
    <dgm:pt modelId="{8F539A45-0D6B-426F-ACA6-4BDFD5247994}" type="pres">
      <dgm:prSet presAssocID="{737A5EB3-DE2D-4D40-B3ED-4AB6F38C6B51}" presName="spaceBetweenRectangles" presStyleCnt="0"/>
      <dgm:spPr/>
    </dgm:pt>
    <dgm:pt modelId="{50B9D019-1BCA-4AB8-88BA-E5D2F77BD89C}" type="pres">
      <dgm:prSet presAssocID="{C7A82DAF-1801-438B-A047-60F07DEBB1C5}" presName="composite" presStyleCnt="0"/>
      <dgm:spPr/>
    </dgm:pt>
    <dgm:pt modelId="{304AB911-0C09-4285-9E2E-67BFA3D58AB0}" type="pres">
      <dgm:prSet presAssocID="{C7A82DAF-1801-438B-A047-60F07DEBB1C5}" presName="Parent1" presStyleLbl="node1" presStyleIdx="6" presStyleCnt="10" custLinFactNeighborY="0">
        <dgm:presLayoutVars>
          <dgm:chMax val="1"/>
          <dgm:chPref val="1"/>
          <dgm:bulletEnabled val="1"/>
        </dgm:presLayoutVars>
      </dgm:prSet>
      <dgm:spPr/>
    </dgm:pt>
    <dgm:pt modelId="{A0C6A49F-E335-438F-AA76-592104A9683E}" type="pres">
      <dgm:prSet presAssocID="{C7A82DAF-1801-438B-A047-60F07DEBB1C5}" presName="Childtext1" presStyleLbl="revTx" presStyleIdx="3" presStyleCnt="5">
        <dgm:presLayoutVars>
          <dgm:chMax val="0"/>
          <dgm:chPref val="0"/>
          <dgm:bulletEnabled val="1"/>
        </dgm:presLayoutVars>
      </dgm:prSet>
      <dgm:spPr/>
    </dgm:pt>
    <dgm:pt modelId="{FA3F06DA-8169-4F24-9B60-266A06A363E2}" type="pres">
      <dgm:prSet presAssocID="{C7A82DAF-1801-438B-A047-60F07DEBB1C5}" presName="BalanceSpacing" presStyleCnt="0"/>
      <dgm:spPr/>
    </dgm:pt>
    <dgm:pt modelId="{BC138F65-F289-4708-B3F4-8964653D5149}" type="pres">
      <dgm:prSet presAssocID="{C7A82DAF-1801-438B-A047-60F07DEBB1C5}" presName="BalanceSpacing1" presStyleCnt="0"/>
      <dgm:spPr/>
    </dgm:pt>
    <dgm:pt modelId="{633D9EA4-E8B4-41E2-81F7-6114E17222FA}" type="pres">
      <dgm:prSet presAssocID="{EB23169D-C9EF-436C-A049-0654AA72E338}" presName="Accent1Text" presStyleLbl="node1" presStyleIdx="7" presStyleCnt="10" custScaleX="96894" custLinFactNeighborY="0"/>
      <dgm:spPr/>
    </dgm:pt>
    <dgm:pt modelId="{E516FE2F-1493-45CF-BF14-D406FD006114}" type="pres">
      <dgm:prSet presAssocID="{EB23169D-C9EF-436C-A049-0654AA72E338}" presName="spaceBetweenRectangles" presStyleCnt="0"/>
      <dgm:spPr/>
    </dgm:pt>
    <dgm:pt modelId="{38D80562-32E7-4CFB-8888-B9AF04215630}" type="pres">
      <dgm:prSet presAssocID="{0482BEE5-3FA3-4F63-B619-AB99F78172D9}" presName="composite" presStyleCnt="0"/>
      <dgm:spPr/>
    </dgm:pt>
    <dgm:pt modelId="{CC1E28CE-86F7-4221-955E-52B47FBAEAE7}" type="pres">
      <dgm:prSet presAssocID="{0482BEE5-3FA3-4F63-B619-AB99F78172D9}" presName="Parent1" presStyleLbl="node1" presStyleIdx="8" presStyleCnt="10">
        <dgm:presLayoutVars>
          <dgm:chMax val="1"/>
          <dgm:chPref val="1"/>
          <dgm:bulletEnabled val="1"/>
        </dgm:presLayoutVars>
      </dgm:prSet>
      <dgm:spPr/>
    </dgm:pt>
    <dgm:pt modelId="{11E7DC05-5ABC-4832-99B0-41B9A3717FB8}" type="pres">
      <dgm:prSet presAssocID="{0482BEE5-3FA3-4F63-B619-AB99F78172D9}" presName="Childtext1" presStyleLbl="revTx" presStyleIdx="4" presStyleCnt="5">
        <dgm:presLayoutVars>
          <dgm:chMax val="0"/>
          <dgm:chPref val="0"/>
          <dgm:bulletEnabled val="1"/>
        </dgm:presLayoutVars>
      </dgm:prSet>
      <dgm:spPr/>
    </dgm:pt>
    <dgm:pt modelId="{DC37C564-C7B2-4429-BEAC-72DA138CD839}" type="pres">
      <dgm:prSet presAssocID="{0482BEE5-3FA3-4F63-B619-AB99F78172D9}" presName="BalanceSpacing" presStyleCnt="0"/>
      <dgm:spPr/>
    </dgm:pt>
    <dgm:pt modelId="{9E8E7541-11B7-4F8C-A9BC-B37775E2D6EF}" type="pres">
      <dgm:prSet presAssocID="{0482BEE5-3FA3-4F63-B619-AB99F78172D9}" presName="BalanceSpacing1" presStyleCnt="0"/>
      <dgm:spPr/>
    </dgm:pt>
    <dgm:pt modelId="{891384BD-1DD7-45C1-989C-5FF89F2CC1A7}" type="pres">
      <dgm:prSet presAssocID="{B42AB2B9-CBD5-4E2B-AEAC-0195CBA93E16}" presName="Accent1Text" presStyleLbl="node1" presStyleIdx="9" presStyleCnt="10"/>
      <dgm:spPr/>
    </dgm:pt>
  </dgm:ptLst>
  <dgm:cxnLst>
    <dgm:cxn modelId="{6C4C890D-148A-4008-84ED-DF5422922AB8}" type="presOf" srcId="{EB23169D-C9EF-436C-A049-0654AA72E338}" destId="{633D9EA4-E8B4-41E2-81F7-6114E17222FA}" srcOrd="0" destOrd="0" presId="urn:microsoft.com/office/officeart/2008/layout/AlternatingHexagons"/>
    <dgm:cxn modelId="{C480240F-C287-41D3-AE4D-309B21805A9F}" type="presOf" srcId="{BDE74C7D-1E69-40E1-9FA2-62C791A46AA5}" destId="{F2E06627-D131-4E39-A756-74939A5F0ECB}" srcOrd="0" destOrd="0" presId="urn:microsoft.com/office/officeart/2008/layout/AlternatingHexagons"/>
    <dgm:cxn modelId="{63F1331B-26BC-4EF3-83BC-9D77465704DE}" type="presOf" srcId="{6BC62EEF-00B8-46CF-812A-936F8A7E5C45}" destId="{9FA16980-FCBE-4B11-BDDA-55D421450D3B}" srcOrd="0" destOrd="0" presId="urn:microsoft.com/office/officeart/2008/layout/AlternatingHexagons"/>
    <dgm:cxn modelId="{67309624-8902-4196-86E6-1BA6DE490EBF}" srcId="{ACE2B720-F82D-40B7-8F6E-93412BB4BAD4}" destId="{6BC62EEF-00B8-46CF-812A-936F8A7E5C45}" srcOrd="1" destOrd="0" parTransId="{71C609F1-5379-4878-976E-DAEBC587AD07}" sibTransId="{E0FCD32E-5C36-47E0-AEBF-184CA57027BA}"/>
    <dgm:cxn modelId="{9673E82A-7DE8-4F4A-9E95-64E042EB88BF}" type="presOf" srcId="{737A5EB3-DE2D-4D40-B3ED-4AB6F38C6B51}" destId="{5011875A-F24C-41E6-A180-2E289CC7AED2}" srcOrd="0" destOrd="0" presId="urn:microsoft.com/office/officeart/2008/layout/AlternatingHexagons"/>
    <dgm:cxn modelId="{DF15C82E-9D27-4A6B-8E1B-07EAEC5656BF}" type="presOf" srcId="{0BF21F26-3012-499B-9904-39A383EBD5E1}" destId="{BDCFE6DE-4E2C-41A1-A1CA-EB754A19552E}" srcOrd="0" destOrd="0" presId="urn:microsoft.com/office/officeart/2008/layout/AlternatingHexagons"/>
    <dgm:cxn modelId="{1BBB2231-556D-44DE-A647-E2ADE7301116}" srcId="{6BC62EEF-00B8-46CF-812A-936F8A7E5C45}" destId="{1798F5B1-557A-44CA-BEB2-6831CAB76F34}" srcOrd="0" destOrd="0" parTransId="{49D3CE53-2584-4037-9815-81206FA457EF}" sibTransId="{7F6EF562-32CB-453C-99E7-963D3EE52683}"/>
    <dgm:cxn modelId="{4505AC31-FC91-4112-B550-BC2A6B7935DF}" type="presOf" srcId="{0355B4CA-B4C4-487C-BA97-89377A47F0A2}" destId="{9CD5A372-DD61-4AE3-B9CC-A152B442421E}" srcOrd="0" destOrd="0" presId="urn:microsoft.com/office/officeart/2008/layout/AlternatingHexagons"/>
    <dgm:cxn modelId="{69979939-1018-40E1-8197-1D8BA9D796F5}" type="presOf" srcId="{76B7CC7B-7D52-486F-9817-0B356A4BA37C}" destId="{4C5BC963-9E9E-4063-8DBB-E01C75DBA839}" srcOrd="0" destOrd="0" presId="urn:microsoft.com/office/officeart/2008/layout/AlternatingHexagons"/>
    <dgm:cxn modelId="{CBACE469-0969-429C-A063-0DDA23D55E0E}" srcId="{0355B4CA-B4C4-487C-BA97-89377A47F0A2}" destId="{0BF21F26-3012-499B-9904-39A383EBD5E1}" srcOrd="0" destOrd="0" parTransId="{B641AFC0-6FDD-416C-8281-0AF67E4C92C3}" sibTransId="{CECFD629-A680-4155-AC2F-B8EC17F0FADB}"/>
    <dgm:cxn modelId="{9A2D6E4D-B3FA-4F25-8A1A-72CED0F54AD4}" type="presOf" srcId="{1798F5B1-557A-44CA-BEB2-6831CAB76F34}" destId="{1351B866-7320-4E5D-BDDD-4A7ABE5AC368}" srcOrd="0" destOrd="0" presId="urn:microsoft.com/office/officeart/2008/layout/AlternatingHexagons"/>
    <dgm:cxn modelId="{72C2426E-7F3F-4D4E-9971-66E5C129058B}" srcId="{ACE2B720-F82D-40B7-8F6E-93412BB4BAD4}" destId="{0355B4CA-B4C4-487C-BA97-89377A47F0A2}" srcOrd="0" destOrd="0" parTransId="{80ECB264-CAEB-4860-9FD8-C2BDFDB94A7F}" sibTransId="{BDE74C7D-1E69-40E1-9FA2-62C791A46AA5}"/>
    <dgm:cxn modelId="{80AC3F77-8955-4EF3-A472-E340A427851C}" type="presOf" srcId="{E0FCD32E-5C36-47E0-AEBF-184CA57027BA}" destId="{A90FDECE-6E7D-4928-8F56-60D8EE622BC0}" srcOrd="0" destOrd="0" presId="urn:microsoft.com/office/officeart/2008/layout/AlternatingHexagons"/>
    <dgm:cxn modelId="{C66CDC7D-097A-4040-947F-7B6F12A1660E}" type="presOf" srcId="{ACE2B720-F82D-40B7-8F6E-93412BB4BAD4}" destId="{BE153F5E-0C35-4D1A-B1CE-0615EA13D248}" srcOrd="0" destOrd="0" presId="urn:microsoft.com/office/officeart/2008/layout/AlternatingHexagons"/>
    <dgm:cxn modelId="{62A8C695-7140-4330-8232-A4870C17D9F1}" type="presOf" srcId="{C7A82DAF-1801-438B-A047-60F07DEBB1C5}" destId="{304AB911-0C09-4285-9E2E-67BFA3D58AB0}" srcOrd="0" destOrd="0" presId="urn:microsoft.com/office/officeart/2008/layout/AlternatingHexagons"/>
    <dgm:cxn modelId="{03EA9EB8-D65E-4359-8F78-7778D23BD17A}" srcId="{ACE2B720-F82D-40B7-8F6E-93412BB4BAD4}" destId="{0482BEE5-3FA3-4F63-B619-AB99F78172D9}" srcOrd="4" destOrd="0" parTransId="{9D779EBF-0446-47D9-9365-705024165634}" sibTransId="{B42AB2B9-CBD5-4E2B-AEAC-0195CBA93E16}"/>
    <dgm:cxn modelId="{75B928BC-6B1F-4C7E-8184-EB8C1EBF2217}" type="presOf" srcId="{95317B07-AE88-41EF-BD63-B1715545C793}" destId="{11E7DC05-5ABC-4832-99B0-41B9A3717FB8}" srcOrd="0" destOrd="0" presId="urn:microsoft.com/office/officeart/2008/layout/AlternatingHexagons"/>
    <dgm:cxn modelId="{AD9BCCBD-7924-47FD-99FF-A5F7D49FDAC8}" srcId="{ACE2B720-F82D-40B7-8F6E-93412BB4BAD4}" destId="{76B7CC7B-7D52-486F-9817-0B356A4BA37C}" srcOrd="2" destOrd="0" parTransId="{B4E1D455-C102-4813-86E2-50292B25B9F3}" sibTransId="{737A5EB3-DE2D-4D40-B3ED-4AB6F38C6B51}"/>
    <dgm:cxn modelId="{ED712AC1-3190-4F7F-8963-2894E688B4CC}" type="presOf" srcId="{B42AB2B9-CBD5-4E2B-AEAC-0195CBA93E16}" destId="{891384BD-1DD7-45C1-989C-5FF89F2CC1A7}" srcOrd="0" destOrd="0" presId="urn:microsoft.com/office/officeart/2008/layout/AlternatingHexagons"/>
    <dgm:cxn modelId="{28EBBDC5-DB20-4408-86B3-F61F6190EF63}" srcId="{0482BEE5-3FA3-4F63-B619-AB99F78172D9}" destId="{95317B07-AE88-41EF-BD63-B1715545C793}" srcOrd="0" destOrd="0" parTransId="{0E03D2AB-B807-4AF4-BFBB-B477B1014B6D}" sibTransId="{101BDF1D-B344-475E-902E-DCFBA46FA371}"/>
    <dgm:cxn modelId="{F082CDCA-7282-4E96-83A5-4963DC3359D2}" type="presOf" srcId="{0482BEE5-3FA3-4F63-B619-AB99F78172D9}" destId="{CC1E28CE-86F7-4221-955E-52B47FBAEAE7}" srcOrd="0" destOrd="0" presId="urn:microsoft.com/office/officeart/2008/layout/AlternatingHexagons"/>
    <dgm:cxn modelId="{29DDFFF2-634F-44B3-BB32-75D56968EF93}" srcId="{ACE2B720-F82D-40B7-8F6E-93412BB4BAD4}" destId="{C7A82DAF-1801-438B-A047-60F07DEBB1C5}" srcOrd="3" destOrd="0" parTransId="{4D9F87CC-850D-4D62-81F5-D84CFA00D897}" sibTransId="{EB23169D-C9EF-436C-A049-0654AA72E338}"/>
    <dgm:cxn modelId="{3E7995FC-598A-4ABB-BA82-2023D9786DC3}" type="presParOf" srcId="{BE153F5E-0C35-4D1A-B1CE-0615EA13D248}" destId="{0E986FD8-42CC-40DB-A0D2-AA82FF40A0CE}" srcOrd="0" destOrd="0" presId="urn:microsoft.com/office/officeart/2008/layout/AlternatingHexagons"/>
    <dgm:cxn modelId="{09429E15-D39B-4B4A-93C6-D4DC3E557682}" type="presParOf" srcId="{0E986FD8-42CC-40DB-A0D2-AA82FF40A0CE}" destId="{9CD5A372-DD61-4AE3-B9CC-A152B442421E}" srcOrd="0" destOrd="0" presId="urn:microsoft.com/office/officeart/2008/layout/AlternatingHexagons"/>
    <dgm:cxn modelId="{32362706-F312-4E1E-8232-C7E854F2BAC2}" type="presParOf" srcId="{0E986FD8-42CC-40DB-A0D2-AA82FF40A0CE}" destId="{BDCFE6DE-4E2C-41A1-A1CA-EB754A19552E}" srcOrd="1" destOrd="0" presId="urn:microsoft.com/office/officeart/2008/layout/AlternatingHexagons"/>
    <dgm:cxn modelId="{56FED4F2-3B5C-4352-B7F5-AC464CA3D6C1}" type="presParOf" srcId="{0E986FD8-42CC-40DB-A0D2-AA82FF40A0CE}" destId="{C6BA70DF-77FB-479C-9A36-E123956CC7E5}" srcOrd="2" destOrd="0" presId="urn:microsoft.com/office/officeart/2008/layout/AlternatingHexagons"/>
    <dgm:cxn modelId="{C7ECBE7D-ADE7-48AE-BD4A-86FF3B4F23C9}" type="presParOf" srcId="{0E986FD8-42CC-40DB-A0D2-AA82FF40A0CE}" destId="{67A749BA-C904-4430-9761-F11E888B2541}" srcOrd="3" destOrd="0" presId="urn:microsoft.com/office/officeart/2008/layout/AlternatingHexagons"/>
    <dgm:cxn modelId="{97429516-2692-42E2-895D-38C46DCCA17B}" type="presParOf" srcId="{0E986FD8-42CC-40DB-A0D2-AA82FF40A0CE}" destId="{F2E06627-D131-4E39-A756-74939A5F0ECB}" srcOrd="4" destOrd="0" presId="urn:microsoft.com/office/officeart/2008/layout/AlternatingHexagons"/>
    <dgm:cxn modelId="{E48DB37E-7AE2-4839-8372-E333B69C9D46}" type="presParOf" srcId="{BE153F5E-0C35-4D1A-B1CE-0615EA13D248}" destId="{24D536D3-FBA3-4F46-8E99-47FBAC59D4D8}" srcOrd="1" destOrd="0" presId="urn:microsoft.com/office/officeart/2008/layout/AlternatingHexagons"/>
    <dgm:cxn modelId="{EF8C2F8E-EF69-4A69-A6C9-E68A8288D1FF}" type="presParOf" srcId="{BE153F5E-0C35-4D1A-B1CE-0615EA13D248}" destId="{7C7B5DF7-C613-4987-B634-F5FEDB5E663D}" srcOrd="2" destOrd="0" presId="urn:microsoft.com/office/officeart/2008/layout/AlternatingHexagons"/>
    <dgm:cxn modelId="{CA5FAFDD-6431-4247-8997-377D1DFF4FA7}" type="presParOf" srcId="{7C7B5DF7-C613-4987-B634-F5FEDB5E663D}" destId="{9FA16980-FCBE-4B11-BDDA-55D421450D3B}" srcOrd="0" destOrd="0" presId="urn:microsoft.com/office/officeart/2008/layout/AlternatingHexagons"/>
    <dgm:cxn modelId="{48F9E9B3-0255-4ACF-AA25-12B94AD393A4}" type="presParOf" srcId="{7C7B5DF7-C613-4987-B634-F5FEDB5E663D}" destId="{1351B866-7320-4E5D-BDDD-4A7ABE5AC368}" srcOrd="1" destOrd="0" presId="urn:microsoft.com/office/officeart/2008/layout/AlternatingHexagons"/>
    <dgm:cxn modelId="{6C0B71ED-671E-4D87-A172-24B57E31FA0F}" type="presParOf" srcId="{7C7B5DF7-C613-4987-B634-F5FEDB5E663D}" destId="{78C6FD21-D28C-4A00-9384-0676EF2E17DB}" srcOrd="2" destOrd="0" presId="urn:microsoft.com/office/officeart/2008/layout/AlternatingHexagons"/>
    <dgm:cxn modelId="{7910236F-E109-4494-86E0-D223DDBC97A6}" type="presParOf" srcId="{7C7B5DF7-C613-4987-B634-F5FEDB5E663D}" destId="{968E1ABA-4A59-47D7-9512-83DC31293B8C}" srcOrd="3" destOrd="0" presId="urn:microsoft.com/office/officeart/2008/layout/AlternatingHexagons"/>
    <dgm:cxn modelId="{4645D20F-E001-4DAD-ADB2-37A79F7D2F93}" type="presParOf" srcId="{7C7B5DF7-C613-4987-B634-F5FEDB5E663D}" destId="{A90FDECE-6E7D-4928-8F56-60D8EE622BC0}" srcOrd="4" destOrd="0" presId="urn:microsoft.com/office/officeart/2008/layout/AlternatingHexagons"/>
    <dgm:cxn modelId="{91CBA406-DD4E-4201-83B4-04986CFCC1FD}" type="presParOf" srcId="{BE153F5E-0C35-4D1A-B1CE-0615EA13D248}" destId="{1A2E945F-70D1-4F38-9E61-FF5AF56C360E}" srcOrd="3" destOrd="0" presId="urn:microsoft.com/office/officeart/2008/layout/AlternatingHexagons"/>
    <dgm:cxn modelId="{7C14E712-5ECF-4C5E-82FD-AA02472DFA7F}" type="presParOf" srcId="{BE153F5E-0C35-4D1A-B1CE-0615EA13D248}" destId="{262EAFE9-EF63-49D9-B645-3D548B837F9F}" srcOrd="4" destOrd="0" presId="urn:microsoft.com/office/officeart/2008/layout/AlternatingHexagons"/>
    <dgm:cxn modelId="{8AAFA832-8FAA-42BE-9104-FFF6FFA01735}" type="presParOf" srcId="{262EAFE9-EF63-49D9-B645-3D548B837F9F}" destId="{4C5BC963-9E9E-4063-8DBB-E01C75DBA839}" srcOrd="0" destOrd="0" presId="urn:microsoft.com/office/officeart/2008/layout/AlternatingHexagons"/>
    <dgm:cxn modelId="{75C8FBFC-8044-4A3E-9414-F89DA37D966B}" type="presParOf" srcId="{262EAFE9-EF63-49D9-B645-3D548B837F9F}" destId="{E1935054-AD4B-4C83-8620-74DC37712CC2}" srcOrd="1" destOrd="0" presId="urn:microsoft.com/office/officeart/2008/layout/AlternatingHexagons"/>
    <dgm:cxn modelId="{B2642233-861B-457D-AA84-2A5FD813B95B}" type="presParOf" srcId="{262EAFE9-EF63-49D9-B645-3D548B837F9F}" destId="{CFFFA6DE-658B-437F-87E7-8691CF12A313}" srcOrd="2" destOrd="0" presId="urn:microsoft.com/office/officeart/2008/layout/AlternatingHexagons"/>
    <dgm:cxn modelId="{089893A3-0401-492D-91BC-3E93F322BCFB}" type="presParOf" srcId="{262EAFE9-EF63-49D9-B645-3D548B837F9F}" destId="{9DBEEB7D-A24B-4069-958F-4B0141B706FF}" srcOrd="3" destOrd="0" presId="urn:microsoft.com/office/officeart/2008/layout/AlternatingHexagons"/>
    <dgm:cxn modelId="{D3C247B2-394E-4254-BD55-1228924CEF5A}" type="presParOf" srcId="{262EAFE9-EF63-49D9-B645-3D548B837F9F}" destId="{5011875A-F24C-41E6-A180-2E289CC7AED2}" srcOrd="4" destOrd="0" presId="urn:microsoft.com/office/officeart/2008/layout/AlternatingHexagons"/>
    <dgm:cxn modelId="{31800558-F151-41BC-9FA4-16EFBEEFDFB2}" type="presParOf" srcId="{BE153F5E-0C35-4D1A-B1CE-0615EA13D248}" destId="{8F539A45-0D6B-426F-ACA6-4BDFD5247994}" srcOrd="5" destOrd="0" presId="urn:microsoft.com/office/officeart/2008/layout/AlternatingHexagons"/>
    <dgm:cxn modelId="{A43941C7-FA21-4E50-8812-9238B9AC899E}" type="presParOf" srcId="{BE153F5E-0C35-4D1A-B1CE-0615EA13D248}" destId="{50B9D019-1BCA-4AB8-88BA-E5D2F77BD89C}" srcOrd="6" destOrd="0" presId="urn:microsoft.com/office/officeart/2008/layout/AlternatingHexagons"/>
    <dgm:cxn modelId="{E6281BDE-C064-4B39-8587-545606205F97}" type="presParOf" srcId="{50B9D019-1BCA-4AB8-88BA-E5D2F77BD89C}" destId="{304AB911-0C09-4285-9E2E-67BFA3D58AB0}" srcOrd="0" destOrd="0" presId="urn:microsoft.com/office/officeart/2008/layout/AlternatingHexagons"/>
    <dgm:cxn modelId="{943C9CCA-CF16-4951-8886-2DDC479D72DF}" type="presParOf" srcId="{50B9D019-1BCA-4AB8-88BA-E5D2F77BD89C}" destId="{A0C6A49F-E335-438F-AA76-592104A9683E}" srcOrd="1" destOrd="0" presId="urn:microsoft.com/office/officeart/2008/layout/AlternatingHexagons"/>
    <dgm:cxn modelId="{212C847B-0A3F-4C34-B4E1-DBE2D3ED0409}" type="presParOf" srcId="{50B9D019-1BCA-4AB8-88BA-E5D2F77BD89C}" destId="{FA3F06DA-8169-4F24-9B60-266A06A363E2}" srcOrd="2" destOrd="0" presId="urn:microsoft.com/office/officeart/2008/layout/AlternatingHexagons"/>
    <dgm:cxn modelId="{85E27C68-2C21-4309-ABC1-4394F4362629}" type="presParOf" srcId="{50B9D019-1BCA-4AB8-88BA-E5D2F77BD89C}" destId="{BC138F65-F289-4708-B3F4-8964653D5149}" srcOrd="3" destOrd="0" presId="urn:microsoft.com/office/officeart/2008/layout/AlternatingHexagons"/>
    <dgm:cxn modelId="{621AFA0C-0771-44B8-90DC-AFD1FA2A1F8C}" type="presParOf" srcId="{50B9D019-1BCA-4AB8-88BA-E5D2F77BD89C}" destId="{633D9EA4-E8B4-41E2-81F7-6114E17222FA}" srcOrd="4" destOrd="0" presId="urn:microsoft.com/office/officeart/2008/layout/AlternatingHexagons"/>
    <dgm:cxn modelId="{73B52959-2C70-40BC-BCF4-4FD90C807408}" type="presParOf" srcId="{BE153F5E-0C35-4D1A-B1CE-0615EA13D248}" destId="{E516FE2F-1493-45CF-BF14-D406FD006114}" srcOrd="7" destOrd="0" presId="urn:microsoft.com/office/officeart/2008/layout/AlternatingHexagons"/>
    <dgm:cxn modelId="{62A2F032-163A-45B6-9472-A9F9BF04BE35}" type="presParOf" srcId="{BE153F5E-0C35-4D1A-B1CE-0615EA13D248}" destId="{38D80562-32E7-4CFB-8888-B9AF04215630}" srcOrd="8" destOrd="0" presId="urn:microsoft.com/office/officeart/2008/layout/AlternatingHexagons"/>
    <dgm:cxn modelId="{62B47901-9084-4097-A002-6F9A3889297E}" type="presParOf" srcId="{38D80562-32E7-4CFB-8888-B9AF04215630}" destId="{CC1E28CE-86F7-4221-955E-52B47FBAEAE7}" srcOrd="0" destOrd="0" presId="urn:microsoft.com/office/officeart/2008/layout/AlternatingHexagons"/>
    <dgm:cxn modelId="{B5C132D7-AF34-4FFC-8EB3-C14A80AD0214}" type="presParOf" srcId="{38D80562-32E7-4CFB-8888-B9AF04215630}" destId="{11E7DC05-5ABC-4832-99B0-41B9A3717FB8}" srcOrd="1" destOrd="0" presId="urn:microsoft.com/office/officeart/2008/layout/AlternatingHexagons"/>
    <dgm:cxn modelId="{47093942-7FFD-48F0-A952-38C2B7C59209}" type="presParOf" srcId="{38D80562-32E7-4CFB-8888-B9AF04215630}" destId="{DC37C564-C7B2-4429-BEAC-72DA138CD839}" srcOrd="2" destOrd="0" presId="urn:microsoft.com/office/officeart/2008/layout/AlternatingHexagons"/>
    <dgm:cxn modelId="{7CA628FA-1AC5-42AD-B7E4-B3F5EF96F5FD}" type="presParOf" srcId="{38D80562-32E7-4CFB-8888-B9AF04215630}" destId="{9E8E7541-11B7-4F8C-A9BC-B37775E2D6EF}" srcOrd="3" destOrd="0" presId="urn:microsoft.com/office/officeart/2008/layout/AlternatingHexagons"/>
    <dgm:cxn modelId="{17EF1A68-47CD-4A7C-A18A-5C9AE777598A}" type="presParOf" srcId="{38D80562-32E7-4CFB-8888-B9AF04215630}" destId="{891384BD-1DD7-45C1-989C-5FF89F2CC1A7}"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A27223-84AA-40DD-A825-0996C6CDD78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7B000AF6-6CF8-46FC-9DE2-07C4B186604F}">
      <dgm:prSet phldrT="[Text]"/>
      <dgm:spPr/>
      <dgm:t>
        <a:bodyPr/>
        <a:lstStyle/>
        <a:p>
          <a:r>
            <a:rPr lang="en-IN" dirty="0"/>
            <a:t>Class VI</a:t>
          </a:r>
        </a:p>
      </dgm:t>
    </dgm:pt>
    <dgm:pt modelId="{3D535DA9-C15F-4743-9266-582D210B3123}" type="parTrans" cxnId="{1EEB0F68-68A0-4D73-ADDA-AEB6884545F1}">
      <dgm:prSet/>
      <dgm:spPr/>
      <dgm:t>
        <a:bodyPr/>
        <a:lstStyle/>
        <a:p>
          <a:endParaRPr lang="en-IN"/>
        </a:p>
      </dgm:t>
    </dgm:pt>
    <dgm:pt modelId="{15BA5DEC-576D-4324-9E4C-1065DFF98289}" type="sibTrans" cxnId="{1EEB0F68-68A0-4D73-ADDA-AEB6884545F1}">
      <dgm:prSet/>
      <dgm:spPr/>
      <dgm:t>
        <a:bodyPr/>
        <a:lstStyle/>
        <a:p>
          <a:endParaRPr lang="en-IN"/>
        </a:p>
      </dgm:t>
    </dgm:pt>
    <dgm:pt modelId="{02167B81-214C-48EB-8CC0-DDC8BF617A00}">
      <dgm:prSet phldrT="[Text]"/>
      <dgm:spPr/>
      <dgm:t>
        <a:bodyPr/>
        <a:lstStyle/>
        <a:p>
          <a:r>
            <a:rPr lang="en-IN" dirty="0"/>
            <a:t>Root Fracture</a:t>
          </a:r>
        </a:p>
      </dgm:t>
    </dgm:pt>
    <dgm:pt modelId="{84882964-BA81-4681-BD4D-981605A83C08}" type="parTrans" cxnId="{20180563-2878-49B9-854F-6C792174B089}">
      <dgm:prSet/>
      <dgm:spPr/>
      <dgm:t>
        <a:bodyPr/>
        <a:lstStyle/>
        <a:p>
          <a:endParaRPr lang="en-IN"/>
        </a:p>
      </dgm:t>
    </dgm:pt>
    <dgm:pt modelId="{4DCF0285-2DC2-4F07-87C9-68E0F8D3AC83}" type="sibTrans" cxnId="{20180563-2878-49B9-854F-6C792174B089}">
      <dgm:prSet/>
      <dgm:spPr/>
      <dgm:t>
        <a:bodyPr/>
        <a:lstStyle/>
        <a:p>
          <a:endParaRPr lang="en-IN"/>
        </a:p>
      </dgm:t>
    </dgm:pt>
    <dgm:pt modelId="{768B1F6D-858A-486E-BA2E-030E1E8E11F4}">
      <dgm:prSet phldrT="[Text]"/>
      <dgm:spPr/>
      <dgm:t>
        <a:bodyPr/>
        <a:lstStyle/>
        <a:p>
          <a:r>
            <a:rPr lang="en-IN" dirty="0"/>
            <a:t>Cervical</a:t>
          </a:r>
        </a:p>
      </dgm:t>
    </dgm:pt>
    <dgm:pt modelId="{07CF493F-A9BE-4F0D-AC6F-E0F8D9A35E75}" type="parTrans" cxnId="{25EFFB2B-73BF-437E-856D-7D79B70F330B}">
      <dgm:prSet/>
      <dgm:spPr/>
      <dgm:t>
        <a:bodyPr/>
        <a:lstStyle/>
        <a:p>
          <a:endParaRPr lang="en-IN"/>
        </a:p>
      </dgm:t>
    </dgm:pt>
    <dgm:pt modelId="{A95B8762-888C-4084-A75D-32536FDBFE8F}" type="sibTrans" cxnId="{25EFFB2B-73BF-437E-856D-7D79B70F330B}">
      <dgm:prSet/>
      <dgm:spPr/>
      <dgm:t>
        <a:bodyPr/>
        <a:lstStyle/>
        <a:p>
          <a:endParaRPr lang="en-IN"/>
        </a:p>
      </dgm:t>
    </dgm:pt>
    <dgm:pt modelId="{8635FF79-5295-4952-B57E-136A0CCEB769}">
      <dgm:prSet phldrT="[Text]"/>
      <dgm:spPr/>
      <dgm:t>
        <a:bodyPr/>
        <a:lstStyle/>
        <a:p>
          <a:r>
            <a:rPr lang="en-IN" dirty="0"/>
            <a:t>Middle</a:t>
          </a:r>
        </a:p>
      </dgm:t>
    </dgm:pt>
    <dgm:pt modelId="{B75FB64B-7247-4D14-811C-C724C0C46228}" type="parTrans" cxnId="{2F0305F8-919C-473A-AA3F-6DB90C4A300B}">
      <dgm:prSet/>
      <dgm:spPr/>
      <dgm:t>
        <a:bodyPr/>
        <a:lstStyle/>
        <a:p>
          <a:endParaRPr lang="en-IN"/>
        </a:p>
      </dgm:t>
    </dgm:pt>
    <dgm:pt modelId="{0D3B6034-3ABE-4E18-8726-FE13A6400EBE}" type="sibTrans" cxnId="{2F0305F8-919C-473A-AA3F-6DB90C4A300B}">
      <dgm:prSet/>
      <dgm:spPr/>
      <dgm:t>
        <a:bodyPr/>
        <a:lstStyle/>
        <a:p>
          <a:endParaRPr lang="en-IN"/>
        </a:p>
      </dgm:t>
    </dgm:pt>
    <dgm:pt modelId="{2CAD6428-66F6-4453-8615-609DBE659CDE}">
      <dgm:prSet phldrT="[Text]"/>
      <dgm:spPr/>
      <dgm:t>
        <a:bodyPr/>
        <a:lstStyle/>
        <a:p>
          <a:r>
            <a:rPr lang="en-IN" dirty="0"/>
            <a:t>Crown-Root Fracture</a:t>
          </a:r>
        </a:p>
      </dgm:t>
    </dgm:pt>
    <dgm:pt modelId="{514E4101-FF8D-4E9F-AAA8-8F8101A4D852}" type="parTrans" cxnId="{E92476CE-C5F8-4B43-9657-04CEF58034F3}">
      <dgm:prSet/>
      <dgm:spPr/>
      <dgm:t>
        <a:bodyPr/>
        <a:lstStyle/>
        <a:p>
          <a:endParaRPr lang="en-IN"/>
        </a:p>
      </dgm:t>
    </dgm:pt>
    <dgm:pt modelId="{0337EFDF-4B8D-4AEB-A5FC-5ADAC7D195A0}" type="sibTrans" cxnId="{E92476CE-C5F8-4B43-9657-04CEF58034F3}">
      <dgm:prSet/>
      <dgm:spPr/>
      <dgm:t>
        <a:bodyPr/>
        <a:lstStyle/>
        <a:p>
          <a:endParaRPr lang="en-IN"/>
        </a:p>
      </dgm:t>
    </dgm:pt>
    <dgm:pt modelId="{76C21706-54E2-4089-A11A-51C15A186A74}">
      <dgm:prSet phldrT="[Text]"/>
      <dgm:spPr/>
      <dgm:t>
        <a:bodyPr/>
        <a:lstStyle/>
        <a:p>
          <a:r>
            <a:rPr lang="en-IN" dirty="0"/>
            <a:t>Uncomplicated</a:t>
          </a:r>
        </a:p>
      </dgm:t>
    </dgm:pt>
    <dgm:pt modelId="{8FF0005E-72C3-49C2-9224-0E57DF8E74EA}" type="parTrans" cxnId="{1ACB234D-DD1B-436F-A77E-C93782C91D76}">
      <dgm:prSet/>
      <dgm:spPr/>
      <dgm:t>
        <a:bodyPr/>
        <a:lstStyle/>
        <a:p>
          <a:endParaRPr lang="en-IN"/>
        </a:p>
      </dgm:t>
    </dgm:pt>
    <dgm:pt modelId="{59BBE3E7-DC32-4176-BA7A-FF136FD90892}" type="sibTrans" cxnId="{1ACB234D-DD1B-436F-A77E-C93782C91D76}">
      <dgm:prSet/>
      <dgm:spPr/>
      <dgm:t>
        <a:bodyPr/>
        <a:lstStyle/>
        <a:p>
          <a:endParaRPr lang="en-IN"/>
        </a:p>
      </dgm:t>
    </dgm:pt>
    <dgm:pt modelId="{5A59ACDE-146D-4084-B49E-B577561315A7}">
      <dgm:prSet phldrT="[Text]"/>
      <dgm:spPr/>
      <dgm:t>
        <a:bodyPr/>
        <a:lstStyle/>
        <a:p>
          <a:r>
            <a:rPr lang="en-IN" dirty="0"/>
            <a:t>Apical</a:t>
          </a:r>
        </a:p>
      </dgm:t>
    </dgm:pt>
    <dgm:pt modelId="{BF250B44-DD79-493D-8710-8474FD3614AF}" type="parTrans" cxnId="{A8032B3E-60D0-4C5D-BFAF-445A39E8F195}">
      <dgm:prSet/>
      <dgm:spPr/>
      <dgm:t>
        <a:bodyPr/>
        <a:lstStyle/>
        <a:p>
          <a:endParaRPr lang="en-IN"/>
        </a:p>
      </dgm:t>
    </dgm:pt>
    <dgm:pt modelId="{D9F2EF62-D2F3-4680-8942-9F27723E118D}" type="sibTrans" cxnId="{A8032B3E-60D0-4C5D-BFAF-445A39E8F195}">
      <dgm:prSet/>
      <dgm:spPr/>
      <dgm:t>
        <a:bodyPr/>
        <a:lstStyle/>
        <a:p>
          <a:endParaRPr lang="en-IN"/>
        </a:p>
      </dgm:t>
    </dgm:pt>
    <dgm:pt modelId="{22735513-5252-45FC-AEFB-FC44EEFA2B49}">
      <dgm:prSet phldrT="[Text]"/>
      <dgm:spPr/>
      <dgm:t>
        <a:bodyPr/>
        <a:lstStyle/>
        <a:p>
          <a:r>
            <a:rPr lang="en-IN" dirty="0"/>
            <a:t>Complicated</a:t>
          </a:r>
        </a:p>
      </dgm:t>
    </dgm:pt>
    <dgm:pt modelId="{ED64C286-A49C-40FA-AD03-82F7DAC93DD7}" type="parTrans" cxnId="{5F757A63-A8BF-453E-A2C0-7FF31226EBA8}">
      <dgm:prSet/>
      <dgm:spPr/>
      <dgm:t>
        <a:bodyPr/>
        <a:lstStyle/>
        <a:p>
          <a:endParaRPr lang="en-IN"/>
        </a:p>
      </dgm:t>
    </dgm:pt>
    <dgm:pt modelId="{95814F8B-E448-4FC8-96F9-927CD28AA941}" type="sibTrans" cxnId="{5F757A63-A8BF-453E-A2C0-7FF31226EBA8}">
      <dgm:prSet/>
      <dgm:spPr/>
      <dgm:t>
        <a:bodyPr/>
        <a:lstStyle/>
        <a:p>
          <a:endParaRPr lang="en-IN"/>
        </a:p>
      </dgm:t>
    </dgm:pt>
    <dgm:pt modelId="{C5D1E6E4-5A0A-470D-B75E-C311150A7ECB}" type="pres">
      <dgm:prSet presAssocID="{E0A27223-84AA-40DD-A825-0996C6CDD782}" presName="hierChild1" presStyleCnt="0">
        <dgm:presLayoutVars>
          <dgm:chPref val="1"/>
          <dgm:dir/>
          <dgm:animOne val="branch"/>
          <dgm:animLvl val="lvl"/>
          <dgm:resizeHandles/>
        </dgm:presLayoutVars>
      </dgm:prSet>
      <dgm:spPr/>
    </dgm:pt>
    <dgm:pt modelId="{E7EC9AC1-C92E-41EF-B885-3A569075323D}" type="pres">
      <dgm:prSet presAssocID="{7B000AF6-6CF8-46FC-9DE2-07C4B186604F}" presName="hierRoot1" presStyleCnt="0"/>
      <dgm:spPr/>
    </dgm:pt>
    <dgm:pt modelId="{10F618BD-E24A-4796-8B63-0B0964591683}" type="pres">
      <dgm:prSet presAssocID="{7B000AF6-6CF8-46FC-9DE2-07C4B186604F}" presName="composite" presStyleCnt="0"/>
      <dgm:spPr/>
    </dgm:pt>
    <dgm:pt modelId="{290514F2-2EF5-4033-993F-D34EA9478805}" type="pres">
      <dgm:prSet presAssocID="{7B000AF6-6CF8-46FC-9DE2-07C4B186604F}" presName="background" presStyleLbl="node0" presStyleIdx="0" presStyleCnt="1"/>
      <dgm:spPr/>
    </dgm:pt>
    <dgm:pt modelId="{C35E83FF-9242-4548-8521-CA2D83CB47CA}" type="pres">
      <dgm:prSet presAssocID="{7B000AF6-6CF8-46FC-9DE2-07C4B186604F}" presName="text" presStyleLbl="fgAcc0" presStyleIdx="0" presStyleCnt="1">
        <dgm:presLayoutVars>
          <dgm:chPref val="3"/>
        </dgm:presLayoutVars>
      </dgm:prSet>
      <dgm:spPr/>
    </dgm:pt>
    <dgm:pt modelId="{7E58A05E-3A30-44C8-97CA-1D72D1626E07}" type="pres">
      <dgm:prSet presAssocID="{7B000AF6-6CF8-46FC-9DE2-07C4B186604F}" presName="hierChild2" presStyleCnt="0"/>
      <dgm:spPr/>
    </dgm:pt>
    <dgm:pt modelId="{056C6032-075F-405B-8F26-DBCEF5346691}" type="pres">
      <dgm:prSet presAssocID="{84882964-BA81-4681-BD4D-981605A83C08}" presName="Name10" presStyleLbl="parChTrans1D2" presStyleIdx="0" presStyleCnt="2"/>
      <dgm:spPr/>
    </dgm:pt>
    <dgm:pt modelId="{A4473300-F926-4621-A3A4-CEBC880364E0}" type="pres">
      <dgm:prSet presAssocID="{02167B81-214C-48EB-8CC0-DDC8BF617A00}" presName="hierRoot2" presStyleCnt="0"/>
      <dgm:spPr/>
    </dgm:pt>
    <dgm:pt modelId="{17A30094-96E5-4BA6-82D4-F9F1D47AD3B5}" type="pres">
      <dgm:prSet presAssocID="{02167B81-214C-48EB-8CC0-DDC8BF617A00}" presName="composite2" presStyleCnt="0"/>
      <dgm:spPr/>
    </dgm:pt>
    <dgm:pt modelId="{868B052F-596F-4AF9-B172-8BA4AC35E650}" type="pres">
      <dgm:prSet presAssocID="{02167B81-214C-48EB-8CC0-DDC8BF617A00}" presName="background2" presStyleLbl="node2" presStyleIdx="0" presStyleCnt="2"/>
      <dgm:spPr/>
    </dgm:pt>
    <dgm:pt modelId="{DD7EF062-9C0F-42DD-8F75-3936165DC007}" type="pres">
      <dgm:prSet presAssocID="{02167B81-214C-48EB-8CC0-DDC8BF617A00}" presName="text2" presStyleLbl="fgAcc2" presStyleIdx="0" presStyleCnt="2">
        <dgm:presLayoutVars>
          <dgm:chPref val="3"/>
        </dgm:presLayoutVars>
      </dgm:prSet>
      <dgm:spPr/>
    </dgm:pt>
    <dgm:pt modelId="{E4A11A79-CDB3-430E-AD4F-FB94723FEE61}" type="pres">
      <dgm:prSet presAssocID="{02167B81-214C-48EB-8CC0-DDC8BF617A00}" presName="hierChild3" presStyleCnt="0"/>
      <dgm:spPr/>
    </dgm:pt>
    <dgm:pt modelId="{0C0FBC79-2A52-403E-8A8C-A4C315FC5436}" type="pres">
      <dgm:prSet presAssocID="{07CF493F-A9BE-4F0D-AC6F-E0F8D9A35E75}" presName="Name17" presStyleLbl="parChTrans1D3" presStyleIdx="0" presStyleCnt="5"/>
      <dgm:spPr/>
    </dgm:pt>
    <dgm:pt modelId="{6BAD7934-D671-4F0B-BA12-7D499A3F599A}" type="pres">
      <dgm:prSet presAssocID="{768B1F6D-858A-486E-BA2E-030E1E8E11F4}" presName="hierRoot3" presStyleCnt="0"/>
      <dgm:spPr/>
    </dgm:pt>
    <dgm:pt modelId="{FFFA4682-5CF9-4327-9836-1D1354FCEC3B}" type="pres">
      <dgm:prSet presAssocID="{768B1F6D-858A-486E-BA2E-030E1E8E11F4}" presName="composite3" presStyleCnt="0"/>
      <dgm:spPr/>
    </dgm:pt>
    <dgm:pt modelId="{9459FC39-4998-4D37-B040-BDEAD5289AA1}" type="pres">
      <dgm:prSet presAssocID="{768B1F6D-858A-486E-BA2E-030E1E8E11F4}" presName="background3" presStyleLbl="node3" presStyleIdx="0" presStyleCnt="5"/>
      <dgm:spPr/>
    </dgm:pt>
    <dgm:pt modelId="{139F1CC6-3596-4335-B548-FA85E440B619}" type="pres">
      <dgm:prSet presAssocID="{768B1F6D-858A-486E-BA2E-030E1E8E11F4}" presName="text3" presStyleLbl="fgAcc3" presStyleIdx="0" presStyleCnt="5">
        <dgm:presLayoutVars>
          <dgm:chPref val="3"/>
        </dgm:presLayoutVars>
      </dgm:prSet>
      <dgm:spPr/>
    </dgm:pt>
    <dgm:pt modelId="{A7750675-0F68-44BF-B9D5-B4F88817269F}" type="pres">
      <dgm:prSet presAssocID="{768B1F6D-858A-486E-BA2E-030E1E8E11F4}" presName="hierChild4" presStyleCnt="0"/>
      <dgm:spPr/>
    </dgm:pt>
    <dgm:pt modelId="{10B1405D-C84C-4AB0-8B98-25B94D46EA77}" type="pres">
      <dgm:prSet presAssocID="{B75FB64B-7247-4D14-811C-C724C0C46228}" presName="Name17" presStyleLbl="parChTrans1D3" presStyleIdx="1" presStyleCnt="5"/>
      <dgm:spPr/>
    </dgm:pt>
    <dgm:pt modelId="{FBBCA27F-542B-4A40-BF18-D202812A27AA}" type="pres">
      <dgm:prSet presAssocID="{8635FF79-5295-4952-B57E-136A0CCEB769}" presName="hierRoot3" presStyleCnt="0"/>
      <dgm:spPr/>
    </dgm:pt>
    <dgm:pt modelId="{3AEEAAA9-6C80-4D36-B760-76A02D09D2A0}" type="pres">
      <dgm:prSet presAssocID="{8635FF79-5295-4952-B57E-136A0CCEB769}" presName="composite3" presStyleCnt="0"/>
      <dgm:spPr/>
    </dgm:pt>
    <dgm:pt modelId="{9E5D8E4D-B97C-448C-926E-4C188A678ECB}" type="pres">
      <dgm:prSet presAssocID="{8635FF79-5295-4952-B57E-136A0CCEB769}" presName="background3" presStyleLbl="node3" presStyleIdx="1" presStyleCnt="5"/>
      <dgm:spPr/>
    </dgm:pt>
    <dgm:pt modelId="{A3B01567-4D46-4844-AB8F-D4BF4CEBB4AC}" type="pres">
      <dgm:prSet presAssocID="{8635FF79-5295-4952-B57E-136A0CCEB769}" presName="text3" presStyleLbl="fgAcc3" presStyleIdx="1" presStyleCnt="5">
        <dgm:presLayoutVars>
          <dgm:chPref val="3"/>
        </dgm:presLayoutVars>
      </dgm:prSet>
      <dgm:spPr/>
    </dgm:pt>
    <dgm:pt modelId="{3FA980C4-20AC-4CF8-84DD-6003B6A82430}" type="pres">
      <dgm:prSet presAssocID="{8635FF79-5295-4952-B57E-136A0CCEB769}" presName="hierChild4" presStyleCnt="0"/>
      <dgm:spPr/>
    </dgm:pt>
    <dgm:pt modelId="{DEF34DB2-75BC-4725-B958-AC3939DDCB76}" type="pres">
      <dgm:prSet presAssocID="{BF250B44-DD79-493D-8710-8474FD3614AF}" presName="Name17" presStyleLbl="parChTrans1D3" presStyleIdx="2" presStyleCnt="5"/>
      <dgm:spPr/>
    </dgm:pt>
    <dgm:pt modelId="{062D6E47-5846-4251-98E6-D53780EB8D23}" type="pres">
      <dgm:prSet presAssocID="{5A59ACDE-146D-4084-B49E-B577561315A7}" presName="hierRoot3" presStyleCnt="0"/>
      <dgm:spPr/>
    </dgm:pt>
    <dgm:pt modelId="{0F48BFBF-48AF-4C47-AD28-7DF66815AFC5}" type="pres">
      <dgm:prSet presAssocID="{5A59ACDE-146D-4084-B49E-B577561315A7}" presName="composite3" presStyleCnt="0"/>
      <dgm:spPr/>
    </dgm:pt>
    <dgm:pt modelId="{53ECE474-27AC-43A7-AC17-ACAA70C6EE5A}" type="pres">
      <dgm:prSet presAssocID="{5A59ACDE-146D-4084-B49E-B577561315A7}" presName="background3" presStyleLbl="node3" presStyleIdx="2" presStyleCnt="5"/>
      <dgm:spPr/>
    </dgm:pt>
    <dgm:pt modelId="{30F4FDC9-C4E7-4D33-A926-F5FCB4B2C805}" type="pres">
      <dgm:prSet presAssocID="{5A59ACDE-146D-4084-B49E-B577561315A7}" presName="text3" presStyleLbl="fgAcc3" presStyleIdx="2" presStyleCnt="5">
        <dgm:presLayoutVars>
          <dgm:chPref val="3"/>
        </dgm:presLayoutVars>
      </dgm:prSet>
      <dgm:spPr/>
    </dgm:pt>
    <dgm:pt modelId="{AE4A2B6A-F53B-4C37-A1E9-02ABC1C15CAB}" type="pres">
      <dgm:prSet presAssocID="{5A59ACDE-146D-4084-B49E-B577561315A7}" presName="hierChild4" presStyleCnt="0"/>
      <dgm:spPr/>
    </dgm:pt>
    <dgm:pt modelId="{B7B02C6E-5D77-4128-89FB-ED3EAC690326}" type="pres">
      <dgm:prSet presAssocID="{514E4101-FF8D-4E9F-AAA8-8F8101A4D852}" presName="Name10" presStyleLbl="parChTrans1D2" presStyleIdx="1" presStyleCnt="2"/>
      <dgm:spPr/>
    </dgm:pt>
    <dgm:pt modelId="{173B960B-5C97-4F74-973F-F29AA48A4834}" type="pres">
      <dgm:prSet presAssocID="{2CAD6428-66F6-4453-8615-609DBE659CDE}" presName="hierRoot2" presStyleCnt="0"/>
      <dgm:spPr/>
    </dgm:pt>
    <dgm:pt modelId="{1370BFCA-2753-445D-A701-350C977C16F3}" type="pres">
      <dgm:prSet presAssocID="{2CAD6428-66F6-4453-8615-609DBE659CDE}" presName="composite2" presStyleCnt="0"/>
      <dgm:spPr/>
    </dgm:pt>
    <dgm:pt modelId="{74FD9440-4423-47DD-B3CD-4564676E3D8D}" type="pres">
      <dgm:prSet presAssocID="{2CAD6428-66F6-4453-8615-609DBE659CDE}" presName="background2" presStyleLbl="node2" presStyleIdx="1" presStyleCnt="2"/>
      <dgm:spPr/>
    </dgm:pt>
    <dgm:pt modelId="{F70F7BFC-65DC-4078-8349-FFA130288B42}" type="pres">
      <dgm:prSet presAssocID="{2CAD6428-66F6-4453-8615-609DBE659CDE}" presName="text2" presStyleLbl="fgAcc2" presStyleIdx="1" presStyleCnt="2">
        <dgm:presLayoutVars>
          <dgm:chPref val="3"/>
        </dgm:presLayoutVars>
      </dgm:prSet>
      <dgm:spPr/>
    </dgm:pt>
    <dgm:pt modelId="{E86B57BE-0F0F-4C9D-B6B6-47DAA62F9458}" type="pres">
      <dgm:prSet presAssocID="{2CAD6428-66F6-4453-8615-609DBE659CDE}" presName="hierChild3" presStyleCnt="0"/>
      <dgm:spPr/>
    </dgm:pt>
    <dgm:pt modelId="{043C23C7-AAB4-4EC9-A7C5-E1E21FAE25D8}" type="pres">
      <dgm:prSet presAssocID="{8FF0005E-72C3-49C2-9224-0E57DF8E74EA}" presName="Name17" presStyleLbl="parChTrans1D3" presStyleIdx="3" presStyleCnt="5"/>
      <dgm:spPr/>
    </dgm:pt>
    <dgm:pt modelId="{B1134343-386A-4683-8D59-46F7997AB758}" type="pres">
      <dgm:prSet presAssocID="{76C21706-54E2-4089-A11A-51C15A186A74}" presName="hierRoot3" presStyleCnt="0"/>
      <dgm:spPr/>
    </dgm:pt>
    <dgm:pt modelId="{D47923CE-2F65-4600-A815-31F256DEEC9A}" type="pres">
      <dgm:prSet presAssocID="{76C21706-54E2-4089-A11A-51C15A186A74}" presName="composite3" presStyleCnt="0"/>
      <dgm:spPr/>
    </dgm:pt>
    <dgm:pt modelId="{18B132BF-5C82-4ACF-892A-65C5B6742799}" type="pres">
      <dgm:prSet presAssocID="{76C21706-54E2-4089-A11A-51C15A186A74}" presName="background3" presStyleLbl="node3" presStyleIdx="3" presStyleCnt="5"/>
      <dgm:spPr/>
    </dgm:pt>
    <dgm:pt modelId="{F3A90D93-242E-4041-AFF4-3D57F74F4235}" type="pres">
      <dgm:prSet presAssocID="{76C21706-54E2-4089-A11A-51C15A186A74}" presName="text3" presStyleLbl="fgAcc3" presStyleIdx="3" presStyleCnt="5">
        <dgm:presLayoutVars>
          <dgm:chPref val="3"/>
        </dgm:presLayoutVars>
      </dgm:prSet>
      <dgm:spPr/>
    </dgm:pt>
    <dgm:pt modelId="{783461B1-361B-49F7-AB49-43C567ECAB64}" type="pres">
      <dgm:prSet presAssocID="{76C21706-54E2-4089-A11A-51C15A186A74}" presName="hierChild4" presStyleCnt="0"/>
      <dgm:spPr/>
    </dgm:pt>
    <dgm:pt modelId="{1B75A9C1-42D5-4E33-9859-2217A1FAF60B}" type="pres">
      <dgm:prSet presAssocID="{ED64C286-A49C-40FA-AD03-82F7DAC93DD7}" presName="Name17" presStyleLbl="parChTrans1D3" presStyleIdx="4" presStyleCnt="5"/>
      <dgm:spPr/>
    </dgm:pt>
    <dgm:pt modelId="{5D510D69-EF0C-4401-98DA-1D34B3881626}" type="pres">
      <dgm:prSet presAssocID="{22735513-5252-45FC-AEFB-FC44EEFA2B49}" presName="hierRoot3" presStyleCnt="0"/>
      <dgm:spPr/>
    </dgm:pt>
    <dgm:pt modelId="{5A0ACD69-8740-4F36-A33D-B2F278368D0C}" type="pres">
      <dgm:prSet presAssocID="{22735513-5252-45FC-AEFB-FC44EEFA2B49}" presName="composite3" presStyleCnt="0"/>
      <dgm:spPr/>
    </dgm:pt>
    <dgm:pt modelId="{E89482E9-3E95-422A-B90E-AB191DF19CC2}" type="pres">
      <dgm:prSet presAssocID="{22735513-5252-45FC-AEFB-FC44EEFA2B49}" presName="background3" presStyleLbl="node3" presStyleIdx="4" presStyleCnt="5"/>
      <dgm:spPr/>
    </dgm:pt>
    <dgm:pt modelId="{B1CCDFB5-129C-4C74-BBFD-D5C357B77ECE}" type="pres">
      <dgm:prSet presAssocID="{22735513-5252-45FC-AEFB-FC44EEFA2B49}" presName="text3" presStyleLbl="fgAcc3" presStyleIdx="4" presStyleCnt="5">
        <dgm:presLayoutVars>
          <dgm:chPref val="3"/>
        </dgm:presLayoutVars>
      </dgm:prSet>
      <dgm:spPr/>
    </dgm:pt>
    <dgm:pt modelId="{771BF28E-4EC0-440A-A47C-04AB9C7B470C}" type="pres">
      <dgm:prSet presAssocID="{22735513-5252-45FC-AEFB-FC44EEFA2B49}" presName="hierChild4" presStyleCnt="0"/>
      <dgm:spPr/>
    </dgm:pt>
  </dgm:ptLst>
  <dgm:cxnLst>
    <dgm:cxn modelId="{1A645813-1B1D-4ED1-8AB9-F7ED38FEE0BE}" type="presOf" srcId="{E0A27223-84AA-40DD-A825-0996C6CDD782}" destId="{C5D1E6E4-5A0A-470D-B75E-C311150A7ECB}" srcOrd="0" destOrd="0" presId="urn:microsoft.com/office/officeart/2005/8/layout/hierarchy1"/>
    <dgm:cxn modelId="{F10BF922-4596-4119-967E-B58A46C464BF}" type="presOf" srcId="{5A59ACDE-146D-4084-B49E-B577561315A7}" destId="{30F4FDC9-C4E7-4D33-A926-F5FCB4B2C805}" srcOrd="0" destOrd="0" presId="urn:microsoft.com/office/officeart/2005/8/layout/hierarchy1"/>
    <dgm:cxn modelId="{F349FD29-14AB-4915-B890-1216C6CA7832}" type="presOf" srcId="{07CF493F-A9BE-4F0D-AC6F-E0F8D9A35E75}" destId="{0C0FBC79-2A52-403E-8A8C-A4C315FC5436}" srcOrd="0" destOrd="0" presId="urn:microsoft.com/office/officeart/2005/8/layout/hierarchy1"/>
    <dgm:cxn modelId="{25EFFB2B-73BF-437E-856D-7D79B70F330B}" srcId="{02167B81-214C-48EB-8CC0-DDC8BF617A00}" destId="{768B1F6D-858A-486E-BA2E-030E1E8E11F4}" srcOrd="0" destOrd="0" parTransId="{07CF493F-A9BE-4F0D-AC6F-E0F8D9A35E75}" sibTransId="{A95B8762-888C-4084-A75D-32536FDBFE8F}"/>
    <dgm:cxn modelId="{A8032B3E-60D0-4C5D-BFAF-445A39E8F195}" srcId="{02167B81-214C-48EB-8CC0-DDC8BF617A00}" destId="{5A59ACDE-146D-4084-B49E-B577561315A7}" srcOrd="2" destOrd="0" parTransId="{BF250B44-DD79-493D-8710-8474FD3614AF}" sibTransId="{D9F2EF62-D2F3-4680-8942-9F27723E118D}"/>
    <dgm:cxn modelId="{02D31E60-4667-4748-8820-3D3AA62187AD}" type="presOf" srcId="{22735513-5252-45FC-AEFB-FC44EEFA2B49}" destId="{B1CCDFB5-129C-4C74-BBFD-D5C357B77ECE}" srcOrd="0" destOrd="0" presId="urn:microsoft.com/office/officeart/2005/8/layout/hierarchy1"/>
    <dgm:cxn modelId="{E1ED2B62-5F91-45C7-AA1C-6F2235AF2229}" type="presOf" srcId="{02167B81-214C-48EB-8CC0-DDC8BF617A00}" destId="{DD7EF062-9C0F-42DD-8F75-3936165DC007}" srcOrd="0" destOrd="0" presId="urn:microsoft.com/office/officeart/2005/8/layout/hierarchy1"/>
    <dgm:cxn modelId="{20180563-2878-49B9-854F-6C792174B089}" srcId="{7B000AF6-6CF8-46FC-9DE2-07C4B186604F}" destId="{02167B81-214C-48EB-8CC0-DDC8BF617A00}" srcOrd="0" destOrd="0" parTransId="{84882964-BA81-4681-BD4D-981605A83C08}" sibTransId="{4DCF0285-2DC2-4F07-87C9-68E0F8D3AC83}"/>
    <dgm:cxn modelId="{5F757A63-A8BF-453E-A2C0-7FF31226EBA8}" srcId="{2CAD6428-66F6-4453-8615-609DBE659CDE}" destId="{22735513-5252-45FC-AEFB-FC44EEFA2B49}" srcOrd="1" destOrd="0" parTransId="{ED64C286-A49C-40FA-AD03-82F7DAC93DD7}" sibTransId="{95814F8B-E448-4FC8-96F9-927CD28AA941}"/>
    <dgm:cxn modelId="{3C479866-971D-48C3-88B8-CCD0F6B3BF2B}" type="presOf" srcId="{7B000AF6-6CF8-46FC-9DE2-07C4B186604F}" destId="{C35E83FF-9242-4548-8521-CA2D83CB47CA}" srcOrd="0" destOrd="0" presId="urn:microsoft.com/office/officeart/2005/8/layout/hierarchy1"/>
    <dgm:cxn modelId="{1EEB0F68-68A0-4D73-ADDA-AEB6884545F1}" srcId="{E0A27223-84AA-40DD-A825-0996C6CDD782}" destId="{7B000AF6-6CF8-46FC-9DE2-07C4B186604F}" srcOrd="0" destOrd="0" parTransId="{3D535DA9-C15F-4743-9266-582D210B3123}" sibTransId="{15BA5DEC-576D-4324-9E4C-1065DFF98289}"/>
    <dgm:cxn modelId="{1ACB234D-DD1B-436F-A77E-C93782C91D76}" srcId="{2CAD6428-66F6-4453-8615-609DBE659CDE}" destId="{76C21706-54E2-4089-A11A-51C15A186A74}" srcOrd="0" destOrd="0" parTransId="{8FF0005E-72C3-49C2-9224-0E57DF8E74EA}" sibTransId="{59BBE3E7-DC32-4176-BA7A-FF136FD90892}"/>
    <dgm:cxn modelId="{C622C655-9278-447B-BC74-28F2791AE8FB}" type="presOf" srcId="{B75FB64B-7247-4D14-811C-C724C0C46228}" destId="{10B1405D-C84C-4AB0-8B98-25B94D46EA77}" srcOrd="0" destOrd="0" presId="urn:microsoft.com/office/officeart/2005/8/layout/hierarchy1"/>
    <dgm:cxn modelId="{8910B777-5A80-4084-B6E6-C2D1101C9F75}" type="presOf" srcId="{514E4101-FF8D-4E9F-AAA8-8F8101A4D852}" destId="{B7B02C6E-5D77-4128-89FB-ED3EAC690326}" srcOrd="0" destOrd="0" presId="urn:microsoft.com/office/officeart/2005/8/layout/hierarchy1"/>
    <dgm:cxn modelId="{08E2F579-4ECB-4FD4-B911-6B1BF5DAFDD5}" type="presOf" srcId="{76C21706-54E2-4089-A11A-51C15A186A74}" destId="{F3A90D93-242E-4041-AFF4-3D57F74F4235}" srcOrd="0" destOrd="0" presId="urn:microsoft.com/office/officeart/2005/8/layout/hierarchy1"/>
    <dgm:cxn modelId="{283FC57C-ADFE-4918-A3E6-566144B4D679}" type="presOf" srcId="{2CAD6428-66F6-4453-8615-609DBE659CDE}" destId="{F70F7BFC-65DC-4078-8349-FFA130288B42}" srcOrd="0" destOrd="0" presId="urn:microsoft.com/office/officeart/2005/8/layout/hierarchy1"/>
    <dgm:cxn modelId="{7C089B7D-AD07-49DC-9259-051FBB167BF6}" type="presOf" srcId="{84882964-BA81-4681-BD4D-981605A83C08}" destId="{056C6032-075F-405B-8F26-DBCEF5346691}" srcOrd="0" destOrd="0" presId="urn:microsoft.com/office/officeart/2005/8/layout/hierarchy1"/>
    <dgm:cxn modelId="{465F1199-3FD8-4167-B7BF-9A73DC83708A}" type="presOf" srcId="{8635FF79-5295-4952-B57E-136A0CCEB769}" destId="{A3B01567-4D46-4844-AB8F-D4BF4CEBB4AC}" srcOrd="0" destOrd="0" presId="urn:microsoft.com/office/officeart/2005/8/layout/hierarchy1"/>
    <dgm:cxn modelId="{4F0E1BA9-F512-46E8-A963-162C38FA8236}" type="presOf" srcId="{8FF0005E-72C3-49C2-9224-0E57DF8E74EA}" destId="{043C23C7-AAB4-4EC9-A7C5-E1E21FAE25D8}" srcOrd="0" destOrd="0" presId="urn:microsoft.com/office/officeart/2005/8/layout/hierarchy1"/>
    <dgm:cxn modelId="{BDA6E4B0-960A-4F66-9880-99348B2FB78F}" type="presOf" srcId="{BF250B44-DD79-493D-8710-8474FD3614AF}" destId="{DEF34DB2-75BC-4725-B958-AC3939DDCB76}" srcOrd="0" destOrd="0" presId="urn:microsoft.com/office/officeart/2005/8/layout/hierarchy1"/>
    <dgm:cxn modelId="{E92476CE-C5F8-4B43-9657-04CEF58034F3}" srcId="{7B000AF6-6CF8-46FC-9DE2-07C4B186604F}" destId="{2CAD6428-66F6-4453-8615-609DBE659CDE}" srcOrd="1" destOrd="0" parTransId="{514E4101-FF8D-4E9F-AAA8-8F8101A4D852}" sibTransId="{0337EFDF-4B8D-4AEB-A5FC-5ADAC7D195A0}"/>
    <dgm:cxn modelId="{562801EB-8283-4467-BA8A-941E2980268D}" type="presOf" srcId="{ED64C286-A49C-40FA-AD03-82F7DAC93DD7}" destId="{1B75A9C1-42D5-4E33-9859-2217A1FAF60B}" srcOrd="0" destOrd="0" presId="urn:microsoft.com/office/officeart/2005/8/layout/hierarchy1"/>
    <dgm:cxn modelId="{2F0305F8-919C-473A-AA3F-6DB90C4A300B}" srcId="{02167B81-214C-48EB-8CC0-DDC8BF617A00}" destId="{8635FF79-5295-4952-B57E-136A0CCEB769}" srcOrd="1" destOrd="0" parTransId="{B75FB64B-7247-4D14-811C-C724C0C46228}" sibTransId="{0D3B6034-3ABE-4E18-8726-FE13A6400EBE}"/>
    <dgm:cxn modelId="{A263B9FB-9CE3-47BE-9D26-87CA8578652E}" type="presOf" srcId="{768B1F6D-858A-486E-BA2E-030E1E8E11F4}" destId="{139F1CC6-3596-4335-B548-FA85E440B619}" srcOrd="0" destOrd="0" presId="urn:microsoft.com/office/officeart/2005/8/layout/hierarchy1"/>
    <dgm:cxn modelId="{135B47A7-EE23-4C21-B1B8-4F9418AA5645}" type="presParOf" srcId="{C5D1E6E4-5A0A-470D-B75E-C311150A7ECB}" destId="{E7EC9AC1-C92E-41EF-B885-3A569075323D}" srcOrd="0" destOrd="0" presId="urn:microsoft.com/office/officeart/2005/8/layout/hierarchy1"/>
    <dgm:cxn modelId="{6068E333-315B-4C5A-90B9-C824FE61FDE7}" type="presParOf" srcId="{E7EC9AC1-C92E-41EF-B885-3A569075323D}" destId="{10F618BD-E24A-4796-8B63-0B0964591683}" srcOrd="0" destOrd="0" presId="urn:microsoft.com/office/officeart/2005/8/layout/hierarchy1"/>
    <dgm:cxn modelId="{9809CF94-0FBD-4DF1-907A-8F675B55799A}" type="presParOf" srcId="{10F618BD-E24A-4796-8B63-0B0964591683}" destId="{290514F2-2EF5-4033-993F-D34EA9478805}" srcOrd="0" destOrd="0" presId="urn:microsoft.com/office/officeart/2005/8/layout/hierarchy1"/>
    <dgm:cxn modelId="{A2EDFEF6-51A2-4B8C-9262-D96D51D13C77}" type="presParOf" srcId="{10F618BD-E24A-4796-8B63-0B0964591683}" destId="{C35E83FF-9242-4548-8521-CA2D83CB47CA}" srcOrd="1" destOrd="0" presId="urn:microsoft.com/office/officeart/2005/8/layout/hierarchy1"/>
    <dgm:cxn modelId="{17CCD387-4860-4EBF-A3AC-F1914E039EE1}" type="presParOf" srcId="{E7EC9AC1-C92E-41EF-B885-3A569075323D}" destId="{7E58A05E-3A30-44C8-97CA-1D72D1626E07}" srcOrd="1" destOrd="0" presId="urn:microsoft.com/office/officeart/2005/8/layout/hierarchy1"/>
    <dgm:cxn modelId="{A4AB99C0-7058-4782-9112-F7E9DE3EA80E}" type="presParOf" srcId="{7E58A05E-3A30-44C8-97CA-1D72D1626E07}" destId="{056C6032-075F-405B-8F26-DBCEF5346691}" srcOrd="0" destOrd="0" presId="urn:microsoft.com/office/officeart/2005/8/layout/hierarchy1"/>
    <dgm:cxn modelId="{BC0371BB-0024-4DC4-AC17-07C13B31E2B4}" type="presParOf" srcId="{7E58A05E-3A30-44C8-97CA-1D72D1626E07}" destId="{A4473300-F926-4621-A3A4-CEBC880364E0}" srcOrd="1" destOrd="0" presId="urn:microsoft.com/office/officeart/2005/8/layout/hierarchy1"/>
    <dgm:cxn modelId="{E132A30D-970F-468D-8B0F-93009F58FE01}" type="presParOf" srcId="{A4473300-F926-4621-A3A4-CEBC880364E0}" destId="{17A30094-96E5-4BA6-82D4-F9F1D47AD3B5}" srcOrd="0" destOrd="0" presId="urn:microsoft.com/office/officeart/2005/8/layout/hierarchy1"/>
    <dgm:cxn modelId="{CD1D82FE-E1FC-42C2-8778-7DBE852E4BA5}" type="presParOf" srcId="{17A30094-96E5-4BA6-82D4-F9F1D47AD3B5}" destId="{868B052F-596F-4AF9-B172-8BA4AC35E650}" srcOrd="0" destOrd="0" presId="urn:microsoft.com/office/officeart/2005/8/layout/hierarchy1"/>
    <dgm:cxn modelId="{BCB9E354-82E9-4A5A-9B6F-721790F4D65C}" type="presParOf" srcId="{17A30094-96E5-4BA6-82D4-F9F1D47AD3B5}" destId="{DD7EF062-9C0F-42DD-8F75-3936165DC007}" srcOrd="1" destOrd="0" presId="urn:microsoft.com/office/officeart/2005/8/layout/hierarchy1"/>
    <dgm:cxn modelId="{BAFD7338-7534-4176-8EC5-480703850C1C}" type="presParOf" srcId="{A4473300-F926-4621-A3A4-CEBC880364E0}" destId="{E4A11A79-CDB3-430E-AD4F-FB94723FEE61}" srcOrd="1" destOrd="0" presId="urn:microsoft.com/office/officeart/2005/8/layout/hierarchy1"/>
    <dgm:cxn modelId="{1672A183-60B2-4E0E-AF5A-5C630650D7B5}" type="presParOf" srcId="{E4A11A79-CDB3-430E-AD4F-FB94723FEE61}" destId="{0C0FBC79-2A52-403E-8A8C-A4C315FC5436}" srcOrd="0" destOrd="0" presId="urn:microsoft.com/office/officeart/2005/8/layout/hierarchy1"/>
    <dgm:cxn modelId="{BDED0D9C-E723-4970-87FB-52E61793922A}" type="presParOf" srcId="{E4A11A79-CDB3-430E-AD4F-FB94723FEE61}" destId="{6BAD7934-D671-4F0B-BA12-7D499A3F599A}" srcOrd="1" destOrd="0" presId="urn:microsoft.com/office/officeart/2005/8/layout/hierarchy1"/>
    <dgm:cxn modelId="{9A4830F0-3FE8-4CC4-A4A0-36B64F3BE37C}" type="presParOf" srcId="{6BAD7934-D671-4F0B-BA12-7D499A3F599A}" destId="{FFFA4682-5CF9-4327-9836-1D1354FCEC3B}" srcOrd="0" destOrd="0" presId="urn:microsoft.com/office/officeart/2005/8/layout/hierarchy1"/>
    <dgm:cxn modelId="{6EC56A91-C6AD-4F3E-BE31-05FB512085D2}" type="presParOf" srcId="{FFFA4682-5CF9-4327-9836-1D1354FCEC3B}" destId="{9459FC39-4998-4D37-B040-BDEAD5289AA1}" srcOrd="0" destOrd="0" presId="urn:microsoft.com/office/officeart/2005/8/layout/hierarchy1"/>
    <dgm:cxn modelId="{0E27D6F6-C3A7-42C0-8DA3-63BF50CBB06B}" type="presParOf" srcId="{FFFA4682-5CF9-4327-9836-1D1354FCEC3B}" destId="{139F1CC6-3596-4335-B548-FA85E440B619}" srcOrd="1" destOrd="0" presId="urn:microsoft.com/office/officeart/2005/8/layout/hierarchy1"/>
    <dgm:cxn modelId="{4415338D-83B9-4BC4-8906-2E0AF463DBD5}" type="presParOf" srcId="{6BAD7934-D671-4F0B-BA12-7D499A3F599A}" destId="{A7750675-0F68-44BF-B9D5-B4F88817269F}" srcOrd="1" destOrd="0" presId="urn:microsoft.com/office/officeart/2005/8/layout/hierarchy1"/>
    <dgm:cxn modelId="{124FAE93-3FC1-4C18-999F-58F4F8989EAA}" type="presParOf" srcId="{E4A11A79-CDB3-430E-AD4F-FB94723FEE61}" destId="{10B1405D-C84C-4AB0-8B98-25B94D46EA77}" srcOrd="2" destOrd="0" presId="urn:microsoft.com/office/officeart/2005/8/layout/hierarchy1"/>
    <dgm:cxn modelId="{02B35B3C-6121-4DB6-BBB5-0560AD48D45E}" type="presParOf" srcId="{E4A11A79-CDB3-430E-AD4F-FB94723FEE61}" destId="{FBBCA27F-542B-4A40-BF18-D202812A27AA}" srcOrd="3" destOrd="0" presId="urn:microsoft.com/office/officeart/2005/8/layout/hierarchy1"/>
    <dgm:cxn modelId="{95A811ED-6D88-4887-83E8-675CA83CF470}" type="presParOf" srcId="{FBBCA27F-542B-4A40-BF18-D202812A27AA}" destId="{3AEEAAA9-6C80-4D36-B760-76A02D09D2A0}" srcOrd="0" destOrd="0" presId="urn:microsoft.com/office/officeart/2005/8/layout/hierarchy1"/>
    <dgm:cxn modelId="{A12F8381-7B57-4854-9BCB-CC3830522541}" type="presParOf" srcId="{3AEEAAA9-6C80-4D36-B760-76A02D09D2A0}" destId="{9E5D8E4D-B97C-448C-926E-4C188A678ECB}" srcOrd="0" destOrd="0" presId="urn:microsoft.com/office/officeart/2005/8/layout/hierarchy1"/>
    <dgm:cxn modelId="{83EE0411-7BD7-4301-ACF9-9204008A5745}" type="presParOf" srcId="{3AEEAAA9-6C80-4D36-B760-76A02D09D2A0}" destId="{A3B01567-4D46-4844-AB8F-D4BF4CEBB4AC}" srcOrd="1" destOrd="0" presId="urn:microsoft.com/office/officeart/2005/8/layout/hierarchy1"/>
    <dgm:cxn modelId="{CB740BB4-C7FE-4446-8203-6A4D80B9BAAD}" type="presParOf" srcId="{FBBCA27F-542B-4A40-BF18-D202812A27AA}" destId="{3FA980C4-20AC-4CF8-84DD-6003B6A82430}" srcOrd="1" destOrd="0" presId="urn:microsoft.com/office/officeart/2005/8/layout/hierarchy1"/>
    <dgm:cxn modelId="{740D6257-880D-4769-B9C2-89BED587377C}" type="presParOf" srcId="{E4A11A79-CDB3-430E-AD4F-FB94723FEE61}" destId="{DEF34DB2-75BC-4725-B958-AC3939DDCB76}" srcOrd="4" destOrd="0" presId="urn:microsoft.com/office/officeart/2005/8/layout/hierarchy1"/>
    <dgm:cxn modelId="{374E2CBB-885C-4784-9AD2-3E0EB5D19053}" type="presParOf" srcId="{E4A11A79-CDB3-430E-AD4F-FB94723FEE61}" destId="{062D6E47-5846-4251-98E6-D53780EB8D23}" srcOrd="5" destOrd="0" presId="urn:microsoft.com/office/officeart/2005/8/layout/hierarchy1"/>
    <dgm:cxn modelId="{D0BC96A7-431E-4CC2-B843-F098578883D8}" type="presParOf" srcId="{062D6E47-5846-4251-98E6-D53780EB8D23}" destId="{0F48BFBF-48AF-4C47-AD28-7DF66815AFC5}" srcOrd="0" destOrd="0" presId="urn:microsoft.com/office/officeart/2005/8/layout/hierarchy1"/>
    <dgm:cxn modelId="{A90B9E34-622D-44A8-A100-75464388A664}" type="presParOf" srcId="{0F48BFBF-48AF-4C47-AD28-7DF66815AFC5}" destId="{53ECE474-27AC-43A7-AC17-ACAA70C6EE5A}" srcOrd="0" destOrd="0" presId="urn:microsoft.com/office/officeart/2005/8/layout/hierarchy1"/>
    <dgm:cxn modelId="{C23C94B0-4D66-425C-AFD8-D9DDEB8DDD89}" type="presParOf" srcId="{0F48BFBF-48AF-4C47-AD28-7DF66815AFC5}" destId="{30F4FDC9-C4E7-4D33-A926-F5FCB4B2C805}" srcOrd="1" destOrd="0" presId="urn:microsoft.com/office/officeart/2005/8/layout/hierarchy1"/>
    <dgm:cxn modelId="{D741D87E-FB51-4F8E-97D8-D5CD00E8BF3B}" type="presParOf" srcId="{062D6E47-5846-4251-98E6-D53780EB8D23}" destId="{AE4A2B6A-F53B-4C37-A1E9-02ABC1C15CAB}" srcOrd="1" destOrd="0" presId="urn:microsoft.com/office/officeart/2005/8/layout/hierarchy1"/>
    <dgm:cxn modelId="{125319B5-9B10-4D0D-84D4-772CEAC68893}" type="presParOf" srcId="{7E58A05E-3A30-44C8-97CA-1D72D1626E07}" destId="{B7B02C6E-5D77-4128-89FB-ED3EAC690326}" srcOrd="2" destOrd="0" presId="urn:microsoft.com/office/officeart/2005/8/layout/hierarchy1"/>
    <dgm:cxn modelId="{C60F401F-50C5-4AF2-ADD6-F268B122DD28}" type="presParOf" srcId="{7E58A05E-3A30-44C8-97CA-1D72D1626E07}" destId="{173B960B-5C97-4F74-973F-F29AA48A4834}" srcOrd="3" destOrd="0" presId="urn:microsoft.com/office/officeart/2005/8/layout/hierarchy1"/>
    <dgm:cxn modelId="{185D8BAC-3AC1-42F5-B05B-E3487F4F46E7}" type="presParOf" srcId="{173B960B-5C97-4F74-973F-F29AA48A4834}" destId="{1370BFCA-2753-445D-A701-350C977C16F3}" srcOrd="0" destOrd="0" presId="urn:microsoft.com/office/officeart/2005/8/layout/hierarchy1"/>
    <dgm:cxn modelId="{82953A3E-CD95-4D9E-965E-F24E2037AA9A}" type="presParOf" srcId="{1370BFCA-2753-445D-A701-350C977C16F3}" destId="{74FD9440-4423-47DD-B3CD-4564676E3D8D}" srcOrd="0" destOrd="0" presId="urn:microsoft.com/office/officeart/2005/8/layout/hierarchy1"/>
    <dgm:cxn modelId="{A3C71607-793B-4C78-9F8B-E4E8424237E9}" type="presParOf" srcId="{1370BFCA-2753-445D-A701-350C977C16F3}" destId="{F70F7BFC-65DC-4078-8349-FFA130288B42}" srcOrd="1" destOrd="0" presId="urn:microsoft.com/office/officeart/2005/8/layout/hierarchy1"/>
    <dgm:cxn modelId="{DC294DCA-7955-4E91-9376-4D4F419F039E}" type="presParOf" srcId="{173B960B-5C97-4F74-973F-F29AA48A4834}" destId="{E86B57BE-0F0F-4C9D-B6B6-47DAA62F9458}" srcOrd="1" destOrd="0" presId="urn:microsoft.com/office/officeart/2005/8/layout/hierarchy1"/>
    <dgm:cxn modelId="{63CAFFC6-6843-485E-AEE6-CE08DD30B1DE}" type="presParOf" srcId="{E86B57BE-0F0F-4C9D-B6B6-47DAA62F9458}" destId="{043C23C7-AAB4-4EC9-A7C5-E1E21FAE25D8}" srcOrd="0" destOrd="0" presId="urn:microsoft.com/office/officeart/2005/8/layout/hierarchy1"/>
    <dgm:cxn modelId="{5F0D21AE-D6F7-41BA-90EE-A75598B4B9FA}" type="presParOf" srcId="{E86B57BE-0F0F-4C9D-B6B6-47DAA62F9458}" destId="{B1134343-386A-4683-8D59-46F7997AB758}" srcOrd="1" destOrd="0" presId="urn:microsoft.com/office/officeart/2005/8/layout/hierarchy1"/>
    <dgm:cxn modelId="{46F49F60-BCF6-4EA0-B116-9274E60D8233}" type="presParOf" srcId="{B1134343-386A-4683-8D59-46F7997AB758}" destId="{D47923CE-2F65-4600-A815-31F256DEEC9A}" srcOrd="0" destOrd="0" presId="urn:microsoft.com/office/officeart/2005/8/layout/hierarchy1"/>
    <dgm:cxn modelId="{687FF6B6-DF19-4EE8-B09D-DA37CAF3F52F}" type="presParOf" srcId="{D47923CE-2F65-4600-A815-31F256DEEC9A}" destId="{18B132BF-5C82-4ACF-892A-65C5B6742799}" srcOrd="0" destOrd="0" presId="urn:microsoft.com/office/officeart/2005/8/layout/hierarchy1"/>
    <dgm:cxn modelId="{DA444DC0-7EC4-4865-907E-C889260FC5EC}" type="presParOf" srcId="{D47923CE-2F65-4600-A815-31F256DEEC9A}" destId="{F3A90D93-242E-4041-AFF4-3D57F74F4235}" srcOrd="1" destOrd="0" presId="urn:microsoft.com/office/officeart/2005/8/layout/hierarchy1"/>
    <dgm:cxn modelId="{15F9E6EC-B401-4F97-8087-1AAB05111D88}" type="presParOf" srcId="{B1134343-386A-4683-8D59-46F7997AB758}" destId="{783461B1-361B-49F7-AB49-43C567ECAB64}" srcOrd="1" destOrd="0" presId="urn:microsoft.com/office/officeart/2005/8/layout/hierarchy1"/>
    <dgm:cxn modelId="{BB3D9740-9F01-4C81-B546-9B698CFA8269}" type="presParOf" srcId="{E86B57BE-0F0F-4C9D-B6B6-47DAA62F9458}" destId="{1B75A9C1-42D5-4E33-9859-2217A1FAF60B}" srcOrd="2" destOrd="0" presId="urn:microsoft.com/office/officeart/2005/8/layout/hierarchy1"/>
    <dgm:cxn modelId="{45305FC1-A7F3-41BF-A7E8-8A7A9ECBCC45}" type="presParOf" srcId="{E86B57BE-0F0F-4C9D-B6B6-47DAA62F9458}" destId="{5D510D69-EF0C-4401-98DA-1D34B3881626}" srcOrd="3" destOrd="0" presId="urn:microsoft.com/office/officeart/2005/8/layout/hierarchy1"/>
    <dgm:cxn modelId="{3CC8A236-E39F-4E1D-B3D8-EBDF8908EE55}" type="presParOf" srcId="{5D510D69-EF0C-4401-98DA-1D34B3881626}" destId="{5A0ACD69-8740-4F36-A33D-B2F278368D0C}" srcOrd="0" destOrd="0" presId="urn:microsoft.com/office/officeart/2005/8/layout/hierarchy1"/>
    <dgm:cxn modelId="{5A2F71A7-BEDB-4721-AC59-906153B92F7E}" type="presParOf" srcId="{5A0ACD69-8740-4F36-A33D-B2F278368D0C}" destId="{E89482E9-3E95-422A-B90E-AB191DF19CC2}" srcOrd="0" destOrd="0" presId="urn:microsoft.com/office/officeart/2005/8/layout/hierarchy1"/>
    <dgm:cxn modelId="{CBFB393B-F27F-47FD-B63F-D99EB2FFDFD2}" type="presParOf" srcId="{5A0ACD69-8740-4F36-A33D-B2F278368D0C}" destId="{B1CCDFB5-129C-4C74-BBFD-D5C357B77ECE}" srcOrd="1" destOrd="0" presId="urn:microsoft.com/office/officeart/2005/8/layout/hierarchy1"/>
    <dgm:cxn modelId="{EC644354-BB62-4492-B143-95F314DF4914}" type="presParOf" srcId="{5D510D69-EF0C-4401-98DA-1D34B3881626}" destId="{771BF28E-4EC0-440A-A47C-04AB9C7B47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64AE5-1634-4CBD-BCB9-04CD65B10133}">
      <dsp:nvSpPr>
        <dsp:cNvPr id="0" name=""/>
        <dsp:cNvSpPr/>
      </dsp:nvSpPr>
      <dsp:spPr>
        <a:xfrm>
          <a:off x="0" y="12481"/>
          <a:ext cx="772779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stage of development of the tooth</a:t>
          </a:r>
        </a:p>
      </dsp:txBody>
      <dsp:txXfrm>
        <a:off x="41123" y="53604"/>
        <a:ext cx="7645549" cy="760154"/>
      </dsp:txXfrm>
    </dsp:sp>
    <dsp:sp modelId="{57E5F033-FD9B-462C-BCAD-A439FAA37C54}">
      <dsp:nvSpPr>
        <dsp:cNvPr id="0" name=""/>
        <dsp:cNvSpPr/>
      </dsp:nvSpPr>
      <dsp:spPr>
        <a:xfrm>
          <a:off x="0" y="854881"/>
          <a:ext cx="7727795"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35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Immature – vital pulp therapy</a:t>
          </a:r>
        </a:p>
      </dsp:txBody>
      <dsp:txXfrm>
        <a:off x="0" y="854881"/>
        <a:ext cx="7727795" cy="745200"/>
      </dsp:txXfrm>
    </dsp:sp>
    <dsp:sp modelId="{ADB10425-A3F2-4A47-9ADD-3E79400C4E57}">
      <dsp:nvSpPr>
        <dsp:cNvPr id="0" name=""/>
        <dsp:cNvSpPr/>
      </dsp:nvSpPr>
      <dsp:spPr>
        <a:xfrm>
          <a:off x="0" y="1600081"/>
          <a:ext cx="772779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time between the accident and treatment</a:t>
          </a:r>
        </a:p>
      </dsp:txBody>
      <dsp:txXfrm>
        <a:off x="41123" y="1641204"/>
        <a:ext cx="7645549" cy="760154"/>
      </dsp:txXfrm>
    </dsp:sp>
    <dsp:sp modelId="{E26ED7DE-106B-439F-B081-87257D5E0F33}">
      <dsp:nvSpPr>
        <dsp:cNvPr id="0" name=""/>
        <dsp:cNvSpPr/>
      </dsp:nvSpPr>
      <dsp:spPr>
        <a:xfrm>
          <a:off x="0" y="2442481"/>
          <a:ext cx="7727795"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35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24- 48 hours of trauma</a:t>
          </a:r>
        </a:p>
      </dsp:txBody>
      <dsp:txXfrm>
        <a:off x="0" y="2442481"/>
        <a:ext cx="7727795" cy="745200"/>
      </dsp:txXfrm>
    </dsp:sp>
    <dsp:sp modelId="{36C84A0C-FE51-4B47-8E53-720BEE7BCD83}">
      <dsp:nvSpPr>
        <dsp:cNvPr id="0" name=""/>
        <dsp:cNvSpPr/>
      </dsp:nvSpPr>
      <dsp:spPr>
        <a:xfrm>
          <a:off x="0" y="3187681"/>
          <a:ext cx="772779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concomitant periodontal injury</a:t>
          </a:r>
        </a:p>
      </dsp:txBody>
      <dsp:txXfrm>
        <a:off x="41123" y="3228804"/>
        <a:ext cx="7645549" cy="760154"/>
      </dsp:txXfrm>
    </dsp:sp>
    <dsp:sp modelId="{D93978AD-143D-4998-AE52-56347F2A6995}">
      <dsp:nvSpPr>
        <dsp:cNvPr id="0" name=""/>
        <dsp:cNvSpPr/>
      </dsp:nvSpPr>
      <dsp:spPr>
        <a:xfrm>
          <a:off x="0" y="4030081"/>
          <a:ext cx="7727795"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35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compromise the nutritional supply of the pulp</a:t>
          </a:r>
        </a:p>
      </dsp:txBody>
      <dsp:txXfrm>
        <a:off x="0" y="4030081"/>
        <a:ext cx="7727795" cy="745200"/>
      </dsp:txXfrm>
    </dsp:sp>
    <dsp:sp modelId="{7F13BCB4-723C-4719-92EB-BC17C93F27C7}">
      <dsp:nvSpPr>
        <dsp:cNvPr id="0" name=""/>
        <dsp:cNvSpPr/>
      </dsp:nvSpPr>
      <dsp:spPr>
        <a:xfrm>
          <a:off x="0" y="4775281"/>
          <a:ext cx="772779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restorative treatment plan</a:t>
          </a:r>
        </a:p>
      </dsp:txBody>
      <dsp:txXfrm>
        <a:off x="41123" y="4816404"/>
        <a:ext cx="7645549" cy="760154"/>
      </dsp:txXfrm>
    </dsp:sp>
    <dsp:sp modelId="{54810489-74F6-477D-8D6D-3CDE22401629}">
      <dsp:nvSpPr>
        <dsp:cNvPr id="0" name=""/>
        <dsp:cNvSpPr/>
      </dsp:nvSpPr>
      <dsp:spPr>
        <a:xfrm>
          <a:off x="0" y="5617681"/>
          <a:ext cx="7727795" cy="95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35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Vital pulp therapy – composite </a:t>
          </a:r>
          <a:r>
            <a:rPr lang="en-US" sz="2800" kern="1200" dirty="0" err="1"/>
            <a:t>restroration</a:t>
          </a:r>
          <a:endParaRPr lang="en-US" sz="2800" kern="1200" dirty="0"/>
        </a:p>
        <a:p>
          <a:pPr marL="285750" lvl="1" indent="-285750" algn="l" defTabSz="1244600">
            <a:lnSpc>
              <a:spcPct val="90000"/>
            </a:lnSpc>
            <a:spcBef>
              <a:spcPct val="0"/>
            </a:spcBef>
            <a:spcAft>
              <a:spcPct val="20000"/>
            </a:spcAft>
            <a:buChar char="•"/>
          </a:pPr>
          <a:r>
            <a:rPr lang="en-US" sz="2800" kern="1200" dirty="0"/>
            <a:t>Pulpectomy – crown </a:t>
          </a:r>
        </a:p>
      </dsp:txBody>
      <dsp:txXfrm>
        <a:off x="0" y="5617681"/>
        <a:ext cx="7727795" cy="954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4468A-6D0D-4EEE-AB79-C1564BFB6BCD}">
      <dsp:nvSpPr>
        <dsp:cNvPr id="0" name=""/>
        <dsp:cNvSpPr/>
      </dsp:nvSpPr>
      <dsp:spPr>
        <a:xfrm>
          <a:off x="1283"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Treatment of a healthy pulp</a:t>
          </a:r>
        </a:p>
      </dsp:txBody>
      <dsp:txXfrm>
        <a:off x="1283" y="0"/>
        <a:ext cx="3337470" cy="1305401"/>
      </dsp:txXfrm>
    </dsp:sp>
    <dsp:sp modelId="{89659B26-22F9-4B66-A429-820C58CE8C75}">
      <dsp:nvSpPr>
        <dsp:cNvPr id="0" name=""/>
        <dsp:cNvSpPr/>
      </dsp:nvSpPr>
      <dsp:spPr>
        <a:xfrm>
          <a:off x="335030" y="1305401"/>
          <a:ext cx="2669976" cy="28283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optimal time -first 24 </a:t>
          </a:r>
          <a:r>
            <a:rPr lang="en-US" sz="1900" kern="1200" dirty="0" err="1"/>
            <a:t>hrs</a:t>
          </a:r>
          <a:endParaRPr lang="en-US" sz="1900" kern="1200" dirty="0"/>
        </a:p>
        <a:p>
          <a:pPr marL="0" lvl="0" indent="0" algn="ctr" defTabSz="844550">
            <a:lnSpc>
              <a:spcPct val="90000"/>
            </a:lnSpc>
            <a:spcBef>
              <a:spcPct val="0"/>
            </a:spcBef>
            <a:spcAft>
              <a:spcPct val="35000"/>
            </a:spcAft>
            <a:buNone/>
          </a:pPr>
          <a:r>
            <a:rPr lang="en-US" sz="1900" kern="1200" dirty="0"/>
            <a:t>inflammation is superficial</a:t>
          </a:r>
        </a:p>
        <a:p>
          <a:pPr marL="0" lvl="0" indent="0" algn="ctr" defTabSz="844550">
            <a:lnSpc>
              <a:spcPct val="90000"/>
            </a:lnSpc>
            <a:spcBef>
              <a:spcPct val="0"/>
            </a:spcBef>
            <a:spcAft>
              <a:spcPct val="35000"/>
            </a:spcAft>
            <a:buNone/>
          </a:pPr>
          <a:r>
            <a:rPr lang="en-US" sz="1900" kern="1200" dirty="0"/>
            <a:t>As time increases </a:t>
          </a:r>
        </a:p>
        <a:p>
          <a:pPr marL="0" lvl="0" indent="0" algn="ctr" defTabSz="844550">
            <a:lnSpc>
              <a:spcPct val="90000"/>
            </a:lnSpc>
            <a:spcBef>
              <a:spcPct val="0"/>
            </a:spcBef>
            <a:spcAft>
              <a:spcPct val="35000"/>
            </a:spcAft>
            <a:buNone/>
          </a:pPr>
          <a:r>
            <a:rPr lang="en-US" sz="1900" kern="1200" dirty="0"/>
            <a:t>between injury n therapy</a:t>
          </a:r>
        </a:p>
        <a:p>
          <a:pPr marL="0" lvl="0" indent="0" algn="ctr" defTabSz="844550">
            <a:lnSpc>
              <a:spcPct val="90000"/>
            </a:lnSpc>
            <a:spcBef>
              <a:spcPct val="0"/>
            </a:spcBef>
            <a:spcAft>
              <a:spcPct val="35000"/>
            </a:spcAft>
            <a:buNone/>
          </a:pPr>
          <a:r>
            <a:rPr lang="en-US" sz="1900" kern="1200" dirty="0"/>
            <a:t>extended apically </a:t>
          </a:r>
        </a:p>
      </dsp:txBody>
      <dsp:txXfrm>
        <a:off x="413231" y="1383602"/>
        <a:ext cx="2513574" cy="2671967"/>
      </dsp:txXfrm>
    </dsp:sp>
    <dsp:sp modelId="{FF1D60ED-C671-4341-B6DA-820303B6E5D8}">
      <dsp:nvSpPr>
        <dsp:cNvPr id="0" name=""/>
        <dsp:cNvSpPr/>
      </dsp:nvSpPr>
      <dsp:spPr>
        <a:xfrm>
          <a:off x="3589064"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 microbial-tight seal</a:t>
          </a:r>
        </a:p>
      </dsp:txBody>
      <dsp:txXfrm>
        <a:off x="3589064" y="0"/>
        <a:ext cx="3337470" cy="1305401"/>
      </dsp:txXfrm>
    </dsp:sp>
    <dsp:sp modelId="{18602091-64BF-4032-8F80-61C86DAC7F83}">
      <dsp:nvSpPr>
        <dsp:cNvPr id="0" name=""/>
        <dsp:cNvSpPr/>
      </dsp:nvSpPr>
      <dsp:spPr>
        <a:xfrm>
          <a:off x="3922811" y="1305401"/>
          <a:ext cx="2669976" cy="28283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exposed pulp from microbial access</a:t>
          </a:r>
        </a:p>
        <a:p>
          <a:pPr marL="0" lvl="0" indent="0" algn="ctr" defTabSz="844550">
            <a:lnSpc>
              <a:spcPct val="90000"/>
            </a:lnSpc>
            <a:spcBef>
              <a:spcPct val="0"/>
            </a:spcBef>
            <a:spcAft>
              <a:spcPct val="35000"/>
            </a:spcAft>
            <a:buNone/>
          </a:pPr>
          <a:r>
            <a:rPr lang="en-US" sz="1900" kern="1200" dirty="0"/>
            <a:t>hard tissue barrier </a:t>
          </a:r>
        </a:p>
      </dsp:txBody>
      <dsp:txXfrm>
        <a:off x="4001012" y="1383602"/>
        <a:ext cx="2513574" cy="2671967"/>
      </dsp:txXfrm>
    </dsp:sp>
    <dsp:sp modelId="{5B8E4AD3-89FB-47D2-8E19-B3E8C267522E}">
      <dsp:nvSpPr>
        <dsp:cNvPr id="0" name=""/>
        <dsp:cNvSpPr/>
      </dsp:nvSpPr>
      <dsp:spPr>
        <a:xfrm>
          <a:off x="7176845"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 proper pulp dressing</a:t>
          </a:r>
        </a:p>
      </dsp:txBody>
      <dsp:txXfrm>
        <a:off x="7176845" y="0"/>
        <a:ext cx="3337470" cy="1305401"/>
      </dsp:txXfrm>
    </dsp:sp>
    <dsp:sp modelId="{B823D55F-1E1D-4940-A261-CD60315878FC}">
      <dsp:nvSpPr>
        <dsp:cNvPr id="0" name=""/>
        <dsp:cNvSpPr/>
      </dsp:nvSpPr>
      <dsp:spPr>
        <a:xfrm>
          <a:off x="7510592" y="1306676"/>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Calcium hydroxide</a:t>
          </a:r>
        </a:p>
      </dsp:txBody>
      <dsp:txXfrm>
        <a:off x="7549019" y="1345103"/>
        <a:ext cx="2593122" cy="1235133"/>
      </dsp:txXfrm>
    </dsp:sp>
    <dsp:sp modelId="{2B07509B-65AF-4152-9DC9-263FB3271B93}">
      <dsp:nvSpPr>
        <dsp:cNvPr id="0" name=""/>
        <dsp:cNvSpPr/>
      </dsp:nvSpPr>
      <dsp:spPr>
        <a:xfrm>
          <a:off x="7510592" y="2820508"/>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err="1"/>
            <a:t>Bioceramic</a:t>
          </a:r>
          <a:r>
            <a:rPr lang="en-US" sz="1900" kern="1200" dirty="0"/>
            <a:t> materials</a:t>
          </a:r>
        </a:p>
      </dsp:txBody>
      <dsp:txXfrm>
        <a:off x="7549019" y="2858935"/>
        <a:ext cx="2593122" cy="1235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65FDC-475B-4C3D-BA65-E98913928727}">
      <dsp:nvSpPr>
        <dsp:cNvPr id="0" name=""/>
        <dsp:cNvSpPr/>
      </dsp:nvSpPr>
      <dsp:spPr>
        <a:xfrm>
          <a:off x="0" y="15889"/>
          <a:ext cx="7304048" cy="73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Pulp capping </a:t>
          </a:r>
        </a:p>
      </dsp:txBody>
      <dsp:txXfrm>
        <a:off x="35640" y="51529"/>
        <a:ext cx="7232768" cy="658800"/>
      </dsp:txXfrm>
    </dsp:sp>
    <dsp:sp modelId="{8A09C44D-A729-4D67-A060-8C8E2E16B499}">
      <dsp:nvSpPr>
        <dsp:cNvPr id="0" name=""/>
        <dsp:cNvSpPr/>
      </dsp:nvSpPr>
      <dsp:spPr>
        <a:xfrm>
          <a:off x="0" y="745969"/>
          <a:ext cx="7304048" cy="867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90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should not be considered after traumatic pulp exposures</a:t>
          </a:r>
        </a:p>
      </dsp:txBody>
      <dsp:txXfrm>
        <a:off x="0" y="745969"/>
        <a:ext cx="7304048" cy="867847"/>
      </dsp:txXfrm>
    </dsp:sp>
    <dsp:sp modelId="{47D64AE5-1634-4CBD-BCB9-04CD65B10133}">
      <dsp:nvSpPr>
        <dsp:cNvPr id="0" name=""/>
        <dsp:cNvSpPr/>
      </dsp:nvSpPr>
      <dsp:spPr>
        <a:xfrm>
          <a:off x="0" y="1613817"/>
          <a:ext cx="7304048" cy="73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Partial pulpotomy </a:t>
          </a:r>
        </a:p>
      </dsp:txBody>
      <dsp:txXfrm>
        <a:off x="35640" y="1649457"/>
        <a:ext cx="7232768" cy="658800"/>
      </dsp:txXfrm>
    </dsp:sp>
    <dsp:sp modelId="{1C2F413E-2795-496E-996C-6E9417781909}">
      <dsp:nvSpPr>
        <dsp:cNvPr id="0" name=""/>
        <dsp:cNvSpPr/>
      </dsp:nvSpPr>
      <dsp:spPr>
        <a:xfrm>
          <a:off x="0" y="2343897"/>
          <a:ext cx="7304048" cy="867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90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removal of coronal pulp tissue to the level of healthy pulp tissue</a:t>
          </a:r>
        </a:p>
      </dsp:txBody>
      <dsp:txXfrm>
        <a:off x="0" y="2343897"/>
        <a:ext cx="7304048" cy="867847"/>
      </dsp:txXfrm>
    </dsp:sp>
    <dsp:sp modelId="{ADB10425-A3F2-4A47-9ADD-3E79400C4E57}">
      <dsp:nvSpPr>
        <dsp:cNvPr id="0" name=""/>
        <dsp:cNvSpPr/>
      </dsp:nvSpPr>
      <dsp:spPr>
        <a:xfrm>
          <a:off x="0" y="3211745"/>
          <a:ext cx="7304048" cy="73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Complete Pulpotomy </a:t>
          </a:r>
        </a:p>
      </dsp:txBody>
      <dsp:txXfrm>
        <a:off x="35640" y="3247385"/>
        <a:ext cx="7232768" cy="658800"/>
      </dsp:txXfrm>
    </dsp:sp>
    <dsp:sp modelId="{5E6FA93D-3F13-474A-97B3-27B8F8DD1565}">
      <dsp:nvSpPr>
        <dsp:cNvPr id="0" name=""/>
        <dsp:cNvSpPr/>
      </dsp:nvSpPr>
      <dsp:spPr>
        <a:xfrm>
          <a:off x="0" y="3941825"/>
          <a:ext cx="7304048"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90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traumatic exposures after 72 hours</a:t>
          </a:r>
        </a:p>
      </dsp:txBody>
      <dsp:txXfrm>
        <a:off x="0" y="3941825"/>
        <a:ext cx="7304048" cy="645840"/>
      </dsp:txXfrm>
    </dsp:sp>
    <dsp:sp modelId="{7F13BCB4-723C-4719-92EB-BC17C93F27C7}">
      <dsp:nvSpPr>
        <dsp:cNvPr id="0" name=""/>
        <dsp:cNvSpPr/>
      </dsp:nvSpPr>
      <dsp:spPr>
        <a:xfrm>
          <a:off x="0" y="4587665"/>
          <a:ext cx="7304048" cy="73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Pulpectomy  </a:t>
          </a:r>
        </a:p>
      </dsp:txBody>
      <dsp:txXfrm>
        <a:off x="35640" y="4623305"/>
        <a:ext cx="7232768" cy="658800"/>
      </dsp:txXfrm>
    </dsp:sp>
    <dsp:sp modelId="{54810489-74F6-477D-8D6D-3CDE22401629}">
      <dsp:nvSpPr>
        <dsp:cNvPr id="0" name=""/>
        <dsp:cNvSpPr/>
      </dsp:nvSpPr>
      <dsp:spPr>
        <a:xfrm>
          <a:off x="0" y="5317744"/>
          <a:ext cx="7304048" cy="12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90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complicated crown fracture of mature teeth (if conditions are not ideal for vital pulp therapy)</a:t>
          </a:r>
        </a:p>
      </dsp:txBody>
      <dsp:txXfrm>
        <a:off x="0" y="5317744"/>
        <a:ext cx="7304048" cy="1251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3BCB4-723C-4719-92EB-BC17C93F27C7}">
      <dsp:nvSpPr>
        <dsp:cNvPr id="0" name=""/>
        <dsp:cNvSpPr/>
      </dsp:nvSpPr>
      <dsp:spPr>
        <a:xfrm>
          <a:off x="0" y="5589"/>
          <a:ext cx="5486401" cy="673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Conventional endodontic treatment  </a:t>
          </a:r>
        </a:p>
      </dsp:txBody>
      <dsp:txXfrm>
        <a:off x="32898" y="38487"/>
        <a:ext cx="5420605" cy="608124"/>
      </dsp:txXfrm>
    </dsp:sp>
    <dsp:sp modelId="{7D875BED-41FF-4847-8C7D-F33E3C86D2F8}">
      <dsp:nvSpPr>
        <dsp:cNvPr id="0" name=""/>
        <dsp:cNvSpPr/>
      </dsp:nvSpPr>
      <dsp:spPr>
        <a:xfrm>
          <a:off x="0" y="679509"/>
          <a:ext cx="5486401"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Mature tooth</a:t>
          </a:r>
        </a:p>
      </dsp:txBody>
      <dsp:txXfrm>
        <a:off x="0" y="679509"/>
        <a:ext cx="5486401" cy="529920"/>
      </dsp:txXfrm>
    </dsp:sp>
    <dsp:sp modelId="{34D4F569-6CD0-48BC-887A-B3B0610ECBEF}">
      <dsp:nvSpPr>
        <dsp:cNvPr id="0" name=""/>
        <dsp:cNvSpPr/>
      </dsp:nvSpPr>
      <dsp:spPr>
        <a:xfrm>
          <a:off x="0" y="1209429"/>
          <a:ext cx="5486401" cy="673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Apexification/ root end closure </a:t>
          </a:r>
        </a:p>
      </dsp:txBody>
      <dsp:txXfrm>
        <a:off x="32898" y="1242327"/>
        <a:ext cx="5420605" cy="608124"/>
      </dsp:txXfrm>
    </dsp:sp>
    <dsp:sp modelId="{51640755-F23B-49EC-A68C-C4B5464B531F}">
      <dsp:nvSpPr>
        <dsp:cNvPr id="0" name=""/>
        <dsp:cNvSpPr/>
      </dsp:nvSpPr>
      <dsp:spPr>
        <a:xfrm>
          <a:off x="0" y="1883349"/>
          <a:ext cx="5486401"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Immature tooth</a:t>
          </a:r>
        </a:p>
      </dsp:txBody>
      <dsp:txXfrm>
        <a:off x="0" y="1883349"/>
        <a:ext cx="5486401" cy="529920"/>
      </dsp:txXfrm>
    </dsp:sp>
    <dsp:sp modelId="{C2F8C985-702D-4D83-814A-E39F74C919E8}">
      <dsp:nvSpPr>
        <dsp:cNvPr id="0" name=""/>
        <dsp:cNvSpPr/>
      </dsp:nvSpPr>
      <dsp:spPr>
        <a:xfrm>
          <a:off x="0" y="2413269"/>
          <a:ext cx="5486401" cy="673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Regenerative </a:t>
          </a:r>
        </a:p>
      </dsp:txBody>
      <dsp:txXfrm>
        <a:off x="32898" y="2446167"/>
        <a:ext cx="5420605" cy="608124"/>
      </dsp:txXfrm>
    </dsp:sp>
    <dsp:sp modelId="{836033CD-6D35-418A-80FC-FF0FF509F2FE}">
      <dsp:nvSpPr>
        <dsp:cNvPr id="0" name=""/>
        <dsp:cNvSpPr/>
      </dsp:nvSpPr>
      <dsp:spPr>
        <a:xfrm>
          <a:off x="0" y="3087189"/>
          <a:ext cx="5486401" cy="12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revascularization was first introduced by </a:t>
          </a:r>
          <a:r>
            <a:rPr lang="en-US" sz="2800" kern="1200" dirty="0" err="1"/>
            <a:t>por</a:t>
          </a:r>
          <a:r>
            <a:rPr lang="en-US" sz="2800" kern="1200" dirty="0"/>
            <a:t> Nygaard-</a:t>
          </a:r>
          <a:r>
            <a:rPr lang="en-US" sz="2800" kern="1200" dirty="0" err="1"/>
            <a:t>Ostby</a:t>
          </a:r>
          <a:r>
            <a:rPr lang="en-US" sz="2800" kern="1200" dirty="0"/>
            <a:t> in 1961</a:t>
          </a:r>
        </a:p>
      </dsp:txBody>
      <dsp:txXfrm>
        <a:off x="0" y="3087189"/>
        <a:ext cx="5486401" cy="1258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5A372-DD61-4AE3-B9CC-A152B442421E}">
      <dsp:nvSpPr>
        <dsp:cNvPr id="0" name=""/>
        <dsp:cNvSpPr/>
      </dsp:nvSpPr>
      <dsp:spPr>
        <a:xfrm rot="5400000">
          <a:off x="5325250" y="101285"/>
          <a:ext cx="1525018" cy="1326766"/>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Saline</a:t>
          </a:r>
        </a:p>
      </dsp:txBody>
      <dsp:txXfrm rot="-5400000">
        <a:off x="5631130" y="239808"/>
        <a:ext cx="913258" cy="1049720"/>
      </dsp:txXfrm>
    </dsp:sp>
    <dsp:sp modelId="{BDCFE6DE-4E2C-41A1-A1CA-EB754A19552E}">
      <dsp:nvSpPr>
        <dsp:cNvPr id="0" name=""/>
        <dsp:cNvSpPr/>
      </dsp:nvSpPr>
      <dsp:spPr>
        <a:xfrm>
          <a:off x="6791403" y="307163"/>
          <a:ext cx="1701920" cy="915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N" sz="1700" kern="1200" dirty="0"/>
            <a:t>Saliva</a:t>
          </a:r>
        </a:p>
      </dsp:txBody>
      <dsp:txXfrm>
        <a:off x="6791403" y="307163"/>
        <a:ext cx="1701920" cy="915011"/>
      </dsp:txXfrm>
    </dsp:sp>
    <dsp:sp modelId="{F2E06627-D131-4E39-A756-74939A5F0ECB}">
      <dsp:nvSpPr>
        <dsp:cNvPr id="0" name=""/>
        <dsp:cNvSpPr/>
      </dsp:nvSpPr>
      <dsp:spPr>
        <a:xfrm rot="5400000">
          <a:off x="3892343" y="101285"/>
          <a:ext cx="1525018" cy="1326766"/>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IN" sz="3000" kern="1200" dirty="0"/>
            <a:t>Tap water</a:t>
          </a:r>
        </a:p>
      </dsp:txBody>
      <dsp:txXfrm rot="-5400000">
        <a:off x="4198223" y="239808"/>
        <a:ext cx="913258" cy="1049720"/>
      </dsp:txXfrm>
    </dsp:sp>
    <dsp:sp modelId="{9FA16980-FCBE-4B11-BDDA-55D421450D3B}">
      <dsp:nvSpPr>
        <dsp:cNvPr id="0" name=""/>
        <dsp:cNvSpPr/>
      </dsp:nvSpPr>
      <dsp:spPr>
        <a:xfrm rot="5400000">
          <a:off x="4606051" y="1395721"/>
          <a:ext cx="1525018" cy="1326766"/>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Contact lenses Solution</a:t>
          </a:r>
        </a:p>
      </dsp:txBody>
      <dsp:txXfrm rot="-5400000">
        <a:off x="4911931" y="1534244"/>
        <a:ext cx="913258" cy="1049720"/>
      </dsp:txXfrm>
    </dsp:sp>
    <dsp:sp modelId="{1351B866-7320-4E5D-BDDD-4A7ABE5AC368}">
      <dsp:nvSpPr>
        <dsp:cNvPr id="0" name=""/>
        <dsp:cNvSpPr/>
      </dsp:nvSpPr>
      <dsp:spPr>
        <a:xfrm>
          <a:off x="3003257" y="1601598"/>
          <a:ext cx="1647019" cy="915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IN" sz="1700" kern="1200" dirty="0"/>
            <a:t>Propolis</a:t>
          </a:r>
        </a:p>
      </dsp:txBody>
      <dsp:txXfrm>
        <a:off x="3003257" y="1601598"/>
        <a:ext cx="1647019" cy="915011"/>
      </dsp:txXfrm>
    </dsp:sp>
    <dsp:sp modelId="{A90FDECE-6E7D-4928-8F56-60D8EE622BC0}">
      <dsp:nvSpPr>
        <dsp:cNvPr id="0" name=""/>
        <dsp:cNvSpPr/>
      </dsp:nvSpPr>
      <dsp:spPr>
        <a:xfrm rot="5400000">
          <a:off x="6038959" y="1395721"/>
          <a:ext cx="1525018" cy="132676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IN" sz="1900" kern="1200" dirty="0"/>
            <a:t>Gatorade</a:t>
          </a:r>
        </a:p>
      </dsp:txBody>
      <dsp:txXfrm rot="-5400000">
        <a:off x="6344839" y="1534244"/>
        <a:ext cx="913258" cy="1049720"/>
      </dsp:txXfrm>
    </dsp:sp>
    <dsp:sp modelId="{4C5BC963-9E9E-4063-8DBB-E01C75DBA839}">
      <dsp:nvSpPr>
        <dsp:cNvPr id="0" name=""/>
        <dsp:cNvSpPr/>
      </dsp:nvSpPr>
      <dsp:spPr>
        <a:xfrm rot="5400000">
          <a:off x="5325250" y="2690156"/>
          <a:ext cx="1525018" cy="1326766"/>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HBSS</a:t>
          </a:r>
        </a:p>
      </dsp:txBody>
      <dsp:txXfrm rot="-5400000">
        <a:off x="5631130" y="2828679"/>
        <a:ext cx="913258" cy="1049720"/>
      </dsp:txXfrm>
    </dsp:sp>
    <dsp:sp modelId="{E1935054-AD4B-4C83-8620-74DC37712CC2}">
      <dsp:nvSpPr>
        <dsp:cNvPr id="0" name=""/>
        <dsp:cNvSpPr/>
      </dsp:nvSpPr>
      <dsp:spPr>
        <a:xfrm>
          <a:off x="6791403" y="2896034"/>
          <a:ext cx="1701920" cy="915011"/>
        </a:xfrm>
        <a:prstGeom prst="rect">
          <a:avLst/>
        </a:prstGeom>
        <a:noFill/>
        <a:ln>
          <a:noFill/>
        </a:ln>
        <a:effectLst/>
      </dsp:spPr>
      <dsp:style>
        <a:lnRef idx="0">
          <a:scrgbClr r="0" g="0" b="0"/>
        </a:lnRef>
        <a:fillRef idx="0">
          <a:scrgbClr r="0" g="0" b="0"/>
        </a:fillRef>
        <a:effectRef idx="0">
          <a:scrgbClr r="0" g="0" b="0"/>
        </a:effectRef>
        <a:fontRef idx="minor"/>
      </dsp:style>
    </dsp:sp>
    <dsp:sp modelId="{5011875A-F24C-41E6-A180-2E289CC7AED2}">
      <dsp:nvSpPr>
        <dsp:cNvPr id="0" name=""/>
        <dsp:cNvSpPr/>
      </dsp:nvSpPr>
      <dsp:spPr>
        <a:xfrm rot="5400000">
          <a:off x="3892343" y="2710761"/>
          <a:ext cx="1525018" cy="1285556"/>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IN" sz="1600" kern="1200" dirty="0" err="1"/>
            <a:t>Viaspan</a:t>
          </a:r>
          <a:endParaRPr lang="en-IN" sz="800" kern="1200" dirty="0"/>
        </a:p>
      </dsp:txBody>
      <dsp:txXfrm rot="-5400000">
        <a:off x="4209512" y="2825246"/>
        <a:ext cx="890680" cy="1056589"/>
      </dsp:txXfrm>
    </dsp:sp>
    <dsp:sp modelId="{304AB911-0C09-4285-9E2E-67BFA3D58AB0}">
      <dsp:nvSpPr>
        <dsp:cNvPr id="0" name=""/>
        <dsp:cNvSpPr/>
      </dsp:nvSpPr>
      <dsp:spPr>
        <a:xfrm rot="5400000">
          <a:off x="4606051" y="3984592"/>
          <a:ext cx="1525018" cy="1326766"/>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Eagle’s Medium</a:t>
          </a:r>
        </a:p>
      </dsp:txBody>
      <dsp:txXfrm rot="-5400000">
        <a:off x="4911931" y="4123115"/>
        <a:ext cx="913258" cy="1049720"/>
      </dsp:txXfrm>
    </dsp:sp>
    <dsp:sp modelId="{A0C6A49F-E335-438F-AA76-592104A9683E}">
      <dsp:nvSpPr>
        <dsp:cNvPr id="0" name=""/>
        <dsp:cNvSpPr/>
      </dsp:nvSpPr>
      <dsp:spPr>
        <a:xfrm>
          <a:off x="3003257" y="4190470"/>
          <a:ext cx="1647019" cy="915011"/>
        </a:xfrm>
        <a:prstGeom prst="rect">
          <a:avLst/>
        </a:prstGeom>
        <a:noFill/>
        <a:ln>
          <a:noFill/>
        </a:ln>
        <a:effectLst/>
      </dsp:spPr>
      <dsp:style>
        <a:lnRef idx="0">
          <a:scrgbClr r="0" g="0" b="0"/>
        </a:lnRef>
        <a:fillRef idx="0">
          <a:scrgbClr r="0" g="0" b="0"/>
        </a:fillRef>
        <a:effectRef idx="0">
          <a:scrgbClr r="0" g="0" b="0"/>
        </a:effectRef>
        <a:fontRef idx="minor"/>
      </dsp:style>
    </dsp:sp>
    <dsp:sp modelId="{633D9EA4-E8B4-41E2-81F7-6114E17222FA}">
      <dsp:nvSpPr>
        <dsp:cNvPr id="0" name=""/>
        <dsp:cNvSpPr/>
      </dsp:nvSpPr>
      <dsp:spPr>
        <a:xfrm rot="5400000">
          <a:off x="6038959" y="4005197"/>
          <a:ext cx="1525018" cy="1285556"/>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IN" sz="2000" kern="1200" dirty="0"/>
            <a:t>Coconut water</a:t>
          </a:r>
        </a:p>
      </dsp:txBody>
      <dsp:txXfrm rot="-5400000">
        <a:off x="6356128" y="4119682"/>
        <a:ext cx="890680" cy="1056589"/>
      </dsp:txXfrm>
    </dsp:sp>
    <dsp:sp modelId="{CC1E28CE-86F7-4221-955E-52B47FBAEAE7}">
      <dsp:nvSpPr>
        <dsp:cNvPr id="0" name=""/>
        <dsp:cNvSpPr/>
      </dsp:nvSpPr>
      <dsp:spPr>
        <a:xfrm rot="5400000">
          <a:off x="5325250" y="5279028"/>
          <a:ext cx="1525018" cy="132676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Egg white</a:t>
          </a:r>
        </a:p>
      </dsp:txBody>
      <dsp:txXfrm rot="-5400000">
        <a:off x="5631130" y="5417551"/>
        <a:ext cx="913258" cy="1049720"/>
      </dsp:txXfrm>
    </dsp:sp>
    <dsp:sp modelId="{11E7DC05-5ABC-4832-99B0-41B9A3717FB8}">
      <dsp:nvSpPr>
        <dsp:cNvPr id="0" name=""/>
        <dsp:cNvSpPr/>
      </dsp:nvSpPr>
      <dsp:spPr>
        <a:xfrm>
          <a:off x="6791403" y="5484905"/>
          <a:ext cx="1701920" cy="915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N" sz="1700" kern="1200" dirty="0"/>
            <a:t>Milk</a:t>
          </a:r>
        </a:p>
      </dsp:txBody>
      <dsp:txXfrm>
        <a:off x="6791403" y="5484905"/>
        <a:ext cx="1701920" cy="915011"/>
      </dsp:txXfrm>
    </dsp:sp>
    <dsp:sp modelId="{891384BD-1DD7-45C1-989C-5FF89F2CC1A7}">
      <dsp:nvSpPr>
        <dsp:cNvPr id="0" name=""/>
        <dsp:cNvSpPr/>
      </dsp:nvSpPr>
      <dsp:spPr>
        <a:xfrm rot="5400000">
          <a:off x="3892343" y="5279028"/>
          <a:ext cx="1525018" cy="1326766"/>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IN" sz="1700" kern="1200" dirty="0" err="1"/>
            <a:t>Emdogain</a:t>
          </a:r>
          <a:endParaRPr lang="en-IN" sz="1700" kern="1200" dirty="0"/>
        </a:p>
      </dsp:txBody>
      <dsp:txXfrm rot="-5400000">
        <a:off x="4198223" y="5417551"/>
        <a:ext cx="913258" cy="10497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5A9C1-42D5-4E33-9859-2217A1FAF60B}">
      <dsp:nvSpPr>
        <dsp:cNvPr id="0" name=""/>
        <dsp:cNvSpPr/>
      </dsp:nvSpPr>
      <dsp:spPr>
        <a:xfrm>
          <a:off x="8704426" y="3729131"/>
          <a:ext cx="1112878" cy="529629"/>
        </a:xfrm>
        <a:custGeom>
          <a:avLst/>
          <a:gdLst/>
          <a:ahLst/>
          <a:cxnLst/>
          <a:rect l="0" t="0" r="0" b="0"/>
          <a:pathLst>
            <a:path>
              <a:moveTo>
                <a:pt x="0" y="0"/>
              </a:moveTo>
              <a:lnTo>
                <a:pt x="0" y="360926"/>
              </a:lnTo>
              <a:lnTo>
                <a:pt x="1112878" y="360926"/>
              </a:lnTo>
              <a:lnTo>
                <a:pt x="1112878" y="5296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3C23C7-AAB4-4EC9-A7C5-E1E21FAE25D8}">
      <dsp:nvSpPr>
        <dsp:cNvPr id="0" name=""/>
        <dsp:cNvSpPr/>
      </dsp:nvSpPr>
      <dsp:spPr>
        <a:xfrm>
          <a:off x="7591548" y="3729131"/>
          <a:ext cx="1112878" cy="529629"/>
        </a:xfrm>
        <a:custGeom>
          <a:avLst/>
          <a:gdLst/>
          <a:ahLst/>
          <a:cxnLst/>
          <a:rect l="0" t="0" r="0" b="0"/>
          <a:pathLst>
            <a:path>
              <a:moveTo>
                <a:pt x="1112878" y="0"/>
              </a:moveTo>
              <a:lnTo>
                <a:pt x="1112878" y="360926"/>
              </a:lnTo>
              <a:lnTo>
                <a:pt x="0" y="360926"/>
              </a:lnTo>
              <a:lnTo>
                <a:pt x="0" y="5296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B02C6E-5D77-4128-89FB-ED3EAC690326}">
      <dsp:nvSpPr>
        <dsp:cNvPr id="0" name=""/>
        <dsp:cNvSpPr/>
      </dsp:nvSpPr>
      <dsp:spPr>
        <a:xfrm>
          <a:off x="5922229" y="2043120"/>
          <a:ext cx="2782197" cy="529629"/>
        </a:xfrm>
        <a:custGeom>
          <a:avLst/>
          <a:gdLst/>
          <a:ahLst/>
          <a:cxnLst/>
          <a:rect l="0" t="0" r="0" b="0"/>
          <a:pathLst>
            <a:path>
              <a:moveTo>
                <a:pt x="0" y="0"/>
              </a:moveTo>
              <a:lnTo>
                <a:pt x="0" y="360926"/>
              </a:lnTo>
              <a:lnTo>
                <a:pt x="2782197" y="360926"/>
              </a:lnTo>
              <a:lnTo>
                <a:pt x="2782197" y="529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34DB2-75BC-4725-B958-AC3939DDCB76}">
      <dsp:nvSpPr>
        <dsp:cNvPr id="0" name=""/>
        <dsp:cNvSpPr/>
      </dsp:nvSpPr>
      <dsp:spPr>
        <a:xfrm>
          <a:off x="3140032" y="3729131"/>
          <a:ext cx="2225757" cy="529629"/>
        </a:xfrm>
        <a:custGeom>
          <a:avLst/>
          <a:gdLst/>
          <a:ahLst/>
          <a:cxnLst/>
          <a:rect l="0" t="0" r="0" b="0"/>
          <a:pathLst>
            <a:path>
              <a:moveTo>
                <a:pt x="0" y="0"/>
              </a:moveTo>
              <a:lnTo>
                <a:pt x="0" y="360926"/>
              </a:lnTo>
              <a:lnTo>
                <a:pt x="2225757" y="360926"/>
              </a:lnTo>
              <a:lnTo>
                <a:pt x="2225757" y="5296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1405D-C84C-4AB0-8B98-25B94D46EA77}">
      <dsp:nvSpPr>
        <dsp:cNvPr id="0" name=""/>
        <dsp:cNvSpPr/>
      </dsp:nvSpPr>
      <dsp:spPr>
        <a:xfrm>
          <a:off x="3094312" y="3729131"/>
          <a:ext cx="91440" cy="529629"/>
        </a:xfrm>
        <a:custGeom>
          <a:avLst/>
          <a:gdLst/>
          <a:ahLst/>
          <a:cxnLst/>
          <a:rect l="0" t="0" r="0" b="0"/>
          <a:pathLst>
            <a:path>
              <a:moveTo>
                <a:pt x="45720" y="0"/>
              </a:moveTo>
              <a:lnTo>
                <a:pt x="45720" y="5296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0FBC79-2A52-403E-8A8C-A4C315FC5436}">
      <dsp:nvSpPr>
        <dsp:cNvPr id="0" name=""/>
        <dsp:cNvSpPr/>
      </dsp:nvSpPr>
      <dsp:spPr>
        <a:xfrm>
          <a:off x="914274" y="3729131"/>
          <a:ext cx="2225757" cy="529629"/>
        </a:xfrm>
        <a:custGeom>
          <a:avLst/>
          <a:gdLst/>
          <a:ahLst/>
          <a:cxnLst/>
          <a:rect l="0" t="0" r="0" b="0"/>
          <a:pathLst>
            <a:path>
              <a:moveTo>
                <a:pt x="2225757" y="0"/>
              </a:moveTo>
              <a:lnTo>
                <a:pt x="2225757" y="360926"/>
              </a:lnTo>
              <a:lnTo>
                <a:pt x="0" y="360926"/>
              </a:lnTo>
              <a:lnTo>
                <a:pt x="0" y="5296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6C6032-075F-405B-8F26-DBCEF5346691}">
      <dsp:nvSpPr>
        <dsp:cNvPr id="0" name=""/>
        <dsp:cNvSpPr/>
      </dsp:nvSpPr>
      <dsp:spPr>
        <a:xfrm>
          <a:off x="3140032" y="2043120"/>
          <a:ext cx="2782197" cy="529629"/>
        </a:xfrm>
        <a:custGeom>
          <a:avLst/>
          <a:gdLst/>
          <a:ahLst/>
          <a:cxnLst/>
          <a:rect l="0" t="0" r="0" b="0"/>
          <a:pathLst>
            <a:path>
              <a:moveTo>
                <a:pt x="2782197" y="0"/>
              </a:moveTo>
              <a:lnTo>
                <a:pt x="2782197" y="360926"/>
              </a:lnTo>
              <a:lnTo>
                <a:pt x="0" y="360926"/>
              </a:lnTo>
              <a:lnTo>
                <a:pt x="0" y="529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514F2-2EF5-4033-993F-D34EA9478805}">
      <dsp:nvSpPr>
        <dsp:cNvPr id="0" name=""/>
        <dsp:cNvSpPr/>
      </dsp:nvSpPr>
      <dsp:spPr>
        <a:xfrm>
          <a:off x="5011692" y="886737"/>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E83FF-9242-4548-8521-CA2D83CB47CA}">
      <dsp:nvSpPr>
        <dsp:cNvPr id="0" name=""/>
        <dsp:cNvSpPr/>
      </dsp:nvSpPr>
      <dsp:spPr>
        <a:xfrm>
          <a:off x="5214033" y="1078962"/>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Class VI</a:t>
          </a:r>
        </a:p>
      </dsp:txBody>
      <dsp:txXfrm>
        <a:off x="5247902" y="1112831"/>
        <a:ext cx="1753336" cy="1088644"/>
      </dsp:txXfrm>
    </dsp:sp>
    <dsp:sp modelId="{868B052F-596F-4AF9-B172-8BA4AC35E650}">
      <dsp:nvSpPr>
        <dsp:cNvPr id="0" name=""/>
        <dsp:cNvSpPr/>
      </dsp:nvSpPr>
      <dsp:spPr>
        <a:xfrm>
          <a:off x="2229495" y="2572749"/>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7EF062-9C0F-42DD-8F75-3936165DC007}">
      <dsp:nvSpPr>
        <dsp:cNvPr id="0" name=""/>
        <dsp:cNvSpPr/>
      </dsp:nvSpPr>
      <dsp:spPr>
        <a:xfrm>
          <a:off x="2431836" y="2764974"/>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Root Fracture</a:t>
          </a:r>
        </a:p>
      </dsp:txBody>
      <dsp:txXfrm>
        <a:off x="2465705" y="2798843"/>
        <a:ext cx="1753336" cy="1088644"/>
      </dsp:txXfrm>
    </dsp:sp>
    <dsp:sp modelId="{9459FC39-4998-4D37-B040-BDEAD5289AA1}">
      <dsp:nvSpPr>
        <dsp:cNvPr id="0" name=""/>
        <dsp:cNvSpPr/>
      </dsp:nvSpPr>
      <dsp:spPr>
        <a:xfrm>
          <a:off x="3737" y="4258761"/>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9F1CC6-3596-4335-B548-FA85E440B619}">
      <dsp:nvSpPr>
        <dsp:cNvPr id="0" name=""/>
        <dsp:cNvSpPr/>
      </dsp:nvSpPr>
      <dsp:spPr>
        <a:xfrm>
          <a:off x="206078" y="4450985"/>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Cervical</a:t>
          </a:r>
        </a:p>
      </dsp:txBody>
      <dsp:txXfrm>
        <a:off x="239947" y="4484854"/>
        <a:ext cx="1753336" cy="1088644"/>
      </dsp:txXfrm>
    </dsp:sp>
    <dsp:sp modelId="{9E5D8E4D-B97C-448C-926E-4C188A678ECB}">
      <dsp:nvSpPr>
        <dsp:cNvPr id="0" name=""/>
        <dsp:cNvSpPr/>
      </dsp:nvSpPr>
      <dsp:spPr>
        <a:xfrm>
          <a:off x="2229495" y="4258761"/>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B01567-4D46-4844-AB8F-D4BF4CEBB4AC}">
      <dsp:nvSpPr>
        <dsp:cNvPr id="0" name=""/>
        <dsp:cNvSpPr/>
      </dsp:nvSpPr>
      <dsp:spPr>
        <a:xfrm>
          <a:off x="2431836" y="4450985"/>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Middle</a:t>
          </a:r>
        </a:p>
      </dsp:txBody>
      <dsp:txXfrm>
        <a:off x="2465705" y="4484854"/>
        <a:ext cx="1753336" cy="1088644"/>
      </dsp:txXfrm>
    </dsp:sp>
    <dsp:sp modelId="{53ECE474-27AC-43A7-AC17-ACAA70C6EE5A}">
      <dsp:nvSpPr>
        <dsp:cNvPr id="0" name=""/>
        <dsp:cNvSpPr/>
      </dsp:nvSpPr>
      <dsp:spPr>
        <a:xfrm>
          <a:off x="4455252" y="4258761"/>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4FDC9-C4E7-4D33-A926-F5FCB4B2C805}">
      <dsp:nvSpPr>
        <dsp:cNvPr id="0" name=""/>
        <dsp:cNvSpPr/>
      </dsp:nvSpPr>
      <dsp:spPr>
        <a:xfrm>
          <a:off x="4657594" y="4450985"/>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Apical</a:t>
          </a:r>
        </a:p>
      </dsp:txBody>
      <dsp:txXfrm>
        <a:off x="4691463" y="4484854"/>
        <a:ext cx="1753336" cy="1088644"/>
      </dsp:txXfrm>
    </dsp:sp>
    <dsp:sp modelId="{74FD9440-4423-47DD-B3CD-4564676E3D8D}">
      <dsp:nvSpPr>
        <dsp:cNvPr id="0" name=""/>
        <dsp:cNvSpPr/>
      </dsp:nvSpPr>
      <dsp:spPr>
        <a:xfrm>
          <a:off x="7793889" y="2572749"/>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F7BFC-65DC-4078-8349-FFA130288B42}">
      <dsp:nvSpPr>
        <dsp:cNvPr id="0" name=""/>
        <dsp:cNvSpPr/>
      </dsp:nvSpPr>
      <dsp:spPr>
        <a:xfrm>
          <a:off x="7996231" y="2764974"/>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Crown-Root Fracture</a:t>
          </a:r>
        </a:p>
      </dsp:txBody>
      <dsp:txXfrm>
        <a:off x="8030100" y="2798843"/>
        <a:ext cx="1753336" cy="1088644"/>
      </dsp:txXfrm>
    </dsp:sp>
    <dsp:sp modelId="{18B132BF-5C82-4ACF-892A-65C5B6742799}">
      <dsp:nvSpPr>
        <dsp:cNvPr id="0" name=""/>
        <dsp:cNvSpPr/>
      </dsp:nvSpPr>
      <dsp:spPr>
        <a:xfrm>
          <a:off x="6681010" y="4258761"/>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90D93-242E-4041-AFF4-3D57F74F4235}">
      <dsp:nvSpPr>
        <dsp:cNvPr id="0" name=""/>
        <dsp:cNvSpPr/>
      </dsp:nvSpPr>
      <dsp:spPr>
        <a:xfrm>
          <a:off x="6883352" y="4450985"/>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Uncomplicated</a:t>
          </a:r>
        </a:p>
      </dsp:txBody>
      <dsp:txXfrm>
        <a:off x="6917221" y="4484854"/>
        <a:ext cx="1753336" cy="1088644"/>
      </dsp:txXfrm>
    </dsp:sp>
    <dsp:sp modelId="{E89482E9-3E95-422A-B90E-AB191DF19CC2}">
      <dsp:nvSpPr>
        <dsp:cNvPr id="0" name=""/>
        <dsp:cNvSpPr/>
      </dsp:nvSpPr>
      <dsp:spPr>
        <a:xfrm>
          <a:off x="8906768" y="4258761"/>
          <a:ext cx="1821074" cy="11563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CCDFB5-129C-4C74-BBFD-D5C357B77ECE}">
      <dsp:nvSpPr>
        <dsp:cNvPr id="0" name=""/>
        <dsp:cNvSpPr/>
      </dsp:nvSpPr>
      <dsp:spPr>
        <a:xfrm>
          <a:off x="9109110" y="4450985"/>
          <a:ext cx="1821074" cy="1156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kern="1200" dirty="0"/>
            <a:t>Complicated</a:t>
          </a:r>
        </a:p>
      </dsp:txBody>
      <dsp:txXfrm>
        <a:off x="9142979" y="4484854"/>
        <a:ext cx="1753336" cy="10886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F1AA6-441B-4B87-A8FE-F893373FDAFF}"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58061-B29C-45A0-8B1B-4089FA1CD3CA}" type="slidenum">
              <a:rPr lang="en-US" smtClean="0"/>
              <a:t>‹#›</a:t>
            </a:fld>
            <a:endParaRPr lang="en-US"/>
          </a:p>
        </p:txBody>
      </p:sp>
    </p:spTree>
    <p:extLst>
      <p:ext uri="{BB962C8B-B14F-4D97-AF65-F5344CB8AC3E}">
        <p14:creationId xmlns:p14="http://schemas.microsoft.com/office/powerpoint/2010/main" val="394049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EC33D-EFDD-4E96-B06C-5E69A0AA7362}" type="slidenum">
              <a:rPr lang="en-US" smtClean="0"/>
              <a:t>6</a:t>
            </a:fld>
            <a:endParaRPr lang="en-US"/>
          </a:p>
        </p:txBody>
      </p:sp>
    </p:spTree>
    <p:extLst>
      <p:ext uri="{BB962C8B-B14F-4D97-AF65-F5344CB8AC3E}">
        <p14:creationId xmlns:p14="http://schemas.microsoft.com/office/powerpoint/2010/main" val="332597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a:t>
            </a:r>
            <a:r>
              <a:rPr lang="en-US" dirty="0"/>
              <a:t>composite in combination with the use of acid-etch technique to bond composite to enamel, made restoration possible for the fractured incisor, with minimal preparation. </a:t>
            </a:r>
          </a:p>
          <a:p>
            <a:r>
              <a:rPr lang="en-US" dirty="0">
                <a:sym typeface="Wingdings" panose="05000000000000000000" pitchFamily="2" charset="2"/>
              </a:rPr>
              <a:t></a:t>
            </a:r>
            <a:r>
              <a:rPr lang="en-US" dirty="0"/>
              <a:t>Reattachment of fractured tooth fragments offers a viable restorative option for the clinician because it restores tooth function and esthetics with the use of a very conservative and cost-effective approach. Also provide immediate natural esthetics and functional rehabilitation</a:t>
            </a:r>
          </a:p>
        </p:txBody>
      </p:sp>
      <p:sp>
        <p:nvSpPr>
          <p:cNvPr id="4" name="Slide Number Placeholder 3"/>
          <p:cNvSpPr>
            <a:spLocks noGrp="1"/>
          </p:cNvSpPr>
          <p:nvPr>
            <p:ph type="sldNum" sz="quarter" idx="5"/>
          </p:nvPr>
        </p:nvSpPr>
        <p:spPr/>
        <p:txBody>
          <a:bodyPr/>
          <a:lstStyle/>
          <a:p>
            <a:fld id="{7A5EC33D-EFDD-4E96-B06C-5E69A0AA7362}" type="slidenum">
              <a:rPr lang="en-US" smtClean="0"/>
              <a:t>23</a:t>
            </a:fld>
            <a:endParaRPr lang="en-US"/>
          </a:p>
        </p:txBody>
      </p:sp>
    </p:spTree>
    <p:extLst>
      <p:ext uri="{BB962C8B-B14F-4D97-AF65-F5344CB8AC3E}">
        <p14:creationId xmlns:p14="http://schemas.microsoft.com/office/powerpoint/2010/main" val="214812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265" marR="2204085" indent="-419100">
              <a:lnSpc>
                <a:spcPct val="100000"/>
              </a:lnSpc>
              <a:spcBef>
                <a:spcPts val="2135"/>
              </a:spcBef>
            </a:pPr>
            <a:endParaRPr lang="en-US" dirty="0"/>
          </a:p>
        </p:txBody>
      </p:sp>
      <p:sp>
        <p:nvSpPr>
          <p:cNvPr id="4" name="Slide Number Placeholder 3"/>
          <p:cNvSpPr>
            <a:spLocks noGrp="1"/>
          </p:cNvSpPr>
          <p:nvPr>
            <p:ph type="sldNum" sz="quarter" idx="5"/>
          </p:nvPr>
        </p:nvSpPr>
        <p:spPr/>
        <p:txBody>
          <a:bodyPr/>
          <a:lstStyle/>
          <a:p>
            <a:fld id="{83548B9E-FBFE-4C07-8ED1-51DEC799D81E}" type="slidenum">
              <a:rPr lang="en-US" smtClean="0"/>
              <a:t>24</a:t>
            </a:fld>
            <a:endParaRPr lang="en-US"/>
          </a:p>
        </p:txBody>
      </p:sp>
    </p:spTree>
    <p:extLst>
      <p:ext uri="{BB962C8B-B14F-4D97-AF65-F5344CB8AC3E}">
        <p14:creationId xmlns:p14="http://schemas.microsoft.com/office/powerpoint/2010/main" val="346242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8214D"/>
                </a:solidFill>
                <a:effectLst/>
                <a:latin typeface="Circular Std Book"/>
              </a:rPr>
              <a:t>Enamel-dentin fractures with pulp exposure (complicated crown fracture)</a:t>
            </a:r>
            <a:r>
              <a:rPr lang="en-US" b="0" i="0" dirty="0">
                <a:solidFill>
                  <a:srgbClr val="18214D"/>
                </a:solidFill>
                <a:effectLst/>
                <a:latin typeface="Circular Std Book"/>
              </a:rPr>
              <a:t> are diagnosed clinically by observing a missing crown structure and pulp exposure. </a:t>
            </a:r>
          </a:p>
          <a:p>
            <a:r>
              <a:rPr lang="en-US" b="0" i="0" dirty="0">
                <a:solidFill>
                  <a:srgbClr val="18214D"/>
                </a:solidFill>
                <a:effectLst/>
                <a:latin typeface="Circular Std Book"/>
              </a:rPr>
              <a:t>The tooth is usually sensitive to air, temperature, and pressure</a:t>
            </a:r>
          </a:p>
          <a:p>
            <a:endParaRPr lang="en-US" dirty="0"/>
          </a:p>
        </p:txBody>
      </p:sp>
      <p:sp>
        <p:nvSpPr>
          <p:cNvPr id="4" name="Slide Number Placeholder 3"/>
          <p:cNvSpPr>
            <a:spLocks noGrp="1"/>
          </p:cNvSpPr>
          <p:nvPr>
            <p:ph type="sldNum" sz="quarter" idx="5"/>
          </p:nvPr>
        </p:nvSpPr>
        <p:spPr/>
        <p:txBody>
          <a:bodyPr/>
          <a:lstStyle/>
          <a:p>
            <a:fld id="{F0158061-B29C-45A0-8B1B-4089FA1CD3CA}" type="slidenum">
              <a:rPr lang="en-US" smtClean="0"/>
              <a:t>25</a:t>
            </a:fld>
            <a:endParaRPr lang="en-US"/>
          </a:p>
        </p:txBody>
      </p:sp>
    </p:spTree>
    <p:extLst>
      <p:ext uri="{BB962C8B-B14F-4D97-AF65-F5344CB8AC3E}">
        <p14:creationId xmlns:p14="http://schemas.microsoft.com/office/powerpoint/2010/main" val="578040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options are (1) vital pulp therapy comprising pulp capping, partial pulpotomy, and full pulpotomy or (2) pulpectomy. The choice of treatment depends on</a:t>
            </a:r>
            <a:r>
              <a:rPr lang="en-US" dirty="0">
                <a:sym typeface="Wingdings" panose="05000000000000000000" pitchFamily="2" charset="2"/>
              </a:rPr>
              <a:t></a:t>
            </a:r>
            <a:endParaRPr lang="en-US" dirty="0"/>
          </a:p>
          <a:p>
            <a:r>
              <a:rPr lang="en-US" dirty="0"/>
              <a:t>-If the root is immature, the goal is to maintain a vital pulp to allow for root maturation/development and closure of the apex.</a:t>
            </a:r>
          </a:p>
          <a:p>
            <a:r>
              <a:rPr lang="en-US" dirty="0"/>
              <a:t>-In mature teeth, a direct pulp cap can be performed if the exposure is pinpoint and treatment is taking place soon after injury. teeth with closed apices if the pulp exposure is large is pulpectomy. Clinical and radiographic follow-up is at 6–8 weeks and 1 year</a:t>
            </a:r>
          </a:p>
        </p:txBody>
      </p:sp>
      <p:sp>
        <p:nvSpPr>
          <p:cNvPr id="4" name="Slide Number Placeholder 3"/>
          <p:cNvSpPr>
            <a:spLocks noGrp="1"/>
          </p:cNvSpPr>
          <p:nvPr>
            <p:ph type="sldNum" sz="quarter" idx="5"/>
          </p:nvPr>
        </p:nvSpPr>
        <p:spPr/>
        <p:txBody>
          <a:bodyPr/>
          <a:lstStyle/>
          <a:p>
            <a:fld id="{7A5EC33D-EFDD-4E96-B06C-5E69A0AA7362}" type="slidenum">
              <a:rPr lang="en-US" smtClean="0"/>
              <a:t>26</a:t>
            </a:fld>
            <a:endParaRPr lang="en-US"/>
          </a:p>
        </p:txBody>
      </p:sp>
    </p:spTree>
    <p:extLst>
      <p:ext uri="{BB962C8B-B14F-4D97-AF65-F5344CB8AC3E}">
        <p14:creationId xmlns:p14="http://schemas.microsoft.com/office/powerpoint/2010/main" val="321934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by microorganisms during the healing phase will cause failure. </a:t>
            </a:r>
          </a:p>
          <a:p>
            <a:r>
              <a:rPr lang="en-US" dirty="0"/>
              <a:t>-Injury resulting in an exposure of the pulp in young patients often presents a challenge in diagnosis and treatment even greater than that of a pulp exposed by caries. In addition to treating the pulp at the exposure site, the dentist must keep in mind that, as a result of the blow, conditions may be present for many unpredictable reactions in the pulp or supporting tissues. The immediate objective in treatment, however, should be the selection of a procedure designed to maintain the vitality of the pulp whenever possible. </a:t>
            </a:r>
          </a:p>
        </p:txBody>
      </p:sp>
      <p:sp>
        <p:nvSpPr>
          <p:cNvPr id="4" name="Slide Number Placeholder 3"/>
          <p:cNvSpPr>
            <a:spLocks noGrp="1"/>
          </p:cNvSpPr>
          <p:nvPr>
            <p:ph type="sldNum" sz="quarter" idx="5"/>
          </p:nvPr>
        </p:nvSpPr>
        <p:spPr/>
        <p:txBody>
          <a:bodyPr/>
          <a:lstStyle/>
          <a:p>
            <a:fld id="{7A5EC33D-EFDD-4E96-B06C-5E69A0AA7362}" type="slidenum">
              <a:rPr lang="en-US" smtClean="0"/>
              <a:t>27</a:t>
            </a:fld>
            <a:endParaRPr lang="en-US"/>
          </a:p>
        </p:txBody>
      </p:sp>
    </p:spTree>
    <p:extLst>
      <p:ext uri="{BB962C8B-B14F-4D97-AF65-F5344CB8AC3E}">
        <p14:creationId xmlns:p14="http://schemas.microsoft.com/office/powerpoint/2010/main" val="387092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a:t>
            </a:r>
            <a:r>
              <a:rPr lang="en-US" dirty="0"/>
              <a:t>The prime requisite of pulpal healing is an adequate seal against oral fluids. Therefore a restoration should be placed immediately to protect the pulp-capping material until the healing process is well advanced, at least 2 </a:t>
            </a:r>
            <a:r>
              <a:rPr lang="en-US" dirty="0" err="1"/>
              <a:t>months.The</a:t>
            </a:r>
            <a:r>
              <a:rPr lang="en-US" dirty="0"/>
              <a:t> radicular pulp has enormous capacity to remain healthy and undergo repair if all infected and inflamed coronal tissue is removed and an appropriate wound dressing and sealing coronal restoration are applied. Pulp amputation by partial pulpotomy or complete coronal pulpotomy is often the treatment of choice</a:t>
            </a:r>
          </a:p>
          <a:p>
            <a:r>
              <a:rPr lang="en-US" dirty="0">
                <a:sym typeface="Wingdings" panose="05000000000000000000" pitchFamily="2" charset="2"/>
              </a:rPr>
              <a:t></a:t>
            </a:r>
            <a:r>
              <a:rPr lang="en-US" b="1" dirty="0" err="1">
                <a:sym typeface="Wingdings" panose="05000000000000000000" pitchFamily="2" charset="2"/>
              </a:rPr>
              <a:t>welbury</a:t>
            </a:r>
            <a:r>
              <a:rPr lang="en-US" b="1" dirty="0">
                <a:sym typeface="Wingdings" panose="05000000000000000000" pitchFamily="2" charset="2"/>
              </a:rPr>
              <a:t> </a:t>
            </a:r>
            <a:r>
              <a:rPr lang="en-US" dirty="0">
                <a:sym typeface="Wingdings" panose="05000000000000000000" pitchFamily="2" charset="2"/>
              </a:rPr>
              <a:t> </a:t>
            </a:r>
            <a:r>
              <a:rPr lang="en-US" dirty="0"/>
              <a:t>Review after a month, at 3 months, and then every 6 months for up to 4 years in order to assess pulp vitality. Periodic radiographic review should also be arranged to monitor dentine bridge formation and root growth</a:t>
            </a:r>
          </a:p>
        </p:txBody>
      </p:sp>
      <p:sp>
        <p:nvSpPr>
          <p:cNvPr id="4" name="Slide Number Placeholder 3"/>
          <p:cNvSpPr>
            <a:spLocks noGrp="1"/>
          </p:cNvSpPr>
          <p:nvPr>
            <p:ph type="sldNum" sz="quarter" idx="5"/>
          </p:nvPr>
        </p:nvSpPr>
        <p:spPr/>
        <p:txBody>
          <a:bodyPr/>
          <a:lstStyle/>
          <a:p>
            <a:fld id="{7A5EC33D-EFDD-4E96-B06C-5E69A0AA7362}" type="slidenum">
              <a:rPr lang="en-US" smtClean="0"/>
              <a:t>28</a:t>
            </a:fld>
            <a:endParaRPr lang="en-US"/>
          </a:p>
        </p:txBody>
      </p:sp>
    </p:spTree>
    <p:extLst>
      <p:ext uri="{BB962C8B-B14F-4D97-AF65-F5344CB8AC3E}">
        <p14:creationId xmlns:p14="http://schemas.microsoft.com/office/powerpoint/2010/main" val="62221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265" marR="2204085" indent="-419100">
              <a:lnSpc>
                <a:spcPct val="100000"/>
              </a:lnSpc>
              <a:spcBef>
                <a:spcPts val="2135"/>
              </a:spcBef>
            </a:pPr>
            <a:endParaRPr lang="en-US" dirty="0"/>
          </a:p>
        </p:txBody>
      </p:sp>
      <p:sp>
        <p:nvSpPr>
          <p:cNvPr id="4" name="Slide Number Placeholder 3"/>
          <p:cNvSpPr>
            <a:spLocks noGrp="1"/>
          </p:cNvSpPr>
          <p:nvPr>
            <p:ph type="sldNum" sz="quarter" idx="5"/>
          </p:nvPr>
        </p:nvSpPr>
        <p:spPr/>
        <p:txBody>
          <a:bodyPr/>
          <a:lstStyle/>
          <a:p>
            <a:fld id="{83548B9E-FBFE-4C07-8ED1-51DEC799D81E}" type="slidenum">
              <a:rPr lang="en-US" smtClean="0"/>
              <a:t>29</a:t>
            </a:fld>
            <a:endParaRPr lang="en-US"/>
          </a:p>
        </p:txBody>
      </p:sp>
    </p:spTree>
    <p:extLst>
      <p:ext uri="{BB962C8B-B14F-4D97-AF65-F5344CB8AC3E}">
        <p14:creationId xmlns:p14="http://schemas.microsoft.com/office/powerpoint/2010/main" val="2310428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265" marR="2204085" indent="-419100">
              <a:lnSpc>
                <a:spcPct val="100000"/>
              </a:lnSpc>
              <a:spcBef>
                <a:spcPts val="2135"/>
              </a:spcBef>
            </a:pPr>
            <a:endParaRPr lang="en-US" dirty="0"/>
          </a:p>
        </p:txBody>
      </p:sp>
      <p:sp>
        <p:nvSpPr>
          <p:cNvPr id="4" name="Slide Number Placeholder 3"/>
          <p:cNvSpPr>
            <a:spLocks noGrp="1"/>
          </p:cNvSpPr>
          <p:nvPr>
            <p:ph type="sldNum" sz="quarter" idx="5"/>
          </p:nvPr>
        </p:nvSpPr>
        <p:spPr/>
        <p:txBody>
          <a:bodyPr/>
          <a:lstStyle/>
          <a:p>
            <a:fld id="{83548B9E-FBFE-4C07-8ED1-51DEC799D81E}" type="slidenum">
              <a:rPr lang="en-US" smtClean="0"/>
              <a:t>42</a:t>
            </a:fld>
            <a:endParaRPr lang="en-US"/>
          </a:p>
        </p:txBody>
      </p:sp>
    </p:spTree>
    <p:extLst>
      <p:ext uri="{BB962C8B-B14F-4D97-AF65-F5344CB8AC3E}">
        <p14:creationId xmlns:p14="http://schemas.microsoft.com/office/powerpoint/2010/main" val="359797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265" marR="2204085" indent="-419100">
              <a:lnSpc>
                <a:spcPct val="100000"/>
              </a:lnSpc>
              <a:spcBef>
                <a:spcPts val="2135"/>
              </a:spcBef>
            </a:pPr>
            <a:endParaRPr lang="en-US" dirty="0"/>
          </a:p>
        </p:txBody>
      </p:sp>
      <p:sp>
        <p:nvSpPr>
          <p:cNvPr id="4" name="Slide Number Placeholder 3"/>
          <p:cNvSpPr>
            <a:spLocks noGrp="1"/>
          </p:cNvSpPr>
          <p:nvPr>
            <p:ph type="sldNum" sz="quarter" idx="5"/>
          </p:nvPr>
        </p:nvSpPr>
        <p:spPr/>
        <p:txBody>
          <a:bodyPr/>
          <a:lstStyle/>
          <a:p>
            <a:fld id="{83548B9E-FBFE-4C07-8ED1-51DEC799D81E}" type="slidenum">
              <a:rPr lang="en-US" smtClean="0"/>
              <a:t>45</a:t>
            </a:fld>
            <a:endParaRPr lang="en-US"/>
          </a:p>
        </p:txBody>
      </p:sp>
    </p:spTree>
    <p:extLst>
      <p:ext uri="{BB962C8B-B14F-4D97-AF65-F5344CB8AC3E}">
        <p14:creationId xmlns:p14="http://schemas.microsoft.com/office/powerpoint/2010/main" val="2893882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265" marR="2204085" indent="-419100">
              <a:lnSpc>
                <a:spcPct val="100000"/>
              </a:lnSpc>
              <a:spcBef>
                <a:spcPts val="2135"/>
              </a:spcBef>
            </a:pPr>
            <a:endParaRPr lang="en-US" dirty="0"/>
          </a:p>
        </p:txBody>
      </p:sp>
      <p:sp>
        <p:nvSpPr>
          <p:cNvPr id="4" name="Slide Number Placeholder 3"/>
          <p:cNvSpPr>
            <a:spLocks noGrp="1"/>
          </p:cNvSpPr>
          <p:nvPr>
            <p:ph type="sldNum" sz="quarter" idx="5"/>
          </p:nvPr>
        </p:nvSpPr>
        <p:spPr/>
        <p:txBody>
          <a:bodyPr/>
          <a:lstStyle/>
          <a:p>
            <a:fld id="{83548B9E-FBFE-4C07-8ED1-51DEC799D81E}" type="slidenum">
              <a:rPr lang="en-US" smtClean="0"/>
              <a:t>53</a:t>
            </a:fld>
            <a:endParaRPr lang="en-US"/>
          </a:p>
        </p:txBody>
      </p:sp>
    </p:spTree>
    <p:extLst>
      <p:ext uri="{BB962C8B-B14F-4D97-AF65-F5344CB8AC3E}">
        <p14:creationId xmlns:p14="http://schemas.microsoft.com/office/powerpoint/2010/main" val="938203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studies all over </a:t>
            </a:r>
            <a:r>
              <a:rPr lang="en-US" dirty="0" err="1"/>
              <a:t>india</a:t>
            </a:r>
            <a:endParaRPr lang="en-US" dirty="0"/>
          </a:p>
        </p:txBody>
      </p:sp>
      <p:sp>
        <p:nvSpPr>
          <p:cNvPr id="4" name="Slide Number Placeholder 3"/>
          <p:cNvSpPr>
            <a:spLocks noGrp="1"/>
          </p:cNvSpPr>
          <p:nvPr>
            <p:ph type="sldNum" sz="quarter" idx="5"/>
          </p:nvPr>
        </p:nvSpPr>
        <p:spPr/>
        <p:txBody>
          <a:bodyPr/>
          <a:lstStyle/>
          <a:p>
            <a:fld id="{7A5EC33D-EFDD-4E96-B06C-5E69A0AA7362}" type="slidenum">
              <a:rPr lang="en-US" smtClean="0"/>
              <a:t>7</a:t>
            </a:fld>
            <a:endParaRPr lang="en-US"/>
          </a:p>
        </p:txBody>
      </p:sp>
    </p:spTree>
    <p:extLst>
      <p:ext uri="{BB962C8B-B14F-4D97-AF65-F5344CB8AC3E}">
        <p14:creationId xmlns:p14="http://schemas.microsoft.com/office/powerpoint/2010/main" val="165630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EC33D-EFDD-4E96-B06C-5E69A0AA7362}" type="slidenum">
              <a:rPr lang="en-US" smtClean="0"/>
              <a:t>10</a:t>
            </a:fld>
            <a:endParaRPr lang="en-US"/>
          </a:p>
        </p:txBody>
      </p:sp>
    </p:spTree>
    <p:extLst>
      <p:ext uri="{BB962C8B-B14F-4D97-AF65-F5344CB8AC3E}">
        <p14:creationId xmlns:p14="http://schemas.microsoft.com/office/powerpoint/2010/main" val="135382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spc="-60" dirty="0">
                <a:latin typeface="Times New Roman"/>
                <a:cs typeface="Times New Roman"/>
              </a:rPr>
              <a:t>Should be considered an </a:t>
            </a:r>
            <a:r>
              <a:rPr lang="en-IN" sz="1200" b="1" spc="-60" dirty="0">
                <a:latin typeface="Times New Roman"/>
                <a:cs typeface="Times New Roman"/>
              </a:rPr>
              <a:t>emergency </a:t>
            </a:r>
            <a:r>
              <a:rPr lang="en-IN" sz="1200" spc="-60" dirty="0">
                <a:latin typeface="Times New Roman"/>
                <a:cs typeface="Times New Roman"/>
              </a:rPr>
              <a:t>and </a:t>
            </a:r>
            <a:r>
              <a:rPr lang="en-IN" sz="1200" b="1" spc="-60" dirty="0">
                <a:latin typeface="Times New Roman"/>
                <a:cs typeface="Times New Roman"/>
              </a:rPr>
              <a:t>treated immediately </a:t>
            </a:r>
            <a:r>
              <a:rPr lang="en-IN" sz="1200" spc="-60" dirty="0">
                <a:latin typeface="Times New Roman"/>
                <a:cs typeface="Times New Roman"/>
              </a:rPr>
              <a:t>in certain types. </a:t>
            </a:r>
          </a:p>
          <a:p>
            <a:endParaRPr lang="en-US" dirty="0"/>
          </a:p>
        </p:txBody>
      </p:sp>
      <p:sp>
        <p:nvSpPr>
          <p:cNvPr id="4" name="Slide Number Placeholder 3"/>
          <p:cNvSpPr>
            <a:spLocks noGrp="1"/>
          </p:cNvSpPr>
          <p:nvPr>
            <p:ph type="sldNum" sz="quarter" idx="5"/>
          </p:nvPr>
        </p:nvSpPr>
        <p:spPr/>
        <p:txBody>
          <a:bodyPr/>
          <a:lstStyle/>
          <a:p>
            <a:fld id="{F0158061-B29C-45A0-8B1B-4089FA1CD3CA}" type="slidenum">
              <a:rPr lang="en-US" smtClean="0"/>
              <a:t>15</a:t>
            </a:fld>
            <a:endParaRPr lang="en-US"/>
          </a:p>
        </p:txBody>
      </p:sp>
    </p:spTree>
    <p:extLst>
      <p:ext uri="{BB962C8B-B14F-4D97-AF65-F5344CB8AC3E}">
        <p14:creationId xmlns:p14="http://schemas.microsoft.com/office/powerpoint/2010/main" val="9226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265" marR="2204085" indent="-419100">
              <a:lnSpc>
                <a:spcPct val="100000"/>
              </a:lnSpc>
              <a:spcBef>
                <a:spcPts val="2135"/>
              </a:spcBef>
            </a:pPr>
            <a:endParaRPr lang="en-US" dirty="0"/>
          </a:p>
        </p:txBody>
      </p:sp>
      <p:sp>
        <p:nvSpPr>
          <p:cNvPr id="4" name="Slide Number Placeholder 3"/>
          <p:cNvSpPr>
            <a:spLocks noGrp="1"/>
          </p:cNvSpPr>
          <p:nvPr>
            <p:ph type="sldNum" sz="quarter" idx="5"/>
          </p:nvPr>
        </p:nvSpPr>
        <p:spPr/>
        <p:txBody>
          <a:bodyPr/>
          <a:lstStyle/>
          <a:p>
            <a:fld id="{83548B9E-FBFE-4C07-8ED1-51DEC799D81E}" type="slidenum">
              <a:rPr lang="en-US" smtClean="0"/>
              <a:t>17</a:t>
            </a:fld>
            <a:endParaRPr lang="en-US"/>
          </a:p>
        </p:txBody>
      </p:sp>
    </p:spTree>
    <p:extLst>
      <p:ext uri="{BB962C8B-B14F-4D97-AF65-F5344CB8AC3E}">
        <p14:creationId xmlns:p14="http://schemas.microsoft.com/office/powerpoint/2010/main" val="675130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158061-B29C-45A0-8B1B-4089FA1CD3CA}" type="slidenum">
              <a:rPr lang="en-US" smtClean="0"/>
              <a:t>18</a:t>
            </a:fld>
            <a:endParaRPr lang="en-US"/>
          </a:p>
        </p:txBody>
      </p:sp>
    </p:spTree>
    <p:extLst>
      <p:ext uri="{BB962C8B-B14F-4D97-AF65-F5344CB8AC3E}">
        <p14:creationId xmlns:p14="http://schemas.microsoft.com/office/powerpoint/2010/main" val="279808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but if the crack is more severe, etching and sealing with bonding resin is advised </a:t>
            </a:r>
            <a:r>
              <a:rPr lang="en-US" b="1" i="0" dirty="0">
                <a:solidFill>
                  <a:srgbClr val="000000"/>
                </a:solidFill>
                <a:effectLst/>
                <a:latin typeface="Times New Roman" panose="02020603050405020304" pitchFamily="18" charset="0"/>
              </a:rPr>
              <a:t>to prevent bacterial contamination and discoloration</a:t>
            </a:r>
          </a:p>
          <a:p>
            <a:r>
              <a:rPr lang="en-US" dirty="0">
                <a:solidFill>
                  <a:srgbClr val="000000"/>
                </a:solidFill>
                <a:latin typeface="Suisse Intl"/>
              </a:rPr>
              <a:t>If pulp vitality is retained </a:t>
            </a:r>
            <a:r>
              <a:rPr lang="en-US" b="1" dirty="0">
                <a:solidFill>
                  <a:srgbClr val="000000"/>
                </a:solidFill>
                <a:latin typeface="Suisse Intl"/>
              </a:rPr>
              <a:t>at 6 months post trauma </a:t>
            </a:r>
            <a:r>
              <a:rPr lang="en-US" dirty="0">
                <a:solidFill>
                  <a:srgbClr val="000000"/>
                </a:solidFill>
                <a:latin typeface="Suisse Intl"/>
              </a:rPr>
              <a:t>no further follow up is needed. </a:t>
            </a:r>
          </a:p>
          <a:p>
            <a:r>
              <a:rPr lang="en-US" dirty="0">
                <a:solidFill>
                  <a:srgbClr val="000000"/>
                </a:solidFill>
                <a:latin typeface="Suisse Intl"/>
              </a:rPr>
              <a:t>In case of pulp necrosis, appropriate endodontic therapy has to be implemented</a:t>
            </a:r>
            <a:endParaRPr lang="en-US" dirty="0"/>
          </a:p>
          <a:p>
            <a:endParaRPr lang="en-US" dirty="0"/>
          </a:p>
        </p:txBody>
      </p:sp>
      <p:sp>
        <p:nvSpPr>
          <p:cNvPr id="4" name="Slide Number Placeholder 3"/>
          <p:cNvSpPr>
            <a:spLocks noGrp="1"/>
          </p:cNvSpPr>
          <p:nvPr>
            <p:ph type="sldNum" sz="quarter" idx="5"/>
          </p:nvPr>
        </p:nvSpPr>
        <p:spPr/>
        <p:txBody>
          <a:bodyPr/>
          <a:lstStyle/>
          <a:p>
            <a:fld id="{7A5EC33D-EFDD-4E96-B06C-5E69A0AA7362}" type="slidenum">
              <a:rPr lang="en-US" smtClean="0"/>
              <a:t>19</a:t>
            </a:fld>
            <a:endParaRPr lang="en-US"/>
          </a:p>
        </p:txBody>
      </p:sp>
    </p:spTree>
    <p:extLst>
      <p:ext uri="{BB962C8B-B14F-4D97-AF65-F5344CB8AC3E}">
        <p14:creationId xmlns:p14="http://schemas.microsoft.com/office/powerpoint/2010/main" val="153158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265" marR="2204085" indent="-419100">
              <a:lnSpc>
                <a:spcPct val="100000"/>
              </a:lnSpc>
              <a:spcBef>
                <a:spcPts val="2135"/>
              </a:spcBef>
            </a:pPr>
            <a:endParaRPr lang="en-US" dirty="0"/>
          </a:p>
        </p:txBody>
      </p:sp>
      <p:sp>
        <p:nvSpPr>
          <p:cNvPr id="4" name="Slide Number Placeholder 3"/>
          <p:cNvSpPr>
            <a:spLocks noGrp="1"/>
          </p:cNvSpPr>
          <p:nvPr>
            <p:ph type="sldNum" sz="quarter" idx="5"/>
          </p:nvPr>
        </p:nvSpPr>
        <p:spPr/>
        <p:txBody>
          <a:bodyPr/>
          <a:lstStyle/>
          <a:p>
            <a:fld id="{83548B9E-FBFE-4C07-8ED1-51DEC799D81E}" type="slidenum">
              <a:rPr lang="en-US" smtClean="0"/>
              <a:t>20</a:t>
            </a:fld>
            <a:endParaRPr lang="en-US"/>
          </a:p>
        </p:txBody>
      </p:sp>
    </p:spTree>
    <p:extLst>
      <p:ext uri="{BB962C8B-B14F-4D97-AF65-F5344CB8AC3E}">
        <p14:creationId xmlns:p14="http://schemas.microsoft.com/office/powerpoint/2010/main" val="1407650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rPr>
              <a:t>vital tooth with no sensitivity to percussion and no mobility.</a:t>
            </a:r>
          </a:p>
          <a:p>
            <a:r>
              <a:rPr lang="en-US" dirty="0"/>
              <a:t>Sensitivity to thermal changes and mastication</a:t>
            </a:r>
          </a:p>
          <a:p>
            <a:r>
              <a:rPr lang="en-US" b="0" i="0" dirty="0">
                <a:effectLst/>
              </a:rPr>
              <a:t>Dentin and dentinal tubule </a:t>
            </a:r>
            <a:r>
              <a:rPr lang="en-US" dirty="0"/>
              <a:t>exposure</a:t>
            </a:r>
            <a:endParaRPr lang="en-US" b="0" i="0" dirty="0">
              <a:effectLst/>
            </a:endParaRPr>
          </a:p>
          <a:p>
            <a:r>
              <a:rPr lang="en-US" dirty="0"/>
              <a:t>therapeutic measures should be directed towards dentin coverage in order to avoid bacterial ingress and thereby permit the pulp to recover and elicit repair</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F0158061-B29C-45A0-8B1B-4089FA1CD3CA}" type="slidenum">
              <a:rPr lang="en-US" smtClean="0"/>
              <a:t>21</a:t>
            </a:fld>
            <a:endParaRPr lang="en-US"/>
          </a:p>
        </p:txBody>
      </p:sp>
    </p:spTree>
    <p:extLst>
      <p:ext uri="{BB962C8B-B14F-4D97-AF65-F5344CB8AC3E}">
        <p14:creationId xmlns:p14="http://schemas.microsoft.com/office/powerpoint/2010/main" val="2431853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321C-13D6-5ACD-B7A3-D316011C39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42D698-6C98-3C7A-08C1-F1C87639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2E24D8-4D1B-E302-0FC6-7C36A8227FB1}"/>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5" name="Footer Placeholder 4">
            <a:extLst>
              <a:ext uri="{FF2B5EF4-FFF2-40B4-BE49-F238E27FC236}">
                <a16:creationId xmlns:a16="http://schemas.microsoft.com/office/drawing/2014/main" id="{DAA806B2-2740-B500-2E63-E04A43C82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FB1DE-9A3B-C1AE-E200-9F374F46AC77}"/>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59363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AA46-A21F-E17F-424D-44F55B4305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553E2F-EFCD-B2ED-43E3-94D704732C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75601-EA91-3099-12CC-7C1919992E2E}"/>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5" name="Footer Placeholder 4">
            <a:extLst>
              <a:ext uri="{FF2B5EF4-FFF2-40B4-BE49-F238E27FC236}">
                <a16:creationId xmlns:a16="http://schemas.microsoft.com/office/drawing/2014/main" id="{29FF292C-944F-D693-0254-73C752221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DC0DA-99BD-149E-227D-86C55AF21F91}"/>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150422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4C5E3-741D-BAD4-BA9F-CEB9EF6D6D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63A6C-90C7-2BCE-DD32-9CB1CFB83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33C66-9F41-6418-5E74-926E76E8EB94}"/>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5" name="Footer Placeholder 4">
            <a:extLst>
              <a:ext uri="{FF2B5EF4-FFF2-40B4-BE49-F238E27FC236}">
                <a16:creationId xmlns:a16="http://schemas.microsoft.com/office/drawing/2014/main" id="{9A281AC2-FEFA-26D9-03FD-3ADEF338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A12A4-DA6E-230A-3CF5-D867E17B33BE}"/>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351151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A20E-B145-076A-08E9-E6B85D4231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55C6-C781-0E0D-FED5-4194961EFE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5A226-228E-B60C-CA89-023508357E98}"/>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5" name="Footer Placeholder 4">
            <a:extLst>
              <a:ext uri="{FF2B5EF4-FFF2-40B4-BE49-F238E27FC236}">
                <a16:creationId xmlns:a16="http://schemas.microsoft.com/office/drawing/2014/main" id="{96DEF089-552E-C697-3084-115917BEC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D1C42-F313-BC60-B626-5D2B9849D882}"/>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321932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CC09-D3C9-F6CC-22A0-288CE3916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2A0877-D1AF-F7BF-6537-AFFC8A3BC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4897D9-2361-03F5-69B7-CC43EBDAA181}"/>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5" name="Footer Placeholder 4">
            <a:extLst>
              <a:ext uri="{FF2B5EF4-FFF2-40B4-BE49-F238E27FC236}">
                <a16:creationId xmlns:a16="http://schemas.microsoft.com/office/drawing/2014/main" id="{267C9799-58F7-8746-4145-19E621261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42643-47A9-1013-D475-BA5B0E3E0A8D}"/>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211333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2F25-280B-043A-4390-25A3AE85F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73D7E-7AC1-57FF-57B3-26B50A283F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778DE-AB63-7355-8F1B-691F6DBCC0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19E4F-7B17-7ED5-A2FF-6F1C65E17733}"/>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6" name="Footer Placeholder 5">
            <a:extLst>
              <a:ext uri="{FF2B5EF4-FFF2-40B4-BE49-F238E27FC236}">
                <a16:creationId xmlns:a16="http://schemas.microsoft.com/office/drawing/2014/main" id="{1A6C6880-88A1-C0A2-727B-82DDB38EC2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1C7E0-74BC-1677-F4DD-4E1AAEB90CC3}"/>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86900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6888-4AF2-CD45-6178-FC63CAB0A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C7A91-8EFF-9450-188F-D198D2AEE9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3FBFA5-5312-11FD-3A30-62F2EFF7C0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F2061-53E7-95C3-BC46-FE82125AB3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4F6E96-CBB3-3AE3-AD4C-43A60A7BBA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FF51A-7283-E2CA-16EF-13E077BE4EF2}"/>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8" name="Footer Placeholder 7">
            <a:extLst>
              <a:ext uri="{FF2B5EF4-FFF2-40B4-BE49-F238E27FC236}">
                <a16:creationId xmlns:a16="http://schemas.microsoft.com/office/drawing/2014/main" id="{F51CB6DE-F125-51F9-6BA3-C97E4FA6F2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AED417-D7DE-2B8E-EBC2-AD3C637136C3}"/>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168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EA38-128C-4550-CEE0-71B0383A99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DBA86D-AEAE-720F-467D-0A94E28296E6}"/>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4" name="Footer Placeholder 3">
            <a:extLst>
              <a:ext uri="{FF2B5EF4-FFF2-40B4-BE49-F238E27FC236}">
                <a16:creationId xmlns:a16="http://schemas.microsoft.com/office/drawing/2014/main" id="{C060B216-7EB0-4625-9E05-9D16240E2C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02A483-8C1A-514A-2D69-9003B695948D}"/>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348093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47F3F-0BC7-F3C7-E82B-C7EE39526431}"/>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3" name="Footer Placeholder 2">
            <a:extLst>
              <a:ext uri="{FF2B5EF4-FFF2-40B4-BE49-F238E27FC236}">
                <a16:creationId xmlns:a16="http://schemas.microsoft.com/office/drawing/2014/main" id="{FDC827E8-D780-8866-D1B8-E6C07DEBF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F009D-4AA8-3E8B-7CA1-4F4985155643}"/>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144440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14D7-ADE6-993A-F55D-B956ADA9D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7E61E8-2AEB-2DD8-BD7E-04030E43A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7475D-5A1C-5D57-2648-07340F1E2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B16C9-B798-25B1-510E-19232942DDBB}"/>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6" name="Footer Placeholder 5">
            <a:extLst>
              <a:ext uri="{FF2B5EF4-FFF2-40B4-BE49-F238E27FC236}">
                <a16:creationId xmlns:a16="http://schemas.microsoft.com/office/drawing/2014/main" id="{820272B7-A288-42FE-FCFB-D7977289D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B1728-68F6-C41B-6A89-758C769CAE1F}"/>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935487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7B75-5A32-61E3-716D-4BDD5A709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D2E048-5C33-6F5C-19BB-F8447928D6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4B5729-9BE2-8A5A-45C7-AECD38E1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9712E-9C83-09D8-B4B6-A0CEB1E61565}"/>
              </a:ext>
            </a:extLst>
          </p:cNvPr>
          <p:cNvSpPr>
            <a:spLocks noGrp="1"/>
          </p:cNvSpPr>
          <p:nvPr>
            <p:ph type="dt" sz="half" idx="10"/>
          </p:nvPr>
        </p:nvSpPr>
        <p:spPr/>
        <p:txBody>
          <a:bodyPr/>
          <a:lstStyle/>
          <a:p>
            <a:fld id="{C9BCAD3C-7B5F-4777-A13B-A494958E8D9E}" type="datetimeFigureOut">
              <a:rPr lang="en-US" smtClean="0"/>
              <a:t>9/22/2023</a:t>
            </a:fld>
            <a:endParaRPr lang="en-US"/>
          </a:p>
        </p:txBody>
      </p:sp>
      <p:sp>
        <p:nvSpPr>
          <p:cNvPr id="6" name="Footer Placeholder 5">
            <a:extLst>
              <a:ext uri="{FF2B5EF4-FFF2-40B4-BE49-F238E27FC236}">
                <a16:creationId xmlns:a16="http://schemas.microsoft.com/office/drawing/2014/main" id="{9FA7A731-1371-6137-BAD4-30008058D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4315D-B78B-6EB7-EF44-423ED47B23F1}"/>
              </a:ext>
            </a:extLst>
          </p:cNvPr>
          <p:cNvSpPr>
            <a:spLocks noGrp="1"/>
          </p:cNvSpPr>
          <p:nvPr>
            <p:ph type="sldNum" sz="quarter" idx="12"/>
          </p:nvPr>
        </p:nvSpPr>
        <p:spPr/>
        <p:txBody>
          <a:bodyPr/>
          <a:lstStyle/>
          <a:p>
            <a:fld id="{2B41ABB7-17B8-4ACE-AD07-68A2C219B44A}" type="slidenum">
              <a:rPr lang="en-US" smtClean="0"/>
              <a:t>‹#›</a:t>
            </a:fld>
            <a:endParaRPr lang="en-US"/>
          </a:p>
        </p:txBody>
      </p:sp>
    </p:spTree>
    <p:extLst>
      <p:ext uri="{BB962C8B-B14F-4D97-AF65-F5344CB8AC3E}">
        <p14:creationId xmlns:p14="http://schemas.microsoft.com/office/powerpoint/2010/main" val="406772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04C7F4-C677-3FCC-34A3-73681FC3E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75991C-4BA4-FD24-E269-3E0985E7C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EE162-B608-8004-5141-5F1FA2DFB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CAD3C-7B5F-4777-A13B-A494958E8D9E}" type="datetimeFigureOut">
              <a:rPr lang="en-US" smtClean="0"/>
              <a:t>9/22/2023</a:t>
            </a:fld>
            <a:endParaRPr lang="en-US"/>
          </a:p>
        </p:txBody>
      </p:sp>
      <p:sp>
        <p:nvSpPr>
          <p:cNvPr id="5" name="Footer Placeholder 4">
            <a:extLst>
              <a:ext uri="{FF2B5EF4-FFF2-40B4-BE49-F238E27FC236}">
                <a16:creationId xmlns:a16="http://schemas.microsoft.com/office/drawing/2014/main" id="{41E0CC7E-5683-90A7-0BC0-BB2A948D8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B0412D-B8E9-6A7E-7AC7-D90EE8BB2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1ABB7-17B8-4ACE-AD07-68A2C219B44A}" type="slidenum">
              <a:rPr lang="en-US" smtClean="0"/>
              <a:t>‹#›</a:t>
            </a:fld>
            <a:endParaRPr lang="en-US"/>
          </a:p>
        </p:txBody>
      </p:sp>
    </p:spTree>
    <p:extLst>
      <p:ext uri="{BB962C8B-B14F-4D97-AF65-F5344CB8AC3E}">
        <p14:creationId xmlns:p14="http://schemas.microsoft.com/office/powerpoint/2010/main" val="2100603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jpg"/><Relationship Id="rId7" Type="http://schemas.openxmlformats.org/officeDocument/2006/relationships/image" Target="../media/image26.png"/><Relationship Id="rId12"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g"/><Relationship Id="rId11" Type="http://schemas.microsoft.com/office/2007/relationships/hdphoto" Target="../media/hdphoto3.wdp"/><Relationship Id="rId5" Type="http://schemas.openxmlformats.org/officeDocument/2006/relationships/image" Target="../media/image24.jpg"/><Relationship Id="rId10" Type="http://schemas.openxmlformats.org/officeDocument/2006/relationships/image" Target="../media/image28.png"/><Relationship Id="rId4" Type="http://schemas.openxmlformats.org/officeDocument/2006/relationships/image" Target="../media/image23.jpeg"/><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4.jp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AF29-7CB3-A8E3-35ED-9C38A771521D}"/>
              </a:ext>
            </a:extLst>
          </p:cNvPr>
          <p:cNvSpPr>
            <a:spLocks noGrp="1"/>
          </p:cNvSpPr>
          <p:nvPr>
            <p:ph type="ctrTitle"/>
          </p:nvPr>
        </p:nvSpPr>
        <p:spPr/>
        <p:txBody>
          <a:bodyPr>
            <a:normAutofit fontScale="90000"/>
          </a:bodyPr>
          <a:lstStyle/>
          <a:p>
            <a:r>
              <a:rPr lang="en-US" sz="8800" b="1" dirty="0"/>
              <a:t>WELCOME</a:t>
            </a:r>
            <a:br>
              <a:rPr lang="en-US" sz="8800" b="1" dirty="0"/>
            </a:br>
            <a:r>
              <a:rPr lang="en-US" sz="4000" b="1" u="sng" dirty="0"/>
              <a:t>TOPIC- TRAUMA</a:t>
            </a:r>
            <a:r>
              <a:rPr lang="en-US" sz="8800" b="1" u="sng" dirty="0"/>
              <a:t> </a:t>
            </a:r>
          </a:p>
        </p:txBody>
      </p:sp>
      <p:sp>
        <p:nvSpPr>
          <p:cNvPr id="3" name="Subtitle 2">
            <a:extLst>
              <a:ext uri="{FF2B5EF4-FFF2-40B4-BE49-F238E27FC236}">
                <a16:creationId xmlns:a16="http://schemas.microsoft.com/office/drawing/2014/main" id="{BC5351F0-D355-0161-2125-63B7948A6328}"/>
              </a:ext>
            </a:extLst>
          </p:cNvPr>
          <p:cNvSpPr>
            <a:spLocks noGrp="1"/>
          </p:cNvSpPr>
          <p:nvPr>
            <p:ph type="subTitle" idx="1"/>
          </p:nvPr>
        </p:nvSpPr>
        <p:spPr/>
        <p:txBody>
          <a:bodyPr/>
          <a:lstStyle/>
          <a:p>
            <a:r>
              <a:rPr lang="en-US" dirty="0"/>
              <a:t>-DR SONALI KISAN WAGHMODE</a:t>
            </a:r>
          </a:p>
          <a:p>
            <a:r>
              <a:rPr lang="en-US" dirty="0"/>
              <a:t>DEPT OF PEDIATRIC DENTISTRY</a:t>
            </a:r>
          </a:p>
          <a:p>
            <a:r>
              <a:rPr lang="en-US" dirty="0"/>
              <a:t>SCHOOL OF DENTAL SCIENCES, KARAD</a:t>
            </a:r>
          </a:p>
        </p:txBody>
      </p:sp>
      <p:pic>
        <p:nvPicPr>
          <p:cNvPr id="1026" name="Picture 2" descr="Krishna Vishwa Vidyapeeth">
            <a:extLst>
              <a:ext uri="{FF2B5EF4-FFF2-40B4-BE49-F238E27FC236}">
                <a16:creationId xmlns:a16="http://schemas.microsoft.com/office/drawing/2014/main" id="{5F0E8697-4307-32C3-7E1E-62A064B88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5984" y="0"/>
            <a:ext cx="1436016" cy="142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9611"/>
      </p:ext>
    </p:extLst>
  </p:cSld>
  <p:clrMapOvr>
    <a:masterClrMapping/>
  </p:clrMapOvr>
  <mc:AlternateContent xmlns:mc="http://schemas.openxmlformats.org/markup-compatibility/2006" xmlns:p14="http://schemas.microsoft.com/office/powerpoint/2010/main">
    <mc:Choice Requires="p14">
      <p:transition spd="slow" p14:dur="2000" advTm="6049"/>
    </mc:Choice>
    <mc:Fallback xmlns="">
      <p:transition spd="slow" advTm="6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CA585-93CE-4227-B134-14E8D2304249}"/>
              </a:ext>
            </a:extLst>
          </p:cNvPr>
          <p:cNvSpPr/>
          <p:nvPr/>
        </p:nvSpPr>
        <p:spPr>
          <a:xfrm>
            <a:off x="2294478" y="460169"/>
            <a:ext cx="7603043"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800" b="1" dirty="0">
                <a:latin typeface="Times New Roman" pitchFamily="18" charset="0"/>
                <a:cs typeface="Times New Roman" pitchFamily="18" charset="0"/>
              </a:rPr>
              <a:t>ELLIS AND DAVEY CLASSIFICATION (1970)</a:t>
            </a:r>
            <a:endParaRPr lang="en-IN" sz="2800" dirty="0"/>
          </a:p>
        </p:txBody>
      </p:sp>
      <p:sp>
        <p:nvSpPr>
          <p:cNvPr id="11" name="Rectangle 10">
            <a:extLst>
              <a:ext uri="{FF2B5EF4-FFF2-40B4-BE49-F238E27FC236}">
                <a16:creationId xmlns:a16="http://schemas.microsoft.com/office/drawing/2014/main" id="{22BC7F62-F8A8-43E5-B8F1-3C0963A54013}"/>
              </a:ext>
            </a:extLst>
          </p:cNvPr>
          <p:cNvSpPr/>
          <p:nvPr/>
        </p:nvSpPr>
        <p:spPr>
          <a:xfrm>
            <a:off x="1066799" y="1416561"/>
            <a:ext cx="10058400" cy="461665"/>
          </a:xfrm>
          <a:prstGeom prst="rect">
            <a:avLst/>
          </a:prstGeom>
          <a:solidFill>
            <a:srgbClr val="FFFF00"/>
          </a:solidFill>
        </p:spPr>
        <p:txBody>
          <a:bodyPr wrap="square">
            <a:spAutoFit/>
          </a:bodyPr>
          <a:lstStyle/>
          <a:p>
            <a:r>
              <a:rPr lang="en-IN" sz="2400" b="1" dirty="0">
                <a:latin typeface="Times New Roman" panose="02020603050405020304" pitchFamily="18" charset="0"/>
                <a:cs typeface="Times New Roman" panose="02020603050405020304" pitchFamily="18" charset="0"/>
              </a:rPr>
              <a:t>Class 1</a:t>
            </a:r>
            <a:r>
              <a:rPr lang="en-IN" sz="2400" dirty="0">
                <a:latin typeface="Times New Roman" panose="02020603050405020304" pitchFamily="18" charset="0"/>
                <a:cs typeface="Times New Roman" panose="02020603050405020304" pitchFamily="18" charset="0"/>
              </a:rPr>
              <a:t> - Simple fracture of the crown-involving enamel with little or no dentin </a:t>
            </a:r>
          </a:p>
        </p:txBody>
      </p:sp>
      <p:sp>
        <p:nvSpPr>
          <p:cNvPr id="15" name="Slide Number Placeholder 14">
            <a:extLst>
              <a:ext uri="{FF2B5EF4-FFF2-40B4-BE49-F238E27FC236}">
                <a16:creationId xmlns:a16="http://schemas.microsoft.com/office/drawing/2014/main" id="{2D5ABD1B-C01B-4742-8381-23362C1DCE68}"/>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10</a:t>
            </a:fld>
            <a:endParaRPr lang="en-IN"/>
          </a:p>
        </p:txBody>
      </p:sp>
      <p:pic>
        <p:nvPicPr>
          <p:cNvPr id="2" name="Picture 1">
            <a:extLst>
              <a:ext uri="{FF2B5EF4-FFF2-40B4-BE49-F238E27FC236}">
                <a16:creationId xmlns:a16="http://schemas.microsoft.com/office/drawing/2014/main" id="{7828D2A6-952E-B00C-487C-2B5ACB955040}"/>
              </a:ext>
            </a:extLst>
          </p:cNvPr>
          <p:cNvPicPr>
            <a:picLocks noChangeAspect="1"/>
          </p:cNvPicPr>
          <p:nvPr/>
        </p:nvPicPr>
        <p:blipFill>
          <a:blip r:embed="rId3"/>
          <a:stretch>
            <a:fillRect/>
          </a:stretch>
        </p:blipFill>
        <p:spPr>
          <a:xfrm>
            <a:off x="3192335" y="2401314"/>
            <a:ext cx="5594862" cy="3141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Krishna Vishwa Vidyapeeth">
            <a:extLst>
              <a:ext uri="{FF2B5EF4-FFF2-40B4-BE49-F238E27FC236}">
                <a16:creationId xmlns:a16="http://schemas.microsoft.com/office/drawing/2014/main" id="{296E7857-8ADA-3BDE-97B6-4FE2C91B0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073238-FE16-412F-9CB9-DFD29F696AA6}"/>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11</a:t>
            </a:fld>
            <a:endParaRPr lang="en-IN" dirty="0"/>
          </a:p>
        </p:txBody>
      </p:sp>
      <p:sp>
        <p:nvSpPr>
          <p:cNvPr id="3" name="Rectangle 2">
            <a:extLst>
              <a:ext uri="{FF2B5EF4-FFF2-40B4-BE49-F238E27FC236}">
                <a16:creationId xmlns:a16="http://schemas.microsoft.com/office/drawing/2014/main" id="{09A17B60-104E-47ED-8009-AEAACF669581}"/>
              </a:ext>
            </a:extLst>
          </p:cNvPr>
          <p:cNvSpPr/>
          <p:nvPr/>
        </p:nvSpPr>
        <p:spPr>
          <a:xfrm>
            <a:off x="159077" y="561122"/>
            <a:ext cx="11423323" cy="461665"/>
          </a:xfrm>
          <a:prstGeom prst="rect">
            <a:avLst/>
          </a:prstGeom>
          <a:solidFill>
            <a:srgbClr val="FFFF00"/>
          </a:solidFill>
        </p:spPr>
        <p:txBody>
          <a:bodyPr wrap="square">
            <a:spAutoFit/>
          </a:bodyPr>
          <a:lstStyle/>
          <a:p>
            <a:r>
              <a:rPr lang="en-IN" sz="2400" b="1" dirty="0">
                <a:latin typeface="Times New Roman" panose="02020603050405020304" pitchFamily="18" charset="0"/>
                <a:cs typeface="Times New Roman" panose="02020603050405020304" pitchFamily="18" charset="0"/>
              </a:rPr>
              <a:t>Class 2</a:t>
            </a:r>
            <a:r>
              <a:rPr lang="en-IN" sz="2400" dirty="0">
                <a:latin typeface="Times New Roman" panose="02020603050405020304" pitchFamily="18" charset="0"/>
                <a:cs typeface="Times New Roman" panose="02020603050405020304" pitchFamily="18" charset="0"/>
              </a:rPr>
              <a:t> - </a:t>
            </a:r>
            <a:r>
              <a:rPr lang="en-IN" sz="2400" dirty="0"/>
              <a:t>Extensive fracture of the crown – involving considerable dentin, but not the pulp </a:t>
            </a:r>
            <a:endParaRPr lang="en-IN"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61F6628-BF4B-4299-ADEE-38EFF9F78C7F}"/>
              </a:ext>
            </a:extLst>
          </p:cNvPr>
          <p:cNvSpPr/>
          <p:nvPr/>
        </p:nvSpPr>
        <p:spPr>
          <a:xfrm>
            <a:off x="495300" y="3605211"/>
            <a:ext cx="11201400" cy="830997"/>
          </a:xfrm>
          <a:prstGeom prst="rect">
            <a:avLst/>
          </a:prstGeom>
          <a:solidFill>
            <a:srgbClr val="FFFF00"/>
          </a:solidFill>
        </p:spPr>
        <p:txBody>
          <a:bodyPr wrap="square">
            <a:spAutoFit/>
          </a:bodyPr>
          <a:lstStyle/>
          <a:p>
            <a:pPr algn="ctr"/>
            <a:r>
              <a:rPr lang="en-IN" sz="2400" b="1" dirty="0"/>
              <a:t>Class 3</a:t>
            </a:r>
            <a:r>
              <a:rPr lang="en-IN" sz="2400" dirty="0"/>
              <a:t> - Extensive fracture of the crown- involving considerable dentin, and </a:t>
            </a:r>
          </a:p>
          <a:p>
            <a:pPr algn="ctr"/>
            <a:r>
              <a:rPr lang="en-IN" sz="2400" b="1" dirty="0"/>
              <a:t>exposing the dental pulp </a:t>
            </a:r>
          </a:p>
        </p:txBody>
      </p:sp>
      <p:pic>
        <p:nvPicPr>
          <p:cNvPr id="13" name="Picture 12">
            <a:extLst>
              <a:ext uri="{FF2B5EF4-FFF2-40B4-BE49-F238E27FC236}">
                <a16:creationId xmlns:a16="http://schemas.microsoft.com/office/drawing/2014/main" id="{A4203E52-1465-AE44-3CD3-8E38EF522FC6}"/>
              </a:ext>
            </a:extLst>
          </p:cNvPr>
          <p:cNvPicPr>
            <a:picLocks noChangeAspect="1"/>
          </p:cNvPicPr>
          <p:nvPr/>
        </p:nvPicPr>
        <p:blipFill rotWithShape="1">
          <a:blip r:embed="rId2">
            <a:extLst>
              <a:ext uri="{28A0092B-C50C-407E-A947-70E740481C1C}">
                <a14:useLocalDpi xmlns:a14="http://schemas.microsoft.com/office/drawing/2010/main" val="0"/>
              </a:ext>
            </a:extLst>
          </a:blip>
          <a:srcRect l="30754" t="27778" r="23222" b="30741"/>
          <a:stretch/>
        </p:blipFill>
        <p:spPr>
          <a:xfrm>
            <a:off x="3704330" y="4705740"/>
            <a:ext cx="3922933" cy="1997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0241B9F-D5A2-BAF9-0AF6-4AC2B90B25BF}"/>
              </a:ext>
            </a:extLst>
          </p:cNvPr>
          <p:cNvPicPr>
            <a:picLocks noChangeAspect="1"/>
          </p:cNvPicPr>
          <p:nvPr/>
        </p:nvPicPr>
        <p:blipFill rotWithShape="1">
          <a:blip r:embed="rId3">
            <a:extLst>
              <a:ext uri="{28A0092B-C50C-407E-A947-70E740481C1C}">
                <a14:useLocalDpi xmlns:a14="http://schemas.microsoft.com/office/drawing/2010/main" val="0"/>
              </a:ext>
            </a:extLst>
          </a:blip>
          <a:srcRect l="30921" t="28845" r="24191" b="40943"/>
          <a:stretch/>
        </p:blipFill>
        <p:spPr>
          <a:xfrm>
            <a:off x="3563338" y="1167646"/>
            <a:ext cx="4204915" cy="2248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Krishna Vishwa Vidyapeeth">
            <a:extLst>
              <a:ext uri="{FF2B5EF4-FFF2-40B4-BE49-F238E27FC236}">
                <a16:creationId xmlns:a16="http://schemas.microsoft.com/office/drawing/2014/main" id="{4B1322EA-07C5-9F65-57CC-8152A12D2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7609" y="1"/>
            <a:ext cx="634416" cy="63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49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25EA1E-B092-4E94-9438-98441617FD6E}"/>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12</a:t>
            </a:fld>
            <a:endParaRPr lang="en-IN" dirty="0"/>
          </a:p>
        </p:txBody>
      </p:sp>
      <p:sp>
        <p:nvSpPr>
          <p:cNvPr id="3" name="Rectangle 2">
            <a:extLst>
              <a:ext uri="{FF2B5EF4-FFF2-40B4-BE49-F238E27FC236}">
                <a16:creationId xmlns:a16="http://schemas.microsoft.com/office/drawing/2014/main" id="{A456E061-93A5-4AD5-BC54-38075A33E3F0}"/>
              </a:ext>
            </a:extLst>
          </p:cNvPr>
          <p:cNvSpPr/>
          <p:nvPr/>
        </p:nvSpPr>
        <p:spPr>
          <a:xfrm>
            <a:off x="0" y="397647"/>
            <a:ext cx="11201400" cy="830997"/>
          </a:xfrm>
          <a:prstGeom prst="rect">
            <a:avLst/>
          </a:prstGeom>
          <a:solidFill>
            <a:srgbClr val="FFFF00"/>
          </a:solidFill>
        </p:spPr>
        <p:txBody>
          <a:bodyPr wrap="square">
            <a:spAutoFit/>
          </a:bodyPr>
          <a:lstStyle/>
          <a:p>
            <a:pPr algn="ctr"/>
            <a:r>
              <a:rPr lang="en-IN" sz="2400" b="1" dirty="0">
                <a:latin typeface="Times New Roman" panose="02020603050405020304" pitchFamily="18" charset="0"/>
                <a:cs typeface="Times New Roman" panose="02020603050405020304" pitchFamily="18" charset="0"/>
              </a:rPr>
              <a:t>Class 4</a:t>
            </a:r>
            <a:r>
              <a:rPr lang="en-IN" sz="2400" dirty="0">
                <a:latin typeface="Times New Roman" panose="02020603050405020304" pitchFamily="18" charset="0"/>
                <a:cs typeface="Times New Roman" panose="02020603050405020304" pitchFamily="18" charset="0"/>
              </a:rPr>
              <a:t> -</a:t>
            </a:r>
            <a:r>
              <a:rPr lang="en-IN" sz="2400" dirty="0"/>
              <a:t>The traumatized tooth which becomes </a:t>
            </a:r>
            <a:r>
              <a:rPr lang="en-IN" sz="2400" b="1" dirty="0"/>
              <a:t>nonvital-</a:t>
            </a:r>
          </a:p>
          <a:p>
            <a:pPr algn="ctr"/>
            <a:r>
              <a:rPr lang="en-IN" sz="2400" dirty="0"/>
              <a:t>with or without loss of crown structure </a:t>
            </a:r>
            <a:endParaRPr lang="en-IN"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FF0C578-22A5-4B1E-A2AA-E74B0CC38498}"/>
              </a:ext>
            </a:extLst>
          </p:cNvPr>
          <p:cNvSpPr/>
          <p:nvPr/>
        </p:nvSpPr>
        <p:spPr>
          <a:xfrm>
            <a:off x="495300" y="3732184"/>
            <a:ext cx="11201400" cy="461665"/>
          </a:xfrm>
          <a:prstGeom prst="rect">
            <a:avLst/>
          </a:prstGeom>
          <a:solidFill>
            <a:srgbClr val="FFFF00"/>
          </a:solidFill>
        </p:spPr>
        <p:txBody>
          <a:bodyPr wrap="square">
            <a:spAutoFit/>
          </a:bodyPr>
          <a:lstStyle/>
          <a:p>
            <a:pPr algn="ctr"/>
            <a:r>
              <a:rPr lang="en-IN" sz="2400" b="1" dirty="0">
                <a:latin typeface="Times New Roman" panose="02020603050405020304" pitchFamily="18" charset="0"/>
                <a:cs typeface="Times New Roman" panose="02020603050405020304" pitchFamily="18" charset="0"/>
              </a:rPr>
              <a:t>Class 5</a:t>
            </a:r>
            <a:r>
              <a:rPr lang="en-IN" sz="2400" dirty="0">
                <a:latin typeface="Times New Roman" panose="02020603050405020304" pitchFamily="18" charset="0"/>
                <a:cs typeface="Times New Roman" panose="02020603050405020304" pitchFamily="18" charset="0"/>
              </a:rPr>
              <a:t> -</a:t>
            </a:r>
            <a:r>
              <a:rPr lang="en-IN" sz="2400" dirty="0"/>
              <a:t>Tooth lost as a trauma (exarticulation/avulsion)</a:t>
            </a:r>
            <a:endParaRPr lang="en-IN" sz="2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10AB8670-7462-78F2-F832-BD73F4086AE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10584" b="12028"/>
          <a:stretch/>
        </p:blipFill>
        <p:spPr>
          <a:xfrm>
            <a:off x="7366932" y="1304227"/>
            <a:ext cx="3682068" cy="2317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FFD2B1AE-D7E9-F699-17A5-5A59C1414AAC}"/>
              </a:ext>
            </a:extLst>
          </p:cNvPr>
          <p:cNvPicPr>
            <a:picLocks noChangeAspect="1"/>
          </p:cNvPicPr>
          <p:nvPr/>
        </p:nvPicPr>
        <p:blipFill rotWithShape="1">
          <a:blip r:embed="rId4">
            <a:extLst>
              <a:ext uri="{28A0092B-C50C-407E-A947-70E740481C1C}">
                <a14:useLocalDpi xmlns:a14="http://schemas.microsoft.com/office/drawing/2010/main" val="0"/>
              </a:ext>
            </a:extLst>
          </a:blip>
          <a:srcRect l="28119" t="35185" r="38695" b="45556"/>
          <a:stretch/>
        </p:blipFill>
        <p:spPr>
          <a:xfrm rot="10800000">
            <a:off x="1612543" y="1304227"/>
            <a:ext cx="5287701" cy="2301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9371765-1503-1B49-43EA-00CAB25C7719}"/>
              </a:ext>
            </a:extLst>
          </p:cNvPr>
          <p:cNvPicPr>
            <a:picLocks noChangeAspect="1"/>
          </p:cNvPicPr>
          <p:nvPr/>
        </p:nvPicPr>
        <p:blipFill rotWithShape="1">
          <a:blip r:embed="rId5"/>
          <a:srcRect l="17295" t="47423" r="51691" b="33608"/>
          <a:stretch/>
        </p:blipFill>
        <p:spPr>
          <a:xfrm>
            <a:off x="3497344" y="4320254"/>
            <a:ext cx="1781665" cy="236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7917E87-3862-4A69-F68E-9CC449F2D925}"/>
              </a:ext>
            </a:extLst>
          </p:cNvPr>
          <p:cNvPicPr>
            <a:picLocks noChangeAspect="1"/>
          </p:cNvPicPr>
          <p:nvPr/>
        </p:nvPicPr>
        <p:blipFill rotWithShape="1">
          <a:blip r:embed="rId5"/>
          <a:srcRect l="16701" t="13333" r="19183" b="68385"/>
          <a:stretch/>
        </p:blipFill>
        <p:spPr>
          <a:xfrm>
            <a:off x="5761348" y="4345014"/>
            <a:ext cx="3778578" cy="2337445"/>
          </a:xfrm>
          <a:prstGeom prst="rect">
            <a:avLst/>
          </a:prstGeom>
        </p:spPr>
      </p:pic>
      <p:pic>
        <p:nvPicPr>
          <p:cNvPr id="7" name="Picture 6" descr="Krishna Vishwa Vidyapeeth">
            <a:extLst>
              <a:ext uri="{FF2B5EF4-FFF2-40B4-BE49-F238E27FC236}">
                <a16:creationId xmlns:a16="http://schemas.microsoft.com/office/drawing/2014/main" id="{DE346F8A-7A3E-A7C5-A7CB-63900A1A3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5700" y="80248"/>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09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1F31D-4E21-4105-BBF5-A0630ED5601F}"/>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13</a:t>
            </a:fld>
            <a:endParaRPr lang="en-IN" dirty="0"/>
          </a:p>
        </p:txBody>
      </p:sp>
      <p:sp>
        <p:nvSpPr>
          <p:cNvPr id="3" name="Rectangle 2">
            <a:extLst>
              <a:ext uri="{FF2B5EF4-FFF2-40B4-BE49-F238E27FC236}">
                <a16:creationId xmlns:a16="http://schemas.microsoft.com/office/drawing/2014/main" id="{F230254A-129C-4E06-ABF0-CEFE518292F7}"/>
              </a:ext>
            </a:extLst>
          </p:cNvPr>
          <p:cNvSpPr/>
          <p:nvPr/>
        </p:nvSpPr>
        <p:spPr>
          <a:xfrm>
            <a:off x="0" y="334168"/>
            <a:ext cx="11201400" cy="461665"/>
          </a:xfrm>
          <a:prstGeom prst="rect">
            <a:avLst/>
          </a:prstGeom>
          <a:solidFill>
            <a:srgbClr val="FFFF00"/>
          </a:solidFill>
        </p:spPr>
        <p:txBody>
          <a:bodyPr wrap="square">
            <a:spAutoFit/>
          </a:bodyPr>
          <a:lstStyle/>
          <a:p>
            <a:pPr algn="ctr"/>
            <a:r>
              <a:rPr lang="en-IN" sz="2400" b="1" dirty="0">
                <a:latin typeface="Times New Roman" panose="02020603050405020304" pitchFamily="18" charset="0"/>
                <a:cs typeface="Times New Roman" panose="02020603050405020304" pitchFamily="18" charset="0"/>
              </a:rPr>
              <a:t>Class 6 </a:t>
            </a:r>
            <a:r>
              <a:rPr lang="en-IN" sz="2400" dirty="0">
                <a:latin typeface="Times New Roman" panose="02020603050405020304" pitchFamily="18" charset="0"/>
                <a:cs typeface="Times New Roman" panose="02020603050405020304" pitchFamily="18" charset="0"/>
              </a:rPr>
              <a:t>-</a:t>
            </a:r>
            <a:r>
              <a:rPr lang="en-IN" sz="2400" b="1" dirty="0"/>
              <a:t>Fracture of the root </a:t>
            </a:r>
            <a:r>
              <a:rPr lang="en-IN" sz="2400" dirty="0"/>
              <a:t>- with or without loss of crown structure </a:t>
            </a:r>
            <a:endParaRPr lang="en-IN"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4A51FD7-FF1D-41BC-88FE-D0D62424982E}"/>
              </a:ext>
            </a:extLst>
          </p:cNvPr>
          <p:cNvSpPr/>
          <p:nvPr/>
        </p:nvSpPr>
        <p:spPr>
          <a:xfrm>
            <a:off x="495300" y="3523488"/>
            <a:ext cx="11201400" cy="461665"/>
          </a:xfrm>
          <a:prstGeom prst="rect">
            <a:avLst/>
          </a:prstGeom>
          <a:solidFill>
            <a:srgbClr val="FFFF00"/>
          </a:solidFill>
        </p:spPr>
        <p:txBody>
          <a:bodyPr wrap="square">
            <a:spAutoFit/>
          </a:bodyPr>
          <a:lstStyle/>
          <a:p>
            <a:pPr algn="ctr"/>
            <a:r>
              <a:rPr lang="en-IN" sz="2400" b="1" dirty="0">
                <a:latin typeface="Times New Roman" panose="02020603050405020304" pitchFamily="18" charset="0"/>
                <a:cs typeface="Times New Roman" panose="02020603050405020304" pitchFamily="18" charset="0"/>
              </a:rPr>
              <a:t>Class 7</a:t>
            </a:r>
            <a:r>
              <a:rPr lang="en-IN" sz="2400" dirty="0">
                <a:latin typeface="Times New Roman" panose="02020603050405020304" pitchFamily="18" charset="0"/>
                <a:cs typeface="Times New Roman" panose="02020603050405020304" pitchFamily="18" charset="0"/>
              </a:rPr>
              <a:t> -</a:t>
            </a:r>
            <a:r>
              <a:rPr lang="en-IN" sz="2400" b="1" dirty="0"/>
              <a:t>Displacement</a:t>
            </a:r>
            <a:r>
              <a:rPr lang="en-IN" sz="2400" dirty="0"/>
              <a:t> of the tooth-without fracture of crown or root </a:t>
            </a:r>
            <a:endParaRPr lang="en-IN" sz="2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8034DDA-EBD6-BFC4-455E-1D7E3DC953F1}"/>
              </a:ext>
            </a:extLst>
          </p:cNvPr>
          <p:cNvPicPr>
            <a:picLocks noChangeAspect="1"/>
          </p:cNvPicPr>
          <p:nvPr/>
        </p:nvPicPr>
        <p:blipFill rotWithShape="1">
          <a:blip r:embed="rId2">
            <a:extLst>
              <a:ext uri="{28A0092B-C50C-407E-A947-70E740481C1C}">
                <a14:useLocalDpi xmlns:a14="http://schemas.microsoft.com/office/drawing/2010/main" val="0"/>
              </a:ext>
            </a:extLst>
          </a:blip>
          <a:srcRect l="34653" t="33402" r="33359" b="42455"/>
          <a:stretch/>
        </p:blipFill>
        <p:spPr>
          <a:xfrm flipH="1">
            <a:off x="2903406" y="4067555"/>
            <a:ext cx="5651724" cy="2409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AE9A95B-4B19-6B57-239B-D1DFC12EC5DA}"/>
              </a:ext>
            </a:extLst>
          </p:cNvPr>
          <p:cNvPicPr>
            <a:picLocks noChangeAspect="1"/>
          </p:cNvPicPr>
          <p:nvPr/>
        </p:nvPicPr>
        <p:blipFill rotWithShape="1">
          <a:blip r:embed="rId3"/>
          <a:srcRect l="48629" t="29246" r="12025" b="31184"/>
          <a:stretch/>
        </p:blipFill>
        <p:spPr>
          <a:xfrm>
            <a:off x="4911366" y="878235"/>
            <a:ext cx="1923068" cy="2578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Krishna Vishwa Vidyapeeth">
            <a:extLst>
              <a:ext uri="{FF2B5EF4-FFF2-40B4-BE49-F238E27FC236}">
                <a16:creationId xmlns:a16="http://schemas.microsoft.com/office/drawing/2014/main" id="{7AAF9C27-4A5F-B138-EDA5-2008AC9E7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31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E5839-B105-47F4-A702-D75DFA4F7914}"/>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14</a:t>
            </a:fld>
            <a:endParaRPr lang="en-IN" dirty="0"/>
          </a:p>
        </p:txBody>
      </p:sp>
      <p:sp>
        <p:nvSpPr>
          <p:cNvPr id="3" name="Rectangle 2">
            <a:extLst>
              <a:ext uri="{FF2B5EF4-FFF2-40B4-BE49-F238E27FC236}">
                <a16:creationId xmlns:a16="http://schemas.microsoft.com/office/drawing/2014/main" id="{77880B65-3515-48B0-B5E9-2D219641D8C4}"/>
              </a:ext>
            </a:extLst>
          </p:cNvPr>
          <p:cNvSpPr/>
          <p:nvPr/>
        </p:nvSpPr>
        <p:spPr>
          <a:xfrm>
            <a:off x="0" y="384679"/>
            <a:ext cx="11201400" cy="461665"/>
          </a:xfrm>
          <a:prstGeom prst="rect">
            <a:avLst/>
          </a:prstGeom>
          <a:solidFill>
            <a:srgbClr val="FFFF00"/>
          </a:solidFill>
        </p:spPr>
        <p:txBody>
          <a:bodyPr wrap="square">
            <a:spAutoFit/>
          </a:bodyPr>
          <a:lstStyle/>
          <a:p>
            <a:pPr algn="ctr"/>
            <a:r>
              <a:rPr lang="en-IN" sz="2400" b="1" dirty="0">
                <a:latin typeface="Times New Roman" panose="02020603050405020304" pitchFamily="18" charset="0"/>
                <a:cs typeface="Times New Roman" panose="02020603050405020304" pitchFamily="18" charset="0"/>
              </a:rPr>
              <a:t>Class 8</a:t>
            </a:r>
            <a:r>
              <a:rPr lang="en-IN" sz="2400" dirty="0">
                <a:latin typeface="Times New Roman" panose="02020603050405020304" pitchFamily="18" charset="0"/>
                <a:cs typeface="Times New Roman" panose="02020603050405020304" pitchFamily="18" charset="0"/>
              </a:rPr>
              <a:t> - </a:t>
            </a:r>
            <a:r>
              <a:rPr lang="en-IN" sz="2400" dirty="0"/>
              <a:t>Fracture of the </a:t>
            </a:r>
            <a:r>
              <a:rPr lang="en-IN" sz="2400" b="1" dirty="0"/>
              <a:t>crown en-masse </a:t>
            </a:r>
            <a:r>
              <a:rPr lang="en-IN" sz="2400" dirty="0"/>
              <a:t>and its replacement. </a:t>
            </a:r>
            <a:endParaRPr lang="en-IN"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BD51529-DED2-4E45-902C-C29F9EE724B5}"/>
              </a:ext>
            </a:extLst>
          </p:cNvPr>
          <p:cNvSpPr/>
          <p:nvPr/>
        </p:nvSpPr>
        <p:spPr>
          <a:xfrm>
            <a:off x="495300" y="3657600"/>
            <a:ext cx="11201400" cy="461665"/>
          </a:xfrm>
          <a:prstGeom prst="rect">
            <a:avLst/>
          </a:prstGeom>
          <a:solidFill>
            <a:srgbClr val="FFFF00"/>
          </a:solidFill>
        </p:spPr>
        <p:txBody>
          <a:bodyPr wrap="square">
            <a:spAutoFit/>
          </a:bodyPr>
          <a:lstStyle/>
          <a:p>
            <a:pPr algn="ctr"/>
            <a:r>
              <a:rPr lang="en-IN" sz="2400" b="1" dirty="0">
                <a:latin typeface="Times New Roman" panose="02020603050405020304" pitchFamily="18" charset="0"/>
                <a:cs typeface="Times New Roman" panose="02020603050405020304" pitchFamily="18" charset="0"/>
              </a:rPr>
              <a:t>Class 9 – Traumatic injury to deciduous tooth</a:t>
            </a:r>
          </a:p>
        </p:txBody>
      </p:sp>
      <p:pic>
        <p:nvPicPr>
          <p:cNvPr id="9" name="Picture 8">
            <a:extLst>
              <a:ext uri="{FF2B5EF4-FFF2-40B4-BE49-F238E27FC236}">
                <a16:creationId xmlns:a16="http://schemas.microsoft.com/office/drawing/2014/main" id="{45F76E3D-1577-2D10-8F01-007EBCB1DACE}"/>
              </a:ext>
            </a:extLst>
          </p:cNvPr>
          <p:cNvPicPr>
            <a:picLocks noChangeAspect="1"/>
          </p:cNvPicPr>
          <p:nvPr/>
        </p:nvPicPr>
        <p:blipFill rotWithShape="1">
          <a:blip r:embed="rId2"/>
          <a:srcRect l="28889" t="17408" r="17778" b="33499"/>
          <a:stretch/>
        </p:blipFill>
        <p:spPr>
          <a:xfrm>
            <a:off x="4352163" y="4320100"/>
            <a:ext cx="3184577" cy="215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can0023">
            <a:extLst>
              <a:ext uri="{FF2B5EF4-FFF2-40B4-BE49-F238E27FC236}">
                <a16:creationId xmlns:a16="http://schemas.microsoft.com/office/drawing/2014/main" id="{76D4EC5D-A30C-1C50-6411-F8F0539243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187"/>
          <a:stretch/>
        </p:blipFill>
        <p:spPr>
          <a:xfrm>
            <a:off x="4607349" y="946607"/>
            <a:ext cx="2604155" cy="2566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descr="Krishna Vishwa Vidyapeeth">
            <a:extLst>
              <a:ext uri="{FF2B5EF4-FFF2-40B4-BE49-F238E27FC236}">
                <a16:creationId xmlns:a16="http://schemas.microsoft.com/office/drawing/2014/main" id="{3DD6AFEF-52AD-3257-55BE-5F6396125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8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6B041-36FF-4C60-B7BB-863EB7529C58}"/>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F4188328-FD66-44E4-B320-5A3DBEAC99C5}"/>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BFD18373-99DD-415D-9B53-3AC45713E0E2}"/>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15</a:t>
            </a:fld>
            <a:endParaRPr lang="en-IN" dirty="0"/>
          </a:p>
        </p:txBody>
      </p:sp>
      <p:sp>
        <p:nvSpPr>
          <p:cNvPr id="5" name="object 2">
            <a:extLst>
              <a:ext uri="{FF2B5EF4-FFF2-40B4-BE49-F238E27FC236}">
                <a16:creationId xmlns:a16="http://schemas.microsoft.com/office/drawing/2014/main" id="{51FBD7F2-A93F-4E5C-BB79-8A1BC3CDA28F}"/>
              </a:ext>
            </a:extLst>
          </p:cNvPr>
          <p:cNvSpPr/>
          <p:nvPr/>
        </p:nvSpPr>
        <p:spPr>
          <a:xfrm>
            <a:off x="300614" y="312242"/>
            <a:ext cx="11590769" cy="6465510"/>
          </a:xfrm>
          <a:prstGeom prst="rect">
            <a:avLst/>
          </a:prstGeom>
          <a:blipFill>
            <a:blip r:embed="rId3" cstate="print"/>
            <a:stretch>
              <a:fillRect/>
            </a:stretch>
          </a:blipFill>
        </p:spPr>
        <p:txBody>
          <a:bodyPr wrap="square" lIns="0" tIns="0" rIns="0" bIns="0" rtlCol="0"/>
          <a:lstStyle/>
          <a:p>
            <a:endParaRPr dirty="0"/>
          </a:p>
        </p:txBody>
      </p:sp>
      <p:sp>
        <p:nvSpPr>
          <p:cNvPr id="6" name="Rectangle 5">
            <a:extLst>
              <a:ext uri="{FF2B5EF4-FFF2-40B4-BE49-F238E27FC236}">
                <a16:creationId xmlns:a16="http://schemas.microsoft.com/office/drawing/2014/main" id="{F56A2804-FD93-45E9-B366-D3803F5DD469}"/>
              </a:ext>
            </a:extLst>
          </p:cNvPr>
          <p:cNvSpPr/>
          <p:nvPr/>
        </p:nvSpPr>
        <p:spPr>
          <a:xfrm>
            <a:off x="5851008" y="2412481"/>
            <a:ext cx="5197992" cy="1446550"/>
          </a:xfrm>
          <a:prstGeom prst="rect">
            <a:avLst/>
          </a:prstGeom>
        </p:spPr>
        <p:txBody>
          <a:bodyPr wrap="square">
            <a:spAutoFit/>
          </a:bodyPr>
          <a:lstStyle/>
          <a:p>
            <a:pPr algn="ctr"/>
            <a:r>
              <a:rPr lang="en-IN" sz="4400" b="1" dirty="0">
                <a:solidFill>
                  <a:schemeClr val="bg1"/>
                </a:solidFill>
                <a:uFill>
                  <a:solidFill>
                    <a:srgbClr val="000000"/>
                  </a:solidFill>
                </a:uFill>
                <a:cs typeface="Times New Roman"/>
              </a:rPr>
              <a:t>Examination and Diagnosis in </a:t>
            </a:r>
            <a:r>
              <a:rPr lang="en-IN" sz="4400" b="1" spc="-40" dirty="0">
                <a:solidFill>
                  <a:schemeClr val="bg1"/>
                </a:solidFill>
                <a:uFill>
                  <a:solidFill>
                    <a:srgbClr val="000000"/>
                  </a:solidFill>
                </a:uFill>
                <a:cs typeface="Times New Roman"/>
              </a:rPr>
              <a:t>TDI’s</a:t>
            </a:r>
            <a:endParaRPr lang="en-IN" sz="4400" dirty="0">
              <a:solidFill>
                <a:schemeClr val="bg1"/>
              </a:solidFill>
            </a:endParaRPr>
          </a:p>
        </p:txBody>
      </p:sp>
      <p:pic>
        <p:nvPicPr>
          <p:cNvPr id="7" name="Picture 6" descr="Krishna Vishwa Vidyapeeth">
            <a:extLst>
              <a:ext uri="{FF2B5EF4-FFF2-40B4-BE49-F238E27FC236}">
                <a16:creationId xmlns:a16="http://schemas.microsoft.com/office/drawing/2014/main" id="{DC30CB60-0236-5CDF-F21F-B4AF22E2C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91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685800" y="1752600"/>
            <a:ext cx="5943600" cy="4444807"/>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12700" rIns="0" bIns="0" rtlCol="0">
            <a:spAutoFit/>
          </a:bodyPr>
          <a:lstStyle/>
          <a:p>
            <a:pPr marL="469900" indent="-457834">
              <a:lnSpc>
                <a:spcPct val="100000"/>
              </a:lnSpc>
              <a:spcBef>
                <a:spcPts val="100"/>
              </a:spcBef>
              <a:buSzPct val="79166"/>
              <a:buAutoNum type="arabicPeriod"/>
              <a:tabLst>
                <a:tab pos="469900" algn="l"/>
                <a:tab pos="470534" algn="l"/>
              </a:tabLst>
            </a:pPr>
            <a:r>
              <a:rPr sz="2800" b="1" spc="-20" dirty="0">
                <a:solidFill>
                  <a:schemeClr val="tx1"/>
                </a:solidFill>
                <a:latin typeface="Times New Roman"/>
                <a:cs typeface="Times New Roman"/>
              </a:rPr>
              <a:t>Information </a:t>
            </a:r>
            <a:r>
              <a:rPr sz="2800" b="1" spc="-30" dirty="0">
                <a:solidFill>
                  <a:schemeClr val="tx1"/>
                </a:solidFill>
                <a:latin typeface="Times New Roman"/>
                <a:cs typeface="Times New Roman"/>
              </a:rPr>
              <a:t>about </a:t>
            </a:r>
            <a:r>
              <a:rPr sz="2800" b="1" dirty="0">
                <a:solidFill>
                  <a:schemeClr val="tx1"/>
                </a:solidFill>
                <a:latin typeface="Times New Roman"/>
                <a:cs typeface="Times New Roman"/>
              </a:rPr>
              <a:t>the</a:t>
            </a:r>
            <a:r>
              <a:rPr sz="2800" b="1" spc="15" dirty="0">
                <a:solidFill>
                  <a:schemeClr val="tx1"/>
                </a:solidFill>
                <a:latin typeface="Times New Roman"/>
                <a:cs typeface="Times New Roman"/>
              </a:rPr>
              <a:t> </a:t>
            </a:r>
            <a:r>
              <a:rPr sz="2800" b="1" spc="-75" dirty="0">
                <a:solidFill>
                  <a:schemeClr val="tx1"/>
                </a:solidFill>
                <a:latin typeface="Times New Roman"/>
                <a:cs typeface="Times New Roman"/>
              </a:rPr>
              <a:t>injury</a:t>
            </a:r>
            <a:endParaRPr sz="2800" dirty="0">
              <a:solidFill>
                <a:schemeClr val="tx1"/>
              </a:solidFill>
              <a:latin typeface="Times New Roman"/>
              <a:cs typeface="Times New Roman"/>
            </a:endParaRPr>
          </a:p>
          <a:p>
            <a:pPr>
              <a:lnSpc>
                <a:spcPct val="100000"/>
              </a:lnSpc>
              <a:spcBef>
                <a:spcPts val="20"/>
              </a:spcBef>
              <a:buFont typeface="Times New Roman"/>
              <a:buAutoNum type="arabicPeriod"/>
            </a:pPr>
            <a:endParaRPr sz="2400" dirty="0">
              <a:latin typeface="Times New Roman"/>
              <a:cs typeface="Times New Roman"/>
            </a:endParaRPr>
          </a:p>
          <a:p>
            <a:pPr marL="469900" indent="-457834">
              <a:lnSpc>
                <a:spcPct val="100000"/>
              </a:lnSpc>
              <a:spcBef>
                <a:spcPts val="5"/>
              </a:spcBef>
              <a:buSzPct val="79166"/>
              <a:buAutoNum type="arabicPeriod"/>
              <a:tabLst>
                <a:tab pos="469900" algn="l"/>
                <a:tab pos="470534" algn="l"/>
              </a:tabLst>
            </a:pPr>
            <a:r>
              <a:rPr sz="2800" b="1" spc="-30" dirty="0">
                <a:latin typeface="Times New Roman"/>
                <a:cs typeface="Times New Roman"/>
              </a:rPr>
              <a:t>Clinical</a:t>
            </a:r>
            <a:r>
              <a:rPr sz="2800" b="1" spc="5" dirty="0">
                <a:latin typeface="Times New Roman"/>
                <a:cs typeface="Times New Roman"/>
              </a:rPr>
              <a:t> </a:t>
            </a:r>
            <a:r>
              <a:rPr sz="2800" b="1" spc="-5" dirty="0">
                <a:latin typeface="Times New Roman"/>
                <a:cs typeface="Times New Roman"/>
              </a:rPr>
              <a:t>examination</a:t>
            </a:r>
            <a:endParaRPr sz="2800" dirty="0">
              <a:latin typeface="Times New Roman"/>
              <a:cs typeface="Times New Roman"/>
            </a:endParaRPr>
          </a:p>
          <a:p>
            <a:pPr>
              <a:lnSpc>
                <a:spcPct val="100000"/>
              </a:lnSpc>
              <a:spcBef>
                <a:spcPts val="30"/>
              </a:spcBef>
              <a:buFont typeface="Times New Roman"/>
              <a:buAutoNum type="arabicPeriod"/>
            </a:pPr>
            <a:endParaRPr sz="2400" dirty="0">
              <a:latin typeface="Times New Roman"/>
              <a:cs typeface="Times New Roman"/>
            </a:endParaRPr>
          </a:p>
          <a:p>
            <a:pPr marL="469900" indent="-457834">
              <a:lnSpc>
                <a:spcPct val="100000"/>
              </a:lnSpc>
              <a:buSzPct val="79166"/>
              <a:buAutoNum type="arabicPeriod"/>
              <a:tabLst>
                <a:tab pos="469900" algn="l"/>
                <a:tab pos="470534" algn="l"/>
              </a:tabLst>
            </a:pPr>
            <a:r>
              <a:rPr sz="2800" b="1" spc="-30" dirty="0">
                <a:latin typeface="Times New Roman"/>
                <a:cs typeface="Times New Roman"/>
              </a:rPr>
              <a:t>Mobility</a:t>
            </a:r>
            <a:r>
              <a:rPr sz="2800" b="1" spc="10" dirty="0">
                <a:latin typeface="Times New Roman"/>
                <a:cs typeface="Times New Roman"/>
              </a:rPr>
              <a:t> </a:t>
            </a:r>
            <a:r>
              <a:rPr sz="2800" b="1" spc="5" dirty="0">
                <a:latin typeface="Times New Roman"/>
                <a:cs typeface="Times New Roman"/>
              </a:rPr>
              <a:t>test</a:t>
            </a:r>
            <a:endParaRPr sz="2800" dirty="0">
              <a:latin typeface="Times New Roman"/>
              <a:cs typeface="Times New Roman"/>
            </a:endParaRPr>
          </a:p>
          <a:p>
            <a:pPr>
              <a:lnSpc>
                <a:spcPct val="100000"/>
              </a:lnSpc>
              <a:spcBef>
                <a:spcPts val="20"/>
              </a:spcBef>
              <a:buFont typeface="Times New Roman"/>
              <a:buAutoNum type="arabicPeriod"/>
            </a:pPr>
            <a:endParaRPr sz="2400" dirty="0">
              <a:latin typeface="Times New Roman"/>
              <a:cs typeface="Times New Roman"/>
            </a:endParaRPr>
          </a:p>
          <a:p>
            <a:pPr marL="469900" indent="-457834">
              <a:lnSpc>
                <a:spcPct val="100000"/>
              </a:lnSpc>
              <a:buSzPct val="79166"/>
              <a:buAutoNum type="arabicPeriod"/>
              <a:tabLst>
                <a:tab pos="469900" algn="l"/>
                <a:tab pos="470534" algn="l"/>
              </a:tabLst>
            </a:pPr>
            <a:r>
              <a:rPr sz="2800" b="1" dirty="0">
                <a:latin typeface="Times New Roman"/>
                <a:cs typeface="Times New Roman"/>
              </a:rPr>
              <a:t>Percussion</a:t>
            </a:r>
            <a:r>
              <a:rPr sz="2800" b="1" spc="-5" dirty="0">
                <a:latin typeface="Times New Roman"/>
                <a:cs typeface="Times New Roman"/>
              </a:rPr>
              <a:t> </a:t>
            </a:r>
            <a:r>
              <a:rPr sz="2800" b="1" spc="5" dirty="0">
                <a:latin typeface="Times New Roman"/>
                <a:cs typeface="Times New Roman"/>
              </a:rPr>
              <a:t>test</a:t>
            </a:r>
            <a:endParaRPr sz="2800" dirty="0">
              <a:latin typeface="Times New Roman"/>
              <a:cs typeface="Times New Roman"/>
            </a:endParaRPr>
          </a:p>
          <a:p>
            <a:pPr>
              <a:lnSpc>
                <a:spcPct val="100000"/>
              </a:lnSpc>
              <a:spcBef>
                <a:spcPts val="25"/>
              </a:spcBef>
              <a:buFont typeface="Times New Roman"/>
              <a:buAutoNum type="arabicPeriod"/>
            </a:pPr>
            <a:endParaRPr sz="2400" dirty="0">
              <a:latin typeface="Times New Roman"/>
              <a:cs typeface="Times New Roman"/>
            </a:endParaRPr>
          </a:p>
          <a:p>
            <a:pPr marL="469900" indent="-457834">
              <a:lnSpc>
                <a:spcPct val="100000"/>
              </a:lnSpc>
              <a:buSzPct val="79166"/>
              <a:buAutoNum type="arabicPeriod"/>
              <a:tabLst>
                <a:tab pos="469900" algn="l"/>
                <a:tab pos="470534" algn="l"/>
              </a:tabLst>
            </a:pPr>
            <a:r>
              <a:rPr sz="2800" b="1" spc="-30" dirty="0">
                <a:latin typeface="Times New Roman"/>
                <a:cs typeface="Times New Roman"/>
              </a:rPr>
              <a:t>Pulpal </a:t>
            </a:r>
            <a:r>
              <a:rPr sz="2800" b="1" spc="-5" dirty="0">
                <a:latin typeface="Times New Roman"/>
                <a:cs typeface="Times New Roman"/>
              </a:rPr>
              <a:t>sensibility</a:t>
            </a:r>
            <a:r>
              <a:rPr sz="2800" b="1" spc="45" dirty="0">
                <a:latin typeface="Times New Roman"/>
                <a:cs typeface="Times New Roman"/>
              </a:rPr>
              <a:t> </a:t>
            </a:r>
            <a:r>
              <a:rPr sz="2800" b="1" spc="5" dirty="0">
                <a:latin typeface="Times New Roman"/>
                <a:cs typeface="Times New Roman"/>
              </a:rPr>
              <a:t>test</a:t>
            </a:r>
            <a:endParaRPr sz="2800" dirty="0">
              <a:latin typeface="Times New Roman"/>
              <a:cs typeface="Times New Roman"/>
            </a:endParaRPr>
          </a:p>
          <a:p>
            <a:pPr>
              <a:lnSpc>
                <a:spcPct val="100000"/>
              </a:lnSpc>
              <a:spcBef>
                <a:spcPts val="35"/>
              </a:spcBef>
              <a:buFont typeface="Times New Roman"/>
              <a:buAutoNum type="arabicPeriod"/>
            </a:pPr>
            <a:endParaRPr sz="2400" dirty="0">
              <a:latin typeface="Times New Roman"/>
              <a:cs typeface="Times New Roman"/>
            </a:endParaRPr>
          </a:p>
          <a:p>
            <a:pPr marL="469900" indent="-457834">
              <a:lnSpc>
                <a:spcPct val="100000"/>
              </a:lnSpc>
              <a:buSzPct val="79166"/>
              <a:buAutoNum type="arabicPeriod"/>
              <a:tabLst>
                <a:tab pos="469900" algn="l"/>
                <a:tab pos="470534" algn="l"/>
              </a:tabLst>
            </a:pPr>
            <a:r>
              <a:rPr sz="2800" b="1" spc="-20" dirty="0">
                <a:latin typeface="Times New Roman"/>
                <a:cs typeface="Times New Roman"/>
              </a:rPr>
              <a:t>Radiographic</a:t>
            </a:r>
            <a:r>
              <a:rPr sz="2800" b="1" spc="-5" dirty="0">
                <a:latin typeface="Times New Roman"/>
                <a:cs typeface="Times New Roman"/>
              </a:rPr>
              <a:t> examination</a:t>
            </a:r>
            <a:endParaRPr sz="2800" dirty="0">
              <a:latin typeface="Times New Roman"/>
              <a:cs typeface="Times New Roman"/>
            </a:endParaRPr>
          </a:p>
        </p:txBody>
      </p:sp>
      <p:sp>
        <p:nvSpPr>
          <p:cNvPr id="11" name="Slide Number Placeholder 10">
            <a:extLst>
              <a:ext uri="{FF2B5EF4-FFF2-40B4-BE49-F238E27FC236}">
                <a16:creationId xmlns:a16="http://schemas.microsoft.com/office/drawing/2014/main" id="{C6D2E83D-F873-4D23-9DC3-60DA74010ED8}"/>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16</a:t>
            </a:fld>
            <a:endParaRPr lang="en-IN"/>
          </a:p>
        </p:txBody>
      </p:sp>
      <p:sp>
        <p:nvSpPr>
          <p:cNvPr id="14" name="TextBox 13">
            <a:extLst>
              <a:ext uri="{FF2B5EF4-FFF2-40B4-BE49-F238E27FC236}">
                <a16:creationId xmlns:a16="http://schemas.microsoft.com/office/drawing/2014/main" id="{921AA343-A0C2-460C-AF40-20C9DA160C92}"/>
              </a:ext>
            </a:extLst>
          </p:cNvPr>
          <p:cNvSpPr txBox="1"/>
          <p:nvPr/>
        </p:nvSpPr>
        <p:spPr>
          <a:xfrm>
            <a:off x="560198" y="428325"/>
            <a:ext cx="11071603"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IN" sz="4400" b="1" dirty="0"/>
              <a:t>ANDREASEN: Guide-path to examine TDI’s</a:t>
            </a:r>
          </a:p>
        </p:txBody>
      </p:sp>
      <p:sp>
        <p:nvSpPr>
          <p:cNvPr id="15" name="TextBox 14">
            <a:extLst>
              <a:ext uri="{FF2B5EF4-FFF2-40B4-BE49-F238E27FC236}">
                <a16:creationId xmlns:a16="http://schemas.microsoft.com/office/drawing/2014/main" id="{FE1CE915-4389-4B93-BB9A-DE4595D79F85}"/>
              </a:ext>
            </a:extLst>
          </p:cNvPr>
          <p:cNvSpPr txBox="1"/>
          <p:nvPr/>
        </p:nvSpPr>
        <p:spPr>
          <a:xfrm>
            <a:off x="6808600" y="1910267"/>
            <a:ext cx="4697600"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IN" sz="2400" dirty="0"/>
              <a:t>ALWAYS START WITH : </a:t>
            </a:r>
          </a:p>
          <a:p>
            <a:r>
              <a:rPr lang="en-IN" sz="2400" dirty="0"/>
              <a:t>Name, age, sex, address, telephone number :</a:t>
            </a:r>
          </a:p>
          <a:p>
            <a:r>
              <a:rPr lang="en-IN" sz="2400" dirty="0"/>
              <a:t>Record keeping</a:t>
            </a:r>
          </a:p>
          <a:p>
            <a:r>
              <a:rPr lang="en-IN" sz="2400" dirty="0"/>
              <a:t>Medico-legal aspect</a:t>
            </a:r>
          </a:p>
          <a:p>
            <a:r>
              <a:rPr lang="en-IN" sz="2400" dirty="0"/>
              <a:t>Future reference </a:t>
            </a:r>
          </a:p>
          <a:p>
            <a:pPr algn="just"/>
            <a:r>
              <a:rPr lang="en-IN" sz="2400" b="1" dirty="0"/>
              <a:t>Ability to answer: clue to </a:t>
            </a:r>
            <a:r>
              <a:rPr lang="en-IN" sz="2400" b="1" dirty="0">
                <a:solidFill>
                  <a:srgbClr val="FF0000"/>
                </a:solidFill>
              </a:rPr>
              <a:t>possible cerebral involvement </a:t>
            </a:r>
            <a:r>
              <a:rPr lang="en-IN" sz="2400" b="1" dirty="0"/>
              <a:t>or not and also gives information about </a:t>
            </a:r>
            <a:r>
              <a:rPr lang="en-IN" sz="2400" b="1" dirty="0">
                <a:solidFill>
                  <a:srgbClr val="FF0000"/>
                </a:solidFill>
              </a:rPr>
              <a:t>general mental status of patient.</a:t>
            </a:r>
          </a:p>
        </p:txBody>
      </p:sp>
      <p:pic>
        <p:nvPicPr>
          <p:cNvPr id="2" name="Picture 1" descr="Krishna Vishwa Vidyapeeth">
            <a:extLst>
              <a:ext uri="{FF2B5EF4-FFF2-40B4-BE49-F238E27FC236}">
                <a16:creationId xmlns:a16="http://schemas.microsoft.com/office/drawing/2014/main" id="{23F152EC-3E12-ADE7-5794-C220AE63C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3" name="TextBox 2">
            <a:extLst>
              <a:ext uri="{FF2B5EF4-FFF2-40B4-BE49-F238E27FC236}">
                <a16:creationId xmlns:a16="http://schemas.microsoft.com/office/drawing/2014/main" id="{64BF5375-7A6B-9ED9-E100-97C1F46ED74E}"/>
              </a:ext>
            </a:extLst>
          </p:cNvPr>
          <p:cNvSpPr txBox="1"/>
          <p:nvPr/>
        </p:nvSpPr>
        <p:spPr>
          <a:xfrm>
            <a:off x="2717015" y="2036199"/>
            <a:ext cx="6908800" cy="1815690"/>
          </a:xfrm>
          <a:prstGeom prst="rect">
            <a:avLst/>
          </a:prstGeom>
          <a:noFill/>
          <a:ln w="9525">
            <a:solidFill>
              <a:schemeClr val="tx1"/>
            </a:solidFill>
          </a:ln>
        </p:spPr>
        <p:txBody>
          <a:bodyPr wrap="square" rtlCol="0">
            <a:spAutoFit/>
          </a:bodyPr>
          <a:lstStyle/>
          <a:p>
            <a:pPr algn="ct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Case: Management Ellis class I with 11,21</a:t>
            </a:r>
          </a:p>
        </p:txBody>
      </p:sp>
      <p:pic>
        <p:nvPicPr>
          <p:cNvPr id="2" name="Picture 1" descr="Krishna Vishwa Vidyapeeth">
            <a:extLst>
              <a:ext uri="{FF2B5EF4-FFF2-40B4-BE49-F238E27FC236}">
                <a16:creationId xmlns:a16="http://schemas.microsoft.com/office/drawing/2014/main" id="{90BA8F59-0A6E-3A10-8809-5BE57DB64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25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FD2C-E0E0-04CA-F696-6F0C173FCD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DA0645-8F5A-32A0-B343-5DE5845F2EC1}"/>
              </a:ext>
            </a:extLst>
          </p:cNvPr>
          <p:cNvSpPr>
            <a:spLocks noGrp="1"/>
          </p:cNvSpPr>
          <p:nvPr>
            <p:ph idx="1"/>
          </p:nvPr>
        </p:nvSpPr>
        <p:spPr>
          <a:xfrm>
            <a:off x="6806152" y="3864989"/>
            <a:ext cx="4547647" cy="2311973"/>
          </a:xfrm>
        </p:spPr>
        <p:txBody>
          <a:bodyPr/>
          <a:lstStyle/>
          <a:p>
            <a:r>
              <a:rPr lang="en-US" sz="2800" dirty="0"/>
              <a:t>Enamel infraction, an incomplete fracture (crack) of the enamel without loss of tooth substance</a:t>
            </a:r>
            <a:endParaRPr lang="en-US" dirty="0"/>
          </a:p>
        </p:txBody>
      </p:sp>
      <p:pic>
        <p:nvPicPr>
          <p:cNvPr id="5" name="Picture 4">
            <a:extLst>
              <a:ext uri="{FF2B5EF4-FFF2-40B4-BE49-F238E27FC236}">
                <a16:creationId xmlns:a16="http://schemas.microsoft.com/office/drawing/2014/main" id="{0E0BC49C-D7DA-3EBB-36C5-CA2693331D41}"/>
              </a:ext>
            </a:extLst>
          </p:cNvPr>
          <p:cNvPicPr>
            <a:picLocks noChangeAspect="1"/>
          </p:cNvPicPr>
          <p:nvPr/>
        </p:nvPicPr>
        <p:blipFill>
          <a:blip r:embed="rId3"/>
          <a:stretch>
            <a:fillRect/>
          </a:stretch>
        </p:blipFill>
        <p:spPr>
          <a:xfrm>
            <a:off x="430282" y="365125"/>
            <a:ext cx="5594862" cy="3141646"/>
          </a:xfrm>
          <a:prstGeom prst="rect">
            <a:avLst/>
          </a:prstGeom>
        </p:spPr>
      </p:pic>
      <p:pic>
        <p:nvPicPr>
          <p:cNvPr id="7" name="Picture 6">
            <a:extLst>
              <a:ext uri="{FF2B5EF4-FFF2-40B4-BE49-F238E27FC236}">
                <a16:creationId xmlns:a16="http://schemas.microsoft.com/office/drawing/2014/main" id="{ACCF20D9-5E10-0A52-6449-262B80C7B33C}"/>
              </a:ext>
            </a:extLst>
          </p:cNvPr>
          <p:cNvPicPr>
            <a:picLocks noChangeAspect="1"/>
          </p:cNvPicPr>
          <p:nvPr/>
        </p:nvPicPr>
        <p:blipFill rotWithShape="1">
          <a:blip r:embed="rId4"/>
          <a:srcRect b="8453"/>
          <a:stretch/>
        </p:blipFill>
        <p:spPr>
          <a:xfrm>
            <a:off x="6707378" y="365125"/>
            <a:ext cx="4783896" cy="3140912"/>
          </a:xfrm>
          <a:prstGeom prst="rect">
            <a:avLst/>
          </a:prstGeom>
        </p:spPr>
      </p:pic>
      <p:cxnSp>
        <p:nvCxnSpPr>
          <p:cNvPr id="8" name="Straight Connector 7">
            <a:extLst>
              <a:ext uri="{FF2B5EF4-FFF2-40B4-BE49-F238E27FC236}">
                <a16:creationId xmlns:a16="http://schemas.microsoft.com/office/drawing/2014/main" id="{108CF98C-C41D-FCA9-389E-AC86899B77CA}"/>
              </a:ext>
            </a:extLst>
          </p:cNvPr>
          <p:cNvCxnSpPr>
            <a:cxnSpLocks/>
          </p:cNvCxnSpPr>
          <p:nvPr/>
        </p:nvCxnSpPr>
        <p:spPr>
          <a:xfrm>
            <a:off x="6325386" y="365125"/>
            <a:ext cx="0" cy="6139370"/>
          </a:xfrm>
          <a:prstGeom prst="line">
            <a:avLst/>
          </a:prstGeom>
        </p:spPr>
        <p:style>
          <a:lnRef idx="3">
            <a:schemeClr val="dk1"/>
          </a:lnRef>
          <a:fillRef idx="0">
            <a:schemeClr val="dk1"/>
          </a:fillRef>
          <a:effectRef idx="2">
            <a:schemeClr val="dk1"/>
          </a:effectRef>
          <a:fontRef idx="minor">
            <a:schemeClr val="tx1"/>
          </a:fontRef>
        </p:style>
      </p:cxnSp>
      <p:sp>
        <p:nvSpPr>
          <p:cNvPr id="15" name="Content Placeholder 2">
            <a:extLst>
              <a:ext uri="{FF2B5EF4-FFF2-40B4-BE49-F238E27FC236}">
                <a16:creationId xmlns:a16="http://schemas.microsoft.com/office/drawing/2014/main" id="{29DA7FCA-D22C-4E0B-54B5-C19FA2D63B81}"/>
              </a:ext>
            </a:extLst>
          </p:cNvPr>
          <p:cNvSpPr txBox="1">
            <a:spLocks/>
          </p:cNvSpPr>
          <p:nvPr/>
        </p:nvSpPr>
        <p:spPr>
          <a:xfrm>
            <a:off x="838200" y="3821831"/>
            <a:ext cx="5006420" cy="23119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Enamel fracture, a fracture with loss of tooth substance confined to enamel (uncomplicated crown fracture)</a:t>
            </a:r>
            <a:endParaRPr lang="en-US" dirty="0"/>
          </a:p>
        </p:txBody>
      </p:sp>
      <p:pic>
        <p:nvPicPr>
          <p:cNvPr id="16" name="Picture 15" descr="Krishna Vishwa Vidyapeeth">
            <a:extLst>
              <a:ext uri="{FF2B5EF4-FFF2-40B4-BE49-F238E27FC236}">
                <a16:creationId xmlns:a16="http://schemas.microsoft.com/office/drawing/2014/main" id="{358FE969-1ED5-4DCA-6D78-C59C43F18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767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oothening of rough edges with a burr">
            <a:extLst>
              <a:ext uri="{FF2B5EF4-FFF2-40B4-BE49-F238E27FC236}">
                <a16:creationId xmlns:a16="http://schemas.microsoft.com/office/drawing/2014/main" id="{325A7BB8-420B-4B59-B1D0-392AE2329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11" r="23449" b="472"/>
          <a:stretch/>
        </p:blipFill>
        <p:spPr bwMode="auto">
          <a:xfrm>
            <a:off x="490195" y="234345"/>
            <a:ext cx="2221624" cy="3194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oothed edges">
            <a:extLst>
              <a:ext uri="{FF2B5EF4-FFF2-40B4-BE49-F238E27FC236}">
                <a16:creationId xmlns:a16="http://schemas.microsoft.com/office/drawing/2014/main" id="{C1C371CB-52C5-419F-901E-5C34B8EE1E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95" b="16310"/>
          <a:stretch/>
        </p:blipFill>
        <p:spPr bwMode="auto">
          <a:xfrm>
            <a:off x="142077" y="3599850"/>
            <a:ext cx="3181631" cy="20426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4">
            <a:extLst>
              <a:ext uri="{FF2B5EF4-FFF2-40B4-BE49-F238E27FC236}">
                <a16:creationId xmlns:a16="http://schemas.microsoft.com/office/drawing/2014/main" id="{CCA84CB0-4D1B-427E-B571-8172BFC00AB2}"/>
              </a:ext>
            </a:extLst>
          </p:cNvPr>
          <p:cNvGraphicFramePr>
            <a:graphicFrameLocks noGrp="1"/>
          </p:cNvGraphicFramePr>
          <p:nvPr>
            <p:ph idx="1"/>
          </p:nvPr>
        </p:nvGraphicFramePr>
        <p:xfrm>
          <a:off x="3523786" y="114392"/>
          <a:ext cx="8408019" cy="6607081"/>
        </p:xfrm>
        <a:graphic>
          <a:graphicData uri="http://schemas.openxmlformats.org/drawingml/2006/table">
            <a:tbl>
              <a:tblPr firstRow="1" bandRow="1">
                <a:tableStyleId>{5C22544A-7EE6-4342-B048-85BDC9FD1C3A}</a:tableStyleId>
              </a:tblPr>
              <a:tblGrid>
                <a:gridCol w="4136475">
                  <a:extLst>
                    <a:ext uri="{9D8B030D-6E8A-4147-A177-3AD203B41FA5}">
                      <a16:colId xmlns:a16="http://schemas.microsoft.com/office/drawing/2014/main" val="3353460939"/>
                    </a:ext>
                  </a:extLst>
                </a:gridCol>
                <a:gridCol w="4271544">
                  <a:extLst>
                    <a:ext uri="{9D8B030D-6E8A-4147-A177-3AD203B41FA5}">
                      <a16:colId xmlns:a16="http://schemas.microsoft.com/office/drawing/2014/main" val="3899709583"/>
                    </a:ext>
                  </a:extLst>
                </a:gridCol>
              </a:tblGrid>
              <a:tr h="546987">
                <a:tc>
                  <a:txBody>
                    <a:bodyPr/>
                    <a:lstStyle/>
                    <a:p>
                      <a:r>
                        <a:rPr lang="en-US" b="1" i="0" dirty="0">
                          <a:solidFill>
                            <a:srgbClr val="18214D"/>
                          </a:solidFill>
                          <a:effectLst/>
                          <a:latin typeface="+mn-lt"/>
                        </a:rPr>
                        <a:t>Enamel infractions </a:t>
                      </a:r>
                      <a:endParaRPr lang="en-US" dirty="0">
                        <a:latin typeface="+mn-lt"/>
                      </a:endParaRPr>
                    </a:p>
                  </a:txBody>
                  <a:tcPr/>
                </a:tc>
                <a:tc>
                  <a:txBody>
                    <a:bodyPr/>
                    <a:lstStyle/>
                    <a:p>
                      <a:r>
                        <a:rPr lang="en-US" b="1" i="0" dirty="0">
                          <a:solidFill>
                            <a:srgbClr val="18214D"/>
                          </a:solidFill>
                          <a:effectLst/>
                          <a:latin typeface="Circular Std Book"/>
                        </a:rPr>
                        <a:t>Enamel fractures </a:t>
                      </a:r>
                      <a:endParaRPr lang="en-US" dirty="0">
                        <a:latin typeface="+mn-lt"/>
                      </a:endParaRPr>
                    </a:p>
                  </a:txBody>
                  <a:tcPr/>
                </a:tc>
                <a:extLst>
                  <a:ext uri="{0D108BD9-81ED-4DB2-BD59-A6C34878D82A}">
                    <a16:rowId xmlns:a16="http://schemas.microsoft.com/office/drawing/2014/main" val="831143041"/>
                  </a:ext>
                </a:extLst>
              </a:tr>
              <a:tr h="944112">
                <a:tc>
                  <a:txBody>
                    <a:bodyPr/>
                    <a:lstStyle/>
                    <a:p>
                      <a:r>
                        <a:rPr lang="en-US" b="0" i="0" dirty="0">
                          <a:solidFill>
                            <a:srgbClr val="18214D"/>
                          </a:solidFill>
                          <a:effectLst/>
                          <a:latin typeface="+mn-lt"/>
                        </a:rPr>
                        <a:t>microcracks in the enamel without tooth structure loss </a:t>
                      </a:r>
                      <a:endParaRPr lang="en-US" dirty="0">
                        <a:latin typeface="+mn-lt"/>
                      </a:endParaRPr>
                    </a:p>
                  </a:txBody>
                  <a:tcPr/>
                </a:tc>
                <a:tc>
                  <a:txBody>
                    <a:bodyPr/>
                    <a:lstStyle/>
                    <a:p>
                      <a:r>
                        <a:rPr lang="en-US" b="0" i="0" dirty="0">
                          <a:solidFill>
                            <a:srgbClr val="18214D"/>
                          </a:solidFill>
                          <a:effectLst/>
                          <a:latin typeface="Circular Std Book"/>
                        </a:rPr>
                        <a:t>uncomplicated crown fracture i.e. fracture limited to the enamel without exposing dentin or pulp</a:t>
                      </a:r>
                      <a:endParaRPr lang="en-US" b="0" dirty="0">
                        <a:latin typeface="+mn-lt"/>
                      </a:endParaRPr>
                    </a:p>
                  </a:txBody>
                  <a:tcPr/>
                </a:tc>
                <a:extLst>
                  <a:ext uri="{0D108BD9-81ED-4DB2-BD59-A6C34878D82A}">
                    <a16:rowId xmlns:a16="http://schemas.microsoft.com/office/drawing/2014/main" val="15160836"/>
                  </a:ext>
                </a:extLst>
              </a:tr>
              <a:tr h="742015">
                <a:tc>
                  <a:txBody>
                    <a:bodyPr/>
                    <a:lstStyle/>
                    <a:p>
                      <a:r>
                        <a:rPr lang="en-US" b="0" i="0" dirty="0">
                          <a:solidFill>
                            <a:srgbClr val="18214D"/>
                          </a:solidFill>
                          <a:effectLst/>
                          <a:latin typeface="+mn-lt"/>
                        </a:rPr>
                        <a:t>usually asymptomatic</a:t>
                      </a:r>
                      <a:endParaRPr lang="en-US" dirty="0">
                        <a:latin typeface="+mn-lt"/>
                      </a:endParaRPr>
                    </a:p>
                  </a:txBody>
                  <a:tcPr/>
                </a:tc>
                <a:tc>
                  <a:txBody>
                    <a:bodyPr/>
                    <a:lstStyle/>
                    <a:p>
                      <a:r>
                        <a:rPr lang="en-US" b="0" i="0" dirty="0">
                          <a:solidFill>
                            <a:srgbClr val="18214D"/>
                          </a:solidFill>
                          <a:effectLst/>
                          <a:latin typeface="Circular Std Book"/>
                        </a:rPr>
                        <a:t>located at a proximal angle or the incisal edge of the anterior region</a:t>
                      </a:r>
                      <a:endParaRPr lang="en-US" dirty="0">
                        <a:latin typeface="+mn-lt"/>
                      </a:endParaRPr>
                    </a:p>
                  </a:txBody>
                  <a:tcPr/>
                </a:tc>
                <a:extLst>
                  <a:ext uri="{0D108BD9-81ED-4DB2-BD59-A6C34878D82A}">
                    <a16:rowId xmlns:a16="http://schemas.microsoft.com/office/drawing/2014/main" val="2430098753"/>
                  </a:ext>
                </a:extLst>
              </a:tr>
              <a:tr h="1348733">
                <a:tc>
                  <a:txBody>
                    <a:bodyPr/>
                    <a:lstStyle/>
                    <a:p>
                      <a:r>
                        <a:rPr lang="en-US" b="0" i="0" dirty="0">
                          <a:solidFill>
                            <a:srgbClr val="18214D"/>
                          </a:solidFill>
                          <a:effectLst/>
                          <a:latin typeface="+mn-lt"/>
                        </a:rPr>
                        <a:t>normal response to pulp vitality tests, </a:t>
                      </a:r>
                    </a:p>
                    <a:p>
                      <a:r>
                        <a:rPr lang="en-US" b="0" i="0" dirty="0">
                          <a:solidFill>
                            <a:srgbClr val="18214D"/>
                          </a:solidFill>
                          <a:effectLst/>
                          <a:latin typeface="+mn-lt"/>
                        </a:rPr>
                        <a:t>(1-8 weeks)</a:t>
                      </a:r>
                    </a:p>
                    <a:p>
                      <a:r>
                        <a:rPr lang="en-US" b="0" i="0" dirty="0">
                          <a:solidFill>
                            <a:srgbClr val="18214D"/>
                          </a:solidFill>
                          <a:effectLst/>
                          <a:latin typeface="+mn-lt"/>
                        </a:rPr>
                        <a:t>no tooth mobility, </a:t>
                      </a:r>
                    </a:p>
                    <a:p>
                      <a:r>
                        <a:rPr lang="en-US" b="0" i="0" dirty="0">
                          <a:solidFill>
                            <a:srgbClr val="18214D"/>
                          </a:solidFill>
                          <a:effectLst/>
                          <a:latin typeface="+mn-lt"/>
                        </a:rPr>
                        <a:t>no sensitivity to percussion</a:t>
                      </a:r>
                      <a:endParaRPr lang="en-US" dirty="0">
                        <a:latin typeface="+mn-lt"/>
                      </a:endParaRPr>
                    </a:p>
                  </a:txBody>
                  <a:tcPr/>
                </a:tc>
                <a:tc>
                  <a:txBody>
                    <a:bodyPr/>
                    <a:lstStyle/>
                    <a:p>
                      <a:r>
                        <a:rPr lang="en-US" b="0" i="0" dirty="0">
                          <a:solidFill>
                            <a:srgbClr val="18214D"/>
                          </a:solidFill>
                          <a:effectLst/>
                          <a:latin typeface="+mn-lt"/>
                        </a:rPr>
                        <a:t>normal response to pulp vitality tests,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8214D"/>
                          </a:solidFill>
                          <a:effectLst/>
                          <a:latin typeface="+mn-lt"/>
                        </a:rPr>
                        <a:t>(1-8 weeks)</a:t>
                      </a:r>
                    </a:p>
                    <a:p>
                      <a:r>
                        <a:rPr lang="en-US" b="0" i="0" dirty="0">
                          <a:solidFill>
                            <a:srgbClr val="18214D"/>
                          </a:solidFill>
                          <a:effectLst/>
                          <a:latin typeface="+mn-lt"/>
                        </a:rPr>
                        <a:t>no tooth mobility, </a:t>
                      </a:r>
                    </a:p>
                    <a:p>
                      <a:r>
                        <a:rPr lang="en-US" b="0" i="0" dirty="0">
                          <a:solidFill>
                            <a:srgbClr val="18214D"/>
                          </a:solidFill>
                          <a:effectLst/>
                          <a:latin typeface="+mn-lt"/>
                        </a:rPr>
                        <a:t>no sensitivity to percussion</a:t>
                      </a:r>
                      <a:endParaRPr lang="en-US" dirty="0">
                        <a:latin typeface="+mn-lt"/>
                      </a:endParaRPr>
                    </a:p>
                  </a:txBody>
                  <a:tcPr/>
                </a:tc>
                <a:extLst>
                  <a:ext uri="{0D108BD9-81ED-4DB2-BD59-A6C34878D82A}">
                    <a16:rowId xmlns:a16="http://schemas.microsoft.com/office/drawing/2014/main" val="4169969596"/>
                  </a:ext>
                </a:extLst>
              </a:tr>
              <a:tr h="717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8214D"/>
                          </a:solidFill>
                          <a:effectLst/>
                          <a:latin typeface="+mn-lt"/>
                        </a:rPr>
                        <a:t>Unremarkable Xray</a:t>
                      </a:r>
                    </a:p>
                  </a:txBody>
                  <a:tcPr/>
                </a:tc>
                <a:tc>
                  <a:txBody>
                    <a:bodyPr/>
                    <a:lstStyle/>
                    <a:p>
                      <a:r>
                        <a:rPr lang="en-US" b="0" i="0" dirty="0">
                          <a:solidFill>
                            <a:srgbClr val="18214D"/>
                          </a:solidFill>
                          <a:effectLst/>
                          <a:latin typeface="Circular Std Book"/>
                        </a:rPr>
                        <a:t>The radiographic examination will show the extension of the enamel loss</a:t>
                      </a:r>
                      <a:endParaRPr lang="en-US" dirty="0">
                        <a:latin typeface="+mn-lt"/>
                      </a:endParaRPr>
                    </a:p>
                  </a:txBody>
                  <a:tcPr/>
                </a:tc>
                <a:extLst>
                  <a:ext uri="{0D108BD9-81ED-4DB2-BD59-A6C34878D82A}">
                    <a16:rowId xmlns:a16="http://schemas.microsoft.com/office/drawing/2014/main" val="961962558"/>
                  </a:ext>
                </a:extLst>
              </a:tr>
              <a:tr h="546987">
                <a:tc>
                  <a:txBody>
                    <a:bodyPr/>
                    <a:lstStyle/>
                    <a:p>
                      <a:r>
                        <a:rPr lang="en-US" b="0" i="0" dirty="0">
                          <a:solidFill>
                            <a:srgbClr val="000000"/>
                          </a:solidFill>
                          <a:effectLst/>
                          <a:latin typeface="+mn-lt"/>
                        </a:rPr>
                        <a:t>do not require treatment</a:t>
                      </a:r>
                      <a:endParaRPr lang="en-US" dirty="0">
                        <a:latin typeface="+mn-lt"/>
                      </a:endParaRPr>
                    </a:p>
                  </a:txBody>
                  <a:tcPr/>
                </a:tc>
                <a:tc>
                  <a:txBody>
                    <a:bodyPr/>
                    <a:lstStyle/>
                    <a:p>
                      <a:r>
                        <a:rPr lang="en-US" b="0" i="0" dirty="0">
                          <a:solidFill>
                            <a:srgbClr val="000000"/>
                          </a:solidFill>
                          <a:effectLst/>
                          <a:latin typeface="Suisse Intl"/>
                        </a:rPr>
                        <a:t>Smoothing of rough edges with a burr </a:t>
                      </a:r>
                      <a:endParaRPr lang="en-US" dirty="0">
                        <a:latin typeface="+mn-lt"/>
                      </a:endParaRPr>
                    </a:p>
                  </a:txBody>
                  <a:tcPr/>
                </a:tc>
                <a:extLst>
                  <a:ext uri="{0D108BD9-81ED-4DB2-BD59-A6C34878D82A}">
                    <a16:rowId xmlns:a16="http://schemas.microsoft.com/office/drawing/2014/main" val="1799051220"/>
                  </a:ext>
                </a:extLst>
              </a:tr>
              <a:tr h="816486">
                <a:tc>
                  <a:txBody>
                    <a:bodyPr/>
                    <a:lstStyle/>
                    <a:p>
                      <a:r>
                        <a:rPr lang="en-US" b="0" i="0" dirty="0">
                          <a:solidFill>
                            <a:srgbClr val="000000"/>
                          </a:solidFill>
                          <a:effectLst/>
                          <a:latin typeface="+mn-lt"/>
                        </a:rPr>
                        <a:t>if the crack is more severe, etching and sealing with </a:t>
                      </a:r>
                      <a:r>
                        <a:rPr lang="en-US" b="0" i="0" dirty="0">
                          <a:solidFill>
                            <a:srgbClr val="000000"/>
                          </a:solidFill>
                          <a:effectLst/>
                          <a:latin typeface="Suisse Intl"/>
                        </a:rPr>
                        <a:t>composite</a:t>
                      </a:r>
                      <a:r>
                        <a:rPr lang="en-US" b="0" i="0" dirty="0">
                          <a:solidFill>
                            <a:srgbClr val="000000"/>
                          </a:solidFill>
                          <a:effectLst/>
                          <a:latin typeface="+mn-lt"/>
                        </a:rPr>
                        <a:t> resin</a:t>
                      </a:r>
                      <a:endParaRPr lang="en-US" dirty="0">
                        <a:latin typeface="+mn-lt"/>
                      </a:endParaRPr>
                    </a:p>
                  </a:txBody>
                  <a:tcPr/>
                </a:tc>
                <a:tc>
                  <a:txBody>
                    <a:bodyPr/>
                    <a:lstStyle/>
                    <a:p>
                      <a:r>
                        <a:rPr lang="en-US" b="0" i="0" dirty="0">
                          <a:solidFill>
                            <a:srgbClr val="000000"/>
                          </a:solidFill>
                          <a:effectLst/>
                          <a:latin typeface="Suisse Intl"/>
                        </a:rPr>
                        <a:t>If the loss of substance necessitates replacement, use composite resin</a:t>
                      </a:r>
                      <a:endParaRPr lang="en-US" dirty="0">
                        <a:latin typeface="+mn-lt"/>
                      </a:endParaRPr>
                    </a:p>
                  </a:txBody>
                  <a:tcPr/>
                </a:tc>
                <a:extLst>
                  <a:ext uri="{0D108BD9-81ED-4DB2-BD59-A6C34878D82A}">
                    <a16:rowId xmlns:a16="http://schemas.microsoft.com/office/drawing/2014/main" val="3382087498"/>
                  </a:ext>
                </a:extLst>
              </a:tr>
              <a:tr h="944112">
                <a:tc>
                  <a:txBody>
                    <a:bodyPr/>
                    <a:lstStyle/>
                    <a:p>
                      <a:r>
                        <a:rPr lang="en-US" dirty="0">
                          <a:latin typeface="+mn-lt"/>
                        </a:rPr>
                        <a:t>Pulp survival </a:t>
                      </a:r>
                    </a:p>
                    <a:p>
                      <a:r>
                        <a:rPr lang="en-US" dirty="0">
                          <a:latin typeface="+mn-lt"/>
                        </a:rPr>
                        <a:t>0 – 3.5%</a:t>
                      </a:r>
                    </a:p>
                  </a:txBody>
                  <a:tcPr/>
                </a:tc>
                <a:tc>
                  <a:txBody>
                    <a:bodyPr/>
                    <a:lstStyle/>
                    <a:p>
                      <a:r>
                        <a:rPr lang="en-US" dirty="0">
                          <a:latin typeface="+mn-lt"/>
                        </a:rPr>
                        <a:t>Pulp survival </a:t>
                      </a:r>
                    </a:p>
                    <a:p>
                      <a:r>
                        <a:rPr lang="en-US" dirty="0">
                          <a:latin typeface="+mn-lt"/>
                        </a:rPr>
                        <a:t>0.2 – 1.0%</a:t>
                      </a:r>
                    </a:p>
                    <a:p>
                      <a:endParaRPr lang="en-US" dirty="0">
                        <a:latin typeface="+mn-lt"/>
                      </a:endParaRPr>
                    </a:p>
                  </a:txBody>
                  <a:tcPr/>
                </a:tc>
                <a:extLst>
                  <a:ext uri="{0D108BD9-81ED-4DB2-BD59-A6C34878D82A}">
                    <a16:rowId xmlns:a16="http://schemas.microsoft.com/office/drawing/2014/main" val="3719491191"/>
                  </a:ext>
                </a:extLst>
              </a:tr>
            </a:tbl>
          </a:graphicData>
        </a:graphic>
      </p:graphicFrame>
      <p:sp>
        <p:nvSpPr>
          <p:cNvPr id="11" name="TextBox 10">
            <a:extLst>
              <a:ext uri="{FF2B5EF4-FFF2-40B4-BE49-F238E27FC236}">
                <a16:creationId xmlns:a16="http://schemas.microsoft.com/office/drawing/2014/main" id="{9134A90B-53EB-43E1-AA88-22569B00C0A1}"/>
              </a:ext>
            </a:extLst>
          </p:cNvPr>
          <p:cNvSpPr txBox="1"/>
          <p:nvPr/>
        </p:nvSpPr>
        <p:spPr>
          <a:xfrm>
            <a:off x="703564" y="6032809"/>
            <a:ext cx="2419814" cy="33855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600" b="1" u="sng" dirty="0">
                <a:solidFill>
                  <a:srgbClr val="444444"/>
                </a:solidFill>
                <a:latin typeface="Source Sans Pro" panose="020B0604020202020204" pitchFamily="34" charset="0"/>
              </a:rPr>
              <a:t>FOLLOW UP</a:t>
            </a:r>
            <a:r>
              <a:rPr lang="en-US" sz="1600" b="1" dirty="0">
                <a:solidFill>
                  <a:srgbClr val="444444"/>
                </a:solidFill>
                <a:latin typeface="Source Sans Pro" panose="020B0604020202020204" pitchFamily="34" charset="0"/>
              </a:rPr>
              <a:t> – 6 months</a:t>
            </a:r>
            <a:endParaRPr lang="en-US" sz="1600" b="1" dirty="0"/>
          </a:p>
        </p:txBody>
      </p:sp>
      <p:sp>
        <p:nvSpPr>
          <p:cNvPr id="8" name="Slide Number Placeholder 7">
            <a:extLst>
              <a:ext uri="{FF2B5EF4-FFF2-40B4-BE49-F238E27FC236}">
                <a16:creationId xmlns:a16="http://schemas.microsoft.com/office/drawing/2014/main" id="{217A0DA5-4F5B-4213-9F22-D761A191186D}"/>
              </a:ext>
            </a:extLst>
          </p:cNvPr>
          <p:cNvSpPr>
            <a:spLocks noGrp="1"/>
          </p:cNvSpPr>
          <p:nvPr>
            <p:ph type="sldNum" sz="quarter" idx="12"/>
          </p:nvPr>
        </p:nvSpPr>
        <p:spPr/>
        <p:txBody>
          <a:bodyPr/>
          <a:lstStyle/>
          <a:p>
            <a:fld id="{F44AE820-6A9B-49F1-ABC6-713B6303E0C0}" type="slidenum">
              <a:rPr lang="en-US" smtClean="0"/>
              <a:t>19</a:t>
            </a:fld>
            <a:endParaRPr lang="en-US"/>
          </a:p>
        </p:txBody>
      </p:sp>
      <p:pic>
        <p:nvPicPr>
          <p:cNvPr id="2" name="Picture 1" descr="Krishna Vishwa Vidyapeeth">
            <a:extLst>
              <a:ext uri="{FF2B5EF4-FFF2-40B4-BE49-F238E27FC236}">
                <a16:creationId xmlns:a16="http://schemas.microsoft.com/office/drawing/2014/main" id="{4BE5A621-A511-BAD9-3AAA-E738E1828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3282" y="1"/>
            <a:ext cx="681760" cy="67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9DCA-B08C-A8A4-5A25-DA53EC2FB0AB}"/>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0B85D869-F97E-58BF-0A60-B2F7C5B913D3}"/>
              </a:ext>
            </a:extLst>
          </p:cNvPr>
          <p:cNvSpPr>
            <a:spLocks noGrp="1"/>
          </p:cNvSpPr>
          <p:nvPr>
            <p:ph idx="1"/>
          </p:nvPr>
        </p:nvSpPr>
        <p:spPr/>
        <p:txBody>
          <a:bodyPr/>
          <a:lstStyle/>
          <a:p>
            <a:r>
              <a:rPr lang="en-US" dirty="0"/>
              <a:t>To know about definition, prevalence of trauma</a:t>
            </a:r>
          </a:p>
          <a:p>
            <a:r>
              <a:rPr lang="en-US" dirty="0"/>
              <a:t>To know classification in details</a:t>
            </a:r>
          </a:p>
          <a:p>
            <a:r>
              <a:rPr lang="en-US" dirty="0"/>
              <a:t>To know how to treat each and every class of trauma</a:t>
            </a:r>
          </a:p>
          <a:p>
            <a:r>
              <a:rPr lang="en-US" dirty="0"/>
              <a:t>Case studies</a:t>
            </a:r>
          </a:p>
        </p:txBody>
      </p:sp>
      <p:pic>
        <p:nvPicPr>
          <p:cNvPr id="4" name="Picture 2" descr="Krishna Vishwa Vidyapeeth">
            <a:extLst>
              <a:ext uri="{FF2B5EF4-FFF2-40B4-BE49-F238E27FC236}">
                <a16:creationId xmlns:a16="http://schemas.microsoft.com/office/drawing/2014/main" id="{E4F7A48F-17B4-6E73-69C0-6458DEBDE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5984" y="0"/>
            <a:ext cx="1436016" cy="142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910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3" name="TextBox 2">
            <a:extLst>
              <a:ext uri="{FF2B5EF4-FFF2-40B4-BE49-F238E27FC236}">
                <a16:creationId xmlns:a16="http://schemas.microsoft.com/office/drawing/2014/main" id="{64BF5375-7A6B-9ED9-E100-97C1F46ED74E}"/>
              </a:ext>
            </a:extLst>
          </p:cNvPr>
          <p:cNvSpPr txBox="1"/>
          <p:nvPr/>
        </p:nvSpPr>
        <p:spPr>
          <a:xfrm>
            <a:off x="2641600" y="1775871"/>
            <a:ext cx="6908800" cy="1815690"/>
          </a:xfrm>
          <a:prstGeom prst="rect">
            <a:avLst/>
          </a:prstGeom>
          <a:noFill/>
          <a:ln w="9525">
            <a:solidFill>
              <a:schemeClr val="tx1"/>
            </a:solidFill>
          </a:ln>
        </p:spPr>
        <p:txBody>
          <a:bodyPr wrap="square" rtlCol="0">
            <a:spAutoFit/>
          </a:bodyPr>
          <a:lstStyle/>
          <a:p>
            <a:pPr algn="ct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Case: Management Ellis class II with 11,21 –composite buildup</a:t>
            </a:r>
          </a:p>
        </p:txBody>
      </p:sp>
      <p:pic>
        <p:nvPicPr>
          <p:cNvPr id="2" name="Picture 1" descr="Krishna Vishwa Vidyapeeth">
            <a:extLst>
              <a:ext uri="{FF2B5EF4-FFF2-40B4-BE49-F238E27FC236}">
                <a16:creationId xmlns:a16="http://schemas.microsoft.com/office/drawing/2014/main" id="{5A4B6342-0232-7659-B025-86D4AA6F3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38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7353-E12B-2A40-27C8-0D0A4D4E60F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D86490E0-C384-24BA-F761-14ACA8592CAF}"/>
              </a:ext>
            </a:extLst>
          </p:cNvPr>
          <p:cNvPicPr>
            <a:picLocks noChangeAspect="1"/>
          </p:cNvPicPr>
          <p:nvPr/>
        </p:nvPicPr>
        <p:blipFill rotWithShape="1">
          <a:blip r:embed="rId3">
            <a:extLst>
              <a:ext uri="{28A0092B-C50C-407E-A947-70E740481C1C}">
                <a14:useLocalDpi xmlns:a14="http://schemas.microsoft.com/office/drawing/2010/main" val="0"/>
              </a:ext>
            </a:extLst>
          </a:blip>
          <a:srcRect l="39725" t="29966" r="17904" b="45567"/>
          <a:stretch/>
        </p:blipFill>
        <p:spPr>
          <a:xfrm>
            <a:off x="5935744" y="930733"/>
            <a:ext cx="5686842" cy="2462916"/>
          </a:xfrm>
          <a:prstGeom prst="rect">
            <a:avLst/>
          </a:prstGeom>
        </p:spPr>
      </p:pic>
      <p:pic>
        <p:nvPicPr>
          <p:cNvPr id="9" name="Picture 8">
            <a:extLst>
              <a:ext uri="{FF2B5EF4-FFF2-40B4-BE49-F238E27FC236}">
                <a16:creationId xmlns:a16="http://schemas.microsoft.com/office/drawing/2014/main" id="{9066FF6D-8A32-9074-9D47-2678A1A70DE6}"/>
              </a:ext>
            </a:extLst>
          </p:cNvPr>
          <p:cNvPicPr>
            <a:picLocks noChangeAspect="1"/>
          </p:cNvPicPr>
          <p:nvPr/>
        </p:nvPicPr>
        <p:blipFill rotWithShape="1">
          <a:blip r:embed="rId4">
            <a:extLst>
              <a:ext uri="{28A0092B-C50C-407E-A947-70E740481C1C}">
                <a14:useLocalDpi xmlns:a14="http://schemas.microsoft.com/office/drawing/2010/main" val="0"/>
              </a:ext>
            </a:extLst>
          </a:blip>
          <a:srcRect l="32155" t="31340" r="20378" b="39106"/>
          <a:stretch/>
        </p:blipFill>
        <p:spPr>
          <a:xfrm>
            <a:off x="589831" y="930733"/>
            <a:ext cx="5274422" cy="2462916"/>
          </a:xfrm>
          <a:prstGeom prst="rect">
            <a:avLst/>
          </a:prstGeom>
        </p:spPr>
      </p:pic>
      <p:sp>
        <p:nvSpPr>
          <p:cNvPr id="11" name="Content Placeholder 10">
            <a:extLst>
              <a:ext uri="{FF2B5EF4-FFF2-40B4-BE49-F238E27FC236}">
                <a16:creationId xmlns:a16="http://schemas.microsoft.com/office/drawing/2014/main" id="{9C25A175-BF84-7751-3447-958AC3B9F554}"/>
              </a:ext>
            </a:extLst>
          </p:cNvPr>
          <p:cNvSpPr>
            <a:spLocks noGrp="1"/>
          </p:cNvSpPr>
          <p:nvPr>
            <p:ph idx="1"/>
          </p:nvPr>
        </p:nvSpPr>
        <p:spPr/>
        <p:txBody>
          <a:bodyPr/>
          <a:lstStyle/>
          <a:p>
            <a:endParaRPr lang="en-US" dirty="0"/>
          </a:p>
        </p:txBody>
      </p:sp>
      <p:pic>
        <p:nvPicPr>
          <p:cNvPr id="12" name="Content Placeholder 4">
            <a:extLst>
              <a:ext uri="{FF2B5EF4-FFF2-40B4-BE49-F238E27FC236}">
                <a16:creationId xmlns:a16="http://schemas.microsoft.com/office/drawing/2014/main" id="{1C75EE37-C847-67F7-4123-71B3DEB9D6E9}"/>
              </a:ext>
            </a:extLst>
          </p:cNvPr>
          <p:cNvPicPr>
            <a:picLocks noChangeAspect="1"/>
          </p:cNvPicPr>
          <p:nvPr/>
        </p:nvPicPr>
        <p:blipFill rotWithShape="1">
          <a:blip r:embed="rId5">
            <a:extLst>
              <a:ext uri="{28A0092B-C50C-407E-A947-70E740481C1C}">
                <a14:useLocalDpi xmlns:a14="http://schemas.microsoft.com/office/drawing/2010/main" val="0"/>
              </a:ext>
            </a:extLst>
          </a:blip>
          <a:srcRect l="53141" t="28362" r="26874" b="21682"/>
          <a:stretch/>
        </p:blipFill>
        <p:spPr>
          <a:xfrm rot="5400000">
            <a:off x="7381335" y="2670512"/>
            <a:ext cx="2795659" cy="5241178"/>
          </a:xfrm>
          <a:prstGeom prst="rect">
            <a:avLst/>
          </a:prstGeom>
        </p:spPr>
      </p:pic>
      <p:pic>
        <p:nvPicPr>
          <p:cNvPr id="13" name="Picture 12">
            <a:extLst>
              <a:ext uri="{FF2B5EF4-FFF2-40B4-BE49-F238E27FC236}">
                <a16:creationId xmlns:a16="http://schemas.microsoft.com/office/drawing/2014/main" id="{E6A074F9-FE36-ECA7-1D02-550CD79B1EB0}"/>
              </a:ext>
            </a:extLst>
          </p:cNvPr>
          <p:cNvPicPr>
            <a:picLocks noChangeAspect="1"/>
          </p:cNvPicPr>
          <p:nvPr/>
        </p:nvPicPr>
        <p:blipFill rotWithShape="1">
          <a:blip r:embed="rId6">
            <a:extLst>
              <a:ext uri="{28A0092B-C50C-407E-A947-70E740481C1C}">
                <a14:useLocalDpi xmlns:a14="http://schemas.microsoft.com/office/drawing/2010/main" val="0"/>
              </a:ext>
            </a:extLst>
          </a:blip>
          <a:srcRect l="30921" t="28845" r="24191" b="40943"/>
          <a:stretch/>
        </p:blipFill>
        <p:spPr>
          <a:xfrm>
            <a:off x="589831" y="3893271"/>
            <a:ext cx="5274422" cy="2820173"/>
          </a:xfrm>
          <a:prstGeom prst="rect">
            <a:avLst/>
          </a:prstGeom>
        </p:spPr>
      </p:pic>
      <p:cxnSp>
        <p:nvCxnSpPr>
          <p:cNvPr id="15" name="Straight Connector 14">
            <a:extLst>
              <a:ext uri="{FF2B5EF4-FFF2-40B4-BE49-F238E27FC236}">
                <a16:creationId xmlns:a16="http://schemas.microsoft.com/office/drawing/2014/main" id="{8A118E0B-E530-0F01-2384-787E97B4E266}"/>
              </a:ext>
            </a:extLst>
          </p:cNvPr>
          <p:cNvCxnSpPr/>
          <p:nvPr/>
        </p:nvCxnSpPr>
        <p:spPr>
          <a:xfrm>
            <a:off x="160789" y="3670280"/>
            <a:ext cx="11698130" cy="0"/>
          </a:xfrm>
          <a:prstGeom prst="line">
            <a:avLst/>
          </a:prstGeom>
        </p:spPr>
        <p:style>
          <a:lnRef idx="3">
            <a:schemeClr val="dk1"/>
          </a:lnRef>
          <a:fillRef idx="0">
            <a:schemeClr val="dk1"/>
          </a:fillRef>
          <a:effectRef idx="2">
            <a:schemeClr val="dk1"/>
          </a:effectRef>
          <a:fontRef idx="minor">
            <a:schemeClr val="tx1"/>
          </a:fontRef>
        </p:style>
      </p:cxnSp>
      <p:sp>
        <p:nvSpPr>
          <p:cNvPr id="16" name="object 2">
            <a:extLst>
              <a:ext uri="{FF2B5EF4-FFF2-40B4-BE49-F238E27FC236}">
                <a16:creationId xmlns:a16="http://schemas.microsoft.com/office/drawing/2014/main" id="{2CF3BD0F-F053-79C6-BF0A-2D96BEE5F131}"/>
              </a:ext>
            </a:extLst>
          </p:cNvPr>
          <p:cNvSpPr txBox="1">
            <a:spLocks/>
          </p:cNvSpPr>
          <p:nvPr/>
        </p:nvSpPr>
        <p:spPr>
          <a:xfrm>
            <a:off x="1493367" y="327463"/>
            <a:ext cx="2310552"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Pre-Operative</a:t>
            </a:r>
            <a:endParaRPr lang="en-US" sz="2800" kern="0" dirty="0">
              <a:latin typeface="Times New Roman"/>
              <a:cs typeface="Times New Roman"/>
            </a:endParaRPr>
          </a:p>
        </p:txBody>
      </p:sp>
      <p:sp>
        <p:nvSpPr>
          <p:cNvPr id="17" name="object 2">
            <a:extLst>
              <a:ext uri="{FF2B5EF4-FFF2-40B4-BE49-F238E27FC236}">
                <a16:creationId xmlns:a16="http://schemas.microsoft.com/office/drawing/2014/main" id="{F17F997D-1E47-F44E-56E9-D80F76EF3AF1}"/>
              </a:ext>
            </a:extLst>
          </p:cNvPr>
          <p:cNvSpPr txBox="1">
            <a:spLocks/>
          </p:cNvSpPr>
          <p:nvPr/>
        </p:nvSpPr>
        <p:spPr>
          <a:xfrm>
            <a:off x="8019621" y="346856"/>
            <a:ext cx="2443025"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Post-Operative</a:t>
            </a:r>
            <a:endParaRPr lang="en-US" sz="2800" kern="0" dirty="0">
              <a:latin typeface="Times New Roman"/>
              <a:cs typeface="Times New Roman"/>
            </a:endParaRPr>
          </a:p>
        </p:txBody>
      </p:sp>
      <p:pic>
        <p:nvPicPr>
          <p:cNvPr id="18" name="Picture 17" descr="Krishna Vishwa Vidyapeeth">
            <a:extLst>
              <a:ext uri="{FF2B5EF4-FFF2-40B4-BE49-F238E27FC236}">
                <a16:creationId xmlns:a16="http://schemas.microsoft.com/office/drawing/2014/main" id="{EE421D0F-D613-A795-EA46-7C2EB1E33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477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0E4E-2FDB-4E30-BE11-008E829EA1DD}"/>
              </a:ext>
            </a:extLst>
          </p:cNvPr>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Autofit/>
          </a:bodyPr>
          <a:lstStyle/>
          <a:p>
            <a:pPr algn="ctr"/>
            <a:r>
              <a:rPr lang="en-US" sz="2800" b="1" dirty="0"/>
              <a:t>Management of crown and crown‑root fractures pose a challenge to the clinician as several factors may play a role in their management. </a:t>
            </a:r>
          </a:p>
        </p:txBody>
      </p:sp>
      <p:sp>
        <p:nvSpPr>
          <p:cNvPr id="3" name="Content Placeholder 2">
            <a:extLst>
              <a:ext uri="{FF2B5EF4-FFF2-40B4-BE49-F238E27FC236}">
                <a16:creationId xmlns:a16="http://schemas.microsoft.com/office/drawing/2014/main" id="{0B8E605B-C098-4152-9AF0-B5CCD2C9D6BF}"/>
              </a:ext>
            </a:extLst>
          </p:cNvPr>
          <p:cNvSpPr>
            <a:spLocks noGrp="1"/>
          </p:cNvSpPr>
          <p:nvPr>
            <p:ph idx="1"/>
          </p:nvPr>
        </p:nvSpPr>
        <p:spPr>
          <a:xfrm>
            <a:off x="838200" y="1960781"/>
            <a:ext cx="10515600" cy="4351338"/>
          </a:xfrm>
        </p:spPr>
        <p:txBody>
          <a:bodyPr/>
          <a:lstStyle/>
          <a:p>
            <a:r>
              <a:rPr lang="en-US" dirty="0"/>
              <a:t>The extent of the fracture (complicated or uncomplicated, violation of biological width, alveolar bone fracture, concomitant luxation injury)</a:t>
            </a:r>
          </a:p>
          <a:p>
            <a:r>
              <a:rPr lang="en-US" dirty="0"/>
              <a:t>Restorability of the fractured tooth and fracture pattern (subgingival extension of the fracture line and/ or associated root fracture) </a:t>
            </a:r>
          </a:p>
          <a:p>
            <a:r>
              <a:rPr lang="en-US" dirty="0"/>
              <a:t>Availability of the fractured fragment and its condition for use (fit of the fragment to the remaining tooth structure) </a:t>
            </a:r>
          </a:p>
          <a:p>
            <a:r>
              <a:rPr lang="en-US" dirty="0"/>
              <a:t>Secondary soft‑tissue injuries </a:t>
            </a:r>
          </a:p>
          <a:p>
            <a:r>
              <a:rPr lang="en-US" dirty="0"/>
              <a:t>Occlusion, esthetics and finance. </a:t>
            </a:r>
          </a:p>
        </p:txBody>
      </p:sp>
      <p:sp>
        <p:nvSpPr>
          <p:cNvPr id="4" name="Slide Number Placeholder 3">
            <a:extLst>
              <a:ext uri="{FF2B5EF4-FFF2-40B4-BE49-F238E27FC236}">
                <a16:creationId xmlns:a16="http://schemas.microsoft.com/office/drawing/2014/main" id="{B42274D5-C650-492E-8B12-9F2CF004D88D}"/>
              </a:ext>
            </a:extLst>
          </p:cNvPr>
          <p:cNvSpPr>
            <a:spLocks noGrp="1"/>
          </p:cNvSpPr>
          <p:nvPr>
            <p:ph type="sldNum" sz="quarter" idx="12"/>
          </p:nvPr>
        </p:nvSpPr>
        <p:spPr/>
        <p:txBody>
          <a:bodyPr/>
          <a:lstStyle/>
          <a:p>
            <a:fld id="{F44AE820-6A9B-49F1-ABC6-713B6303E0C0}" type="slidenum">
              <a:rPr lang="en-US" smtClean="0"/>
              <a:t>22</a:t>
            </a:fld>
            <a:endParaRPr lang="en-US"/>
          </a:p>
        </p:txBody>
      </p:sp>
      <p:sp>
        <p:nvSpPr>
          <p:cNvPr id="5" name="TextBox 4">
            <a:extLst>
              <a:ext uri="{FF2B5EF4-FFF2-40B4-BE49-F238E27FC236}">
                <a16:creationId xmlns:a16="http://schemas.microsoft.com/office/drawing/2014/main" id="{8B748DFD-5E3F-419C-BE52-0590E8469A6C}"/>
              </a:ext>
            </a:extLst>
          </p:cNvPr>
          <p:cNvSpPr txBox="1"/>
          <p:nvPr/>
        </p:nvSpPr>
        <p:spPr>
          <a:xfrm>
            <a:off x="735980" y="6356350"/>
            <a:ext cx="10314879" cy="369332"/>
          </a:xfrm>
          <a:prstGeom prst="rect">
            <a:avLst/>
          </a:prstGeom>
          <a:solidFill>
            <a:srgbClr val="FFFF00"/>
          </a:solidFill>
        </p:spPr>
        <p:txBody>
          <a:bodyPr wrap="square" rtlCol="0">
            <a:spAutoFit/>
          </a:bodyPr>
          <a:lstStyle/>
          <a:p>
            <a:r>
              <a:rPr lang="en-US" dirty="0"/>
              <a:t>Simonsen RJ. Restoration of a fractured central incisor using original teeth. J </a:t>
            </a:r>
            <a:r>
              <a:rPr lang="en-US" dirty="0" err="1"/>
              <a:t>AmDent</a:t>
            </a:r>
            <a:r>
              <a:rPr lang="en-US" dirty="0"/>
              <a:t> Assoc 1982;105:646-48</a:t>
            </a:r>
          </a:p>
        </p:txBody>
      </p:sp>
      <p:pic>
        <p:nvPicPr>
          <p:cNvPr id="6" name="Picture 5" descr="Krishna Vishwa Vidyapeeth">
            <a:extLst>
              <a:ext uri="{FF2B5EF4-FFF2-40B4-BE49-F238E27FC236}">
                <a16:creationId xmlns:a16="http://schemas.microsoft.com/office/drawing/2014/main" id="{C23A8A2E-0280-5543-027B-35353157A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380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2EDF-E4D4-4F59-9DA6-FB20D7ECA3F1}"/>
              </a:ext>
            </a:extLst>
          </p:cNvPr>
          <p:cNvSpPr>
            <a:spLocks noGrp="1"/>
          </p:cNvSpPr>
          <p:nvPr>
            <p:ph type="title"/>
          </p:nvPr>
        </p:nvSpPr>
        <p:spPr>
          <a:xfrm>
            <a:off x="975360" y="0"/>
            <a:ext cx="10515600" cy="1325563"/>
          </a:xfrm>
        </p:spPr>
        <p:txBody>
          <a:bodyPr/>
          <a:lstStyle/>
          <a:p>
            <a:r>
              <a:rPr lang="en-US" b="1" dirty="0">
                <a:effectLst>
                  <a:outerShdw blurRad="38100" dist="38100" dir="2700000" algn="tl">
                    <a:srgbClr val="000000">
                      <a:alpha val="43137"/>
                    </a:srgbClr>
                  </a:outerShdw>
                </a:effectLst>
              </a:rPr>
              <a:t>COMPOSITE BUILDUP AND REATTACHEMENT</a:t>
            </a:r>
          </a:p>
        </p:txBody>
      </p:sp>
      <p:sp>
        <p:nvSpPr>
          <p:cNvPr id="3" name="Content Placeholder 2">
            <a:extLst>
              <a:ext uri="{FF2B5EF4-FFF2-40B4-BE49-F238E27FC236}">
                <a16:creationId xmlns:a16="http://schemas.microsoft.com/office/drawing/2014/main" id="{AD073635-687E-4886-89E0-CA03288E7C64}"/>
              </a:ext>
            </a:extLst>
          </p:cNvPr>
          <p:cNvSpPr>
            <a:spLocks noGrp="1"/>
          </p:cNvSpPr>
          <p:nvPr>
            <p:ph idx="1"/>
          </p:nvPr>
        </p:nvSpPr>
        <p:spPr>
          <a:xfrm>
            <a:off x="178192" y="1200309"/>
            <a:ext cx="11978639" cy="5281295"/>
          </a:xfrm>
        </p:spPr>
        <p:txBody>
          <a:bodyPr>
            <a:normAutofit/>
          </a:bodyPr>
          <a:lstStyle/>
          <a:p>
            <a:r>
              <a:rPr lang="en-US" b="1" dirty="0"/>
              <a:t>Tennery (1988) </a:t>
            </a:r>
            <a:r>
              <a:rPr lang="en-US" dirty="0"/>
              <a:t>was the first to report the reattachment of a fractured fragment using acid-etch technique. </a:t>
            </a:r>
          </a:p>
          <a:p>
            <a:r>
              <a:rPr lang="en-US" dirty="0"/>
              <a:t>Subsequently, </a:t>
            </a:r>
            <a:r>
              <a:rPr lang="en-US" b="1" dirty="0"/>
              <a:t>Starkey (1979) and Simonsen (1982) </a:t>
            </a:r>
            <a:r>
              <a:rPr lang="en-US" dirty="0"/>
              <a:t>have reported success with similar cases. </a:t>
            </a:r>
          </a:p>
        </p:txBody>
      </p:sp>
      <p:sp>
        <p:nvSpPr>
          <p:cNvPr id="4" name="Slide Number Placeholder 3">
            <a:extLst>
              <a:ext uri="{FF2B5EF4-FFF2-40B4-BE49-F238E27FC236}">
                <a16:creationId xmlns:a16="http://schemas.microsoft.com/office/drawing/2014/main" id="{BCDC6B99-0E49-4766-AB46-6E98974C99D5}"/>
              </a:ext>
            </a:extLst>
          </p:cNvPr>
          <p:cNvSpPr>
            <a:spLocks noGrp="1"/>
          </p:cNvSpPr>
          <p:nvPr>
            <p:ph type="sldNum" sz="quarter" idx="12"/>
          </p:nvPr>
        </p:nvSpPr>
        <p:spPr/>
        <p:txBody>
          <a:bodyPr/>
          <a:lstStyle/>
          <a:p>
            <a:fld id="{F44AE820-6A9B-49F1-ABC6-713B6303E0C0}" type="slidenum">
              <a:rPr lang="en-US" smtClean="0"/>
              <a:t>23</a:t>
            </a:fld>
            <a:endParaRPr lang="en-US"/>
          </a:p>
        </p:txBody>
      </p:sp>
      <p:graphicFrame>
        <p:nvGraphicFramePr>
          <p:cNvPr id="5" name="Table 5">
            <a:extLst>
              <a:ext uri="{FF2B5EF4-FFF2-40B4-BE49-F238E27FC236}">
                <a16:creationId xmlns:a16="http://schemas.microsoft.com/office/drawing/2014/main" id="{CE13E5AF-C7E1-4543-BB6A-DFBAA694226B}"/>
              </a:ext>
            </a:extLst>
          </p:cNvPr>
          <p:cNvGraphicFramePr>
            <a:graphicFrameLocks noGrp="1"/>
          </p:cNvGraphicFramePr>
          <p:nvPr/>
        </p:nvGraphicFramePr>
        <p:xfrm>
          <a:off x="492370" y="2972783"/>
          <a:ext cx="10480432" cy="3730302"/>
        </p:xfrm>
        <a:graphic>
          <a:graphicData uri="http://schemas.openxmlformats.org/drawingml/2006/table">
            <a:tbl>
              <a:tblPr firstRow="1" bandRow="1">
                <a:tableStyleId>{5C22544A-7EE6-4342-B048-85BDC9FD1C3A}</a:tableStyleId>
              </a:tblPr>
              <a:tblGrid>
                <a:gridCol w="5240216">
                  <a:extLst>
                    <a:ext uri="{9D8B030D-6E8A-4147-A177-3AD203B41FA5}">
                      <a16:colId xmlns:a16="http://schemas.microsoft.com/office/drawing/2014/main" val="1284667224"/>
                    </a:ext>
                  </a:extLst>
                </a:gridCol>
                <a:gridCol w="5240216">
                  <a:extLst>
                    <a:ext uri="{9D8B030D-6E8A-4147-A177-3AD203B41FA5}">
                      <a16:colId xmlns:a16="http://schemas.microsoft.com/office/drawing/2014/main" val="2405573635"/>
                    </a:ext>
                  </a:extLst>
                </a:gridCol>
              </a:tblGrid>
              <a:tr h="2023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Direct composite restoration technique is minimally invasive, economical and successful in repairing tooth fracture with excellent longevity in carefully selected cases and with superior matching ability.</a:t>
                      </a: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Reattachment techniques for tooth fragments present several advantages over restorations obtained with composite resin systems: better and long-lasting esthetics, improved function, immediate results, a positive psychosocial response, and faster and less complicated procedures.</a:t>
                      </a:r>
                    </a:p>
                    <a:p>
                      <a:endParaRPr lang="en-US" sz="2000" dirty="0"/>
                    </a:p>
                  </a:txBody>
                  <a:tcPr/>
                </a:tc>
                <a:extLst>
                  <a:ext uri="{0D108BD9-81ED-4DB2-BD59-A6C34878D82A}">
                    <a16:rowId xmlns:a16="http://schemas.microsoft.com/office/drawing/2014/main" val="3705120265"/>
                  </a:ext>
                </a:extLst>
              </a:tr>
              <a:tr h="1200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poor abrasion resistance in comparison to enamel, water absorption, and staining.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change in color due to inadequate rehydration of the fragment; and possibility of detachment of the fragment</a:t>
                      </a:r>
                    </a:p>
                  </a:txBody>
                  <a:tcPr/>
                </a:tc>
                <a:extLst>
                  <a:ext uri="{0D108BD9-81ED-4DB2-BD59-A6C34878D82A}">
                    <a16:rowId xmlns:a16="http://schemas.microsoft.com/office/drawing/2014/main" val="3239744022"/>
                  </a:ext>
                </a:extLst>
              </a:tr>
            </a:tbl>
          </a:graphicData>
        </a:graphic>
      </p:graphicFrame>
      <p:pic>
        <p:nvPicPr>
          <p:cNvPr id="6" name="Picture 5" descr="Krishna Vishwa Vidyapeeth">
            <a:extLst>
              <a:ext uri="{FF2B5EF4-FFF2-40B4-BE49-F238E27FC236}">
                <a16:creationId xmlns:a16="http://schemas.microsoft.com/office/drawing/2014/main" id="{CE8D8C7F-C2C7-1C1C-FFB4-8139FD1D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80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3" name="TextBox 2">
            <a:extLst>
              <a:ext uri="{FF2B5EF4-FFF2-40B4-BE49-F238E27FC236}">
                <a16:creationId xmlns:a16="http://schemas.microsoft.com/office/drawing/2014/main" id="{64BF5375-7A6B-9ED9-E100-97C1F46ED74E}"/>
              </a:ext>
            </a:extLst>
          </p:cNvPr>
          <p:cNvSpPr txBox="1"/>
          <p:nvPr/>
        </p:nvSpPr>
        <p:spPr>
          <a:xfrm>
            <a:off x="4470400" y="1643895"/>
            <a:ext cx="6908800" cy="3539046"/>
          </a:xfrm>
          <a:prstGeom prst="rect">
            <a:avLst/>
          </a:prstGeom>
          <a:noFill/>
          <a:ln w="9525">
            <a:solidFill>
              <a:schemeClr val="tx1"/>
            </a:solidFill>
          </a:ln>
        </p:spPr>
        <p:txBody>
          <a:bodyPr wrap="square" rtlCol="0">
            <a:spAutoFit/>
          </a:bodyPr>
          <a:lstStyle/>
          <a:p>
            <a:pPr algn="ctr"/>
            <a:r>
              <a:rPr lang="en-US" sz="3733" dirty="0">
                <a:ln w="0"/>
                <a:effectLst>
                  <a:outerShdw blurRad="38100" dist="19050" dir="2700000" algn="tl" rotWithShape="0">
                    <a:schemeClr val="dk1">
                      <a:alpha val="40000"/>
                    </a:schemeClr>
                  </a:outerShdw>
                </a:effectLst>
              </a:rPr>
              <a:t>Name: Pranav Pawar </a:t>
            </a:r>
          </a:p>
          <a:p>
            <a:pPr algn="ctr"/>
            <a:r>
              <a:rPr lang="en-US" sz="3733" dirty="0">
                <a:ln w="0"/>
                <a:effectLst>
                  <a:outerShdw blurRad="38100" dist="19050" dir="2700000" algn="tl" rotWithShape="0">
                    <a:schemeClr val="dk1">
                      <a:alpha val="40000"/>
                    </a:schemeClr>
                  </a:outerShdw>
                </a:effectLst>
              </a:rPr>
              <a:t>Age: 14 years/M</a:t>
            </a:r>
          </a:p>
          <a:p>
            <a:pPr algn="ct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Case: Management Ellis class III with 11,21 – RCT followed by composite buildup</a:t>
            </a:r>
          </a:p>
        </p:txBody>
      </p:sp>
      <p:pic>
        <p:nvPicPr>
          <p:cNvPr id="8" name="Picture 7">
            <a:extLst>
              <a:ext uri="{FF2B5EF4-FFF2-40B4-BE49-F238E27FC236}">
                <a16:creationId xmlns:a16="http://schemas.microsoft.com/office/drawing/2014/main" id="{0DB8B95C-C41A-0702-196F-39FF3A97A4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396999"/>
            <a:ext cx="3048001" cy="406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bject 8">
            <a:extLst>
              <a:ext uri="{FF2B5EF4-FFF2-40B4-BE49-F238E27FC236}">
                <a16:creationId xmlns:a16="http://schemas.microsoft.com/office/drawing/2014/main" id="{E9359235-24B3-EBDA-A3CE-60268ED525E3}"/>
              </a:ext>
            </a:extLst>
          </p:cNvPr>
          <p:cNvSpPr/>
          <p:nvPr/>
        </p:nvSpPr>
        <p:spPr>
          <a:xfrm>
            <a:off x="1767272" y="2616200"/>
            <a:ext cx="1077528" cy="203200"/>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pic>
        <p:nvPicPr>
          <p:cNvPr id="2" name="Picture 1" descr="Krishna Vishwa Vidyapeeth">
            <a:extLst>
              <a:ext uri="{FF2B5EF4-FFF2-40B4-BE49-F238E27FC236}">
                <a16:creationId xmlns:a16="http://schemas.microsoft.com/office/drawing/2014/main" id="{AF25A0C2-39F1-9319-64F6-99F107B04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860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498A-7B3A-8BF8-88A3-45ABA69D173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B859EF0-2C96-9062-850D-6FD587EC5E35}"/>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90FC708-BDEE-67EC-2BE5-C757192311B4}"/>
              </a:ext>
            </a:extLst>
          </p:cNvPr>
          <p:cNvPicPr>
            <a:picLocks noChangeAspect="1"/>
          </p:cNvPicPr>
          <p:nvPr/>
        </p:nvPicPr>
        <p:blipFill rotWithShape="1">
          <a:blip r:embed="rId3">
            <a:extLst>
              <a:ext uri="{28A0092B-C50C-407E-A947-70E740481C1C}">
                <a14:useLocalDpi xmlns:a14="http://schemas.microsoft.com/office/drawing/2010/main" val="0"/>
              </a:ext>
            </a:extLst>
          </a:blip>
          <a:srcRect l="30754" t="27778" r="23222" b="30741"/>
          <a:stretch/>
        </p:blipFill>
        <p:spPr>
          <a:xfrm>
            <a:off x="281422" y="1020325"/>
            <a:ext cx="4399175" cy="223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0EB05CF-3B74-B6BD-2636-02426591A6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 t="20068" r="8035" b="26296"/>
          <a:stretch/>
        </p:blipFill>
        <p:spPr>
          <a:xfrm flipV="1">
            <a:off x="7681742" y="4358221"/>
            <a:ext cx="1829377" cy="2147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DB570EE-CF6E-C6EA-DF16-4C4782FB2C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771" t="30426" r="34263" b="38148"/>
          <a:stretch/>
        </p:blipFill>
        <p:spPr>
          <a:xfrm>
            <a:off x="4878349" y="1042893"/>
            <a:ext cx="1672244" cy="2217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B81B534A-A0AF-D8E2-9085-877163FBF94E}"/>
              </a:ext>
            </a:extLst>
          </p:cNvPr>
          <p:cNvPicPr>
            <a:picLocks noChangeAspect="1"/>
          </p:cNvPicPr>
          <p:nvPr/>
        </p:nvPicPr>
        <p:blipFill rotWithShape="1">
          <a:blip r:embed="rId6">
            <a:extLst>
              <a:ext uri="{28A0092B-C50C-407E-A947-70E740481C1C}">
                <a14:useLocalDpi xmlns:a14="http://schemas.microsoft.com/office/drawing/2010/main" val="0"/>
              </a:ext>
            </a:extLst>
          </a:blip>
          <a:srcRect l="28243" t="32222" r="29080" b="10000"/>
          <a:stretch/>
        </p:blipFill>
        <p:spPr>
          <a:xfrm flipV="1">
            <a:off x="624124" y="3592593"/>
            <a:ext cx="4049037" cy="2877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object 5">
            <a:extLst>
              <a:ext uri="{FF2B5EF4-FFF2-40B4-BE49-F238E27FC236}">
                <a16:creationId xmlns:a16="http://schemas.microsoft.com/office/drawing/2014/main" id="{A8541CD6-58F6-51C1-8E41-0B1F42E97930}"/>
              </a:ext>
            </a:extLst>
          </p:cNvPr>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pic>
        <p:nvPicPr>
          <p:cNvPr id="14" name="Picture 13">
            <a:extLst>
              <a:ext uri="{FF2B5EF4-FFF2-40B4-BE49-F238E27FC236}">
                <a16:creationId xmlns:a16="http://schemas.microsoft.com/office/drawing/2014/main" id="{723BD249-F81D-457E-5E73-846E20DDD921}"/>
              </a:ext>
            </a:extLst>
          </p:cNvPr>
          <p:cNvPicPr>
            <a:picLocks noChangeAspect="1"/>
          </p:cNvPicPr>
          <p:nvPr/>
        </p:nvPicPr>
        <p:blipFill rotWithShape="1">
          <a:blip r:embed="rId7"/>
          <a:srcRect l="38408" t="43538" r="26567" b="28831"/>
          <a:stretch/>
        </p:blipFill>
        <p:spPr>
          <a:xfrm>
            <a:off x="6855004" y="1011849"/>
            <a:ext cx="4981656" cy="2219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62C49637-5071-D7CF-D448-5204B9E58E51}"/>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t="9637" r="25070" b="23810"/>
          <a:stretch/>
        </p:blipFill>
        <p:spPr>
          <a:xfrm>
            <a:off x="5730921" y="4349660"/>
            <a:ext cx="1639343" cy="2155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object 2">
            <a:extLst>
              <a:ext uri="{FF2B5EF4-FFF2-40B4-BE49-F238E27FC236}">
                <a16:creationId xmlns:a16="http://schemas.microsoft.com/office/drawing/2014/main" id="{DD34D1D2-9381-BB8E-BB4C-4FD3DCFF73EC}"/>
              </a:ext>
            </a:extLst>
          </p:cNvPr>
          <p:cNvSpPr txBox="1">
            <a:spLocks/>
          </p:cNvSpPr>
          <p:nvPr/>
        </p:nvSpPr>
        <p:spPr>
          <a:xfrm>
            <a:off x="1493367" y="327463"/>
            <a:ext cx="2310552"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Pre-Operative</a:t>
            </a:r>
            <a:endParaRPr lang="en-US" sz="2800" kern="0" dirty="0">
              <a:latin typeface="Times New Roman"/>
              <a:cs typeface="Times New Roman"/>
            </a:endParaRPr>
          </a:p>
        </p:txBody>
      </p:sp>
      <p:sp>
        <p:nvSpPr>
          <p:cNvPr id="23" name="object 2">
            <a:extLst>
              <a:ext uri="{FF2B5EF4-FFF2-40B4-BE49-F238E27FC236}">
                <a16:creationId xmlns:a16="http://schemas.microsoft.com/office/drawing/2014/main" id="{B6D8AEEC-5607-3237-F309-F87FFB46AE79}"/>
              </a:ext>
            </a:extLst>
          </p:cNvPr>
          <p:cNvSpPr txBox="1">
            <a:spLocks/>
          </p:cNvSpPr>
          <p:nvPr/>
        </p:nvSpPr>
        <p:spPr>
          <a:xfrm>
            <a:off x="8019621" y="346856"/>
            <a:ext cx="2443025"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Post-Operative</a:t>
            </a:r>
            <a:endParaRPr lang="en-US" sz="2800" kern="0" dirty="0">
              <a:latin typeface="Times New Roman"/>
              <a:cs typeface="Times New Roman"/>
            </a:endParaRPr>
          </a:p>
        </p:txBody>
      </p:sp>
      <p:sp>
        <p:nvSpPr>
          <p:cNvPr id="24" name="object 2">
            <a:extLst>
              <a:ext uri="{FF2B5EF4-FFF2-40B4-BE49-F238E27FC236}">
                <a16:creationId xmlns:a16="http://schemas.microsoft.com/office/drawing/2014/main" id="{2EC8BC0C-9425-6D5A-5A10-D07E0D2C0277}"/>
              </a:ext>
            </a:extLst>
          </p:cNvPr>
          <p:cNvSpPr txBox="1">
            <a:spLocks/>
          </p:cNvSpPr>
          <p:nvPr/>
        </p:nvSpPr>
        <p:spPr>
          <a:xfrm>
            <a:off x="6648360" y="3420304"/>
            <a:ext cx="5115765" cy="760037"/>
          </a:xfrm>
          <a:prstGeom prst="rect">
            <a:avLst/>
          </a:prstGeom>
          <a:ln w="635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400" kern="0" spc="-7" dirty="0">
                <a:latin typeface="Times New Roman"/>
                <a:cs typeface="Times New Roman"/>
              </a:rPr>
              <a:t>RCT with 11,21 followed by composite esthetic build up</a:t>
            </a:r>
            <a:endParaRPr lang="en-US" sz="2400" kern="0" dirty="0">
              <a:latin typeface="Times New Roman"/>
              <a:cs typeface="Times New Roman"/>
            </a:endParaRPr>
          </a:p>
        </p:txBody>
      </p:sp>
      <p:pic>
        <p:nvPicPr>
          <p:cNvPr id="6" name="Picture 5">
            <a:extLst>
              <a:ext uri="{FF2B5EF4-FFF2-40B4-BE49-F238E27FC236}">
                <a16:creationId xmlns:a16="http://schemas.microsoft.com/office/drawing/2014/main" id="{D478CB24-C17A-62EA-0634-18BBD55E5B0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2577" b="-1"/>
          <a:stretch/>
        </p:blipFill>
        <p:spPr>
          <a:xfrm flipV="1">
            <a:off x="9795436" y="4364572"/>
            <a:ext cx="1851029" cy="2155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Krishna Vishwa Vidyapeeth">
            <a:extLst>
              <a:ext uri="{FF2B5EF4-FFF2-40B4-BE49-F238E27FC236}">
                <a16:creationId xmlns:a16="http://schemas.microsoft.com/office/drawing/2014/main" id="{79305AF7-A0BD-3E6F-C384-47EA270833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18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5C5E223-546E-45AF-B560-9C6A5742B2E8}"/>
              </a:ext>
            </a:extLst>
          </p:cNvPr>
          <p:cNvGraphicFramePr>
            <a:graphicFrameLocks noGrp="1"/>
          </p:cNvGraphicFramePr>
          <p:nvPr>
            <p:ph idx="1"/>
          </p:nvPr>
        </p:nvGraphicFramePr>
        <p:xfrm>
          <a:off x="111511" y="136525"/>
          <a:ext cx="7727795" cy="6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44DFED7-5247-4753-9A26-926A86B5C5EF}"/>
              </a:ext>
            </a:extLst>
          </p:cNvPr>
          <p:cNvSpPr>
            <a:spLocks noGrp="1"/>
          </p:cNvSpPr>
          <p:nvPr>
            <p:ph type="sldNum" sz="quarter" idx="12"/>
          </p:nvPr>
        </p:nvSpPr>
        <p:spPr/>
        <p:txBody>
          <a:bodyPr/>
          <a:lstStyle/>
          <a:p>
            <a:fld id="{F44AE820-6A9B-49F1-ABC6-713B6303E0C0}" type="slidenum">
              <a:rPr lang="en-US" smtClean="0"/>
              <a:t>26</a:t>
            </a:fld>
            <a:endParaRPr lang="en-US"/>
          </a:p>
        </p:txBody>
      </p:sp>
      <p:pic>
        <p:nvPicPr>
          <p:cNvPr id="2" name="Picture 1" descr="Krishna Vishwa Vidyapeeth">
            <a:extLst>
              <a:ext uri="{FF2B5EF4-FFF2-40B4-BE49-F238E27FC236}">
                <a16:creationId xmlns:a16="http://schemas.microsoft.com/office/drawing/2014/main" id="{E2F66376-2EA7-70D5-7C6A-BB0709F3B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516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1682-7F9B-49F2-A22E-3463A99E83D4}"/>
              </a:ext>
            </a:extLst>
          </p:cNvPr>
          <p:cNvSpPr>
            <a:spLocks noGrp="1"/>
          </p:cNvSpPr>
          <p:nvPr>
            <p:ph type="title"/>
          </p:nvPr>
        </p:nvSpPr>
        <p:spPr/>
        <p:txBody>
          <a:bodyPr/>
          <a:lstStyle/>
          <a:p>
            <a:r>
              <a:rPr lang="en-US" b="1" dirty="0"/>
              <a:t>Requirements for Success in vital pulp therapy</a:t>
            </a:r>
          </a:p>
        </p:txBody>
      </p:sp>
      <p:graphicFrame>
        <p:nvGraphicFramePr>
          <p:cNvPr id="5" name="Content Placeholder 4">
            <a:extLst>
              <a:ext uri="{FF2B5EF4-FFF2-40B4-BE49-F238E27FC236}">
                <a16:creationId xmlns:a16="http://schemas.microsoft.com/office/drawing/2014/main" id="{D587D2BF-2117-4748-8845-36083DA542E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3463335-67ED-4E83-BE7F-1F304EF97B21}"/>
              </a:ext>
            </a:extLst>
          </p:cNvPr>
          <p:cNvSpPr>
            <a:spLocks noGrp="1"/>
          </p:cNvSpPr>
          <p:nvPr>
            <p:ph type="sldNum" sz="quarter" idx="12"/>
          </p:nvPr>
        </p:nvSpPr>
        <p:spPr/>
        <p:txBody>
          <a:bodyPr/>
          <a:lstStyle/>
          <a:p>
            <a:fld id="{F44AE820-6A9B-49F1-ABC6-713B6303E0C0}" type="slidenum">
              <a:rPr lang="en-US" smtClean="0"/>
              <a:t>27</a:t>
            </a:fld>
            <a:endParaRPr lang="en-US"/>
          </a:p>
        </p:txBody>
      </p:sp>
      <p:pic>
        <p:nvPicPr>
          <p:cNvPr id="3" name="Picture 2" descr="Krishna Vishwa Vidyapeeth">
            <a:extLst>
              <a:ext uri="{FF2B5EF4-FFF2-40B4-BE49-F238E27FC236}">
                <a16:creationId xmlns:a16="http://schemas.microsoft.com/office/drawing/2014/main" id="{EAF70432-4D46-2A0D-3DDC-2A53A35CD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8717" y="9427"/>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675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05B460-8273-4599-A374-2690BC419F5D}"/>
              </a:ext>
            </a:extLst>
          </p:cNvPr>
          <p:cNvSpPr>
            <a:spLocks noGrp="1"/>
          </p:cNvSpPr>
          <p:nvPr>
            <p:ph type="sldNum" sz="quarter" idx="12"/>
          </p:nvPr>
        </p:nvSpPr>
        <p:spPr/>
        <p:txBody>
          <a:bodyPr/>
          <a:lstStyle/>
          <a:p>
            <a:fld id="{F44AE820-6A9B-49F1-ABC6-713B6303E0C0}" type="slidenum">
              <a:rPr lang="en-US" smtClean="0"/>
              <a:t>28</a:t>
            </a:fld>
            <a:endParaRPr lang="en-US"/>
          </a:p>
        </p:txBody>
      </p:sp>
      <p:graphicFrame>
        <p:nvGraphicFramePr>
          <p:cNvPr id="5" name="Content Placeholder 4">
            <a:extLst>
              <a:ext uri="{FF2B5EF4-FFF2-40B4-BE49-F238E27FC236}">
                <a16:creationId xmlns:a16="http://schemas.microsoft.com/office/drawing/2014/main" id="{2E0C891C-388E-4BA3-B9C0-7C51A2D79903}"/>
              </a:ext>
            </a:extLst>
          </p:cNvPr>
          <p:cNvGraphicFramePr>
            <a:graphicFrameLocks/>
          </p:cNvGraphicFramePr>
          <p:nvPr/>
        </p:nvGraphicFramePr>
        <p:xfrm>
          <a:off x="78059" y="136525"/>
          <a:ext cx="7304048" cy="6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AEDABC01-DFF1-4AA3-9E55-722BE0E16D83}"/>
              </a:ext>
            </a:extLst>
          </p:cNvPr>
          <p:cNvPicPr>
            <a:picLocks noChangeAspect="1"/>
          </p:cNvPicPr>
          <p:nvPr/>
        </p:nvPicPr>
        <p:blipFill rotWithShape="1">
          <a:blip r:embed="rId8"/>
          <a:srcRect l="20762" t="18699" r="51067" b="18862"/>
          <a:stretch/>
        </p:blipFill>
        <p:spPr>
          <a:xfrm>
            <a:off x="7683190" y="136525"/>
            <a:ext cx="4284274" cy="5341434"/>
          </a:xfrm>
          <a:prstGeom prst="rect">
            <a:avLst/>
          </a:prstGeom>
        </p:spPr>
      </p:pic>
      <p:sp>
        <p:nvSpPr>
          <p:cNvPr id="2" name="Explosion: 8 Points 1">
            <a:extLst>
              <a:ext uri="{FF2B5EF4-FFF2-40B4-BE49-F238E27FC236}">
                <a16:creationId xmlns:a16="http://schemas.microsoft.com/office/drawing/2014/main" id="{F10494C0-4F9E-405E-A63F-6D9E9BCC06D8}"/>
              </a:ext>
            </a:extLst>
          </p:cNvPr>
          <p:cNvSpPr/>
          <p:nvPr/>
        </p:nvSpPr>
        <p:spPr>
          <a:xfrm>
            <a:off x="8049180" y="4841631"/>
            <a:ext cx="2274277" cy="20163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effectLst>
                  <a:outerShdw blurRad="38100" dist="38100" dir="2700000" algn="tl">
                    <a:srgbClr val="000000">
                      <a:alpha val="43137"/>
                    </a:srgbClr>
                  </a:outerShdw>
                </a:effectLst>
              </a:rPr>
              <a:t>Follow up </a:t>
            </a:r>
          </a:p>
        </p:txBody>
      </p:sp>
      <p:pic>
        <p:nvPicPr>
          <p:cNvPr id="3" name="Picture 2" descr="Krishna Vishwa Vidyapeeth">
            <a:extLst>
              <a:ext uri="{FF2B5EF4-FFF2-40B4-BE49-F238E27FC236}">
                <a16:creationId xmlns:a16="http://schemas.microsoft.com/office/drawing/2014/main" id="{824857B9-DC45-9788-0B99-AF2E7DEF80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35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3" name="TextBox 2">
            <a:extLst>
              <a:ext uri="{FF2B5EF4-FFF2-40B4-BE49-F238E27FC236}">
                <a16:creationId xmlns:a16="http://schemas.microsoft.com/office/drawing/2014/main" id="{64BF5375-7A6B-9ED9-E100-97C1F46ED74E}"/>
              </a:ext>
            </a:extLst>
          </p:cNvPr>
          <p:cNvSpPr txBox="1"/>
          <p:nvPr/>
        </p:nvSpPr>
        <p:spPr>
          <a:xfrm>
            <a:off x="4917910" y="1736080"/>
            <a:ext cx="6495261" cy="3539046"/>
          </a:xfrm>
          <a:prstGeom prst="rect">
            <a:avLst/>
          </a:prstGeom>
          <a:noFill/>
          <a:ln w="9525">
            <a:solidFill>
              <a:schemeClr val="tx1"/>
            </a:solidFill>
          </a:ln>
        </p:spPr>
        <p:txBody>
          <a:bodyPr wrap="square" rtlCol="0">
            <a:spAutoFit/>
          </a:bodyPr>
          <a:lstStyle/>
          <a:p>
            <a:pPr algn="ctr"/>
            <a:r>
              <a:rPr lang="en-US" sz="3733" dirty="0">
                <a:ln w="0"/>
                <a:effectLst>
                  <a:outerShdw blurRad="38100" dist="19050" dir="2700000" algn="tl" rotWithShape="0">
                    <a:schemeClr val="dk1">
                      <a:alpha val="40000"/>
                    </a:schemeClr>
                  </a:outerShdw>
                </a:effectLst>
              </a:rPr>
              <a:t>Name: Bilal Shaikh </a:t>
            </a:r>
          </a:p>
          <a:p>
            <a:pPr algn="ctr"/>
            <a:r>
              <a:rPr lang="en-US" sz="3733" dirty="0">
                <a:ln w="0"/>
                <a:effectLst>
                  <a:outerShdw blurRad="38100" dist="19050" dir="2700000" algn="tl" rotWithShape="0">
                    <a:schemeClr val="dk1">
                      <a:alpha val="40000"/>
                    </a:schemeClr>
                  </a:outerShdw>
                </a:effectLst>
              </a:rPr>
              <a:t>Age: 14 years/M</a:t>
            </a:r>
          </a:p>
          <a:p>
            <a:pPr algn="ct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Case: Management Ellis class IV with 11 – RCT followed by fiber post and composite build up</a:t>
            </a:r>
          </a:p>
        </p:txBody>
      </p:sp>
      <p:pic>
        <p:nvPicPr>
          <p:cNvPr id="6" name="Picture 5">
            <a:extLst>
              <a:ext uri="{FF2B5EF4-FFF2-40B4-BE49-F238E27FC236}">
                <a16:creationId xmlns:a16="http://schemas.microsoft.com/office/drawing/2014/main" id="{60936587-2A1F-E89E-9DBD-C4EDE9CF43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69" t="12963" r="18395" b="12963"/>
          <a:stretch/>
        </p:blipFill>
        <p:spPr>
          <a:xfrm>
            <a:off x="1008862" y="1193800"/>
            <a:ext cx="3258337" cy="4654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bject 8">
            <a:extLst>
              <a:ext uri="{FF2B5EF4-FFF2-40B4-BE49-F238E27FC236}">
                <a16:creationId xmlns:a16="http://schemas.microsoft.com/office/drawing/2014/main" id="{E9359235-24B3-EBDA-A3CE-60268ED525E3}"/>
              </a:ext>
            </a:extLst>
          </p:cNvPr>
          <p:cNvSpPr/>
          <p:nvPr/>
        </p:nvSpPr>
        <p:spPr>
          <a:xfrm>
            <a:off x="1727200" y="2921000"/>
            <a:ext cx="1550517" cy="406400"/>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pic>
        <p:nvPicPr>
          <p:cNvPr id="2" name="Picture 1" descr="Krishna Vishwa Vidyapeeth">
            <a:extLst>
              <a:ext uri="{FF2B5EF4-FFF2-40B4-BE49-F238E27FC236}">
                <a16:creationId xmlns:a16="http://schemas.microsoft.com/office/drawing/2014/main" id="{8239EFD9-280E-8F3F-7743-2300173D4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03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4114800" y="685800"/>
            <a:ext cx="4467860" cy="696595"/>
          </a:xfrm>
          <a:prstGeom prst="rect">
            <a:avLst/>
          </a:prstGeom>
        </p:spPr>
        <p:txBody>
          <a:bodyPr vert="horz" wrap="square" lIns="0" tIns="13335" rIns="0" bIns="0" rtlCol="0">
            <a:spAutoFit/>
          </a:bodyPr>
          <a:lstStyle/>
          <a:p>
            <a:pPr marL="12700">
              <a:lnSpc>
                <a:spcPct val="100000"/>
              </a:lnSpc>
              <a:spcBef>
                <a:spcPts val="105"/>
              </a:spcBef>
            </a:pPr>
            <a:r>
              <a:rPr b="1" spc="-25" dirty="0">
                <a:latin typeface="Times New Roman"/>
                <a:cs typeface="Times New Roman"/>
              </a:rPr>
              <a:t>INTRODUCTION</a:t>
            </a:r>
          </a:p>
        </p:txBody>
      </p:sp>
      <p:sp>
        <p:nvSpPr>
          <p:cNvPr id="9" name="object 9"/>
          <p:cNvSpPr txBox="1"/>
          <p:nvPr/>
        </p:nvSpPr>
        <p:spPr>
          <a:xfrm>
            <a:off x="723900" y="2057400"/>
            <a:ext cx="10744200" cy="3572773"/>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12700" rIns="0" bIns="0" rtlCol="0">
            <a:spAutoFit/>
          </a:bodyPr>
          <a:lstStyle/>
          <a:p>
            <a:pPr marL="354965" marR="5080" indent="-342900" algn="just">
              <a:spcBef>
                <a:spcPts val="100"/>
              </a:spcBef>
              <a:buFont typeface="Arial" panose="020B0604020202020204" pitchFamily="34" charset="0"/>
              <a:buChar char="•"/>
            </a:pPr>
            <a:r>
              <a:rPr sz="2400" spc="-60" dirty="0">
                <a:latin typeface="Times New Roman"/>
                <a:cs typeface="Times New Roman"/>
              </a:rPr>
              <a:t>Traumatic </a:t>
            </a:r>
            <a:r>
              <a:rPr sz="2400" spc="-40" dirty="0">
                <a:latin typeface="Times New Roman"/>
                <a:cs typeface="Times New Roman"/>
              </a:rPr>
              <a:t>dental </a:t>
            </a:r>
            <a:r>
              <a:rPr sz="2400" spc="-60" dirty="0">
                <a:latin typeface="Times New Roman"/>
                <a:cs typeface="Times New Roman"/>
              </a:rPr>
              <a:t>injuries </a:t>
            </a:r>
            <a:r>
              <a:rPr lang="en-IN" sz="2400" spc="-60" dirty="0">
                <a:latin typeface="Times New Roman"/>
                <a:cs typeface="Times New Roman"/>
              </a:rPr>
              <a:t>(TDI’s) </a:t>
            </a:r>
            <a:r>
              <a:rPr sz="2400" spc="-55" dirty="0">
                <a:latin typeface="Times New Roman"/>
                <a:cs typeface="Times New Roman"/>
              </a:rPr>
              <a:t>are </a:t>
            </a:r>
            <a:r>
              <a:rPr sz="2400" dirty="0">
                <a:latin typeface="Times New Roman"/>
                <a:cs typeface="Times New Roman"/>
              </a:rPr>
              <a:t>for </a:t>
            </a:r>
            <a:r>
              <a:rPr sz="2400" spc="-5" dirty="0">
                <a:latin typeface="Times New Roman"/>
                <a:cs typeface="Times New Roman"/>
              </a:rPr>
              <a:t>the most </a:t>
            </a:r>
            <a:r>
              <a:rPr sz="2400" dirty="0">
                <a:latin typeface="Times New Roman"/>
                <a:cs typeface="Times New Roman"/>
              </a:rPr>
              <a:t>part </a:t>
            </a:r>
            <a:r>
              <a:rPr lang="en-IN" sz="2800" b="1" spc="-35" dirty="0">
                <a:solidFill>
                  <a:srgbClr val="FF0000"/>
                </a:solidFill>
                <a:latin typeface="Times New Roman"/>
                <a:cs typeface="Times New Roman"/>
              </a:rPr>
              <a:t>Unanticipated</a:t>
            </a:r>
            <a:r>
              <a:rPr sz="2800" b="1" spc="-35" dirty="0">
                <a:solidFill>
                  <a:srgbClr val="FF0000"/>
                </a:solidFill>
                <a:latin typeface="Times New Roman"/>
                <a:cs typeface="Times New Roman"/>
              </a:rPr>
              <a:t> </a:t>
            </a:r>
            <a:r>
              <a:rPr lang="en-IN" sz="2800" b="1" spc="-45" dirty="0">
                <a:solidFill>
                  <a:srgbClr val="FF0000"/>
                </a:solidFill>
                <a:latin typeface="Times New Roman"/>
                <a:cs typeface="Times New Roman"/>
              </a:rPr>
              <a:t>E</a:t>
            </a:r>
            <a:r>
              <a:rPr sz="2800" b="1" spc="-45" dirty="0">
                <a:solidFill>
                  <a:srgbClr val="FF0000"/>
                </a:solidFill>
                <a:latin typeface="Times New Roman"/>
                <a:cs typeface="Times New Roman"/>
              </a:rPr>
              <a:t>vents </a:t>
            </a:r>
            <a:r>
              <a:rPr sz="2400" spc="-15" dirty="0">
                <a:latin typeface="Times New Roman"/>
                <a:cs typeface="Times New Roman"/>
              </a:rPr>
              <a:t>that, </a:t>
            </a:r>
            <a:r>
              <a:rPr sz="2400" spc="-75" dirty="0">
                <a:latin typeface="Times New Roman"/>
                <a:cs typeface="Times New Roman"/>
              </a:rPr>
              <a:t>if </a:t>
            </a:r>
            <a:r>
              <a:rPr sz="2400" spc="20" dirty="0">
                <a:latin typeface="Times New Roman"/>
                <a:cs typeface="Times New Roman"/>
              </a:rPr>
              <a:t>not </a:t>
            </a:r>
            <a:r>
              <a:rPr sz="2400" spc="-50" dirty="0">
                <a:latin typeface="Times New Roman"/>
                <a:cs typeface="Times New Roman"/>
              </a:rPr>
              <a:t>managed </a:t>
            </a:r>
            <a:r>
              <a:rPr sz="2400" spc="-65" dirty="0">
                <a:latin typeface="Times New Roman"/>
                <a:cs typeface="Times New Roman"/>
              </a:rPr>
              <a:t>appropriately, </a:t>
            </a:r>
            <a:r>
              <a:rPr sz="2400" spc="-45" dirty="0">
                <a:latin typeface="Times New Roman"/>
                <a:cs typeface="Times New Roman"/>
              </a:rPr>
              <a:t>can </a:t>
            </a:r>
            <a:r>
              <a:rPr sz="2400" spc="-75" dirty="0">
                <a:latin typeface="Times New Roman"/>
                <a:cs typeface="Times New Roman"/>
              </a:rPr>
              <a:t>have </a:t>
            </a:r>
            <a:r>
              <a:rPr sz="2400" spc="-45" dirty="0">
                <a:latin typeface="Times New Roman"/>
                <a:cs typeface="Times New Roman"/>
              </a:rPr>
              <a:t>serious </a:t>
            </a:r>
            <a:r>
              <a:rPr sz="2400" spc="-40" dirty="0">
                <a:latin typeface="Times New Roman"/>
                <a:cs typeface="Times New Roman"/>
              </a:rPr>
              <a:t>consequences </a:t>
            </a:r>
            <a:r>
              <a:rPr sz="2400" dirty="0">
                <a:latin typeface="Times New Roman"/>
                <a:cs typeface="Times New Roman"/>
              </a:rPr>
              <a:t>for </a:t>
            </a:r>
            <a:r>
              <a:rPr sz="2400" spc="-5" dirty="0">
                <a:latin typeface="Times New Roman"/>
                <a:cs typeface="Times New Roman"/>
              </a:rPr>
              <a:t>the</a:t>
            </a:r>
            <a:r>
              <a:rPr lang="en-IN" sz="2400" spc="350" dirty="0">
                <a:latin typeface="Times New Roman"/>
                <a:cs typeface="Times New Roman"/>
              </a:rPr>
              <a:t> </a:t>
            </a:r>
            <a:r>
              <a:rPr sz="2400" spc="-35" dirty="0">
                <a:latin typeface="Times New Roman"/>
                <a:cs typeface="Times New Roman"/>
              </a:rPr>
              <a:t>patient.</a:t>
            </a:r>
            <a:endParaRPr lang="en-IN" sz="2400" spc="-35" dirty="0">
              <a:latin typeface="Times New Roman"/>
              <a:cs typeface="Times New Roman"/>
            </a:endParaRPr>
          </a:p>
          <a:p>
            <a:pPr marL="354965" marR="5080" indent="-342900" algn="just">
              <a:spcBef>
                <a:spcPts val="100"/>
              </a:spcBef>
              <a:buFont typeface="Arial" panose="020B0604020202020204" pitchFamily="34" charset="0"/>
              <a:buChar char="•"/>
            </a:pPr>
            <a:endParaRPr lang="en-IN" sz="2400" spc="-35" dirty="0">
              <a:latin typeface="Times New Roman"/>
              <a:cs typeface="Times New Roman"/>
            </a:endParaRPr>
          </a:p>
          <a:p>
            <a:pPr marL="354965" marR="5080" indent="-342900" algn="just">
              <a:spcBef>
                <a:spcPts val="100"/>
              </a:spcBef>
              <a:buFont typeface="Arial" panose="020B0604020202020204" pitchFamily="34" charset="0"/>
              <a:buChar char="•"/>
            </a:pPr>
            <a:endParaRPr lang="en-IN" sz="2400" spc="-35" dirty="0">
              <a:latin typeface="Times New Roman"/>
              <a:cs typeface="Times New Roman"/>
            </a:endParaRPr>
          </a:p>
          <a:p>
            <a:pPr marL="354965" marR="5080" indent="-342900" algn="just">
              <a:spcBef>
                <a:spcPts val="100"/>
              </a:spcBef>
              <a:buFont typeface="Arial" panose="020B0604020202020204" pitchFamily="34" charset="0"/>
              <a:buChar char="•"/>
            </a:pPr>
            <a:endParaRPr lang="en-IN" sz="2400" spc="-35" dirty="0">
              <a:latin typeface="Times New Roman"/>
              <a:cs typeface="Times New Roman"/>
            </a:endParaRPr>
          </a:p>
          <a:p>
            <a:pPr marL="354965" marR="5080" indent="-342900" algn="just">
              <a:spcBef>
                <a:spcPts val="100"/>
              </a:spcBef>
              <a:buFont typeface="Arial" panose="020B0604020202020204" pitchFamily="34" charset="0"/>
              <a:buChar char="•"/>
            </a:pPr>
            <a:r>
              <a:rPr lang="en-IN" sz="2400" spc="-15" dirty="0">
                <a:latin typeface="Times New Roman"/>
                <a:cs typeface="Times New Roman"/>
              </a:rPr>
              <a:t>Traumatic</a:t>
            </a:r>
            <a:r>
              <a:rPr lang="en-IN" sz="2400" spc="620" dirty="0">
                <a:latin typeface="Times New Roman"/>
                <a:cs typeface="Times New Roman"/>
              </a:rPr>
              <a:t> </a:t>
            </a:r>
            <a:r>
              <a:rPr lang="en-IN" sz="2400" dirty="0">
                <a:latin typeface="Times New Roman"/>
                <a:cs typeface="Times New Roman"/>
              </a:rPr>
              <a:t>dental injuries </a:t>
            </a:r>
            <a:r>
              <a:rPr lang="en-IN" sz="2400" spc="-5" dirty="0">
                <a:latin typeface="Times New Roman"/>
                <a:cs typeface="Times New Roman"/>
              </a:rPr>
              <a:t>have always been </a:t>
            </a:r>
            <a:r>
              <a:rPr lang="en-IN" sz="2400" dirty="0">
                <a:latin typeface="Times New Roman"/>
                <a:cs typeface="Times New Roman"/>
              </a:rPr>
              <a:t>a </a:t>
            </a:r>
            <a:r>
              <a:rPr lang="en-IN" sz="2800" b="1" spc="-5" dirty="0">
                <a:solidFill>
                  <a:srgbClr val="FF0000"/>
                </a:solidFill>
                <a:latin typeface="Times New Roman"/>
                <a:cs typeface="Times New Roman"/>
              </a:rPr>
              <a:t>neglected </a:t>
            </a:r>
            <a:r>
              <a:rPr lang="en-IN" sz="2800" b="1" dirty="0">
                <a:solidFill>
                  <a:srgbClr val="FF0000"/>
                </a:solidFill>
                <a:latin typeface="Times New Roman"/>
                <a:cs typeface="Times New Roman"/>
              </a:rPr>
              <a:t>oral condition </a:t>
            </a:r>
            <a:r>
              <a:rPr lang="en-IN" sz="2400" dirty="0">
                <a:latin typeface="Times New Roman"/>
                <a:cs typeface="Times New Roman"/>
              </a:rPr>
              <a:t>despite </a:t>
            </a:r>
            <a:r>
              <a:rPr lang="en-IN" sz="2400" spc="-5" dirty="0">
                <a:latin typeface="Times New Roman"/>
                <a:cs typeface="Times New Roman"/>
              </a:rPr>
              <a:t>availability </a:t>
            </a:r>
            <a:r>
              <a:rPr lang="en-IN" sz="2400" dirty="0">
                <a:latin typeface="Times New Roman"/>
                <a:cs typeface="Times New Roman"/>
              </a:rPr>
              <a:t>of a  sound knowledge </a:t>
            </a:r>
            <a:r>
              <a:rPr lang="en-IN" sz="2400" spc="-5" dirty="0">
                <a:latin typeface="Times New Roman"/>
                <a:cs typeface="Times New Roman"/>
              </a:rPr>
              <a:t>about its prevalence, causative factors, treatment </a:t>
            </a:r>
            <a:r>
              <a:rPr lang="en-IN" sz="2400" dirty="0">
                <a:latin typeface="Times New Roman"/>
                <a:cs typeface="Times New Roman"/>
              </a:rPr>
              <a:t>and </a:t>
            </a:r>
            <a:r>
              <a:rPr lang="en-IN" sz="2400" spc="-5" dirty="0">
                <a:latin typeface="Times New Roman"/>
                <a:cs typeface="Times New Roman"/>
              </a:rPr>
              <a:t>significant impact </a:t>
            </a:r>
            <a:r>
              <a:rPr lang="en-IN" sz="2400" spc="5" dirty="0">
                <a:latin typeface="Times New Roman"/>
                <a:cs typeface="Times New Roman"/>
              </a:rPr>
              <a:t>on </a:t>
            </a:r>
            <a:r>
              <a:rPr lang="en-IN" sz="2400" dirty="0">
                <a:latin typeface="Times New Roman"/>
                <a:cs typeface="Times New Roman"/>
              </a:rPr>
              <a:t>individual’s quality of life.</a:t>
            </a:r>
          </a:p>
          <a:p>
            <a:endParaRPr sz="2800" dirty="0">
              <a:latin typeface="Times New Roman"/>
              <a:cs typeface="Times New Roman"/>
            </a:endParaRPr>
          </a:p>
        </p:txBody>
      </p:sp>
      <p:sp>
        <p:nvSpPr>
          <p:cNvPr id="2" name="Slide Number Placeholder 1">
            <a:extLst>
              <a:ext uri="{FF2B5EF4-FFF2-40B4-BE49-F238E27FC236}">
                <a16:creationId xmlns:a16="http://schemas.microsoft.com/office/drawing/2014/main" id="{396D4766-7056-4106-892C-B1A3A697563E}"/>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3</a:t>
            </a:fld>
            <a:endParaRPr lang="en-IN"/>
          </a:p>
        </p:txBody>
      </p:sp>
      <p:pic>
        <p:nvPicPr>
          <p:cNvPr id="3" name="Picture 2" descr="Krishna Vishwa Vidyapeeth">
            <a:extLst>
              <a:ext uri="{FF2B5EF4-FFF2-40B4-BE49-F238E27FC236}">
                <a16:creationId xmlns:a16="http://schemas.microsoft.com/office/drawing/2014/main" id="{B18A52A7-7727-F3D9-2CB7-8835939E8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5984" y="0"/>
            <a:ext cx="1436016" cy="1429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1259"/>
    </mc:Choice>
    <mc:Fallback xmlns="">
      <p:transition spd="slow" advTm="125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7E04F-83B9-7C5B-FF0F-65ACB8668154}"/>
              </a:ext>
            </a:extLst>
          </p:cNvPr>
          <p:cNvPicPr>
            <a:picLocks noChangeAspect="1"/>
          </p:cNvPicPr>
          <p:nvPr/>
        </p:nvPicPr>
        <p:blipFill rotWithShape="1">
          <a:blip r:embed="rId2">
            <a:extLst>
              <a:ext uri="{28A0092B-C50C-407E-A947-70E740481C1C}">
                <a14:useLocalDpi xmlns:a14="http://schemas.microsoft.com/office/drawing/2010/main" val="0"/>
              </a:ext>
            </a:extLst>
          </a:blip>
          <a:srcRect l="28119" t="35185" r="38695" b="45556"/>
          <a:stretch/>
        </p:blipFill>
        <p:spPr>
          <a:xfrm rot="10800000">
            <a:off x="707570" y="836654"/>
            <a:ext cx="5287701" cy="2301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2D78E20-C472-ED07-988A-D9A4B6078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21" t="20807" r="20371" b="15611"/>
          <a:stretch/>
        </p:blipFill>
        <p:spPr>
          <a:xfrm flipV="1">
            <a:off x="5881150" y="4184311"/>
            <a:ext cx="1740793" cy="2253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B8FAD650-E089-95B1-7358-6AF26829C121}"/>
              </a:ext>
            </a:extLst>
          </p:cNvPr>
          <p:cNvPicPr>
            <a:picLocks noChangeAspect="1"/>
          </p:cNvPicPr>
          <p:nvPr/>
        </p:nvPicPr>
        <p:blipFill rotWithShape="1">
          <a:blip r:embed="rId4">
            <a:extLst>
              <a:ext uri="{28A0092B-C50C-407E-A947-70E740481C1C}">
                <a14:useLocalDpi xmlns:a14="http://schemas.microsoft.com/office/drawing/2010/main" val="0"/>
              </a:ext>
            </a:extLst>
          </a:blip>
          <a:srcRect l="34427" t="29259" r="28864" b="44149"/>
          <a:stretch/>
        </p:blipFill>
        <p:spPr>
          <a:xfrm>
            <a:off x="6757069" y="836653"/>
            <a:ext cx="4696880" cy="2287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6D07981C-2C16-BE3C-355A-8828E0F98B98}"/>
              </a:ext>
            </a:extLst>
          </p:cNvPr>
          <p:cNvPicPr>
            <a:picLocks noChangeAspect="1"/>
          </p:cNvPicPr>
          <p:nvPr/>
        </p:nvPicPr>
        <p:blipFill rotWithShape="1">
          <a:blip r:embed="rId5">
            <a:extLst>
              <a:ext uri="{28A0092B-C50C-407E-A947-70E740481C1C}">
                <a14:useLocalDpi xmlns:a14="http://schemas.microsoft.com/office/drawing/2010/main" val="0"/>
              </a:ext>
            </a:extLst>
          </a:blip>
          <a:srcRect l="47775" t="35185" r="18853" b="45556"/>
          <a:stretch/>
        </p:blipFill>
        <p:spPr>
          <a:xfrm>
            <a:off x="410591" y="4196871"/>
            <a:ext cx="5200907" cy="2253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object 5">
            <a:extLst>
              <a:ext uri="{FF2B5EF4-FFF2-40B4-BE49-F238E27FC236}">
                <a16:creationId xmlns:a16="http://schemas.microsoft.com/office/drawing/2014/main" id="{1AF5E292-CF9B-41B2-FCFA-42B8B3043408}"/>
              </a:ext>
            </a:extLst>
          </p:cNvPr>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14" name="object 2">
            <a:extLst>
              <a:ext uri="{FF2B5EF4-FFF2-40B4-BE49-F238E27FC236}">
                <a16:creationId xmlns:a16="http://schemas.microsoft.com/office/drawing/2014/main" id="{F2454D26-B383-A307-76E4-785B662D5B56}"/>
              </a:ext>
            </a:extLst>
          </p:cNvPr>
          <p:cNvSpPr txBox="1">
            <a:spLocks/>
          </p:cNvSpPr>
          <p:nvPr/>
        </p:nvSpPr>
        <p:spPr>
          <a:xfrm>
            <a:off x="2007583" y="237880"/>
            <a:ext cx="2310552"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Pre-Operative</a:t>
            </a:r>
            <a:endParaRPr lang="en-US" sz="2800" kern="0" dirty="0">
              <a:latin typeface="Times New Roman"/>
              <a:cs typeface="Times New Roman"/>
            </a:endParaRPr>
          </a:p>
        </p:txBody>
      </p:sp>
      <p:sp>
        <p:nvSpPr>
          <p:cNvPr id="16" name="object 2">
            <a:extLst>
              <a:ext uri="{FF2B5EF4-FFF2-40B4-BE49-F238E27FC236}">
                <a16:creationId xmlns:a16="http://schemas.microsoft.com/office/drawing/2014/main" id="{CCC75209-736D-6AAE-7C57-12CCB23BC578}"/>
              </a:ext>
            </a:extLst>
          </p:cNvPr>
          <p:cNvSpPr txBox="1">
            <a:spLocks/>
          </p:cNvSpPr>
          <p:nvPr/>
        </p:nvSpPr>
        <p:spPr>
          <a:xfrm>
            <a:off x="7781732" y="218296"/>
            <a:ext cx="2443025"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Post-Operative</a:t>
            </a:r>
            <a:endParaRPr lang="en-US" sz="2800" kern="0" dirty="0">
              <a:latin typeface="Times New Roman"/>
              <a:cs typeface="Times New Roman"/>
            </a:endParaRPr>
          </a:p>
        </p:txBody>
      </p:sp>
      <p:sp>
        <p:nvSpPr>
          <p:cNvPr id="19" name="object 2">
            <a:extLst>
              <a:ext uri="{FF2B5EF4-FFF2-40B4-BE49-F238E27FC236}">
                <a16:creationId xmlns:a16="http://schemas.microsoft.com/office/drawing/2014/main" id="{D3D91CD1-7268-9CC9-228C-7FD800D4DBA6}"/>
              </a:ext>
            </a:extLst>
          </p:cNvPr>
          <p:cNvSpPr txBox="1">
            <a:spLocks/>
          </p:cNvSpPr>
          <p:nvPr/>
        </p:nvSpPr>
        <p:spPr>
          <a:xfrm>
            <a:off x="710649" y="3604001"/>
            <a:ext cx="10569243" cy="390706"/>
          </a:xfrm>
          <a:prstGeom prst="rect">
            <a:avLst/>
          </a:prstGeom>
          <a:ln w="635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400" kern="0" spc="-7" dirty="0">
                <a:latin typeface="Times New Roman"/>
                <a:cs typeface="Times New Roman"/>
              </a:rPr>
              <a:t>Root canal treatment with 11 followed by fiber post and composite esthetic build up</a:t>
            </a:r>
            <a:endParaRPr lang="en-US" sz="2400" kern="0" dirty="0">
              <a:latin typeface="Times New Roman"/>
              <a:cs typeface="Times New Roman"/>
            </a:endParaRPr>
          </a:p>
        </p:txBody>
      </p:sp>
      <p:pic>
        <p:nvPicPr>
          <p:cNvPr id="12" name="Picture 11">
            <a:extLst>
              <a:ext uri="{FF2B5EF4-FFF2-40B4-BE49-F238E27FC236}">
                <a16:creationId xmlns:a16="http://schemas.microsoft.com/office/drawing/2014/main" id="{AE5166D0-BC53-F85A-6BE0-E95D87396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351" t="35185" r="32016" b="21852"/>
          <a:stretch/>
        </p:blipFill>
        <p:spPr>
          <a:xfrm flipV="1">
            <a:off x="9813033" y="4196871"/>
            <a:ext cx="1742112" cy="2253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F708ADF7-A19F-2BC8-174A-C439E67EB8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543" t="23333" r="12469" b="3183"/>
          <a:stretch/>
        </p:blipFill>
        <p:spPr>
          <a:xfrm flipV="1">
            <a:off x="7891595" y="4184311"/>
            <a:ext cx="1629639" cy="2253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Krishna Vishwa Vidyapeeth">
            <a:extLst>
              <a:ext uri="{FF2B5EF4-FFF2-40B4-BE49-F238E27FC236}">
                <a16:creationId xmlns:a16="http://schemas.microsoft.com/office/drawing/2014/main" id="{4669EA50-40C2-13E1-F742-99DD785BDE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31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839D-47C6-0312-C836-3377EEA55F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7420BD-59CC-B64B-5849-7BF290D9CD97}"/>
              </a:ext>
            </a:extLst>
          </p:cNvPr>
          <p:cNvSpPr>
            <a:spLocks noGrp="1"/>
          </p:cNvSpPr>
          <p:nvPr>
            <p:ph idx="1"/>
          </p:nvPr>
        </p:nvSpPr>
        <p:spPr>
          <a:xfrm>
            <a:off x="1121004" y="1690688"/>
            <a:ext cx="10515600" cy="4351338"/>
          </a:xfrm>
        </p:spPr>
        <p:txBody>
          <a:bodyPr/>
          <a:lstStyle/>
          <a:p>
            <a:endParaRPr lang="en-US" dirty="0"/>
          </a:p>
        </p:txBody>
      </p:sp>
      <p:graphicFrame>
        <p:nvGraphicFramePr>
          <p:cNvPr id="4" name="Content Placeholder 4">
            <a:extLst>
              <a:ext uri="{FF2B5EF4-FFF2-40B4-BE49-F238E27FC236}">
                <a16:creationId xmlns:a16="http://schemas.microsoft.com/office/drawing/2014/main" id="{C8461922-73BF-3499-9640-B08FE06BE5C0}"/>
              </a:ext>
            </a:extLst>
          </p:cNvPr>
          <p:cNvGraphicFramePr>
            <a:graphicFrameLocks/>
          </p:cNvGraphicFramePr>
          <p:nvPr>
            <p:extLst>
              <p:ext uri="{D42A27DB-BD31-4B8C-83A1-F6EECF244321}">
                <p14:modId xmlns:p14="http://schemas.microsoft.com/office/powerpoint/2010/main" val="918941582"/>
              </p:ext>
            </p:extLst>
          </p:nvPr>
        </p:nvGraphicFramePr>
        <p:xfrm>
          <a:off x="3352799" y="1027906"/>
          <a:ext cx="5486401"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Krishna Vishwa Vidyapeeth">
            <a:extLst>
              <a:ext uri="{FF2B5EF4-FFF2-40B4-BE49-F238E27FC236}">
                <a16:creationId xmlns:a16="http://schemas.microsoft.com/office/drawing/2014/main" id="{C0DA3E2A-9F16-DCF4-0BFE-D4D60A098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65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E485E-B305-40C1-8061-E0673F79A359}"/>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32</a:t>
            </a:fld>
            <a:endParaRPr lang="en-IN" dirty="0"/>
          </a:p>
        </p:txBody>
      </p:sp>
      <p:sp>
        <p:nvSpPr>
          <p:cNvPr id="4" name="Rectangle 3">
            <a:extLst>
              <a:ext uri="{FF2B5EF4-FFF2-40B4-BE49-F238E27FC236}">
                <a16:creationId xmlns:a16="http://schemas.microsoft.com/office/drawing/2014/main" id="{7CAE33FD-A799-4A6D-ADF5-BDBC7E958795}"/>
              </a:ext>
            </a:extLst>
          </p:cNvPr>
          <p:cNvSpPr/>
          <p:nvPr/>
        </p:nvSpPr>
        <p:spPr>
          <a:xfrm>
            <a:off x="1676400" y="457200"/>
            <a:ext cx="8534400" cy="523220"/>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marL="12065" algn="just">
              <a:lnSpc>
                <a:spcPct val="100000"/>
              </a:lnSpc>
              <a:spcBef>
                <a:spcPts val="2185"/>
              </a:spcBef>
              <a:buClr>
                <a:srgbClr val="EC7C30"/>
              </a:buClr>
              <a:tabLst>
                <a:tab pos="355600" algn="l"/>
                <a:tab pos="356235" algn="l"/>
              </a:tabLst>
            </a:pPr>
            <a:r>
              <a:rPr lang="en-IN" sz="2800" dirty="0">
                <a:cs typeface="Times New Roman"/>
              </a:rPr>
              <a:t>Avulsion : Most often in children from </a:t>
            </a:r>
            <a:r>
              <a:rPr lang="en-IN" sz="2800" b="1" dirty="0">
                <a:cs typeface="Times New Roman"/>
              </a:rPr>
              <a:t>7 to 9 </a:t>
            </a:r>
            <a:r>
              <a:rPr lang="en-IN" sz="2800" dirty="0">
                <a:cs typeface="Times New Roman"/>
              </a:rPr>
              <a:t>years of</a:t>
            </a:r>
            <a:r>
              <a:rPr lang="en-IN" sz="2800" spc="-95" dirty="0">
                <a:cs typeface="Times New Roman"/>
              </a:rPr>
              <a:t> </a:t>
            </a:r>
            <a:r>
              <a:rPr lang="en-IN" sz="2800" dirty="0">
                <a:cs typeface="Times New Roman"/>
              </a:rPr>
              <a:t>age </a:t>
            </a:r>
          </a:p>
        </p:txBody>
      </p:sp>
      <p:sp>
        <p:nvSpPr>
          <p:cNvPr id="5" name="Arrow: Down 4">
            <a:extLst>
              <a:ext uri="{FF2B5EF4-FFF2-40B4-BE49-F238E27FC236}">
                <a16:creationId xmlns:a16="http://schemas.microsoft.com/office/drawing/2014/main" id="{BBA4231E-8DF8-466D-B4E7-89E8D645CBF7}"/>
              </a:ext>
            </a:extLst>
          </p:cNvPr>
          <p:cNvSpPr/>
          <p:nvPr/>
        </p:nvSpPr>
        <p:spPr>
          <a:xfrm rot="1987861">
            <a:off x="3601390" y="1239212"/>
            <a:ext cx="533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Arrow: Down 6">
            <a:extLst>
              <a:ext uri="{FF2B5EF4-FFF2-40B4-BE49-F238E27FC236}">
                <a16:creationId xmlns:a16="http://schemas.microsoft.com/office/drawing/2014/main" id="{C3C26A42-043C-4277-9F24-7804AB4B28B6}"/>
              </a:ext>
            </a:extLst>
          </p:cNvPr>
          <p:cNvSpPr/>
          <p:nvPr/>
        </p:nvSpPr>
        <p:spPr>
          <a:xfrm rot="19762652">
            <a:off x="7814265" y="1242080"/>
            <a:ext cx="533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3A0CEDBD-8E1D-4052-A739-B1BF9B243FC4}"/>
              </a:ext>
            </a:extLst>
          </p:cNvPr>
          <p:cNvSpPr txBox="1"/>
          <p:nvPr/>
        </p:nvSpPr>
        <p:spPr>
          <a:xfrm>
            <a:off x="1992258" y="2285999"/>
            <a:ext cx="2971801" cy="830997"/>
          </a:xfrm>
          <a:prstGeom prst="rect">
            <a:avLst/>
          </a:prstGeom>
          <a:noFill/>
        </p:spPr>
        <p:txBody>
          <a:bodyPr wrap="square" rtlCol="0">
            <a:spAutoFit/>
          </a:bodyPr>
          <a:lstStyle/>
          <a:p>
            <a:pPr algn="ctr"/>
            <a:r>
              <a:rPr lang="en-IN" sz="2400" dirty="0"/>
              <a:t>Loosely structured periodontal ligament </a:t>
            </a:r>
          </a:p>
        </p:txBody>
      </p:sp>
      <p:sp>
        <p:nvSpPr>
          <p:cNvPr id="9" name="TextBox 8">
            <a:extLst>
              <a:ext uri="{FF2B5EF4-FFF2-40B4-BE49-F238E27FC236}">
                <a16:creationId xmlns:a16="http://schemas.microsoft.com/office/drawing/2014/main" id="{FACC1D40-5492-40A4-8EB9-DBD7762630C8}"/>
              </a:ext>
            </a:extLst>
          </p:cNvPr>
          <p:cNvSpPr txBox="1"/>
          <p:nvPr/>
        </p:nvSpPr>
        <p:spPr>
          <a:xfrm>
            <a:off x="6934200" y="2285998"/>
            <a:ext cx="3581400" cy="830997"/>
          </a:xfrm>
          <a:prstGeom prst="rect">
            <a:avLst/>
          </a:prstGeom>
          <a:noFill/>
        </p:spPr>
        <p:txBody>
          <a:bodyPr wrap="square" rtlCol="0">
            <a:spAutoFit/>
          </a:bodyPr>
          <a:lstStyle/>
          <a:p>
            <a:pPr algn="ctr"/>
            <a:r>
              <a:rPr lang="en-IN" sz="2400" dirty="0"/>
              <a:t>Low mineralised bone surrounding erupting teeth</a:t>
            </a:r>
          </a:p>
        </p:txBody>
      </p:sp>
      <p:sp>
        <p:nvSpPr>
          <p:cNvPr id="10" name="Arrow: Down 9">
            <a:extLst>
              <a:ext uri="{FF2B5EF4-FFF2-40B4-BE49-F238E27FC236}">
                <a16:creationId xmlns:a16="http://schemas.microsoft.com/office/drawing/2014/main" id="{2AD0F9FC-B7DE-4B96-83AF-78E7D160913E}"/>
              </a:ext>
            </a:extLst>
          </p:cNvPr>
          <p:cNvSpPr/>
          <p:nvPr/>
        </p:nvSpPr>
        <p:spPr>
          <a:xfrm>
            <a:off x="5587179" y="3167390"/>
            <a:ext cx="457200" cy="523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B74A7DB7-9E99-47F7-B3FA-E1321AE86681}"/>
              </a:ext>
            </a:extLst>
          </p:cNvPr>
          <p:cNvSpPr txBox="1"/>
          <p:nvPr/>
        </p:nvSpPr>
        <p:spPr>
          <a:xfrm>
            <a:off x="3720279" y="3745921"/>
            <a:ext cx="4190999" cy="830997"/>
          </a:xfrm>
          <a:prstGeom prst="rect">
            <a:avLst/>
          </a:prstGeom>
          <a:noFill/>
        </p:spPr>
        <p:txBody>
          <a:bodyPr wrap="square" rtlCol="0">
            <a:spAutoFit/>
          </a:bodyPr>
          <a:lstStyle/>
          <a:p>
            <a:pPr algn="ctr"/>
            <a:r>
              <a:rPr lang="en-IN" sz="2400" dirty="0"/>
              <a:t>Provide only minimal resistance to an extrusive force  </a:t>
            </a:r>
          </a:p>
        </p:txBody>
      </p:sp>
      <p:sp>
        <p:nvSpPr>
          <p:cNvPr id="12" name="Arrow: Down 11">
            <a:extLst>
              <a:ext uri="{FF2B5EF4-FFF2-40B4-BE49-F238E27FC236}">
                <a16:creationId xmlns:a16="http://schemas.microsoft.com/office/drawing/2014/main" id="{6C53AD72-AB11-4A7F-A4D2-A445C64B7DDE}"/>
              </a:ext>
            </a:extLst>
          </p:cNvPr>
          <p:cNvSpPr/>
          <p:nvPr/>
        </p:nvSpPr>
        <p:spPr>
          <a:xfrm>
            <a:off x="5587179" y="4734666"/>
            <a:ext cx="457200" cy="523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9CEC4202-4F6F-41BE-B4DA-B172E57D8004}"/>
              </a:ext>
            </a:extLst>
          </p:cNvPr>
          <p:cNvSpPr txBox="1"/>
          <p:nvPr/>
        </p:nvSpPr>
        <p:spPr>
          <a:xfrm>
            <a:off x="3732569" y="5415634"/>
            <a:ext cx="4190999" cy="461665"/>
          </a:xfrm>
          <a:prstGeom prst="rect">
            <a:avLst/>
          </a:prstGeom>
          <a:noFill/>
        </p:spPr>
        <p:txBody>
          <a:bodyPr wrap="square" rtlCol="0">
            <a:spAutoFit/>
          </a:bodyPr>
          <a:lstStyle/>
          <a:p>
            <a:pPr algn="ctr"/>
            <a:r>
              <a:rPr lang="en-IN" sz="2400" dirty="0"/>
              <a:t>Tooth avulsion </a:t>
            </a:r>
          </a:p>
        </p:txBody>
      </p:sp>
      <p:sp>
        <p:nvSpPr>
          <p:cNvPr id="14" name="object 2">
            <a:extLst>
              <a:ext uri="{FF2B5EF4-FFF2-40B4-BE49-F238E27FC236}">
                <a16:creationId xmlns:a16="http://schemas.microsoft.com/office/drawing/2014/main" id="{B074FF77-A3DB-4007-AAAE-354965775BDC}"/>
              </a:ext>
            </a:extLst>
          </p:cNvPr>
          <p:cNvSpPr/>
          <p:nvPr/>
        </p:nvSpPr>
        <p:spPr>
          <a:xfrm>
            <a:off x="8819201" y="3810000"/>
            <a:ext cx="2237173" cy="2448299"/>
          </a:xfrm>
          <a:prstGeom prst="rect">
            <a:avLst/>
          </a:prstGeom>
          <a:blipFill>
            <a:blip r:embed="rId2" cstate="print"/>
            <a:stretch>
              <a:fillRect/>
            </a:stretch>
          </a:blipFill>
        </p:spPr>
        <p:txBody>
          <a:bodyPr wrap="square" lIns="0" tIns="0" rIns="0" bIns="0" rtlCol="0"/>
          <a:lstStyle/>
          <a:p>
            <a:endParaRPr/>
          </a:p>
        </p:txBody>
      </p:sp>
      <p:pic>
        <p:nvPicPr>
          <p:cNvPr id="16" name="Picture 6" descr="Image result for tooth avulsion ACTIONS TAKEN">
            <a:extLst>
              <a:ext uri="{FF2B5EF4-FFF2-40B4-BE49-F238E27FC236}">
                <a16:creationId xmlns:a16="http://schemas.microsoft.com/office/drawing/2014/main" id="{F0E2E0CE-9172-46A0-B1F8-4883C9516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312"/>
            <a:ext cx="3819646" cy="18859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0B6F8F6-715D-4BD9-8FA9-67AA6DC4AC4F}"/>
              </a:ext>
            </a:extLst>
          </p:cNvPr>
          <p:cNvSpPr/>
          <p:nvPr/>
        </p:nvSpPr>
        <p:spPr>
          <a:xfrm>
            <a:off x="1676400" y="6254532"/>
            <a:ext cx="8382000" cy="523220"/>
          </a:xfrm>
          <a:prstGeom prst="rect">
            <a:avLst/>
          </a:prstGeom>
          <a:solidFill>
            <a:srgbClr val="FFFF00"/>
          </a:solidFill>
        </p:spPr>
        <p:txBody>
          <a:bodyPr wrap="square">
            <a:spAutoFit/>
          </a:bodyPr>
          <a:lstStyle/>
          <a:p>
            <a:r>
              <a:rPr lang="en-IN" sz="1400" dirty="0"/>
              <a:t>Andreasen JO, Andreasen FM. Avulsions. In: Andreasen JO, Andreasen FM, Andersson L, editors. Textbook and color atlas of traumatic injuries to the teeth, 4th </a:t>
            </a:r>
            <a:r>
              <a:rPr lang="en-IN" sz="1400" dirty="0" err="1"/>
              <a:t>edn</a:t>
            </a:r>
            <a:r>
              <a:rPr lang="en-IN" sz="1400" dirty="0"/>
              <a:t>. Oxford, UK: Wiley-Blackwell; 2007. p. 444–88.</a:t>
            </a:r>
          </a:p>
        </p:txBody>
      </p:sp>
      <p:pic>
        <p:nvPicPr>
          <p:cNvPr id="2" name="Picture 1" descr="Krishna Vishwa Vidyapeeth">
            <a:extLst>
              <a:ext uri="{FF2B5EF4-FFF2-40B4-BE49-F238E27FC236}">
                <a16:creationId xmlns:a16="http://schemas.microsoft.com/office/drawing/2014/main" id="{45BE602D-59F1-E1E0-0EA6-C437B6E4F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039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xfrm>
            <a:off x="11049000" y="6408420"/>
            <a:ext cx="533400" cy="369332"/>
          </a:xfrm>
          <a:prstGeom prst="rect">
            <a:avLst/>
          </a:prstGeom>
          <a:solidFill>
            <a:schemeClr val="bg1"/>
          </a:solidFill>
        </p:spPr>
        <p:txBody>
          <a:bodyPr vert="horz" wrap="square" lIns="0" tIns="0" rIns="0" bIns="0" rtlCol="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fld id="{B6F15528-21DE-4FAA-801E-634DDDAF4B2B}" type="slidenum">
              <a:rPr lang="en-IN" smtClean="0"/>
              <a:pPr marL="38100">
                <a:lnSpc>
                  <a:spcPct val="100000"/>
                </a:lnSpc>
                <a:spcBef>
                  <a:spcPts val="105"/>
                </a:spcBef>
              </a:pPr>
              <a:t>33</a:t>
            </a:fld>
            <a:endParaRPr dirty="0"/>
          </a:p>
        </p:txBody>
      </p:sp>
      <p:pic>
        <p:nvPicPr>
          <p:cNvPr id="4" name="Picture 3">
            <a:extLst>
              <a:ext uri="{FF2B5EF4-FFF2-40B4-BE49-F238E27FC236}">
                <a16:creationId xmlns:a16="http://schemas.microsoft.com/office/drawing/2014/main" id="{268500D1-3F41-48E4-A296-E578469A12F4}"/>
              </a:ext>
            </a:extLst>
          </p:cNvPr>
          <p:cNvPicPr>
            <a:picLocks noChangeAspect="1"/>
          </p:cNvPicPr>
          <p:nvPr/>
        </p:nvPicPr>
        <p:blipFill>
          <a:blip r:embed="rId2"/>
          <a:stretch>
            <a:fillRect/>
          </a:stretch>
        </p:blipFill>
        <p:spPr>
          <a:xfrm>
            <a:off x="2598656" y="0"/>
            <a:ext cx="5486400" cy="6858000"/>
          </a:xfrm>
          <a:prstGeom prst="rect">
            <a:avLst/>
          </a:prstGeom>
        </p:spPr>
      </p:pic>
      <p:pic>
        <p:nvPicPr>
          <p:cNvPr id="2" name="Picture 1">
            <a:extLst>
              <a:ext uri="{FF2B5EF4-FFF2-40B4-BE49-F238E27FC236}">
                <a16:creationId xmlns:a16="http://schemas.microsoft.com/office/drawing/2014/main" id="{15B9FBAB-9934-F8CC-525B-2E896F70FEBF}"/>
              </a:ext>
            </a:extLst>
          </p:cNvPr>
          <p:cNvPicPr>
            <a:picLocks noChangeAspect="1"/>
          </p:cNvPicPr>
          <p:nvPr/>
        </p:nvPicPr>
        <p:blipFill rotWithShape="1">
          <a:blip r:embed="rId3"/>
          <a:srcRect l="17295" t="47423" r="51691" b="33608"/>
          <a:stretch/>
        </p:blipFill>
        <p:spPr>
          <a:xfrm>
            <a:off x="329938" y="1897565"/>
            <a:ext cx="1781665" cy="236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740486D-809A-01FB-A72E-003FA7BF690F}"/>
              </a:ext>
            </a:extLst>
          </p:cNvPr>
          <p:cNvPicPr>
            <a:picLocks noChangeAspect="1"/>
          </p:cNvPicPr>
          <p:nvPr/>
        </p:nvPicPr>
        <p:blipFill rotWithShape="1">
          <a:blip r:embed="rId3"/>
          <a:srcRect l="16701" t="13333" r="19183" b="68385"/>
          <a:stretch/>
        </p:blipFill>
        <p:spPr>
          <a:xfrm>
            <a:off x="8413422" y="2101434"/>
            <a:ext cx="3778578" cy="2337445"/>
          </a:xfrm>
          <a:prstGeom prst="rect">
            <a:avLst/>
          </a:prstGeom>
        </p:spPr>
      </p:pic>
      <p:pic>
        <p:nvPicPr>
          <p:cNvPr id="6" name="Picture 5" descr="Krishna Vishwa Vidyapeeth">
            <a:extLst>
              <a:ext uri="{FF2B5EF4-FFF2-40B4-BE49-F238E27FC236}">
                <a16:creationId xmlns:a16="http://schemas.microsoft.com/office/drawing/2014/main" id="{EB3F9A2B-E490-4B97-B71F-492247043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049000" y="6408420"/>
            <a:ext cx="533400" cy="369332"/>
          </a:xfrm>
          <a:prstGeom prst="rect">
            <a:avLst/>
          </a:prstGeom>
          <a:solidFill>
            <a:schemeClr val="bg1"/>
          </a:solidFill>
        </p:spPr>
        <p:txBody>
          <a:bodyPr vert="horz" wrap="square" lIns="0" tIns="0" rIns="0" bIns="0" rtlCol="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fld id="{B6F15528-21DE-4FAA-801E-634DDDAF4B2B}" type="slidenum">
              <a:rPr lang="en-IN" smtClean="0"/>
              <a:pPr marL="38100">
                <a:lnSpc>
                  <a:spcPct val="100000"/>
                </a:lnSpc>
                <a:spcBef>
                  <a:spcPts val="105"/>
                </a:spcBef>
              </a:pPr>
              <a:t>34</a:t>
            </a:fld>
            <a:endParaRPr dirty="0"/>
          </a:p>
        </p:txBody>
      </p:sp>
      <p:pic>
        <p:nvPicPr>
          <p:cNvPr id="3" name="Picture 2">
            <a:extLst>
              <a:ext uri="{FF2B5EF4-FFF2-40B4-BE49-F238E27FC236}">
                <a16:creationId xmlns:a16="http://schemas.microsoft.com/office/drawing/2014/main" id="{FBB152F9-FCBE-4F6A-81CF-C3A634DB5C80}"/>
              </a:ext>
            </a:extLst>
          </p:cNvPr>
          <p:cNvPicPr>
            <a:picLocks noChangeAspect="1"/>
          </p:cNvPicPr>
          <p:nvPr/>
        </p:nvPicPr>
        <p:blipFill>
          <a:blip r:embed="rId2"/>
          <a:stretch>
            <a:fillRect/>
          </a:stretch>
        </p:blipFill>
        <p:spPr>
          <a:xfrm>
            <a:off x="2653795" y="0"/>
            <a:ext cx="5376121" cy="6858000"/>
          </a:xfrm>
          <a:prstGeom prst="rect">
            <a:avLst/>
          </a:prstGeom>
        </p:spPr>
      </p:pic>
      <p:pic>
        <p:nvPicPr>
          <p:cNvPr id="2" name="Picture 1">
            <a:extLst>
              <a:ext uri="{FF2B5EF4-FFF2-40B4-BE49-F238E27FC236}">
                <a16:creationId xmlns:a16="http://schemas.microsoft.com/office/drawing/2014/main" id="{0AD932E2-334C-AE15-0AFA-F5D9BCF1523E}"/>
              </a:ext>
            </a:extLst>
          </p:cNvPr>
          <p:cNvPicPr>
            <a:picLocks noChangeAspect="1"/>
          </p:cNvPicPr>
          <p:nvPr/>
        </p:nvPicPr>
        <p:blipFill rotWithShape="1">
          <a:blip r:embed="rId3"/>
          <a:srcRect l="16701" t="13333" r="19183" b="68385"/>
          <a:stretch/>
        </p:blipFill>
        <p:spPr>
          <a:xfrm>
            <a:off x="8413422" y="2101434"/>
            <a:ext cx="3778578" cy="2337445"/>
          </a:xfrm>
          <a:prstGeom prst="rect">
            <a:avLst/>
          </a:prstGeom>
        </p:spPr>
      </p:pic>
      <p:pic>
        <p:nvPicPr>
          <p:cNvPr id="5" name="Picture 4">
            <a:extLst>
              <a:ext uri="{FF2B5EF4-FFF2-40B4-BE49-F238E27FC236}">
                <a16:creationId xmlns:a16="http://schemas.microsoft.com/office/drawing/2014/main" id="{ACE34D81-B108-3907-8C2F-48AB62047A8B}"/>
              </a:ext>
            </a:extLst>
          </p:cNvPr>
          <p:cNvPicPr>
            <a:picLocks noChangeAspect="1"/>
          </p:cNvPicPr>
          <p:nvPr/>
        </p:nvPicPr>
        <p:blipFill rotWithShape="1">
          <a:blip r:embed="rId3"/>
          <a:srcRect l="17295" t="47423" r="51691" b="33608"/>
          <a:stretch/>
        </p:blipFill>
        <p:spPr>
          <a:xfrm>
            <a:off x="329938" y="1897565"/>
            <a:ext cx="1781665" cy="236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Krishna Vishwa Vidyapeeth">
            <a:extLst>
              <a:ext uri="{FF2B5EF4-FFF2-40B4-BE49-F238E27FC236}">
                <a16:creationId xmlns:a16="http://schemas.microsoft.com/office/drawing/2014/main" id="{78C42A5A-9C76-D71A-45A8-ED9580926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A4EF-8926-46FD-BE41-8FA3E4896961}"/>
              </a:ext>
            </a:extLst>
          </p:cNvPr>
          <p:cNvSpPr>
            <a:spLocks noGrp="1"/>
          </p:cNvSpPr>
          <p:nvPr>
            <p:ph type="title"/>
          </p:nvPr>
        </p:nvSpPr>
        <p:spPr>
          <a:xfrm>
            <a:off x="228600" y="152400"/>
            <a:ext cx="4495800" cy="677108"/>
          </a:xfrm>
        </p:spPr>
        <p:txBody>
          <a:bodyPr>
            <a:normAutofit fontScale="90000"/>
          </a:bodyPr>
          <a:lstStyle/>
          <a:p>
            <a:r>
              <a:rPr lang="en-IN" dirty="0"/>
              <a:t>Patient instructions</a:t>
            </a:r>
          </a:p>
        </p:txBody>
      </p:sp>
      <p:sp>
        <p:nvSpPr>
          <p:cNvPr id="3" name="Slide Number Placeholder 2">
            <a:extLst>
              <a:ext uri="{FF2B5EF4-FFF2-40B4-BE49-F238E27FC236}">
                <a16:creationId xmlns:a16="http://schemas.microsoft.com/office/drawing/2014/main" id="{81D42B4C-876B-4E76-ADF1-07DF60E13754}"/>
              </a:ext>
            </a:extLst>
          </p:cNvPr>
          <p:cNvSpPr>
            <a:spLocks noGrp="1"/>
          </p:cNvSpPr>
          <p:nvPr>
            <p:ph type="sldNum" sz="quarter" idx="7"/>
          </p:nvPr>
        </p:nvSpPr>
        <p:spPr>
          <a:xfrm>
            <a:off x="11548621" y="6448093"/>
            <a:ext cx="533400" cy="369332"/>
          </a:xfrm>
          <a:prstGeom prst="rect">
            <a:avLst/>
          </a:prstGeom>
          <a:solidFill>
            <a:schemeClr val="bg1"/>
          </a:solidFill>
        </p:spPr>
        <p:txBody>
          <a:bodyPr wrap="square" lIns="0" tIns="0" rIns="0" bIns="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35</a:t>
            </a:fld>
            <a:endParaRPr lang="en-IN" dirty="0"/>
          </a:p>
        </p:txBody>
      </p:sp>
      <p:sp>
        <p:nvSpPr>
          <p:cNvPr id="4" name="Rectangle 3">
            <a:extLst>
              <a:ext uri="{FF2B5EF4-FFF2-40B4-BE49-F238E27FC236}">
                <a16:creationId xmlns:a16="http://schemas.microsoft.com/office/drawing/2014/main" id="{5061C127-DF11-4B91-A6E7-9F4D28FFCDAB}"/>
              </a:ext>
            </a:extLst>
          </p:cNvPr>
          <p:cNvSpPr/>
          <p:nvPr/>
        </p:nvSpPr>
        <p:spPr>
          <a:xfrm>
            <a:off x="296552" y="908115"/>
            <a:ext cx="11353800"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IN" sz="2400" dirty="0"/>
              <a:t>Patient compliance with </a:t>
            </a:r>
            <a:r>
              <a:rPr lang="en-IN" sz="2400" b="1" dirty="0"/>
              <a:t>follow-up</a:t>
            </a:r>
            <a:r>
              <a:rPr lang="en-IN" sz="2400" dirty="0"/>
              <a:t> visits and </a:t>
            </a:r>
            <a:r>
              <a:rPr lang="en-IN" sz="2400" b="1" dirty="0"/>
              <a:t>home care </a:t>
            </a:r>
            <a:r>
              <a:rPr lang="en-IN" sz="2400" dirty="0"/>
              <a:t>contributes to satisfactory healing following an injury.</a:t>
            </a:r>
          </a:p>
          <a:p>
            <a:pPr algn="just"/>
            <a:endParaRPr lang="en-IN" sz="2400" dirty="0"/>
          </a:p>
          <a:p>
            <a:pPr algn="just"/>
            <a:r>
              <a:rPr lang="en-IN" sz="2400" dirty="0"/>
              <a:t>Both </a:t>
            </a:r>
            <a:r>
              <a:rPr lang="en-IN" sz="2400" b="1" dirty="0"/>
              <a:t>patients and guardians </a:t>
            </a:r>
            <a:r>
              <a:rPr lang="en-IN" sz="2400" dirty="0"/>
              <a:t>of young patients should be </a:t>
            </a:r>
            <a:r>
              <a:rPr lang="en-IN" sz="2400" b="1" dirty="0"/>
              <a:t>advised regarding care </a:t>
            </a:r>
            <a:r>
              <a:rPr lang="en-IN" sz="2400" dirty="0"/>
              <a:t>of the replanted tooth for optimal healing and prevention of further injury.</a:t>
            </a:r>
          </a:p>
          <a:p>
            <a:pPr algn="just"/>
            <a:endParaRPr lang="en-IN" sz="2400" dirty="0"/>
          </a:p>
          <a:p>
            <a:pPr algn="just"/>
            <a:r>
              <a:rPr lang="en-IN" sz="2400" dirty="0"/>
              <a:t>• Avoid participation in contact sports.</a:t>
            </a:r>
          </a:p>
          <a:p>
            <a:pPr algn="just"/>
            <a:r>
              <a:rPr lang="en-IN" sz="2400" dirty="0"/>
              <a:t>• Soft diet for up to 2 weeks. </a:t>
            </a:r>
          </a:p>
          <a:p>
            <a:pPr algn="just"/>
            <a:r>
              <a:rPr lang="en-IN" sz="2400" dirty="0"/>
              <a:t>• Brush teeth with a soft toothbrush after each meal.</a:t>
            </a:r>
          </a:p>
          <a:p>
            <a:pPr algn="just"/>
            <a:r>
              <a:rPr lang="en-IN" sz="2400" dirty="0"/>
              <a:t>• Use a chlorhexidine (0.1%) mouth rinse twice a day for 1 week</a:t>
            </a:r>
          </a:p>
        </p:txBody>
      </p:sp>
      <p:sp>
        <p:nvSpPr>
          <p:cNvPr id="5" name="Rectangle 4">
            <a:extLst>
              <a:ext uri="{FF2B5EF4-FFF2-40B4-BE49-F238E27FC236}">
                <a16:creationId xmlns:a16="http://schemas.microsoft.com/office/drawing/2014/main" id="{57D3733D-41F1-A624-0E01-D5FD2B242EE0}"/>
              </a:ext>
            </a:extLst>
          </p:cNvPr>
          <p:cNvSpPr/>
          <p:nvPr/>
        </p:nvSpPr>
        <p:spPr>
          <a:xfrm>
            <a:off x="304800" y="4693767"/>
            <a:ext cx="11353800"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IN" sz="2400" dirty="0"/>
              <a:t>Clinical control:</a:t>
            </a:r>
          </a:p>
          <a:p>
            <a:pPr algn="just"/>
            <a:endParaRPr lang="en-IN" sz="2400" dirty="0"/>
          </a:p>
          <a:p>
            <a:pPr algn="just"/>
            <a:r>
              <a:rPr lang="en-IN" sz="2400" dirty="0"/>
              <a:t>Replanted teeth should be monitored by clinical and radiographic control after </a:t>
            </a:r>
            <a:r>
              <a:rPr lang="en-IN" sz="2400" u="sng" dirty="0"/>
              <a:t>4 weeks, 3 months, 6 months, 1 year, and yearly thereafter</a:t>
            </a:r>
            <a:r>
              <a:rPr lang="en-IN" sz="2400" dirty="0"/>
              <a:t>. </a:t>
            </a:r>
          </a:p>
          <a:p>
            <a:pPr algn="just"/>
            <a:r>
              <a:rPr lang="en-IN" sz="2400" u="sng" dirty="0"/>
              <a:t>Clinical and radiographic examination </a:t>
            </a:r>
            <a:r>
              <a:rPr lang="en-IN" sz="2400" dirty="0"/>
              <a:t>will provide information to determine outcome.</a:t>
            </a:r>
          </a:p>
        </p:txBody>
      </p:sp>
      <p:pic>
        <p:nvPicPr>
          <p:cNvPr id="6" name="Picture 5" descr="Krishna Vishwa Vidyapeeth">
            <a:extLst>
              <a:ext uri="{FF2B5EF4-FFF2-40B4-BE49-F238E27FC236}">
                <a16:creationId xmlns:a16="http://schemas.microsoft.com/office/drawing/2014/main" id="{5D229257-377B-DB8F-1959-0814D00A6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36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A62FC0-1495-48BD-ADD1-77720A50F142}"/>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36</a:t>
            </a:fld>
            <a:endParaRPr lang="en-IN" dirty="0"/>
          </a:p>
        </p:txBody>
      </p:sp>
      <p:sp>
        <p:nvSpPr>
          <p:cNvPr id="3" name="object 3">
            <a:extLst>
              <a:ext uri="{FF2B5EF4-FFF2-40B4-BE49-F238E27FC236}">
                <a16:creationId xmlns:a16="http://schemas.microsoft.com/office/drawing/2014/main" id="{40B0D430-64CF-4DB0-A6EC-7FAAC9EDB3EB}"/>
              </a:ext>
            </a:extLst>
          </p:cNvPr>
          <p:cNvSpPr txBox="1">
            <a:spLocks/>
          </p:cNvSpPr>
          <p:nvPr/>
        </p:nvSpPr>
        <p:spPr>
          <a:xfrm>
            <a:off x="1981200" y="533400"/>
            <a:ext cx="8458200" cy="504625"/>
          </a:xfrm>
          <a:prstGeom prst="rect">
            <a:avLst/>
          </a:prstGeom>
          <a:solidFill>
            <a:srgbClr val="FFFF00"/>
          </a:solidFill>
        </p:spPr>
        <p:txBody>
          <a:bodyPr vert="horz" wrap="square" lIns="0" tIns="12065" rIns="0" bIns="0" rtlCol="0">
            <a:spAutoFit/>
          </a:bodyPr>
          <a:lstStyle>
            <a:lvl1pPr>
              <a:defRPr>
                <a:latin typeface="+mj-lt"/>
                <a:ea typeface="+mj-ea"/>
                <a:cs typeface="+mj-cs"/>
              </a:defRPr>
            </a:lvl1pPr>
          </a:lstStyle>
          <a:p>
            <a:pPr marL="12700">
              <a:spcBef>
                <a:spcPts val="95"/>
              </a:spcBef>
            </a:pPr>
            <a:r>
              <a:rPr lang="en-IN" sz="3200" b="1" kern="0" dirty="0">
                <a:solidFill>
                  <a:srgbClr val="0066CD"/>
                </a:solidFill>
                <a:latin typeface="Times New Roman"/>
                <a:cs typeface="Times New Roman"/>
              </a:rPr>
              <a:t> STORAGE MEDIA FOR AVULSED TEETH</a:t>
            </a:r>
          </a:p>
        </p:txBody>
      </p:sp>
      <p:sp>
        <p:nvSpPr>
          <p:cNvPr id="4" name="object 2">
            <a:extLst>
              <a:ext uri="{FF2B5EF4-FFF2-40B4-BE49-F238E27FC236}">
                <a16:creationId xmlns:a16="http://schemas.microsoft.com/office/drawing/2014/main" id="{39EEC908-C2F3-4244-BE7E-85B8F856BCFF}"/>
              </a:ext>
            </a:extLst>
          </p:cNvPr>
          <p:cNvSpPr txBox="1"/>
          <p:nvPr/>
        </p:nvSpPr>
        <p:spPr>
          <a:xfrm>
            <a:off x="826080" y="1676400"/>
            <a:ext cx="10257333" cy="3890168"/>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12065" rIns="0" bIns="0" rtlCol="0">
            <a:spAutoFit/>
          </a:bodyPr>
          <a:lstStyle/>
          <a:p>
            <a:pPr marL="241300" marR="32384" indent="-228600" algn="just">
              <a:lnSpc>
                <a:spcPct val="130100"/>
              </a:lnSpc>
              <a:spcBef>
                <a:spcPts val="95"/>
              </a:spcBef>
              <a:buClr>
                <a:srgbClr val="EC7C30"/>
              </a:buClr>
              <a:buFont typeface="Wingdings"/>
              <a:buChar char=""/>
              <a:tabLst>
                <a:tab pos="241300" algn="l"/>
              </a:tabLst>
            </a:pPr>
            <a:r>
              <a:rPr sz="2400" b="1" spc="-10" dirty="0">
                <a:cs typeface="Times New Roman"/>
              </a:rPr>
              <a:t>Andreasen </a:t>
            </a:r>
            <a:r>
              <a:rPr sz="2400" b="1" dirty="0">
                <a:cs typeface="Times New Roman"/>
              </a:rPr>
              <a:t>(</a:t>
            </a:r>
            <a:r>
              <a:rPr sz="2400" dirty="0">
                <a:cs typeface="Times New Roman"/>
              </a:rPr>
              <a:t>1981), observed that 30 </a:t>
            </a:r>
            <a:r>
              <a:rPr sz="2400" spc="-5" dirty="0">
                <a:cs typeface="Times New Roman"/>
              </a:rPr>
              <a:t>minutes </a:t>
            </a:r>
            <a:r>
              <a:rPr sz="2400" dirty="0">
                <a:cs typeface="Times New Roman"/>
              </a:rPr>
              <a:t>of dry storage elicited greater</a:t>
            </a:r>
            <a:r>
              <a:rPr sz="2400" spc="-105" dirty="0">
                <a:cs typeface="Times New Roman"/>
              </a:rPr>
              <a:t> </a:t>
            </a:r>
            <a:r>
              <a:rPr sz="2400" spc="-5" dirty="0">
                <a:cs typeface="Times New Roman"/>
              </a:rPr>
              <a:t>inflammatory  </a:t>
            </a:r>
            <a:r>
              <a:rPr sz="2400" dirty="0">
                <a:cs typeface="Times New Roman"/>
              </a:rPr>
              <a:t>resorption </a:t>
            </a:r>
            <a:r>
              <a:rPr sz="2400" u="sng" spc="-5" dirty="0">
                <a:cs typeface="Times New Roman"/>
              </a:rPr>
              <a:t>compared </a:t>
            </a:r>
            <a:r>
              <a:rPr sz="2400" u="sng" dirty="0">
                <a:cs typeface="Times New Roman"/>
              </a:rPr>
              <a:t>with saline and saliva</a:t>
            </a:r>
            <a:r>
              <a:rPr sz="2400" u="sng" spc="-105" dirty="0">
                <a:cs typeface="Times New Roman"/>
              </a:rPr>
              <a:t> </a:t>
            </a:r>
            <a:r>
              <a:rPr sz="2400" u="sng" dirty="0">
                <a:cs typeface="Times New Roman"/>
              </a:rPr>
              <a:t>storage</a:t>
            </a:r>
            <a:r>
              <a:rPr sz="2400" dirty="0">
                <a:cs typeface="Times New Roman"/>
              </a:rPr>
              <a:t>.</a:t>
            </a:r>
          </a:p>
          <a:p>
            <a:pPr algn="just">
              <a:lnSpc>
                <a:spcPct val="100000"/>
              </a:lnSpc>
              <a:buClr>
                <a:srgbClr val="EC7C30"/>
              </a:buClr>
              <a:buFont typeface="Wingdings"/>
              <a:buChar char=""/>
            </a:pPr>
            <a:endParaRPr lang="en-IN" sz="2400" dirty="0">
              <a:cs typeface="Times New Roman"/>
            </a:endParaRPr>
          </a:p>
          <a:p>
            <a:pPr algn="just">
              <a:lnSpc>
                <a:spcPct val="100000"/>
              </a:lnSpc>
              <a:buClr>
                <a:srgbClr val="EC7C30"/>
              </a:buClr>
              <a:buFont typeface="Wingdings"/>
              <a:buChar char=""/>
            </a:pPr>
            <a:endParaRPr sz="2400" dirty="0">
              <a:cs typeface="Times New Roman"/>
            </a:endParaRPr>
          </a:p>
          <a:p>
            <a:pPr algn="just">
              <a:lnSpc>
                <a:spcPct val="100000"/>
              </a:lnSpc>
              <a:spcBef>
                <a:spcPts val="10"/>
              </a:spcBef>
              <a:buClr>
                <a:srgbClr val="EC7C30"/>
              </a:buClr>
              <a:buFont typeface="Wingdings"/>
              <a:buChar char=""/>
            </a:pPr>
            <a:endParaRPr sz="2400" dirty="0">
              <a:cs typeface="Times New Roman"/>
            </a:endParaRPr>
          </a:p>
          <a:p>
            <a:pPr marL="241300" marR="5080" indent="-228600" algn="just">
              <a:lnSpc>
                <a:spcPct val="130000"/>
              </a:lnSpc>
              <a:buClr>
                <a:srgbClr val="EC7C30"/>
              </a:buClr>
              <a:buFont typeface="Wingdings"/>
              <a:buChar char=""/>
              <a:tabLst>
                <a:tab pos="316865" algn="l"/>
                <a:tab pos="317500" algn="l"/>
              </a:tabLst>
            </a:pPr>
            <a:r>
              <a:rPr sz="2400" dirty="0"/>
              <a:t>	</a:t>
            </a:r>
            <a:r>
              <a:rPr sz="2400" b="1" dirty="0" err="1">
                <a:cs typeface="Times New Roman"/>
              </a:rPr>
              <a:t>HammarstrÖm</a:t>
            </a:r>
            <a:r>
              <a:rPr sz="2400" dirty="0">
                <a:cs typeface="Times New Roman"/>
              </a:rPr>
              <a:t>, used logistic regression analysis and </a:t>
            </a:r>
            <a:r>
              <a:rPr sz="2400" spc="-5" dirty="0">
                <a:cs typeface="Times New Roman"/>
              </a:rPr>
              <a:t>confirmed </a:t>
            </a:r>
            <a:r>
              <a:rPr sz="2400" dirty="0">
                <a:cs typeface="Times New Roman"/>
              </a:rPr>
              <a:t>that the</a:t>
            </a:r>
            <a:r>
              <a:rPr sz="2400" spc="-130" dirty="0">
                <a:cs typeface="Times New Roman"/>
              </a:rPr>
              <a:t> </a:t>
            </a:r>
            <a:r>
              <a:rPr sz="2400" spc="-5" dirty="0">
                <a:cs typeface="Times New Roman"/>
              </a:rPr>
              <a:t>treatment  </a:t>
            </a:r>
            <a:r>
              <a:rPr sz="2400" dirty="0">
                <a:cs typeface="Times New Roman"/>
              </a:rPr>
              <a:t>of avulsed teeth </a:t>
            </a:r>
            <a:r>
              <a:rPr sz="2400" u="sng" dirty="0">
                <a:cs typeface="Times New Roman"/>
              </a:rPr>
              <a:t>stored in saliva, </a:t>
            </a:r>
            <a:r>
              <a:rPr sz="2400" u="sng" spc="-5" dirty="0">
                <a:cs typeface="Times New Roman"/>
              </a:rPr>
              <a:t>milk </a:t>
            </a:r>
            <a:r>
              <a:rPr sz="2400" u="sng" dirty="0">
                <a:cs typeface="Times New Roman"/>
              </a:rPr>
              <a:t>or </a:t>
            </a:r>
            <a:r>
              <a:rPr sz="2400" u="sng" spc="-5" dirty="0">
                <a:cs typeface="Times New Roman"/>
              </a:rPr>
              <a:t>saline was more </a:t>
            </a:r>
            <a:r>
              <a:rPr sz="2400" u="sng" dirty="0">
                <a:cs typeface="Times New Roman"/>
              </a:rPr>
              <a:t>successful than those that were allowed to</a:t>
            </a:r>
            <a:r>
              <a:rPr sz="2400" u="sng" spc="-40" dirty="0">
                <a:cs typeface="Times New Roman"/>
              </a:rPr>
              <a:t> dry</a:t>
            </a:r>
            <a:r>
              <a:rPr sz="2400" spc="-40" dirty="0">
                <a:cs typeface="Times New Roman"/>
              </a:rPr>
              <a:t>.</a:t>
            </a:r>
            <a:endParaRPr sz="2400" dirty="0">
              <a:cs typeface="Times New Roman"/>
            </a:endParaRPr>
          </a:p>
          <a:p>
            <a:pPr algn="just">
              <a:lnSpc>
                <a:spcPct val="100000"/>
              </a:lnSpc>
              <a:buClr>
                <a:srgbClr val="EC7C30"/>
              </a:buClr>
              <a:buFont typeface="Wingdings"/>
              <a:buChar char=""/>
            </a:pPr>
            <a:endParaRPr sz="2400" dirty="0">
              <a:cs typeface="Times New Roman"/>
            </a:endParaRPr>
          </a:p>
        </p:txBody>
      </p:sp>
      <p:pic>
        <p:nvPicPr>
          <p:cNvPr id="5" name="Picture 4" descr="Krishna Vishwa Vidyapeeth">
            <a:extLst>
              <a:ext uri="{FF2B5EF4-FFF2-40B4-BE49-F238E27FC236}">
                <a16:creationId xmlns:a16="http://schemas.microsoft.com/office/drawing/2014/main" id="{D56B367A-3926-40F5-8E26-4917D8C04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9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768CA4-50CB-40D9-A9AB-5CC1C2AF6617}"/>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37</a:t>
            </a:fld>
            <a:endParaRPr lang="en-IN" dirty="0"/>
          </a:p>
        </p:txBody>
      </p:sp>
      <p:sp>
        <p:nvSpPr>
          <p:cNvPr id="3" name="object 3">
            <a:extLst>
              <a:ext uri="{FF2B5EF4-FFF2-40B4-BE49-F238E27FC236}">
                <a16:creationId xmlns:a16="http://schemas.microsoft.com/office/drawing/2014/main" id="{D0A8D10B-B8A2-407C-BDB3-AD01F348F35F}"/>
              </a:ext>
            </a:extLst>
          </p:cNvPr>
          <p:cNvSpPr txBox="1">
            <a:spLocks/>
          </p:cNvSpPr>
          <p:nvPr/>
        </p:nvSpPr>
        <p:spPr>
          <a:xfrm>
            <a:off x="1570990" y="228600"/>
            <a:ext cx="9131300" cy="696595"/>
          </a:xfrm>
          <a:prstGeom prst="rect">
            <a:avLst/>
          </a:prstGeom>
          <a:solidFill>
            <a:srgbClr val="FFFF00"/>
          </a:solidFill>
        </p:spPr>
        <p:txBody>
          <a:bodyPr vert="horz" wrap="square" lIns="0" tIns="13335" rIns="0" bIns="0" rtlCol="0">
            <a:spAutoFit/>
          </a:bodyPr>
          <a:lstStyle>
            <a:lvl1pPr>
              <a:defRPr>
                <a:latin typeface="+mj-lt"/>
                <a:ea typeface="+mj-ea"/>
                <a:cs typeface="+mj-cs"/>
              </a:defRPr>
            </a:lvl1pPr>
          </a:lstStyle>
          <a:p>
            <a:pPr marL="12700">
              <a:spcBef>
                <a:spcPts val="105"/>
              </a:spcBef>
            </a:pPr>
            <a:r>
              <a:rPr lang="en-IN" sz="4400" b="1" kern="0">
                <a:solidFill>
                  <a:srgbClr val="C00000"/>
                </a:solidFill>
                <a:latin typeface="Times New Roman"/>
                <a:cs typeface="Times New Roman"/>
              </a:rPr>
              <a:t>Ideal </a:t>
            </a:r>
            <a:r>
              <a:rPr lang="en-IN" sz="4400" b="1" kern="0" spc="-15">
                <a:solidFill>
                  <a:srgbClr val="C00000"/>
                </a:solidFill>
                <a:latin typeface="Times New Roman"/>
                <a:cs typeface="Times New Roman"/>
              </a:rPr>
              <a:t>requirements </a:t>
            </a:r>
            <a:r>
              <a:rPr lang="en-IN" sz="4400" b="1" kern="0">
                <a:solidFill>
                  <a:srgbClr val="C00000"/>
                </a:solidFill>
                <a:latin typeface="Times New Roman"/>
                <a:cs typeface="Times New Roman"/>
              </a:rPr>
              <a:t>of storage</a:t>
            </a:r>
            <a:r>
              <a:rPr lang="en-IN" sz="4400" b="1" kern="0" spc="-80">
                <a:solidFill>
                  <a:srgbClr val="C00000"/>
                </a:solidFill>
                <a:latin typeface="Times New Roman"/>
                <a:cs typeface="Times New Roman"/>
              </a:rPr>
              <a:t> </a:t>
            </a:r>
            <a:r>
              <a:rPr lang="en-IN" sz="4400" b="1" kern="0">
                <a:solidFill>
                  <a:srgbClr val="C00000"/>
                </a:solidFill>
                <a:latin typeface="Times New Roman"/>
                <a:cs typeface="Times New Roman"/>
              </a:rPr>
              <a:t>medium</a:t>
            </a:r>
            <a:endParaRPr lang="en-IN" sz="4400" kern="0" dirty="0">
              <a:solidFill>
                <a:sysClr val="windowText" lastClr="000000"/>
              </a:solidFill>
              <a:latin typeface="Times New Roman"/>
              <a:cs typeface="Times New Roman"/>
            </a:endParaRPr>
          </a:p>
        </p:txBody>
      </p:sp>
      <p:sp>
        <p:nvSpPr>
          <p:cNvPr id="4" name="object 2">
            <a:extLst>
              <a:ext uri="{FF2B5EF4-FFF2-40B4-BE49-F238E27FC236}">
                <a16:creationId xmlns:a16="http://schemas.microsoft.com/office/drawing/2014/main" id="{96FC9260-5C21-46E7-9C4D-EC1DDB50DA55}"/>
              </a:ext>
            </a:extLst>
          </p:cNvPr>
          <p:cNvSpPr txBox="1"/>
          <p:nvPr/>
        </p:nvSpPr>
        <p:spPr>
          <a:xfrm>
            <a:off x="957580" y="1524000"/>
            <a:ext cx="10358120" cy="4156907"/>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12065" rIns="0" bIns="0" rtlCol="0">
            <a:spAutoFit/>
          </a:bodyPr>
          <a:lstStyle/>
          <a:p>
            <a:pPr marL="355600" indent="-342900">
              <a:lnSpc>
                <a:spcPct val="100000"/>
              </a:lnSpc>
              <a:spcBef>
                <a:spcPts val="95"/>
              </a:spcBef>
              <a:buClr>
                <a:srgbClr val="EC7C30"/>
              </a:buClr>
              <a:buFont typeface="Arial" panose="020B0604020202020204" pitchFamily="34" charset="0"/>
              <a:buChar char="•"/>
              <a:tabLst>
                <a:tab pos="241300" algn="l"/>
              </a:tabLst>
            </a:pPr>
            <a:r>
              <a:rPr sz="2200" spc="-5" dirty="0">
                <a:latin typeface="Times New Roman"/>
                <a:cs typeface="Times New Roman"/>
              </a:rPr>
              <a:t>It should have </a:t>
            </a:r>
            <a:r>
              <a:rPr sz="2200" b="1" spc="-5" dirty="0">
                <a:latin typeface="Times New Roman"/>
                <a:cs typeface="Times New Roman"/>
              </a:rPr>
              <a:t>antimicrobial</a:t>
            </a:r>
            <a:r>
              <a:rPr sz="2200" b="1" spc="30" dirty="0">
                <a:latin typeface="Times New Roman"/>
                <a:cs typeface="Times New Roman"/>
              </a:rPr>
              <a:t> </a:t>
            </a:r>
            <a:r>
              <a:rPr sz="2200" spc="-5" dirty="0">
                <a:latin typeface="Times New Roman"/>
                <a:cs typeface="Times New Roman"/>
              </a:rPr>
              <a:t>characteristics.</a:t>
            </a:r>
            <a:endParaRPr sz="2200" dirty="0">
              <a:latin typeface="Times New Roman"/>
              <a:cs typeface="Times New Roman"/>
            </a:endParaRPr>
          </a:p>
          <a:p>
            <a:pPr marL="355600" indent="-342900">
              <a:lnSpc>
                <a:spcPct val="100000"/>
              </a:lnSpc>
              <a:spcBef>
                <a:spcPts val="1585"/>
              </a:spcBef>
              <a:buClr>
                <a:srgbClr val="EC7C30"/>
              </a:buClr>
              <a:buFont typeface="Arial" panose="020B0604020202020204" pitchFamily="34" charset="0"/>
              <a:buChar char="•"/>
              <a:tabLst>
                <a:tab pos="241300" algn="l"/>
              </a:tabLst>
            </a:pPr>
            <a:r>
              <a:rPr sz="2200" spc="-5" dirty="0">
                <a:latin typeface="Times New Roman"/>
                <a:cs typeface="Times New Roman"/>
              </a:rPr>
              <a:t>Be able to </a:t>
            </a:r>
            <a:r>
              <a:rPr sz="2200" b="1" spc="-5" dirty="0">
                <a:latin typeface="Times New Roman"/>
                <a:cs typeface="Times New Roman"/>
              </a:rPr>
              <a:t>maintain the viability </a:t>
            </a:r>
            <a:r>
              <a:rPr sz="2200" spc="-5" dirty="0">
                <a:latin typeface="Times New Roman"/>
                <a:cs typeface="Times New Roman"/>
              </a:rPr>
              <a:t>of periodontal fibers for an acceptable period of</a:t>
            </a:r>
            <a:r>
              <a:rPr sz="2200" spc="195" dirty="0">
                <a:latin typeface="Times New Roman"/>
                <a:cs typeface="Times New Roman"/>
              </a:rPr>
              <a:t> </a:t>
            </a:r>
            <a:r>
              <a:rPr sz="2200" spc="-5" dirty="0">
                <a:latin typeface="Times New Roman"/>
                <a:cs typeface="Times New Roman"/>
              </a:rPr>
              <a:t>time</a:t>
            </a:r>
            <a:endParaRPr sz="2200" dirty="0">
              <a:latin typeface="Times New Roman"/>
              <a:cs typeface="Times New Roman"/>
            </a:endParaRPr>
          </a:p>
          <a:p>
            <a:pPr marL="355600" indent="-342900">
              <a:lnSpc>
                <a:spcPct val="100000"/>
              </a:lnSpc>
              <a:spcBef>
                <a:spcPts val="1585"/>
              </a:spcBef>
              <a:buClr>
                <a:srgbClr val="EC7C30"/>
              </a:buClr>
              <a:buFont typeface="Arial" panose="020B0604020202020204" pitchFamily="34" charset="0"/>
              <a:buChar char="•"/>
              <a:tabLst>
                <a:tab pos="241300" algn="l"/>
              </a:tabLst>
            </a:pPr>
            <a:r>
              <a:rPr sz="2200" spc="-5" dirty="0">
                <a:latin typeface="Times New Roman"/>
                <a:cs typeface="Times New Roman"/>
              </a:rPr>
              <a:t>have </a:t>
            </a:r>
            <a:r>
              <a:rPr sz="2200" dirty="0">
                <a:latin typeface="Times New Roman"/>
                <a:cs typeface="Times New Roman"/>
              </a:rPr>
              <a:t>the </a:t>
            </a:r>
            <a:r>
              <a:rPr sz="2200" b="1" spc="-10" dirty="0">
                <a:latin typeface="Times New Roman"/>
                <a:cs typeface="Times New Roman"/>
              </a:rPr>
              <a:t>same </a:t>
            </a:r>
            <a:r>
              <a:rPr sz="2200" b="1" spc="-5" dirty="0">
                <a:latin typeface="Times New Roman"/>
                <a:cs typeface="Times New Roman"/>
              </a:rPr>
              <a:t>osmolarity </a:t>
            </a:r>
            <a:r>
              <a:rPr sz="2200" spc="-5" dirty="0">
                <a:latin typeface="Times New Roman"/>
                <a:cs typeface="Times New Roman"/>
              </a:rPr>
              <a:t>as </a:t>
            </a:r>
            <a:r>
              <a:rPr sz="2200" dirty="0">
                <a:latin typeface="Times New Roman"/>
                <a:cs typeface="Times New Roman"/>
              </a:rPr>
              <a:t>that </a:t>
            </a:r>
            <a:r>
              <a:rPr sz="2200" spc="-5" dirty="0">
                <a:latin typeface="Times New Roman"/>
                <a:cs typeface="Times New Roman"/>
              </a:rPr>
              <a:t>of </a:t>
            </a:r>
            <a:r>
              <a:rPr sz="2200" dirty="0">
                <a:latin typeface="Times New Roman"/>
                <a:cs typeface="Times New Roman"/>
              </a:rPr>
              <a:t>body</a:t>
            </a:r>
            <a:r>
              <a:rPr sz="2200" spc="204" dirty="0">
                <a:latin typeface="Times New Roman"/>
                <a:cs typeface="Times New Roman"/>
              </a:rPr>
              <a:t> </a:t>
            </a:r>
            <a:r>
              <a:rPr sz="2200" dirty="0">
                <a:latin typeface="Times New Roman"/>
                <a:cs typeface="Times New Roman"/>
              </a:rPr>
              <a:t>fluids</a:t>
            </a:r>
            <a:r>
              <a:rPr lang="en-IN" sz="2200" dirty="0">
                <a:latin typeface="Times New Roman"/>
                <a:cs typeface="Times New Roman"/>
              </a:rPr>
              <a:t> (290-330 </a:t>
            </a:r>
            <a:r>
              <a:rPr lang="en-IN" sz="2200" dirty="0" err="1">
                <a:latin typeface="Times New Roman"/>
                <a:cs typeface="Times New Roman"/>
              </a:rPr>
              <a:t>mOsm</a:t>
            </a:r>
            <a:r>
              <a:rPr lang="en-IN" sz="2200" dirty="0">
                <a:latin typeface="Times New Roman"/>
                <a:cs typeface="Times New Roman"/>
              </a:rPr>
              <a:t>/L)</a:t>
            </a:r>
          </a:p>
          <a:p>
            <a:pPr marL="355600" indent="-342900">
              <a:lnSpc>
                <a:spcPct val="100000"/>
              </a:lnSpc>
              <a:spcBef>
                <a:spcPts val="1585"/>
              </a:spcBef>
              <a:buClr>
                <a:srgbClr val="EC7C30"/>
              </a:buClr>
              <a:buFont typeface="Arial" panose="020B0604020202020204" pitchFamily="34" charset="0"/>
              <a:buChar char="•"/>
              <a:tabLst>
                <a:tab pos="241300" algn="l"/>
              </a:tabLst>
            </a:pPr>
            <a:r>
              <a:rPr sz="2200" spc="-5" dirty="0">
                <a:latin typeface="Times New Roman"/>
                <a:cs typeface="Times New Roman"/>
              </a:rPr>
              <a:t>Should </a:t>
            </a:r>
            <a:r>
              <a:rPr sz="2200" dirty="0">
                <a:latin typeface="Times New Roman"/>
                <a:cs typeface="Times New Roman"/>
              </a:rPr>
              <a:t>not </a:t>
            </a:r>
            <a:r>
              <a:rPr sz="2200" spc="-5" dirty="0">
                <a:latin typeface="Times New Roman"/>
                <a:cs typeface="Times New Roman"/>
              </a:rPr>
              <a:t>produce any antigen antibody</a:t>
            </a:r>
            <a:r>
              <a:rPr sz="2200" dirty="0">
                <a:latin typeface="Times New Roman"/>
                <a:cs typeface="Times New Roman"/>
              </a:rPr>
              <a:t> </a:t>
            </a:r>
            <a:r>
              <a:rPr sz="2200" spc="-5" dirty="0">
                <a:latin typeface="Times New Roman"/>
                <a:cs typeface="Times New Roman"/>
              </a:rPr>
              <a:t>reactions</a:t>
            </a:r>
            <a:endParaRPr sz="2200" dirty="0">
              <a:latin typeface="Times New Roman"/>
              <a:cs typeface="Times New Roman"/>
            </a:endParaRPr>
          </a:p>
          <a:p>
            <a:pPr marL="355600" indent="-342900">
              <a:lnSpc>
                <a:spcPct val="100000"/>
              </a:lnSpc>
              <a:spcBef>
                <a:spcPts val="1585"/>
              </a:spcBef>
              <a:buClr>
                <a:srgbClr val="EC7C30"/>
              </a:buClr>
              <a:buFont typeface="Arial" panose="020B0604020202020204" pitchFamily="34" charset="0"/>
              <a:buChar char="•"/>
              <a:tabLst>
                <a:tab pos="241300" algn="l"/>
              </a:tabLst>
            </a:pPr>
            <a:r>
              <a:rPr sz="2200" spc="-5" dirty="0">
                <a:latin typeface="Times New Roman"/>
                <a:cs typeface="Times New Roman"/>
              </a:rPr>
              <a:t>Should </a:t>
            </a:r>
            <a:r>
              <a:rPr sz="2200" b="1" spc="-5" dirty="0">
                <a:latin typeface="Times New Roman"/>
                <a:cs typeface="Times New Roman"/>
              </a:rPr>
              <a:t>reduce</a:t>
            </a:r>
            <a:r>
              <a:rPr sz="2200" spc="-5" dirty="0">
                <a:latin typeface="Times New Roman"/>
                <a:cs typeface="Times New Roman"/>
              </a:rPr>
              <a:t> the risk of </a:t>
            </a:r>
            <a:r>
              <a:rPr sz="2200" b="1" spc="-5" dirty="0">
                <a:latin typeface="Times New Roman"/>
                <a:cs typeface="Times New Roman"/>
              </a:rPr>
              <a:t>post reimplantation root resorption </a:t>
            </a:r>
            <a:r>
              <a:rPr sz="2200" spc="-5" dirty="0">
                <a:latin typeface="Times New Roman"/>
                <a:cs typeface="Times New Roman"/>
              </a:rPr>
              <a:t>or</a:t>
            </a:r>
            <a:r>
              <a:rPr sz="2200" spc="114" dirty="0">
                <a:latin typeface="Times New Roman"/>
                <a:cs typeface="Times New Roman"/>
              </a:rPr>
              <a:t> </a:t>
            </a:r>
            <a:r>
              <a:rPr sz="2200" b="1" dirty="0">
                <a:latin typeface="Times New Roman"/>
                <a:cs typeface="Times New Roman"/>
              </a:rPr>
              <a:t>ankylosis</a:t>
            </a:r>
          </a:p>
          <a:p>
            <a:pPr marL="355600" indent="-342900">
              <a:lnSpc>
                <a:spcPct val="100000"/>
              </a:lnSpc>
              <a:spcBef>
                <a:spcPts val="1585"/>
              </a:spcBef>
              <a:buClr>
                <a:srgbClr val="EC7C30"/>
              </a:buClr>
              <a:buFont typeface="Arial" panose="020B0604020202020204" pitchFamily="34" charset="0"/>
              <a:buChar char="•"/>
              <a:tabLst>
                <a:tab pos="241300" algn="l"/>
              </a:tabLst>
            </a:pPr>
            <a:r>
              <a:rPr sz="2200" spc="-5" dirty="0">
                <a:latin typeface="Times New Roman"/>
                <a:cs typeface="Times New Roman"/>
              </a:rPr>
              <a:t>Good</a:t>
            </a:r>
            <a:r>
              <a:rPr sz="2200" spc="-10" dirty="0">
                <a:latin typeface="Times New Roman"/>
                <a:cs typeface="Times New Roman"/>
              </a:rPr>
              <a:t> </a:t>
            </a:r>
            <a:r>
              <a:rPr sz="2200" b="1" spc="-5" dirty="0">
                <a:latin typeface="Times New Roman"/>
                <a:cs typeface="Times New Roman"/>
              </a:rPr>
              <a:t>shelf-life</a:t>
            </a:r>
            <a:endParaRPr sz="2200" b="1" dirty="0">
              <a:latin typeface="Times New Roman"/>
              <a:cs typeface="Times New Roman"/>
            </a:endParaRPr>
          </a:p>
          <a:p>
            <a:pPr marL="355600" indent="-342900">
              <a:lnSpc>
                <a:spcPct val="100000"/>
              </a:lnSpc>
              <a:spcBef>
                <a:spcPts val="1585"/>
              </a:spcBef>
              <a:buClr>
                <a:srgbClr val="EC7C30"/>
              </a:buClr>
              <a:buFont typeface="Arial" panose="020B0604020202020204" pitchFamily="34" charset="0"/>
              <a:buChar char="•"/>
              <a:tabLst>
                <a:tab pos="241300" algn="l"/>
              </a:tabLst>
            </a:pPr>
            <a:r>
              <a:rPr sz="2200" spc="-5" dirty="0">
                <a:latin typeface="Times New Roman"/>
                <a:cs typeface="Times New Roman"/>
              </a:rPr>
              <a:t>Be </a:t>
            </a:r>
            <a:r>
              <a:rPr sz="2200" spc="-10" dirty="0">
                <a:latin typeface="Times New Roman"/>
                <a:cs typeface="Times New Roman"/>
              </a:rPr>
              <a:t>effective </a:t>
            </a:r>
            <a:r>
              <a:rPr sz="2200" spc="-5" dirty="0">
                <a:latin typeface="Times New Roman"/>
                <a:cs typeface="Times New Roman"/>
              </a:rPr>
              <a:t>in different climate and under </a:t>
            </a:r>
            <a:r>
              <a:rPr sz="2200" spc="-10" dirty="0">
                <a:latin typeface="Times New Roman"/>
                <a:cs typeface="Times New Roman"/>
              </a:rPr>
              <a:t>different</a:t>
            </a:r>
            <a:r>
              <a:rPr sz="2200" spc="90" dirty="0">
                <a:latin typeface="Times New Roman"/>
                <a:cs typeface="Times New Roman"/>
              </a:rPr>
              <a:t> </a:t>
            </a:r>
            <a:r>
              <a:rPr sz="2200" spc="-5" dirty="0">
                <a:latin typeface="Times New Roman"/>
                <a:cs typeface="Times New Roman"/>
              </a:rPr>
              <a:t>conditions</a:t>
            </a:r>
            <a:endParaRPr sz="2200" dirty="0">
              <a:latin typeface="Times New Roman"/>
              <a:cs typeface="Times New Roman"/>
            </a:endParaRPr>
          </a:p>
          <a:p>
            <a:pPr marL="355600" indent="-342900">
              <a:lnSpc>
                <a:spcPct val="100000"/>
              </a:lnSpc>
              <a:spcBef>
                <a:spcPts val="1585"/>
              </a:spcBef>
              <a:buClr>
                <a:srgbClr val="EC7C30"/>
              </a:buClr>
              <a:buFont typeface="Arial" panose="020B0604020202020204" pitchFamily="34" charset="0"/>
              <a:buChar char="•"/>
              <a:tabLst>
                <a:tab pos="241300" algn="l"/>
              </a:tabLst>
            </a:pPr>
            <a:r>
              <a:rPr sz="2200" spc="-50" dirty="0">
                <a:latin typeface="Times New Roman"/>
                <a:cs typeface="Times New Roman"/>
              </a:rPr>
              <a:t>Wash </a:t>
            </a:r>
            <a:r>
              <a:rPr sz="2200" spc="-15" dirty="0">
                <a:latin typeface="Times New Roman"/>
                <a:cs typeface="Times New Roman"/>
              </a:rPr>
              <a:t>off </a:t>
            </a:r>
            <a:r>
              <a:rPr sz="2200" spc="-5" dirty="0">
                <a:latin typeface="Times New Roman"/>
                <a:cs typeface="Times New Roman"/>
              </a:rPr>
              <a:t>extraneous materials and </a:t>
            </a:r>
            <a:r>
              <a:rPr sz="2200" dirty="0">
                <a:latin typeface="Times New Roman"/>
                <a:cs typeface="Times New Roman"/>
              </a:rPr>
              <a:t>toxic </a:t>
            </a:r>
            <a:r>
              <a:rPr sz="2200" spc="-5" dirty="0">
                <a:latin typeface="Times New Roman"/>
                <a:cs typeface="Times New Roman"/>
              </a:rPr>
              <a:t>waste</a:t>
            </a:r>
            <a:r>
              <a:rPr sz="2200" spc="80" dirty="0">
                <a:latin typeface="Times New Roman"/>
                <a:cs typeface="Times New Roman"/>
              </a:rPr>
              <a:t> </a:t>
            </a:r>
            <a:r>
              <a:rPr sz="2200" dirty="0">
                <a:latin typeface="Times New Roman"/>
                <a:cs typeface="Times New Roman"/>
              </a:rPr>
              <a:t>products</a:t>
            </a:r>
          </a:p>
        </p:txBody>
      </p:sp>
      <p:pic>
        <p:nvPicPr>
          <p:cNvPr id="5" name="Picture 4" descr="Krishna Vishwa Vidyapeeth">
            <a:extLst>
              <a:ext uri="{FF2B5EF4-FFF2-40B4-BE49-F238E27FC236}">
                <a16:creationId xmlns:a16="http://schemas.microsoft.com/office/drawing/2014/main" id="{5FDFC0F5-766C-AE6F-01F9-1FAE8FBB8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69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A2B2C61-BC17-4E44-B919-796085421D90}"/>
              </a:ext>
            </a:extLst>
          </p:cNvPr>
          <p:cNvGraphicFramePr/>
          <p:nvPr/>
        </p:nvGraphicFramePr>
        <p:xfrm>
          <a:off x="142043" y="150920"/>
          <a:ext cx="11496581" cy="6707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Krishna Vishwa Vidyapeeth">
            <a:extLst>
              <a:ext uri="{FF2B5EF4-FFF2-40B4-BE49-F238E27FC236}">
                <a16:creationId xmlns:a16="http://schemas.microsoft.com/office/drawing/2014/main" id="{08CFF7B9-B250-3AA4-7E9C-FC19DB193E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19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79E6-1128-4DA6-9FC0-5B427EBF1F08}"/>
              </a:ext>
            </a:extLst>
          </p:cNvPr>
          <p:cNvSpPr>
            <a:spLocks noGrp="1"/>
          </p:cNvSpPr>
          <p:nvPr>
            <p:ph type="title"/>
          </p:nvPr>
        </p:nvSpPr>
        <p:spPr/>
        <p:txBody>
          <a:bodyPr/>
          <a:lstStyle/>
          <a:p>
            <a:endParaRPr lang="en-IN"/>
          </a:p>
        </p:txBody>
      </p:sp>
      <p:graphicFrame>
        <p:nvGraphicFramePr>
          <p:cNvPr id="3" name="Diagram 2">
            <a:extLst>
              <a:ext uri="{FF2B5EF4-FFF2-40B4-BE49-F238E27FC236}">
                <a16:creationId xmlns:a16="http://schemas.microsoft.com/office/drawing/2014/main" id="{CF40355D-740E-4B58-BB49-7E26AB7E920B}"/>
              </a:ext>
            </a:extLst>
          </p:cNvPr>
          <p:cNvGraphicFramePr/>
          <p:nvPr/>
        </p:nvGraphicFramePr>
        <p:xfrm>
          <a:off x="419878" y="149290"/>
          <a:ext cx="10933922" cy="6494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E291BF0-40AB-9A45-6F0A-82C6ABF011A8}"/>
              </a:ext>
            </a:extLst>
          </p:cNvPr>
          <p:cNvPicPr>
            <a:picLocks noChangeAspect="1"/>
          </p:cNvPicPr>
          <p:nvPr/>
        </p:nvPicPr>
        <p:blipFill rotWithShape="1">
          <a:blip r:embed="rId7"/>
          <a:srcRect l="48629" t="29246" r="12025" b="31184"/>
          <a:stretch/>
        </p:blipFill>
        <p:spPr>
          <a:xfrm>
            <a:off x="419878" y="214604"/>
            <a:ext cx="1923068" cy="2578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Krishna Vishwa Vidyapeeth">
            <a:extLst>
              <a:ext uri="{FF2B5EF4-FFF2-40B4-BE49-F238E27FC236}">
                <a16:creationId xmlns:a16="http://schemas.microsoft.com/office/drawing/2014/main" id="{15953609-1029-12E2-647D-40D662E8A8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725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F190-B268-4AD0-A232-6EFA6A3E1A0A}"/>
              </a:ext>
            </a:extLst>
          </p:cNvPr>
          <p:cNvSpPr>
            <a:spLocks noGrp="1"/>
          </p:cNvSpPr>
          <p:nvPr>
            <p:ph type="title"/>
          </p:nvPr>
        </p:nvSpPr>
        <p:spPr>
          <a:xfrm>
            <a:off x="1308919" y="688651"/>
            <a:ext cx="3057751" cy="677108"/>
          </a:xfrm>
        </p:spPr>
        <p:txBody>
          <a:bodyPr>
            <a:normAutofit fontScale="90000"/>
          </a:bodyPr>
          <a:lstStyle/>
          <a:p>
            <a:r>
              <a:rPr lang="en-IN" dirty="0"/>
              <a:t>TRAUMA ?? </a:t>
            </a:r>
          </a:p>
        </p:txBody>
      </p:sp>
      <p:sp>
        <p:nvSpPr>
          <p:cNvPr id="3" name="Text Placeholder 2">
            <a:extLst>
              <a:ext uri="{FF2B5EF4-FFF2-40B4-BE49-F238E27FC236}">
                <a16:creationId xmlns:a16="http://schemas.microsoft.com/office/drawing/2014/main" id="{F4F254A8-DD90-4CEA-83F2-5ECD91988653}"/>
              </a:ext>
            </a:extLst>
          </p:cNvPr>
          <p:cNvSpPr>
            <a:spLocks noGrp="1"/>
          </p:cNvSpPr>
          <p:nvPr>
            <p:ph type="body" idx="1"/>
          </p:nvPr>
        </p:nvSpPr>
        <p:spPr>
          <a:xfrm>
            <a:off x="4350175" y="745755"/>
            <a:ext cx="6324600" cy="832359"/>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lgn="ctr"/>
            <a:r>
              <a:rPr lang="en-IN" spc="-5" dirty="0"/>
              <a:t>It refers to </a:t>
            </a:r>
            <a:r>
              <a:rPr lang="en-IN" spc="-30" dirty="0"/>
              <a:t>injury, </a:t>
            </a:r>
            <a:r>
              <a:rPr lang="en-IN" spc="-5" dirty="0"/>
              <a:t>damage, impairment, external </a:t>
            </a:r>
            <a:r>
              <a:rPr lang="en-IN" dirty="0"/>
              <a:t>violence producing injury or</a:t>
            </a:r>
            <a:r>
              <a:rPr lang="en-IN" spc="-80" dirty="0"/>
              <a:t> </a:t>
            </a:r>
            <a:r>
              <a:rPr lang="en-IN" dirty="0"/>
              <a:t>degeneration</a:t>
            </a:r>
          </a:p>
          <a:p>
            <a:endParaRPr lang="en-IN" dirty="0"/>
          </a:p>
        </p:txBody>
      </p:sp>
      <p:sp>
        <p:nvSpPr>
          <p:cNvPr id="4" name="Title 1">
            <a:extLst>
              <a:ext uri="{FF2B5EF4-FFF2-40B4-BE49-F238E27FC236}">
                <a16:creationId xmlns:a16="http://schemas.microsoft.com/office/drawing/2014/main" id="{F5DE0815-10F0-49F7-BDBF-16114AC99D96}"/>
              </a:ext>
            </a:extLst>
          </p:cNvPr>
          <p:cNvSpPr txBox="1">
            <a:spLocks/>
          </p:cNvSpPr>
          <p:nvPr/>
        </p:nvSpPr>
        <p:spPr>
          <a:xfrm>
            <a:off x="609600" y="2477024"/>
            <a:ext cx="5105402" cy="615553"/>
          </a:xfrm>
          <a:prstGeom prst="rect">
            <a:avLst/>
          </a:prstGeom>
        </p:spPr>
        <p:txBody>
          <a:bodyPr wrap="square" lIns="0" tIns="0" rIns="0" bIns="0">
            <a:spAutoFit/>
          </a:bodyPr>
          <a:lstStyle>
            <a:lvl1pPr>
              <a:defRPr sz="4400" b="0" i="0">
                <a:solidFill>
                  <a:schemeClr val="tx1"/>
                </a:solidFill>
                <a:latin typeface="Times New Roman"/>
                <a:ea typeface="+mj-ea"/>
                <a:cs typeface="Times New Roman"/>
              </a:defRPr>
            </a:lvl1pPr>
          </a:lstStyle>
          <a:p>
            <a:r>
              <a:rPr lang="en-IN" sz="4000" kern="0" dirty="0"/>
              <a:t>TRAUMATOLOGY ?? </a:t>
            </a:r>
          </a:p>
        </p:txBody>
      </p:sp>
      <p:sp>
        <p:nvSpPr>
          <p:cNvPr id="5" name="Rectangle 4">
            <a:extLst>
              <a:ext uri="{FF2B5EF4-FFF2-40B4-BE49-F238E27FC236}">
                <a16:creationId xmlns:a16="http://schemas.microsoft.com/office/drawing/2014/main" id="{13D01CCD-1DAA-4536-8D5C-FC85F746E747}"/>
              </a:ext>
            </a:extLst>
          </p:cNvPr>
          <p:cNvSpPr/>
          <p:nvPr/>
        </p:nvSpPr>
        <p:spPr>
          <a:xfrm>
            <a:off x="5791200" y="2446822"/>
            <a:ext cx="5486402" cy="7571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90000"/>
              </a:lnSpc>
              <a:defRPr/>
            </a:pPr>
            <a:r>
              <a:rPr lang="en-US" sz="2400" dirty="0">
                <a:latin typeface="Times New Roman" panose="02020603050405020304" pitchFamily="18" charset="0"/>
                <a:cs typeface="Times New Roman" panose="02020603050405020304" pitchFamily="18" charset="0"/>
              </a:rPr>
              <a:t>The branch of surgery that deals with wounds and disabilities from injuries</a:t>
            </a:r>
          </a:p>
        </p:txBody>
      </p:sp>
      <p:sp>
        <p:nvSpPr>
          <p:cNvPr id="6" name="Rectangle 5">
            <a:extLst>
              <a:ext uri="{FF2B5EF4-FFF2-40B4-BE49-F238E27FC236}">
                <a16:creationId xmlns:a16="http://schemas.microsoft.com/office/drawing/2014/main" id="{B1EEC614-F548-40F9-BDBF-C07C4A8D758E}"/>
              </a:ext>
            </a:extLst>
          </p:cNvPr>
          <p:cNvSpPr/>
          <p:nvPr/>
        </p:nvSpPr>
        <p:spPr>
          <a:xfrm>
            <a:off x="609600" y="4572000"/>
            <a:ext cx="5033173" cy="707886"/>
          </a:xfrm>
          <a:prstGeom prst="rect">
            <a:avLst/>
          </a:prstGeom>
        </p:spPr>
        <p:txBody>
          <a:bodyPr wrap="none">
            <a:spAutoFit/>
          </a:bodyPr>
          <a:lstStyle/>
          <a:p>
            <a:r>
              <a:rPr lang="en-IN" sz="4000" spc="-40" dirty="0">
                <a:latin typeface="Times New Roman"/>
                <a:cs typeface="Times New Roman"/>
              </a:rPr>
              <a:t>DENTAL </a:t>
            </a:r>
            <a:r>
              <a:rPr lang="en-IN" sz="4000" dirty="0">
                <a:latin typeface="Times New Roman"/>
                <a:cs typeface="Times New Roman"/>
              </a:rPr>
              <a:t>TRAUMA ??</a:t>
            </a:r>
            <a:endParaRPr lang="en-IN" sz="4000" dirty="0"/>
          </a:p>
        </p:txBody>
      </p:sp>
      <p:sp>
        <p:nvSpPr>
          <p:cNvPr id="7" name="Rectangle 6">
            <a:extLst>
              <a:ext uri="{FF2B5EF4-FFF2-40B4-BE49-F238E27FC236}">
                <a16:creationId xmlns:a16="http://schemas.microsoft.com/office/drawing/2014/main" id="{3BD1AF7B-F4A3-4756-AE99-90F54479D707}"/>
              </a:ext>
            </a:extLst>
          </p:cNvPr>
          <p:cNvSpPr/>
          <p:nvPr/>
        </p:nvSpPr>
        <p:spPr>
          <a:xfrm>
            <a:off x="6248400" y="4191000"/>
            <a:ext cx="474406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IN" sz="2400" dirty="0">
                <a:latin typeface="Times New Roman"/>
                <a:cs typeface="Times New Roman"/>
              </a:rPr>
              <a:t>Dental trauma </a:t>
            </a:r>
            <a:r>
              <a:rPr lang="en-IN" sz="2400" spc="-5" dirty="0">
                <a:latin typeface="Times New Roman"/>
                <a:cs typeface="Times New Roman"/>
              </a:rPr>
              <a:t>is </a:t>
            </a:r>
            <a:r>
              <a:rPr lang="en-IN" sz="2400" dirty="0">
                <a:latin typeface="Times New Roman"/>
                <a:cs typeface="Times New Roman"/>
              </a:rPr>
              <a:t>injury </a:t>
            </a:r>
            <a:r>
              <a:rPr lang="en-IN" sz="2400" spc="-5" dirty="0">
                <a:latin typeface="Times New Roman"/>
                <a:cs typeface="Times New Roman"/>
              </a:rPr>
              <a:t>to </a:t>
            </a:r>
            <a:r>
              <a:rPr lang="en-IN" sz="2400" dirty="0">
                <a:latin typeface="Times New Roman"/>
                <a:cs typeface="Times New Roman"/>
              </a:rPr>
              <a:t>the </a:t>
            </a:r>
            <a:r>
              <a:rPr lang="en-IN" sz="2400" spc="-5" dirty="0">
                <a:latin typeface="Times New Roman"/>
                <a:cs typeface="Times New Roman"/>
              </a:rPr>
              <a:t>mouth,  including teeth, lips, </a:t>
            </a:r>
            <a:r>
              <a:rPr lang="en-IN" sz="2400" dirty="0">
                <a:latin typeface="Times New Roman"/>
                <a:cs typeface="Times New Roman"/>
              </a:rPr>
              <a:t>gums, tongue, </a:t>
            </a:r>
            <a:r>
              <a:rPr lang="en-IN" sz="2400" spc="-5" dirty="0">
                <a:latin typeface="Times New Roman"/>
                <a:cs typeface="Times New Roman"/>
              </a:rPr>
              <a:t>and jawbones</a:t>
            </a:r>
            <a:endParaRPr lang="en-IN" sz="2400" dirty="0"/>
          </a:p>
        </p:txBody>
      </p:sp>
      <p:sp>
        <p:nvSpPr>
          <p:cNvPr id="8" name="Slide Number Placeholder 7">
            <a:extLst>
              <a:ext uri="{FF2B5EF4-FFF2-40B4-BE49-F238E27FC236}">
                <a16:creationId xmlns:a16="http://schemas.microsoft.com/office/drawing/2014/main" id="{6E560963-BBEC-42DE-92E1-476350A8C348}"/>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4</a:t>
            </a:fld>
            <a:endParaRPr lang="en-IN"/>
          </a:p>
        </p:txBody>
      </p:sp>
      <p:pic>
        <p:nvPicPr>
          <p:cNvPr id="9" name="Picture 2" descr="Krishna Vishwa Vidyapeeth">
            <a:extLst>
              <a:ext uri="{FF2B5EF4-FFF2-40B4-BE49-F238E27FC236}">
                <a16:creationId xmlns:a16="http://schemas.microsoft.com/office/drawing/2014/main" id="{A7B44DFC-22F7-63DE-E6A4-F5FDC7B01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5984" y="0"/>
            <a:ext cx="1436016" cy="142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19185"/>
      </p:ext>
    </p:extLst>
  </p:cSld>
  <p:clrMapOvr>
    <a:masterClrMapping/>
  </p:clrMapOvr>
  <mc:AlternateContent xmlns:mc="http://schemas.openxmlformats.org/markup-compatibility/2006" xmlns:p14="http://schemas.microsoft.com/office/powerpoint/2010/main">
    <mc:Choice Requires="p14">
      <p:transition spd="slow" p14:dur="2000" advTm="991"/>
    </mc:Choice>
    <mc:Fallback xmlns="">
      <p:transition spd="slow" advTm="99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8872-0DAB-4FC1-A964-962D9F6B9B23}"/>
              </a:ext>
            </a:extLst>
          </p:cNvPr>
          <p:cNvSpPr>
            <a:spLocks noGrp="1"/>
          </p:cNvSpPr>
          <p:nvPr>
            <p:ph type="title"/>
          </p:nvPr>
        </p:nvSpPr>
        <p:spPr/>
        <p:txBody>
          <a:bodyPr/>
          <a:lstStyle/>
          <a:p>
            <a:endParaRPr lang="en-IN"/>
          </a:p>
        </p:txBody>
      </p:sp>
      <p:graphicFrame>
        <p:nvGraphicFramePr>
          <p:cNvPr id="4" name="Table 4">
            <a:extLst>
              <a:ext uri="{FF2B5EF4-FFF2-40B4-BE49-F238E27FC236}">
                <a16:creationId xmlns:a16="http://schemas.microsoft.com/office/drawing/2014/main" id="{69014152-26C2-43BC-80DE-316755E8D05C}"/>
              </a:ext>
            </a:extLst>
          </p:cNvPr>
          <p:cNvGraphicFramePr>
            <a:graphicFrameLocks noGrp="1"/>
          </p:cNvGraphicFramePr>
          <p:nvPr/>
        </p:nvGraphicFramePr>
        <p:xfrm>
          <a:off x="653143" y="0"/>
          <a:ext cx="10273005" cy="6858000"/>
        </p:xfrm>
        <a:graphic>
          <a:graphicData uri="http://schemas.openxmlformats.org/drawingml/2006/table">
            <a:tbl>
              <a:tblPr firstRow="1" bandRow="1">
                <a:tableStyleId>{5C22544A-7EE6-4342-B048-85BDC9FD1C3A}</a:tableStyleId>
              </a:tblPr>
              <a:tblGrid>
                <a:gridCol w="3424335">
                  <a:extLst>
                    <a:ext uri="{9D8B030D-6E8A-4147-A177-3AD203B41FA5}">
                      <a16:colId xmlns:a16="http://schemas.microsoft.com/office/drawing/2014/main" val="519382325"/>
                    </a:ext>
                  </a:extLst>
                </a:gridCol>
                <a:gridCol w="3424335">
                  <a:extLst>
                    <a:ext uri="{9D8B030D-6E8A-4147-A177-3AD203B41FA5}">
                      <a16:colId xmlns:a16="http://schemas.microsoft.com/office/drawing/2014/main" val="2551666906"/>
                    </a:ext>
                  </a:extLst>
                </a:gridCol>
                <a:gridCol w="3424335">
                  <a:extLst>
                    <a:ext uri="{9D8B030D-6E8A-4147-A177-3AD203B41FA5}">
                      <a16:colId xmlns:a16="http://schemas.microsoft.com/office/drawing/2014/main" val="886466327"/>
                    </a:ext>
                  </a:extLst>
                </a:gridCol>
              </a:tblGrid>
              <a:tr h="1714500">
                <a:tc>
                  <a:txBody>
                    <a:bodyPr/>
                    <a:lstStyle/>
                    <a:p>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CLINICAL ASSESMENT AND FINDINGS</a:t>
                      </a:r>
                    </a:p>
                    <a:p>
                      <a:endParaRPr lang="en-IN" dirty="0"/>
                    </a:p>
                  </a:txBody>
                  <a:tcPr/>
                </a:tc>
                <a:tc>
                  <a:txBody>
                    <a:bodyPr/>
                    <a:lstStyle/>
                    <a:p>
                      <a:r>
                        <a:rPr lang="en-US" dirty="0"/>
                        <a:t>IMAGING AND RADIOGRAPHIC ASSESSMENT AND FINDINGS</a:t>
                      </a:r>
                      <a:endParaRPr lang="en-IN" dirty="0"/>
                    </a:p>
                  </a:txBody>
                  <a:tcPr/>
                </a:tc>
                <a:extLst>
                  <a:ext uri="{0D108BD9-81ED-4DB2-BD59-A6C34878D82A}">
                    <a16:rowId xmlns:a16="http://schemas.microsoft.com/office/drawing/2014/main" val="1880649942"/>
                  </a:ext>
                </a:extLst>
              </a:tr>
              <a:tr h="1714500">
                <a:tc>
                  <a:txBody>
                    <a:bodyPr/>
                    <a:lstStyle/>
                    <a:p>
                      <a:r>
                        <a:rPr lang="en-IN" dirty="0"/>
                        <a:t>Cervical</a:t>
                      </a:r>
                    </a:p>
                  </a:txBody>
                  <a:tcPr/>
                </a:tc>
                <a:tc>
                  <a:txBody>
                    <a:bodyPr/>
                    <a:lstStyle/>
                    <a:p>
                      <a:r>
                        <a:rPr lang="en-US" dirty="0"/>
                        <a:t>The coronal fragment is usually mobile and sometimes displaced. </a:t>
                      </a:r>
                      <a:endParaRPr lang="en-IN" dirty="0"/>
                    </a:p>
                  </a:txBody>
                  <a:tcPr/>
                </a:tc>
                <a:tc rowSpan="3">
                  <a:txBody>
                    <a:bodyPr/>
                    <a:lstStyle/>
                    <a:p>
                      <a:r>
                        <a:rPr lang="en-US" dirty="0"/>
                        <a:t>One occlusal radiograph to determine the level of the root fracture at the apical and middle third. Two periapical radiographs with varying horizontal angles are needed to locate the fractures in the cervical third of the root. For a root fracture in the middle third, CBCT may rule out or confirm an oblique course of fracture involving the cervical third in the labiolingual dimension.</a:t>
                      </a:r>
                      <a:endParaRPr lang="en-IN" dirty="0"/>
                    </a:p>
                  </a:txBody>
                  <a:tcPr/>
                </a:tc>
                <a:extLst>
                  <a:ext uri="{0D108BD9-81ED-4DB2-BD59-A6C34878D82A}">
                    <a16:rowId xmlns:a16="http://schemas.microsoft.com/office/drawing/2014/main" val="2832713679"/>
                  </a:ext>
                </a:extLst>
              </a:tr>
              <a:tr h="1714500">
                <a:tc>
                  <a:txBody>
                    <a:bodyPr/>
                    <a:lstStyle/>
                    <a:p>
                      <a:r>
                        <a:rPr lang="en-IN" dirty="0"/>
                        <a:t>Middle</a:t>
                      </a:r>
                    </a:p>
                  </a:txBody>
                  <a:tcPr/>
                </a:tc>
                <a:tc>
                  <a:txBody>
                    <a:bodyPr/>
                    <a:lstStyle/>
                    <a:p>
                      <a:r>
                        <a:rPr lang="en-IN" dirty="0"/>
                        <a:t>The middle fragment is slightly mobile.</a:t>
                      </a:r>
                    </a:p>
                  </a:txBody>
                  <a:tcPr/>
                </a:tc>
                <a:tc vMerge="1">
                  <a:txBody>
                    <a:bodyPr/>
                    <a:lstStyle/>
                    <a:p>
                      <a:endParaRPr lang="en-IN" dirty="0"/>
                    </a:p>
                  </a:txBody>
                  <a:tcPr/>
                </a:tc>
                <a:extLst>
                  <a:ext uri="{0D108BD9-81ED-4DB2-BD59-A6C34878D82A}">
                    <a16:rowId xmlns:a16="http://schemas.microsoft.com/office/drawing/2014/main" val="3453947645"/>
                  </a:ext>
                </a:extLst>
              </a:tr>
              <a:tr h="1714500">
                <a:tc>
                  <a:txBody>
                    <a:bodyPr/>
                    <a:lstStyle/>
                    <a:p>
                      <a:r>
                        <a:rPr lang="en-IN" dirty="0"/>
                        <a:t>Apical</a:t>
                      </a:r>
                    </a:p>
                  </a:txBody>
                  <a:tcPr/>
                </a:tc>
                <a:tc>
                  <a:txBody>
                    <a:bodyPr/>
                    <a:lstStyle/>
                    <a:p>
                      <a:r>
                        <a:rPr lang="en-US" dirty="0"/>
                        <a:t>The apical segment is usually not displaced.</a:t>
                      </a:r>
                      <a:endParaRPr lang="en-IN" dirty="0"/>
                    </a:p>
                  </a:txBody>
                  <a:tcPr/>
                </a:tc>
                <a:tc vMerge="1">
                  <a:txBody>
                    <a:bodyPr/>
                    <a:lstStyle/>
                    <a:p>
                      <a:endParaRPr lang="en-IN" dirty="0"/>
                    </a:p>
                  </a:txBody>
                  <a:tcPr/>
                </a:tc>
                <a:extLst>
                  <a:ext uri="{0D108BD9-81ED-4DB2-BD59-A6C34878D82A}">
                    <a16:rowId xmlns:a16="http://schemas.microsoft.com/office/drawing/2014/main" val="442351844"/>
                  </a:ext>
                </a:extLst>
              </a:tr>
            </a:tbl>
          </a:graphicData>
        </a:graphic>
      </p:graphicFrame>
      <p:pic>
        <p:nvPicPr>
          <p:cNvPr id="3" name="Picture 2" descr="Krishna Vishwa Vidyapeeth">
            <a:extLst>
              <a:ext uri="{FF2B5EF4-FFF2-40B4-BE49-F238E27FC236}">
                <a16:creationId xmlns:a16="http://schemas.microsoft.com/office/drawing/2014/main" id="{A51F916A-FF67-DEEC-722D-6AD7B8072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9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281696-171C-EC29-E706-C63573546B34}"/>
              </a:ext>
            </a:extLst>
          </p:cNvPr>
          <p:cNvSpPr txBox="1">
            <a:spLocks/>
          </p:cNvSpPr>
          <p:nvPr/>
        </p:nvSpPr>
        <p:spPr>
          <a:xfrm>
            <a:off x="42342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a:t>Crown-root fractures</a:t>
            </a:r>
            <a:endParaRPr lang="en-IN" dirty="0"/>
          </a:p>
        </p:txBody>
      </p:sp>
      <p:sp>
        <p:nvSpPr>
          <p:cNvPr id="5" name="TextBox 4">
            <a:extLst>
              <a:ext uri="{FF2B5EF4-FFF2-40B4-BE49-F238E27FC236}">
                <a16:creationId xmlns:a16="http://schemas.microsoft.com/office/drawing/2014/main" id="{7C6701B6-81F2-B513-D300-5FF684A464B8}"/>
              </a:ext>
            </a:extLst>
          </p:cNvPr>
          <p:cNvSpPr txBox="1"/>
          <p:nvPr/>
        </p:nvSpPr>
        <p:spPr>
          <a:xfrm>
            <a:off x="985934" y="1623527"/>
            <a:ext cx="4424265" cy="1569660"/>
          </a:xfrm>
          <a:prstGeom prst="rect">
            <a:avLst/>
          </a:prstGeom>
          <a:solidFill>
            <a:schemeClr val="accent6">
              <a:lumMod val="20000"/>
              <a:lumOff val="80000"/>
            </a:schemeClr>
          </a:solidFill>
        </p:spPr>
        <p:txBody>
          <a:bodyPr wrap="square" rtlCol="0">
            <a:spAutoFit/>
          </a:bodyPr>
          <a:lstStyle/>
          <a:p>
            <a:r>
              <a:rPr lang="en-US" sz="2400" dirty="0"/>
              <a:t>Sensitivity tests and vitality tests are likely to give positive results.</a:t>
            </a:r>
          </a:p>
          <a:p>
            <a:r>
              <a:rPr lang="en-US" sz="2400" dirty="0"/>
              <a:t> Tender to percussion. </a:t>
            </a:r>
          </a:p>
          <a:p>
            <a:r>
              <a:rPr lang="en-US" sz="2400" dirty="0"/>
              <a:t>Coronal fragment is mobile.</a:t>
            </a:r>
            <a:endParaRPr lang="en-IN" sz="2400" dirty="0"/>
          </a:p>
        </p:txBody>
      </p:sp>
      <p:sp>
        <p:nvSpPr>
          <p:cNvPr id="6" name="TextBox 5">
            <a:extLst>
              <a:ext uri="{FF2B5EF4-FFF2-40B4-BE49-F238E27FC236}">
                <a16:creationId xmlns:a16="http://schemas.microsoft.com/office/drawing/2014/main" id="{FF044524-1193-DDD9-CB77-247E6B54572D}"/>
              </a:ext>
            </a:extLst>
          </p:cNvPr>
          <p:cNvSpPr txBox="1"/>
          <p:nvPr/>
        </p:nvSpPr>
        <p:spPr>
          <a:xfrm>
            <a:off x="728794" y="3295035"/>
            <a:ext cx="4775719" cy="3046988"/>
          </a:xfrm>
          <a:prstGeom prst="rect">
            <a:avLst/>
          </a:prstGeom>
          <a:solidFill>
            <a:schemeClr val="accent6">
              <a:lumMod val="20000"/>
              <a:lumOff val="80000"/>
            </a:schemeClr>
          </a:solidFill>
        </p:spPr>
        <p:txBody>
          <a:bodyPr wrap="square" rtlCol="0">
            <a:spAutoFit/>
          </a:bodyPr>
          <a:lstStyle/>
          <a:p>
            <a:r>
              <a:rPr lang="en-US" sz="2400" dirty="0"/>
              <a:t>One occlusal and two periapical radiographs from mesial and distal are recommended in order to rule out displacement or the possible presence of a root fracture. CBCT should be considered to reveal the extension and direction of the fracture.</a:t>
            </a:r>
            <a:endParaRPr lang="en-IN" sz="2400" dirty="0"/>
          </a:p>
        </p:txBody>
      </p:sp>
      <p:sp>
        <p:nvSpPr>
          <p:cNvPr id="7" name="TextBox 6">
            <a:extLst>
              <a:ext uri="{FF2B5EF4-FFF2-40B4-BE49-F238E27FC236}">
                <a16:creationId xmlns:a16="http://schemas.microsoft.com/office/drawing/2014/main" id="{913CD742-E524-78F4-D741-C5D27A685DD0}"/>
              </a:ext>
            </a:extLst>
          </p:cNvPr>
          <p:cNvSpPr txBox="1"/>
          <p:nvPr/>
        </p:nvSpPr>
        <p:spPr>
          <a:xfrm>
            <a:off x="6163302" y="1690688"/>
            <a:ext cx="4775719" cy="4154984"/>
          </a:xfrm>
          <a:prstGeom prst="rect">
            <a:avLst/>
          </a:prstGeom>
          <a:solidFill>
            <a:schemeClr val="accent6">
              <a:lumMod val="20000"/>
              <a:lumOff val="80000"/>
            </a:schemeClr>
          </a:solidFill>
        </p:spPr>
        <p:txBody>
          <a:bodyPr wrap="square" rtlCol="0">
            <a:spAutoFit/>
          </a:bodyPr>
          <a:lstStyle/>
          <a:p>
            <a:pPr algn="just"/>
            <a:r>
              <a:rPr lang="en-US" sz="2400" b="0" i="1" u="none" strike="noStrike" baseline="0" dirty="0">
                <a:solidFill>
                  <a:srgbClr val="000000"/>
                </a:solidFill>
                <a:latin typeface="MinionPro-It"/>
              </a:rPr>
              <a:t>Fragment removal and gingival reattachment</a:t>
            </a:r>
            <a:r>
              <a:rPr lang="en-US" sz="2400" b="0" i="0" u="none" strike="noStrike" baseline="0" dirty="0">
                <a:solidFill>
                  <a:srgbClr val="000000"/>
                </a:solidFill>
                <a:latin typeface="MinionPro-Regular"/>
              </a:rPr>
              <a:t>. </a:t>
            </a:r>
            <a:endParaRPr lang="en-IN" sz="2400" dirty="0">
              <a:solidFill>
                <a:srgbClr val="000000"/>
              </a:solidFill>
              <a:latin typeface="MinionPro-Regular"/>
            </a:endParaRPr>
          </a:p>
          <a:p>
            <a:pPr algn="just"/>
            <a:endParaRPr lang="en-IN" sz="2400" b="0" i="0" u="none" strike="noStrike" baseline="0" dirty="0">
              <a:solidFill>
                <a:srgbClr val="000000"/>
              </a:solidFill>
              <a:latin typeface="MinionPro-Regular"/>
            </a:endParaRPr>
          </a:p>
          <a:p>
            <a:pPr algn="just"/>
            <a:r>
              <a:rPr lang="en-US" sz="2400" b="0" i="1" u="none" strike="noStrike" baseline="0" dirty="0">
                <a:solidFill>
                  <a:srgbClr val="000000"/>
                </a:solidFill>
                <a:latin typeface="MinionPro-It"/>
              </a:rPr>
              <a:t>Fragment removal and surgical exposure of subgingival fracture</a:t>
            </a:r>
            <a:r>
              <a:rPr lang="en-US" sz="2400" b="0" i="0" u="none" strike="noStrike" baseline="0" dirty="0">
                <a:solidFill>
                  <a:srgbClr val="000000"/>
                </a:solidFill>
                <a:latin typeface="MinionPro-Regular"/>
              </a:rPr>
              <a:t>. </a:t>
            </a:r>
          </a:p>
          <a:p>
            <a:pPr algn="just"/>
            <a:endParaRPr lang="en-US" sz="2400" dirty="0">
              <a:solidFill>
                <a:srgbClr val="000000"/>
              </a:solidFill>
              <a:latin typeface="MinionPro-Regular"/>
            </a:endParaRPr>
          </a:p>
          <a:p>
            <a:pPr algn="just"/>
            <a:r>
              <a:rPr lang="en-US" sz="2400" b="0" i="1" u="none" strike="noStrike" baseline="0" dirty="0">
                <a:solidFill>
                  <a:srgbClr val="000000"/>
                </a:solidFill>
                <a:latin typeface="MinionPro-It"/>
              </a:rPr>
              <a:t>Fragment removal and orthodontic extrusion</a:t>
            </a:r>
            <a:r>
              <a:rPr lang="en-US" sz="2400" b="0" i="0" u="none" strike="noStrike" baseline="0" dirty="0">
                <a:solidFill>
                  <a:srgbClr val="000000"/>
                </a:solidFill>
                <a:latin typeface="MinionPro-Regular"/>
              </a:rPr>
              <a:t>.</a:t>
            </a:r>
          </a:p>
          <a:p>
            <a:pPr algn="just"/>
            <a:endParaRPr lang="en-US" sz="2400" dirty="0">
              <a:solidFill>
                <a:srgbClr val="000000"/>
              </a:solidFill>
              <a:latin typeface="MinionPro-Regular"/>
            </a:endParaRPr>
          </a:p>
          <a:p>
            <a:pPr algn="just"/>
            <a:r>
              <a:rPr lang="en-US" sz="2400" b="0" i="1" u="none" strike="noStrike" baseline="0" dirty="0">
                <a:solidFill>
                  <a:srgbClr val="000000"/>
                </a:solidFill>
                <a:latin typeface="MinionPro-It"/>
              </a:rPr>
              <a:t>Fragment removal and surgical extrusion</a:t>
            </a:r>
            <a:r>
              <a:rPr lang="en-US" sz="2400" b="0" i="0" u="none" strike="noStrike" baseline="0" dirty="0">
                <a:solidFill>
                  <a:srgbClr val="000000"/>
                </a:solidFill>
                <a:latin typeface="MinionPro-Regular"/>
              </a:rPr>
              <a:t>.</a:t>
            </a:r>
            <a:endParaRPr lang="en-IN" sz="2400" dirty="0"/>
          </a:p>
        </p:txBody>
      </p:sp>
      <p:pic>
        <p:nvPicPr>
          <p:cNvPr id="8" name="Picture 7" descr="Krishna Vishwa Vidyapeeth">
            <a:extLst>
              <a:ext uri="{FF2B5EF4-FFF2-40B4-BE49-F238E27FC236}">
                <a16:creationId xmlns:a16="http://schemas.microsoft.com/office/drawing/2014/main" id="{14B70550-F885-8FB6-9B71-82D09C4A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79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3" name="TextBox 2">
            <a:extLst>
              <a:ext uri="{FF2B5EF4-FFF2-40B4-BE49-F238E27FC236}">
                <a16:creationId xmlns:a16="http://schemas.microsoft.com/office/drawing/2014/main" id="{64BF5375-7A6B-9ED9-E100-97C1F46ED74E}"/>
              </a:ext>
            </a:extLst>
          </p:cNvPr>
          <p:cNvSpPr txBox="1"/>
          <p:nvPr/>
        </p:nvSpPr>
        <p:spPr>
          <a:xfrm>
            <a:off x="4876800" y="1498600"/>
            <a:ext cx="6644264" cy="4113498"/>
          </a:xfrm>
          <a:prstGeom prst="rect">
            <a:avLst/>
          </a:prstGeom>
          <a:noFill/>
          <a:ln w="9525">
            <a:solidFill>
              <a:schemeClr val="tx1"/>
            </a:solidFill>
          </a:ln>
        </p:spPr>
        <p:txBody>
          <a:bodyPr wrap="square" rtlCol="0">
            <a:spAutoFit/>
          </a:bodyPr>
          <a:lstStyle/>
          <a:p>
            <a:pPr algn="ctr"/>
            <a:r>
              <a:rPr lang="en-US" sz="3733" dirty="0">
                <a:ln w="0"/>
                <a:effectLst>
                  <a:outerShdw blurRad="38100" dist="19050" dir="2700000" algn="tl" rotWithShape="0">
                    <a:schemeClr val="dk1">
                      <a:alpha val="40000"/>
                    </a:schemeClr>
                  </a:outerShdw>
                </a:effectLst>
              </a:rPr>
              <a:t>Name: Kanchan More</a:t>
            </a:r>
          </a:p>
          <a:p>
            <a:pPr algn="ctr"/>
            <a:r>
              <a:rPr lang="en-US" sz="3733" dirty="0">
                <a:ln w="0"/>
                <a:effectLst>
                  <a:outerShdw blurRad="38100" dist="19050" dir="2700000" algn="tl" rotWithShape="0">
                    <a:schemeClr val="dk1">
                      <a:alpha val="40000"/>
                    </a:schemeClr>
                  </a:outerShdw>
                </a:effectLst>
              </a:rPr>
              <a:t>Age: 15 years/F</a:t>
            </a:r>
          </a:p>
          <a:p>
            <a:pPr algn="ct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Case: Repositioning and Splinting for lateral luxation with 11 – </a:t>
            </a:r>
          </a:p>
          <a:p>
            <a:pPr algn="ctr"/>
            <a:r>
              <a:rPr lang="en-US" sz="3733" dirty="0">
                <a:ln w="0"/>
                <a:effectLst>
                  <a:outerShdw blurRad="38100" dist="19050" dir="2700000" algn="tl" rotWithShape="0">
                    <a:schemeClr val="dk1">
                      <a:alpha val="40000"/>
                    </a:schemeClr>
                  </a:outerShdw>
                </a:effectLst>
              </a:rPr>
              <a:t>Ellis class VII with 11</a:t>
            </a:r>
          </a:p>
          <a:p>
            <a:pPr algn="ctr"/>
            <a:r>
              <a:rPr lang="en-US" sz="3733" dirty="0">
                <a:ln w="0"/>
                <a:effectLst>
                  <a:outerShdw blurRad="38100" dist="19050" dir="2700000" algn="tl" rotWithShape="0">
                    <a:schemeClr val="dk1">
                      <a:alpha val="40000"/>
                    </a:schemeClr>
                  </a:outerShdw>
                </a:effectLst>
              </a:rPr>
              <a:t>(Case of physical abuse)</a:t>
            </a:r>
          </a:p>
        </p:txBody>
      </p:sp>
      <p:pic>
        <p:nvPicPr>
          <p:cNvPr id="6" name="Picture 5">
            <a:extLst>
              <a:ext uri="{FF2B5EF4-FFF2-40B4-BE49-F238E27FC236}">
                <a16:creationId xmlns:a16="http://schemas.microsoft.com/office/drawing/2014/main" id="{F4509E33-0CD9-1A5C-9229-4BD5F589C4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9" b="34338"/>
          <a:stretch/>
        </p:blipFill>
        <p:spPr>
          <a:xfrm flipH="1">
            <a:off x="812800" y="1346200"/>
            <a:ext cx="3565491" cy="416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bject 8">
            <a:extLst>
              <a:ext uri="{FF2B5EF4-FFF2-40B4-BE49-F238E27FC236}">
                <a16:creationId xmlns:a16="http://schemas.microsoft.com/office/drawing/2014/main" id="{64AC7196-82E4-C502-701C-F45B3A6FABFF}"/>
              </a:ext>
            </a:extLst>
          </p:cNvPr>
          <p:cNvSpPr/>
          <p:nvPr/>
        </p:nvSpPr>
        <p:spPr>
          <a:xfrm>
            <a:off x="1625600" y="3108152"/>
            <a:ext cx="1460437" cy="320848"/>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pic>
        <p:nvPicPr>
          <p:cNvPr id="2" name="Picture 1" descr="Krishna Vishwa Vidyapeeth">
            <a:extLst>
              <a:ext uri="{FF2B5EF4-FFF2-40B4-BE49-F238E27FC236}">
                <a16:creationId xmlns:a16="http://schemas.microsoft.com/office/drawing/2014/main" id="{896FDFFD-4524-9187-1FF5-4A2F5A18F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0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0DB174-688D-DF96-4786-D31D2E6526BD}"/>
              </a:ext>
            </a:extLst>
          </p:cNvPr>
          <p:cNvPicPr>
            <a:picLocks noChangeAspect="1"/>
          </p:cNvPicPr>
          <p:nvPr/>
        </p:nvPicPr>
        <p:blipFill rotWithShape="1">
          <a:blip r:embed="rId2">
            <a:extLst>
              <a:ext uri="{28A0092B-C50C-407E-A947-70E740481C1C}">
                <a14:useLocalDpi xmlns:a14="http://schemas.microsoft.com/office/drawing/2010/main" val="0"/>
              </a:ext>
            </a:extLst>
          </a:blip>
          <a:srcRect l="34653" t="33402" r="33359" b="42455"/>
          <a:stretch/>
        </p:blipFill>
        <p:spPr>
          <a:xfrm flipH="1">
            <a:off x="471290" y="903152"/>
            <a:ext cx="5651724" cy="2409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4">
            <a:extLst>
              <a:ext uri="{FF2B5EF4-FFF2-40B4-BE49-F238E27FC236}">
                <a16:creationId xmlns:a16="http://schemas.microsoft.com/office/drawing/2014/main" id="{DBEB79F2-27B3-D4F2-C2E0-B00A710BE1EA}"/>
              </a:ext>
            </a:extLst>
          </p:cNvPr>
          <p:cNvPicPr>
            <a:picLocks noChangeAspect="1"/>
          </p:cNvPicPr>
          <p:nvPr/>
        </p:nvPicPr>
        <p:blipFill rotWithShape="1">
          <a:blip r:embed="rId3">
            <a:extLst>
              <a:ext uri="{28A0092B-C50C-407E-A947-70E740481C1C}">
                <a14:useLocalDpi xmlns:a14="http://schemas.microsoft.com/office/drawing/2010/main" val="0"/>
              </a:ext>
            </a:extLst>
          </a:blip>
          <a:srcRect l="37306" t="37239" r="38012" b="36876"/>
          <a:stretch/>
        </p:blipFill>
        <p:spPr>
          <a:xfrm rot="16200000" flipV="1">
            <a:off x="1245797" y="3381971"/>
            <a:ext cx="2113280" cy="3574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F531E37-697F-9515-2217-B6992AD963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07" t="33704" r="33447" b="32630"/>
          <a:stretch/>
        </p:blipFill>
        <p:spPr>
          <a:xfrm flipH="1">
            <a:off x="6338511" y="898073"/>
            <a:ext cx="1982781" cy="242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object 5">
            <a:extLst>
              <a:ext uri="{FF2B5EF4-FFF2-40B4-BE49-F238E27FC236}">
                <a16:creationId xmlns:a16="http://schemas.microsoft.com/office/drawing/2014/main" id="{104187E1-4950-76A1-11C4-279426B35916}"/>
              </a:ext>
            </a:extLst>
          </p:cNvPr>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17" name="object 2">
            <a:extLst>
              <a:ext uri="{FF2B5EF4-FFF2-40B4-BE49-F238E27FC236}">
                <a16:creationId xmlns:a16="http://schemas.microsoft.com/office/drawing/2014/main" id="{B0DB4924-50A2-ED3F-D7C5-F29194A023FD}"/>
              </a:ext>
            </a:extLst>
          </p:cNvPr>
          <p:cNvSpPr txBox="1">
            <a:spLocks/>
          </p:cNvSpPr>
          <p:nvPr/>
        </p:nvSpPr>
        <p:spPr>
          <a:xfrm>
            <a:off x="2904067" y="268590"/>
            <a:ext cx="2310552"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Pre-Operative</a:t>
            </a:r>
            <a:endParaRPr lang="en-US" sz="2800" kern="0" dirty="0">
              <a:latin typeface="Times New Roman"/>
              <a:cs typeface="Times New Roman"/>
            </a:endParaRPr>
          </a:p>
        </p:txBody>
      </p:sp>
      <p:sp>
        <p:nvSpPr>
          <p:cNvPr id="18" name="object 25">
            <a:extLst>
              <a:ext uri="{FF2B5EF4-FFF2-40B4-BE49-F238E27FC236}">
                <a16:creationId xmlns:a16="http://schemas.microsoft.com/office/drawing/2014/main" id="{E8F78DF3-033C-3600-1076-3133652526A4}"/>
              </a:ext>
            </a:extLst>
          </p:cNvPr>
          <p:cNvSpPr txBox="1"/>
          <p:nvPr/>
        </p:nvSpPr>
        <p:spPr>
          <a:xfrm>
            <a:off x="2904068" y="3483187"/>
            <a:ext cx="2391833" cy="450549"/>
          </a:xfrm>
          <a:prstGeom prst="rect">
            <a:avLst/>
          </a:prstGeom>
          <a:ln w="38100">
            <a:solidFill>
              <a:srgbClr val="000000"/>
            </a:solidFill>
          </a:ln>
        </p:spPr>
        <p:txBody>
          <a:bodyPr vert="horz" wrap="square" lIns="0" tIns="19472" rIns="0" bIns="0" rtlCol="0">
            <a:spAutoFit/>
          </a:bodyPr>
          <a:lstStyle/>
          <a:p>
            <a:pPr marL="127843">
              <a:spcBef>
                <a:spcPts val="152"/>
              </a:spcBef>
            </a:pPr>
            <a:r>
              <a:rPr lang="en-US" sz="2800" spc="-7" dirty="0">
                <a:latin typeface="Times New Roman"/>
                <a:cs typeface="Times New Roman"/>
              </a:rPr>
              <a:t>Intra</a:t>
            </a:r>
            <a:r>
              <a:rPr sz="2800" spc="-7" dirty="0">
                <a:latin typeface="Times New Roman"/>
                <a:cs typeface="Times New Roman"/>
              </a:rPr>
              <a:t>-Operative</a:t>
            </a:r>
            <a:endParaRPr sz="2800" dirty="0">
              <a:latin typeface="Times New Roman"/>
              <a:cs typeface="Times New Roman"/>
            </a:endParaRPr>
          </a:p>
        </p:txBody>
      </p:sp>
      <p:pic>
        <p:nvPicPr>
          <p:cNvPr id="19" name="Picture 18">
            <a:extLst>
              <a:ext uri="{FF2B5EF4-FFF2-40B4-BE49-F238E27FC236}">
                <a16:creationId xmlns:a16="http://schemas.microsoft.com/office/drawing/2014/main" id="{7B910097-658A-0928-43A4-EE05D198A872}"/>
              </a:ext>
            </a:extLst>
          </p:cNvPr>
          <p:cNvPicPr>
            <a:picLocks noChangeAspect="1"/>
          </p:cNvPicPr>
          <p:nvPr/>
        </p:nvPicPr>
        <p:blipFill rotWithShape="1">
          <a:blip r:embed="rId5">
            <a:extLst>
              <a:ext uri="{28A0092B-C50C-407E-A947-70E740481C1C}">
                <a14:useLocalDpi xmlns:a14="http://schemas.microsoft.com/office/drawing/2010/main" val="0"/>
              </a:ext>
            </a:extLst>
          </a:blip>
          <a:srcRect l="29636" t="21852" r="29917" b="35185"/>
          <a:stretch/>
        </p:blipFill>
        <p:spPr>
          <a:xfrm>
            <a:off x="4778340" y="4112669"/>
            <a:ext cx="3542952" cy="2125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object 2">
            <a:extLst>
              <a:ext uri="{FF2B5EF4-FFF2-40B4-BE49-F238E27FC236}">
                <a16:creationId xmlns:a16="http://schemas.microsoft.com/office/drawing/2014/main" id="{E319B429-FDAF-5631-D643-38F1593788DF}"/>
              </a:ext>
            </a:extLst>
          </p:cNvPr>
          <p:cNvSpPr txBox="1">
            <a:spLocks/>
          </p:cNvSpPr>
          <p:nvPr/>
        </p:nvSpPr>
        <p:spPr>
          <a:xfrm>
            <a:off x="9203094" y="1576644"/>
            <a:ext cx="2443025"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Post-Operative</a:t>
            </a:r>
            <a:endParaRPr lang="en-US" sz="2800" kern="0" dirty="0">
              <a:latin typeface="Times New Roman"/>
              <a:cs typeface="Times New Roman"/>
            </a:endParaRPr>
          </a:p>
        </p:txBody>
      </p:sp>
      <p:pic>
        <p:nvPicPr>
          <p:cNvPr id="23" name="Picture 22">
            <a:extLst>
              <a:ext uri="{FF2B5EF4-FFF2-40B4-BE49-F238E27FC236}">
                <a16:creationId xmlns:a16="http://schemas.microsoft.com/office/drawing/2014/main" id="{67B11768-CDBE-C628-BDB2-246C39DEC8D1}"/>
              </a:ext>
            </a:extLst>
          </p:cNvPr>
          <p:cNvPicPr>
            <a:picLocks noChangeAspect="1"/>
          </p:cNvPicPr>
          <p:nvPr/>
        </p:nvPicPr>
        <p:blipFill rotWithShape="1">
          <a:blip r:embed="rId6">
            <a:extLst>
              <a:ext uri="{28A0092B-C50C-407E-A947-70E740481C1C}">
                <a14:useLocalDpi xmlns:a14="http://schemas.microsoft.com/office/drawing/2010/main" val="0"/>
              </a:ext>
            </a:extLst>
          </a:blip>
          <a:srcRect l="55857" t="39771" r="24060" b="11313"/>
          <a:stretch/>
        </p:blipFill>
        <p:spPr>
          <a:xfrm>
            <a:off x="9287933" y="2193549"/>
            <a:ext cx="2273347" cy="3127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object 2">
            <a:extLst>
              <a:ext uri="{FF2B5EF4-FFF2-40B4-BE49-F238E27FC236}">
                <a16:creationId xmlns:a16="http://schemas.microsoft.com/office/drawing/2014/main" id="{C8770D47-C494-C8B6-DD6F-4A19C2C506BD}"/>
              </a:ext>
            </a:extLst>
          </p:cNvPr>
          <p:cNvSpPr txBox="1">
            <a:spLocks/>
          </p:cNvSpPr>
          <p:nvPr/>
        </p:nvSpPr>
        <p:spPr>
          <a:xfrm>
            <a:off x="949589" y="6336118"/>
            <a:ext cx="2788371" cy="308696"/>
          </a:xfrm>
          <a:prstGeom prst="rect">
            <a:avLst/>
          </a:prstGeom>
          <a:ln w="6350">
            <a:solidFill>
              <a:schemeClr val="tx1"/>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1867" kern="0" spc="-7" dirty="0">
                <a:latin typeface="Times New Roman"/>
                <a:cs typeface="Times New Roman"/>
              </a:rPr>
              <a:t>Repositioning with 11</a:t>
            </a:r>
            <a:endParaRPr lang="en-US" sz="1867" kern="0" dirty="0">
              <a:latin typeface="Times New Roman"/>
              <a:cs typeface="Times New Roman"/>
            </a:endParaRPr>
          </a:p>
        </p:txBody>
      </p:sp>
      <p:sp>
        <p:nvSpPr>
          <p:cNvPr id="25" name="object 2">
            <a:extLst>
              <a:ext uri="{FF2B5EF4-FFF2-40B4-BE49-F238E27FC236}">
                <a16:creationId xmlns:a16="http://schemas.microsoft.com/office/drawing/2014/main" id="{BAA295A0-F5EF-2AA9-3A3B-5EDFE1D00C1F}"/>
              </a:ext>
            </a:extLst>
          </p:cNvPr>
          <p:cNvSpPr txBox="1">
            <a:spLocks/>
          </p:cNvSpPr>
          <p:nvPr/>
        </p:nvSpPr>
        <p:spPr>
          <a:xfrm>
            <a:off x="5295900" y="6340026"/>
            <a:ext cx="2788371" cy="308696"/>
          </a:xfrm>
          <a:prstGeom prst="rect">
            <a:avLst/>
          </a:prstGeom>
          <a:ln w="6350">
            <a:solidFill>
              <a:schemeClr val="tx1"/>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1867" kern="0" dirty="0">
                <a:latin typeface="Times New Roman"/>
                <a:cs typeface="Times New Roman"/>
              </a:rPr>
              <a:t>Splinting from 14 till 24</a:t>
            </a:r>
          </a:p>
        </p:txBody>
      </p:sp>
      <p:sp>
        <p:nvSpPr>
          <p:cNvPr id="13" name="object 2">
            <a:extLst>
              <a:ext uri="{FF2B5EF4-FFF2-40B4-BE49-F238E27FC236}">
                <a16:creationId xmlns:a16="http://schemas.microsoft.com/office/drawing/2014/main" id="{3A18F940-B4AD-BFAF-F9F6-2BE93CD8B1D0}"/>
              </a:ext>
            </a:extLst>
          </p:cNvPr>
          <p:cNvSpPr txBox="1">
            <a:spLocks/>
          </p:cNvSpPr>
          <p:nvPr/>
        </p:nvSpPr>
        <p:spPr>
          <a:xfrm>
            <a:off x="9235925" y="5485755"/>
            <a:ext cx="2443024" cy="596018"/>
          </a:xfrm>
          <a:prstGeom prst="rect">
            <a:avLst/>
          </a:prstGeom>
          <a:ln w="6350">
            <a:solidFill>
              <a:schemeClr val="tx1"/>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1867" kern="0" spc="-7" dirty="0">
                <a:latin typeface="Times New Roman"/>
                <a:cs typeface="Times New Roman"/>
              </a:rPr>
              <a:t>Repositioning with 11 and Splinting done</a:t>
            </a:r>
            <a:endParaRPr lang="en-US" sz="1867" kern="0" dirty="0">
              <a:latin typeface="Times New Roman"/>
              <a:cs typeface="Times New Roman"/>
            </a:endParaRPr>
          </a:p>
        </p:txBody>
      </p:sp>
      <p:pic>
        <p:nvPicPr>
          <p:cNvPr id="2" name="Picture 1" descr="Krishna Vishwa Vidyapeeth">
            <a:extLst>
              <a:ext uri="{FF2B5EF4-FFF2-40B4-BE49-F238E27FC236}">
                <a16:creationId xmlns:a16="http://schemas.microsoft.com/office/drawing/2014/main" id="{353F183B-CE1D-F45A-854A-C45007454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448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6B26B-9F6D-8153-68DD-20C102E48C23}"/>
              </a:ext>
            </a:extLst>
          </p:cNvPr>
          <p:cNvPicPr>
            <a:picLocks noChangeAspect="1"/>
          </p:cNvPicPr>
          <p:nvPr/>
        </p:nvPicPr>
        <p:blipFill rotWithShape="1">
          <a:blip r:embed="rId2"/>
          <a:srcRect l="31590" t="15926" r="26570" b="20371"/>
          <a:stretch/>
        </p:blipFill>
        <p:spPr>
          <a:xfrm flipV="1">
            <a:off x="508000" y="3850606"/>
            <a:ext cx="3409752" cy="2716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bject 2">
            <a:extLst>
              <a:ext uri="{FF2B5EF4-FFF2-40B4-BE49-F238E27FC236}">
                <a16:creationId xmlns:a16="http://schemas.microsoft.com/office/drawing/2014/main" id="{CCC7BA26-A033-1B03-1488-753AD517305F}"/>
              </a:ext>
            </a:extLst>
          </p:cNvPr>
          <p:cNvSpPr txBox="1">
            <a:spLocks/>
          </p:cNvSpPr>
          <p:nvPr/>
        </p:nvSpPr>
        <p:spPr>
          <a:xfrm>
            <a:off x="3154423" y="3164939"/>
            <a:ext cx="3883988"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Follow up after 3 months</a:t>
            </a:r>
            <a:endParaRPr lang="en-US" sz="2800" kern="0" dirty="0">
              <a:latin typeface="Times New Roman"/>
              <a:cs typeface="Times New Roman"/>
            </a:endParaRPr>
          </a:p>
        </p:txBody>
      </p:sp>
      <p:pic>
        <p:nvPicPr>
          <p:cNvPr id="8" name="Picture 7">
            <a:extLst>
              <a:ext uri="{FF2B5EF4-FFF2-40B4-BE49-F238E27FC236}">
                <a16:creationId xmlns:a16="http://schemas.microsoft.com/office/drawing/2014/main" id="{AC469D4E-CDC5-5869-CA6C-7E905927F018}"/>
              </a:ext>
            </a:extLst>
          </p:cNvPr>
          <p:cNvPicPr>
            <a:picLocks noChangeAspect="1"/>
          </p:cNvPicPr>
          <p:nvPr/>
        </p:nvPicPr>
        <p:blipFill rotWithShape="1">
          <a:blip r:embed="rId3"/>
          <a:srcRect l="35774" t="23333" r="29080" b="41111"/>
          <a:stretch/>
        </p:blipFill>
        <p:spPr>
          <a:xfrm>
            <a:off x="6854059" y="3874862"/>
            <a:ext cx="4669445" cy="2668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E842ED1-33EE-1C62-DE2E-1D561C9EBB27}"/>
              </a:ext>
            </a:extLst>
          </p:cNvPr>
          <p:cNvPicPr>
            <a:picLocks noChangeAspect="1"/>
          </p:cNvPicPr>
          <p:nvPr/>
        </p:nvPicPr>
        <p:blipFill rotWithShape="1">
          <a:blip r:embed="rId4"/>
          <a:srcRect l="12682" t="15537" r="5412" b="32222"/>
          <a:stretch/>
        </p:blipFill>
        <p:spPr>
          <a:xfrm flipV="1">
            <a:off x="4357204" y="3967417"/>
            <a:ext cx="2057403" cy="260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object 5">
            <a:extLst>
              <a:ext uri="{FF2B5EF4-FFF2-40B4-BE49-F238E27FC236}">
                <a16:creationId xmlns:a16="http://schemas.microsoft.com/office/drawing/2014/main" id="{18A04303-DDB6-8D0C-E0B1-8EC7C0FCE22A}"/>
              </a:ext>
            </a:extLst>
          </p:cNvPr>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pic>
        <p:nvPicPr>
          <p:cNvPr id="14" name="Picture 13">
            <a:extLst>
              <a:ext uri="{FF2B5EF4-FFF2-40B4-BE49-F238E27FC236}">
                <a16:creationId xmlns:a16="http://schemas.microsoft.com/office/drawing/2014/main" id="{4C8FD6E7-8D88-F6F8-C2DB-D52E34F154B3}"/>
              </a:ext>
            </a:extLst>
          </p:cNvPr>
          <p:cNvPicPr>
            <a:picLocks noChangeAspect="1"/>
          </p:cNvPicPr>
          <p:nvPr/>
        </p:nvPicPr>
        <p:blipFill rotWithShape="1">
          <a:blip r:embed="rId5">
            <a:extLst>
              <a:ext uri="{28A0092B-C50C-407E-A947-70E740481C1C}">
                <a14:useLocalDpi xmlns:a14="http://schemas.microsoft.com/office/drawing/2010/main" val="0"/>
              </a:ext>
            </a:extLst>
          </a:blip>
          <a:srcRect l="30754" t="39734" r="48646" b="14445"/>
          <a:stretch/>
        </p:blipFill>
        <p:spPr>
          <a:xfrm>
            <a:off x="625993" y="786865"/>
            <a:ext cx="1982783" cy="2491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object 2">
            <a:extLst>
              <a:ext uri="{FF2B5EF4-FFF2-40B4-BE49-F238E27FC236}">
                <a16:creationId xmlns:a16="http://schemas.microsoft.com/office/drawing/2014/main" id="{B4942EEB-ADFA-E181-CEA8-C6965084A93E}"/>
              </a:ext>
            </a:extLst>
          </p:cNvPr>
          <p:cNvSpPr txBox="1">
            <a:spLocks/>
          </p:cNvSpPr>
          <p:nvPr/>
        </p:nvSpPr>
        <p:spPr>
          <a:xfrm>
            <a:off x="3129238" y="288215"/>
            <a:ext cx="3909173"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Follow up after 1 month</a:t>
            </a:r>
            <a:endParaRPr lang="en-US" sz="2800" kern="0" dirty="0">
              <a:latin typeface="Times New Roman"/>
              <a:cs typeface="Times New Roman"/>
            </a:endParaRPr>
          </a:p>
        </p:txBody>
      </p:sp>
      <p:pic>
        <p:nvPicPr>
          <p:cNvPr id="17" name="Picture 16">
            <a:extLst>
              <a:ext uri="{FF2B5EF4-FFF2-40B4-BE49-F238E27FC236}">
                <a16:creationId xmlns:a16="http://schemas.microsoft.com/office/drawing/2014/main" id="{77D639CE-BDE4-1356-134B-EDF10D68D75B}"/>
              </a:ext>
            </a:extLst>
          </p:cNvPr>
          <p:cNvPicPr>
            <a:picLocks noChangeAspect="1"/>
          </p:cNvPicPr>
          <p:nvPr/>
        </p:nvPicPr>
        <p:blipFill rotWithShape="1">
          <a:blip r:embed="rId6"/>
          <a:srcRect l="31591" t="29959" r="27406" b="33717"/>
          <a:stretch/>
        </p:blipFill>
        <p:spPr>
          <a:xfrm>
            <a:off x="7314109" y="831111"/>
            <a:ext cx="4461964" cy="2232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object 26">
            <a:extLst>
              <a:ext uri="{FF2B5EF4-FFF2-40B4-BE49-F238E27FC236}">
                <a16:creationId xmlns:a16="http://schemas.microsoft.com/office/drawing/2014/main" id="{C61EF1A7-D301-9DCB-C3FA-DE891AEF947B}"/>
              </a:ext>
            </a:extLst>
          </p:cNvPr>
          <p:cNvSpPr txBox="1"/>
          <p:nvPr/>
        </p:nvSpPr>
        <p:spPr>
          <a:xfrm>
            <a:off x="2918571" y="1152278"/>
            <a:ext cx="3906471" cy="1371059"/>
          </a:xfrm>
          <a:prstGeom prst="rect">
            <a:avLst/>
          </a:prstGeom>
          <a:ln w="9525">
            <a:solidFill>
              <a:srgbClr val="000000"/>
            </a:solidFill>
          </a:ln>
        </p:spPr>
        <p:txBody>
          <a:bodyPr vert="horz" wrap="square" lIns="0" tIns="32173" rIns="0" bIns="0" rtlCol="0">
            <a:spAutoFit/>
          </a:bodyPr>
          <a:lstStyle/>
          <a:p>
            <a:pPr marL="615511" indent="-380990">
              <a:spcBef>
                <a:spcPts val="167"/>
              </a:spcBef>
              <a:buFont typeface="Arial" panose="020B0604020202020204" pitchFamily="34" charset="0"/>
              <a:buChar char="•"/>
            </a:pPr>
            <a:r>
              <a:rPr lang="en-US" sz="2133" kern="0" spc="-7" dirty="0">
                <a:latin typeface="Times New Roman"/>
                <a:cs typeface="Times New Roman"/>
              </a:rPr>
              <a:t>Removal of splinting followed by scaling and polishing </a:t>
            </a:r>
          </a:p>
          <a:p>
            <a:pPr marL="615511" indent="-380990">
              <a:spcBef>
                <a:spcPts val="167"/>
              </a:spcBef>
              <a:buFont typeface="Arial" panose="020B0604020202020204" pitchFamily="34" charset="0"/>
              <a:buChar char="•"/>
            </a:pPr>
            <a:r>
              <a:rPr lang="en-US" sz="2133" kern="0" spc="-7" dirty="0">
                <a:latin typeface="Times New Roman"/>
                <a:cs typeface="Times New Roman"/>
              </a:rPr>
              <a:t>Under follow up for further Endodontic treatment</a:t>
            </a:r>
          </a:p>
        </p:txBody>
      </p:sp>
      <p:pic>
        <p:nvPicPr>
          <p:cNvPr id="2" name="Picture 1" descr="Krishna Vishwa Vidyapeeth">
            <a:extLst>
              <a:ext uri="{FF2B5EF4-FFF2-40B4-BE49-F238E27FC236}">
                <a16:creationId xmlns:a16="http://schemas.microsoft.com/office/drawing/2014/main" id="{C791BAF1-B025-8D2E-8283-AE569C36F6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61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3" name="TextBox 2">
            <a:extLst>
              <a:ext uri="{FF2B5EF4-FFF2-40B4-BE49-F238E27FC236}">
                <a16:creationId xmlns:a16="http://schemas.microsoft.com/office/drawing/2014/main" id="{64BF5375-7A6B-9ED9-E100-97C1F46ED74E}"/>
              </a:ext>
            </a:extLst>
          </p:cNvPr>
          <p:cNvSpPr txBox="1"/>
          <p:nvPr/>
        </p:nvSpPr>
        <p:spPr>
          <a:xfrm>
            <a:off x="4817504" y="1803401"/>
            <a:ext cx="6604000" cy="4113498"/>
          </a:xfrm>
          <a:prstGeom prst="rect">
            <a:avLst/>
          </a:prstGeom>
          <a:noFill/>
          <a:ln w="9525">
            <a:solidFill>
              <a:schemeClr val="tx1"/>
            </a:solidFill>
          </a:ln>
        </p:spPr>
        <p:txBody>
          <a:bodyPr wrap="square" rtlCol="0">
            <a:spAutoFit/>
          </a:bodyPr>
          <a:lstStyle/>
          <a:p>
            <a:pPr algn="ctr"/>
            <a:r>
              <a:rPr lang="en-US" sz="3733" dirty="0">
                <a:ln w="0"/>
                <a:effectLst>
                  <a:outerShdw blurRad="38100" dist="19050" dir="2700000" algn="tl" rotWithShape="0">
                    <a:schemeClr val="dk1">
                      <a:alpha val="40000"/>
                    </a:schemeClr>
                  </a:outerShdw>
                </a:effectLst>
              </a:rPr>
              <a:t>Name: Nikhil </a:t>
            </a:r>
            <a:r>
              <a:rPr lang="en-US" sz="3733" dirty="0" err="1">
                <a:ln w="0"/>
                <a:effectLst>
                  <a:outerShdw blurRad="38100" dist="19050" dir="2700000" algn="tl" rotWithShape="0">
                    <a:schemeClr val="dk1">
                      <a:alpha val="40000"/>
                    </a:schemeClr>
                  </a:outerShdw>
                </a:effectLst>
              </a:rPr>
              <a:t>Koli</a:t>
            </a: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Age: 13 years/M</a:t>
            </a:r>
          </a:p>
          <a:p>
            <a:pPr algn="ct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Case: Repositioning and Root canal treatment for subluxation with 21 and extrusion with 11</a:t>
            </a:r>
          </a:p>
          <a:p>
            <a:pPr algn="ctr"/>
            <a:r>
              <a:rPr lang="en-US" sz="3733" dirty="0">
                <a:ln w="0"/>
                <a:effectLst>
                  <a:outerShdw blurRad="38100" dist="19050" dir="2700000" algn="tl" rotWithShape="0">
                    <a:schemeClr val="dk1">
                      <a:alpha val="40000"/>
                    </a:schemeClr>
                  </a:outerShdw>
                </a:effectLst>
              </a:rPr>
              <a:t>(Ellis class VII with 21,11)</a:t>
            </a:r>
          </a:p>
        </p:txBody>
      </p:sp>
      <p:pic>
        <p:nvPicPr>
          <p:cNvPr id="6" name="Picture 5">
            <a:extLst>
              <a:ext uri="{FF2B5EF4-FFF2-40B4-BE49-F238E27FC236}">
                <a16:creationId xmlns:a16="http://schemas.microsoft.com/office/drawing/2014/main" id="{421AD495-9498-0FB6-C673-2A3B25E3E2DA}"/>
              </a:ext>
            </a:extLst>
          </p:cNvPr>
          <p:cNvPicPr>
            <a:picLocks noChangeAspect="1"/>
          </p:cNvPicPr>
          <p:nvPr/>
        </p:nvPicPr>
        <p:blipFill>
          <a:blip r:embed="rId3"/>
          <a:stretch>
            <a:fillRect/>
          </a:stretch>
        </p:blipFill>
        <p:spPr>
          <a:xfrm>
            <a:off x="804375" y="1181831"/>
            <a:ext cx="3370751" cy="4494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bject 8">
            <a:extLst>
              <a:ext uri="{FF2B5EF4-FFF2-40B4-BE49-F238E27FC236}">
                <a16:creationId xmlns:a16="http://schemas.microsoft.com/office/drawing/2014/main" id="{4C7CB91E-BE7C-EE6F-43DA-9F5EF95B9785}"/>
              </a:ext>
            </a:extLst>
          </p:cNvPr>
          <p:cNvSpPr/>
          <p:nvPr/>
        </p:nvSpPr>
        <p:spPr>
          <a:xfrm>
            <a:off x="1572742" y="3022600"/>
            <a:ext cx="1678457" cy="406400"/>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pic>
        <p:nvPicPr>
          <p:cNvPr id="2" name="Picture 1" descr="Krishna Vishwa Vidyapeeth">
            <a:extLst>
              <a:ext uri="{FF2B5EF4-FFF2-40B4-BE49-F238E27FC236}">
                <a16:creationId xmlns:a16="http://schemas.microsoft.com/office/drawing/2014/main" id="{9EA071CC-8911-7189-5240-E6AC0F912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76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3C40944F-B90C-64FB-D702-D0EF8E335738}"/>
              </a:ext>
            </a:extLst>
          </p:cNvPr>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pic>
        <p:nvPicPr>
          <p:cNvPr id="8" name="Picture 7">
            <a:extLst>
              <a:ext uri="{FF2B5EF4-FFF2-40B4-BE49-F238E27FC236}">
                <a16:creationId xmlns:a16="http://schemas.microsoft.com/office/drawing/2014/main" id="{EE9CDFA7-4EEA-E769-6568-B88BF3842D04}"/>
              </a:ext>
            </a:extLst>
          </p:cNvPr>
          <p:cNvPicPr>
            <a:picLocks noChangeAspect="1"/>
          </p:cNvPicPr>
          <p:nvPr/>
        </p:nvPicPr>
        <p:blipFill rotWithShape="1">
          <a:blip r:embed="rId2"/>
          <a:srcRect l="28889" t="23333" r="30000" b="49193"/>
          <a:stretch/>
        </p:blipFill>
        <p:spPr>
          <a:xfrm>
            <a:off x="679847" y="866033"/>
            <a:ext cx="4786371" cy="2398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58129B9-0DA6-3C53-CDA0-10D8D11546BF}"/>
              </a:ext>
            </a:extLst>
          </p:cNvPr>
          <p:cNvPicPr>
            <a:picLocks noChangeAspect="1"/>
          </p:cNvPicPr>
          <p:nvPr/>
        </p:nvPicPr>
        <p:blipFill rotWithShape="1">
          <a:blip r:embed="rId3"/>
          <a:srcRect l="34155" t="24816" r="26666" b="47992"/>
          <a:stretch/>
        </p:blipFill>
        <p:spPr>
          <a:xfrm>
            <a:off x="679847" y="3995766"/>
            <a:ext cx="4807775" cy="2562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BA2254D-5448-FBD4-8C38-D9DBB383F4E1}"/>
              </a:ext>
            </a:extLst>
          </p:cNvPr>
          <p:cNvPicPr>
            <a:picLocks noChangeAspect="1"/>
          </p:cNvPicPr>
          <p:nvPr/>
        </p:nvPicPr>
        <p:blipFill rotWithShape="1">
          <a:blip r:embed="rId4">
            <a:extLst>
              <a:ext uri="{28A0092B-C50C-407E-A947-70E740481C1C}">
                <a14:useLocalDpi xmlns:a14="http://schemas.microsoft.com/office/drawing/2010/main" val="0"/>
              </a:ext>
            </a:extLst>
          </a:blip>
          <a:srcRect l="37034" t="32222" r="28864" b="44074"/>
          <a:stretch/>
        </p:blipFill>
        <p:spPr>
          <a:xfrm>
            <a:off x="6807200" y="4002250"/>
            <a:ext cx="4911256" cy="2563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ECF91F84-BED4-EBC5-630C-F973649B85A2}"/>
              </a:ext>
            </a:extLst>
          </p:cNvPr>
          <p:cNvPicPr>
            <a:picLocks noChangeAspect="1"/>
          </p:cNvPicPr>
          <p:nvPr/>
        </p:nvPicPr>
        <p:blipFill rotWithShape="1">
          <a:blip r:embed="rId5"/>
          <a:srcRect l="20370" t="26296" r="22346" b="18889"/>
          <a:stretch/>
        </p:blipFill>
        <p:spPr>
          <a:xfrm flipV="1">
            <a:off x="6096000" y="941761"/>
            <a:ext cx="1699824" cy="210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C9DFD6AE-95C9-4E9A-7B15-C23851B8CB61}"/>
              </a:ext>
            </a:extLst>
          </p:cNvPr>
          <p:cNvPicPr>
            <a:picLocks noChangeAspect="1"/>
          </p:cNvPicPr>
          <p:nvPr/>
        </p:nvPicPr>
        <p:blipFill rotWithShape="1">
          <a:blip r:embed="rId6"/>
          <a:srcRect l="21830" t="23333" r="26296" b="29260"/>
          <a:stretch/>
        </p:blipFill>
        <p:spPr>
          <a:xfrm flipV="1">
            <a:off x="8012979" y="941759"/>
            <a:ext cx="1699824" cy="210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object 2">
            <a:extLst>
              <a:ext uri="{FF2B5EF4-FFF2-40B4-BE49-F238E27FC236}">
                <a16:creationId xmlns:a16="http://schemas.microsoft.com/office/drawing/2014/main" id="{F1A2CD4E-32F1-2534-3025-9344FB7AADE6}"/>
              </a:ext>
            </a:extLst>
          </p:cNvPr>
          <p:cNvSpPr txBox="1">
            <a:spLocks/>
          </p:cNvSpPr>
          <p:nvPr/>
        </p:nvSpPr>
        <p:spPr>
          <a:xfrm>
            <a:off x="2007583" y="237880"/>
            <a:ext cx="2310552"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Pre-Operative</a:t>
            </a:r>
            <a:endParaRPr lang="en-US" sz="2800" kern="0" dirty="0">
              <a:latin typeface="Times New Roman"/>
              <a:cs typeface="Times New Roman"/>
            </a:endParaRPr>
          </a:p>
        </p:txBody>
      </p:sp>
      <p:sp>
        <p:nvSpPr>
          <p:cNvPr id="21" name="object 2">
            <a:extLst>
              <a:ext uri="{FF2B5EF4-FFF2-40B4-BE49-F238E27FC236}">
                <a16:creationId xmlns:a16="http://schemas.microsoft.com/office/drawing/2014/main" id="{E0C80EBB-1BAC-DAD5-B710-F998F17DB03B}"/>
              </a:ext>
            </a:extLst>
          </p:cNvPr>
          <p:cNvSpPr txBox="1">
            <a:spLocks/>
          </p:cNvSpPr>
          <p:nvPr/>
        </p:nvSpPr>
        <p:spPr>
          <a:xfrm>
            <a:off x="7949865" y="3311026"/>
            <a:ext cx="2443025"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Post-Operative</a:t>
            </a:r>
            <a:endParaRPr lang="en-US" sz="2800" kern="0" dirty="0">
              <a:latin typeface="Times New Roman"/>
              <a:cs typeface="Times New Roman"/>
            </a:endParaRPr>
          </a:p>
        </p:txBody>
      </p:sp>
      <p:sp>
        <p:nvSpPr>
          <p:cNvPr id="23" name="object 2">
            <a:extLst>
              <a:ext uri="{FF2B5EF4-FFF2-40B4-BE49-F238E27FC236}">
                <a16:creationId xmlns:a16="http://schemas.microsoft.com/office/drawing/2014/main" id="{E3BBBC11-A487-5FB0-0989-1CB4CF16F54F}"/>
              </a:ext>
            </a:extLst>
          </p:cNvPr>
          <p:cNvSpPr txBox="1">
            <a:spLocks/>
          </p:cNvSpPr>
          <p:nvPr/>
        </p:nvSpPr>
        <p:spPr>
          <a:xfrm>
            <a:off x="6807200" y="336183"/>
            <a:ext cx="4256875" cy="390706"/>
          </a:xfrm>
          <a:prstGeom prst="rect">
            <a:avLst/>
          </a:prstGeom>
          <a:ln w="9525">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400" kern="0" spc="-7" dirty="0">
                <a:latin typeface="Times New Roman"/>
                <a:cs typeface="Times New Roman"/>
              </a:rPr>
              <a:t>Root canal treatment with 11,21</a:t>
            </a:r>
            <a:endParaRPr lang="en-US" sz="2400" kern="0" dirty="0">
              <a:latin typeface="Times New Roman"/>
              <a:cs typeface="Times New Roman"/>
            </a:endParaRPr>
          </a:p>
        </p:txBody>
      </p:sp>
      <p:sp>
        <p:nvSpPr>
          <p:cNvPr id="13" name="object 2">
            <a:extLst>
              <a:ext uri="{FF2B5EF4-FFF2-40B4-BE49-F238E27FC236}">
                <a16:creationId xmlns:a16="http://schemas.microsoft.com/office/drawing/2014/main" id="{83DB94FE-D29E-809F-A8E6-45421FEE10DA}"/>
              </a:ext>
            </a:extLst>
          </p:cNvPr>
          <p:cNvSpPr txBox="1">
            <a:spLocks/>
          </p:cNvSpPr>
          <p:nvPr/>
        </p:nvSpPr>
        <p:spPr>
          <a:xfrm>
            <a:off x="215104" y="3487300"/>
            <a:ext cx="5982496" cy="349605"/>
          </a:xfrm>
          <a:prstGeom prst="rect">
            <a:avLst/>
          </a:prstGeom>
          <a:ln w="6350">
            <a:solidFill>
              <a:schemeClr val="tx1"/>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133" kern="0" spc="-7" dirty="0">
                <a:latin typeface="Times New Roman"/>
                <a:cs typeface="Times New Roman"/>
              </a:rPr>
              <a:t>Repositioning with 11 and 21 followed by Splinting</a:t>
            </a:r>
            <a:endParaRPr lang="en-US" sz="2133" kern="0" dirty="0">
              <a:latin typeface="Times New Roman"/>
              <a:cs typeface="Times New Roman"/>
            </a:endParaRPr>
          </a:p>
        </p:txBody>
      </p:sp>
      <p:pic>
        <p:nvPicPr>
          <p:cNvPr id="3" name="Picture 2">
            <a:extLst>
              <a:ext uri="{FF2B5EF4-FFF2-40B4-BE49-F238E27FC236}">
                <a16:creationId xmlns:a16="http://schemas.microsoft.com/office/drawing/2014/main" id="{970446BB-9063-E241-98CC-753864C9B6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303" t="10957" r="24635" b="35454"/>
          <a:stretch/>
        </p:blipFill>
        <p:spPr>
          <a:xfrm flipV="1">
            <a:off x="9929960" y="941759"/>
            <a:ext cx="1969009" cy="210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Krishna Vishwa Vidyapeeth">
            <a:extLst>
              <a:ext uri="{FF2B5EF4-FFF2-40B4-BE49-F238E27FC236}">
                <a16:creationId xmlns:a16="http://schemas.microsoft.com/office/drawing/2014/main" id="{2BB11450-922E-0630-A3E0-F68B04F076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64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4844-BEDC-3658-E7D9-9750AE7410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C14389-29F1-44DE-6318-1177BC9054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B25810E-EDFA-E9C7-EEB7-AC4642E15B9D}"/>
              </a:ext>
            </a:extLst>
          </p:cNvPr>
          <p:cNvPicPr>
            <a:picLocks noChangeAspect="1"/>
          </p:cNvPicPr>
          <p:nvPr/>
        </p:nvPicPr>
        <p:blipFill rotWithShape="1">
          <a:blip r:embed="rId2"/>
          <a:srcRect l="2501" t="7778" r="6249" b="15556"/>
          <a:stretch/>
        </p:blipFill>
        <p:spPr>
          <a:xfrm>
            <a:off x="162560" y="241779"/>
            <a:ext cx="11866880" cy="5608320"/>
          </a:xfrm>
          <a:prstGeom prst="rect">
            <a:avLst/>
          </a:prstGeom>
          <a:ln>
            <a:noFill/>
          </a:ln>
          <a:effectLst>
            <a:outerShdw blurRad="292100" dist="139700" dir="2700000" algn="tl" rotWithShape="0">
              <a:srgbClr val="333333">
                <a:alpha val="65000"/>
              </a:srgbClr>
            </a:outerShdw>
          </a:effectLst>
        </p:spPr>
      </p:pic>
      <p:pic>
        <p:nvPicPr>
          <p:cNvPr id="5" name="Picture 4" descr="Krishna Vishwa Vidyapeeth">
            <a:extLst>
              <a:ext uri="{FF2B5EF4-FFF2-40B4-BE49-F238E27FC236}">
                <a16:creationId xmlns:a16="http://schemas.microsoft.com/office/drawing/2014/main" id="{9141D59C-847B-C370-BD4B-20F2FE2FE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265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813C-BAE7-6E68-4D09-69C6C38A5F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A1B6FD-6D03-0657-667C-D045E2F194B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5770D9B-C4B1-96D0-84BA-119EA091D132}"/>
              </a:ext>
            </a:extLst>
          </p:cNvPr>
          <p:cNvPicPr>
            <a:picLocks noChangeAspect="1"/>
          </p:cNvPicPr>
          <p:nvPr/>
        </p:nvPicPr>
        <p:blipFill rotWithShape="1">
          <a:blip r:embed="rId2"/>
          <a:srcRect t="12223" r="5000" b="24444"/>
          <a:stretch/>
        </p:blipFill>
        <p:spPr>
          <a:xfrm>
            <a:off x="0" y="881063"/>
            <a:ext cx="12192000" cy="5295900"/>
          </a:xfrm>
          <a:prstGeom prst="rect">
            <a:avLst/>
          </a:prstGeom>
        </p:spPr>
      </p:pic>
      <p:pic>
        <p:nvPicPr>
          <p:cNvPr id="5" name="Picture 4" descr="Krishna Vishwa Vidyapeeth">
            <a:extLst>
              <a:ext uri="{FF2B5EF4-FFF2-40B4-BE49-F238E27FC236}">
                <a16:creationId xmlns:a16="http://schemas.microsoft.com/office/drawing/2014/main" id="{9154E666-99A7-4BBB-EBE8-DA78BEFA3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69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D306-5B14-82E7-B13F-C73C89B5C6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D46ECE-6A0A-FF9C-F140-39A4EEF780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AFDF449-EC73-BC4A-B14B-200A8646B129}"/>
              </a:ext>
            </a:extLst>
          </p:cNvPr>
          <p:cNvPicPr>
            <a:picLocks noChangeAspect="1"/>
          </p:cNvPicPr>
          <p:nvPr/>
        </p:nvPicPr>
        <p:blipFill rotWithShape="1">
          <a:blip r:embed="rId2"/>
          <a:srcRect t="17778" r="5625" b="7778"/>
          <a:stretch/>
        </p:blipFill>
        <p:spPr>
          <a:xfrm>
            <a:off x="77117" y="866936"/>
            <a:ext cx="12037765" cy="5562600"/>
          </a:xfrm>
          <a:prstGeom prst="rect">
            <a:avLst/>
          </a:prstGeom>
        </p:spPr>
      </p:pic>
      <p:pic>
        <p:nvPicPr>
          <p:cNvPr id="5" name="Picture 4" descr="Krishna Vishwa Vidyapeeth">
            <a:extLst>
              <a:ext uri="{FF2B5EF4-FFF2-40B4-BE49-F238E27FC236}">
                <a16:creationId xmlns:a16="http://schemas.microsoft.com/office/drawing/2014/main" id="{E857F291-60E1-C667-B241-DDC5CD87E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840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9B3C-C705-427D-9AC7-30281C15CAA2}"/>
              </a:ext>
            </a:extLst>
          </p:cNvPr>
          <p:cNvSpPr>
            <a:spLocks noGrp="1"/>
          </p:cNvSpPr>
          <p:nvPr>
            <p:ph type="title"/>
          </p:nvPr>
        </p:nvSpPr>
        <p:spPr>
          <a:xfrm>
            <a:off x="3276600" y="457200"/>
            <a:ext cx="6083428" cy="677108"/>
          </a:xfrm>
        </p:spPr>
        <p:txBody>
          <a:bodyPr>
            <a:normAutofit fontScale="90000"/>
          </a:bodyPr>
          <a:lstStyle/>
          <a:p>
            <a:r>
              <a:rPr lang="en-IN" b="1" dirty="0"/>
              <a:t>Prevalence and Incidence</a:t>
            </a:r>
          </a:p>
        </p:txBody>
      </p:sp>
      <p:sp>
        <p:nvSpPr>
          <p:cNvPr id="3" name="Text Placeholder 2">
            <a:extLst>
              <a:ext uri="{FF2B5EF4-FFF2-40B4-BE49-F238E27FC236}">
                <a16:creationId xmlns:a16="http://schemas.microsoft.com/office/drawing/2014/main" id="{0FADED43-BA89-4EDF-AAC7-C081C3D083E5}"/>
              </a:ext>
            </a:extLst>
          </p:cNvPr>
          <p:cNvSpPr>
            <a:spLocks noGrp="1"/>
          </p:cNvSpPr>
          <p:nvPr>
            <p:ph type="body" idx="1"/>
          </p:nvPr>
        </p:nvSpPr>
        <p:spPr>
          <a:xfrm>
            <a:off x="341051" y="1391286"/>
            <a:ext cx="6477000" cy="800219"/>
          </a:xfrm>
          <a:solidFill>
            <a:schemeClr val="accent1">
              <a:lumMod val="20000"/>
              <a:lumOff val="80000"/>
            </a:schemeClr>
          </a:solidFill>
        </p:spPr>
        <p:txBody>
          <a:bodyPr>
            <a:normAutofit fontScale="85000" lnSpcReduction="10000"/>
          </a:bodyPr>
          <a:lstStyle/>
          <a:p>
            <a:pPr algn="ctr"/>
            <a:r>
              <a:rPr lang="en-IN" dirty="0"/>
              <a:t>Oral traumas are </a:t>
            </a:r>
            <a:r>
              <a:rPr lang="en-IN" b="1" dirty="0"/>
              <a:t>not frequent </a:t>
            </a:r>
            <a:r>
              <a:rPr lang="en-IN" dirty="0"/>
              <a:t>and make up to </a:t>
            </a:r>
            <a:r>
              <a:rPr lang="en-IN" sz="2800" b="1" dirty="0"/>
              <a:t>5%</a:t>
            </a:r>
            <a:r>
              <a:rPr lang="en-IN" dirty="0"/>
              <a:t> of all injured parts of the body of all ages.</a:t>
            </a:r>
          </a:p>
        </p:txBody>
      </p:sp>
      <p:sp>
        <p:nvSpPr>
          <p:cNvPr id="4" name="Rectangle 3">
            <a:extLst>
              <a:ext uri="{FF2B5EF4-FFF2-40B4-BE49-F238E27FC236}">
                <a16:creationId xmlns:a16="http://schemas.microsoft.com/office/drawing/2014/main" id="{3EDFF6C8-5102-4A41-8890-EACE4F90D6E3}"/>
              </a:ext>
            </a:extLst>
          </p:cNvPr>
          <p:cNvSpPr/>
          <p:nvPr/>
        </p:nvSpPr>
        <p:spPr>
          <a:xfrm>
            <a:off x="5905500" y="2453193"/>
            <a:ext cx="59436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IN" sz="2400" dirty="0">
                <a:latin typeface="Times New Roman" panose="02020603050405020304" pitchFamily="18" charset="0"/>
                <a:cs typeface="Times New Roman" panose="02020603050405020304" pitchFamily="18" charset="0"/>
              </a:rPr>
              <a:t>TDI’S: In age group of </a:t>
            </a:r>
            <a:r>
              <a:rPr lang="en-IN" sz="2400" b="1" dirty="0">
                <a:latin typeface="Times New Roman" panose="02020603050405020304" pitchFamily="18" charset="0"/>
                <a:cs typeface="Times New Roman" panose="02020603050405020304" pitchFamily="18" charset="0"/>
              </a:rPr>
              <a:t>0-6 years </a:t>
            </a:r>
            <a:r>
              <a:rPr lang="en-IN" sz="2400" dirty="0">
                <a:latin typeface="Times New Roman" panose="02020603050405020304" pitchFamily="18" charset="0"/>
                <a:cs typeface="Times New Roman" panose="02020603050405020304" pitchFamily="18" charset="0"/>
              </a:rPr>
              <a:t>it comprises about </a:t>
            </a:r>
            <a:r>
              <a:rPr lang="en-IN" sz="2400" b="1" dirty="0">
                <a:latin typeface="Times New Roman" panose="02020603050405020304" pitchFamily="18" charset="0"/>
                <a:cs typeface="Times New Roman" panose="02020603050405020304" pitchFamily="18" charset="0"/>
              </a:rPr>
              <a:t>17%</a:t>
            </a:r>
          </a:p>
        </p:txBody>
      </p:sp>
      <p:sp>
        <p:nvSpPr>
          <p:cNvPr id="5" name="Rectangle 4">
            <a:extLst>
              <a:ext uri="{FF2B5EF4-FFF2-40B4-BE49-F238E27FC236}">
                <a16:creationId xmlns:a16="http://schemas.microsoft.com/office/drawing/2014/main" id="{A11B53D8-F97F-48D3-9D69-B8AAA468DE82}"/>
              </a:ext>
            </a:extLst>
          </p:cNvPr>
          <p:cNvSpPr/>
          <p:nvPr/>
        </p:nvSpPr>
        <p:spPr>
          <a:xfrm>
            <a:off x="341051" y="3507149"/>
            <a:ext cx="6477000" cy="73250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80000"/>
              </a:lnSpc>
              <a:defRPr/>
            </a:pPr>
            <a:r>
              <a:rPr lang="en-US" sz="2400" dirty="0">
                <a:solidFill>
                  <a:srgbClr val="0067FE"/>
                </a:solidFill>
                <a:latin typeface="Times New Roman" panose="02020603050405020304" pitchFamily="18" charset="0"/>
                <a:cs typeface="Times New Roman" panose="02020603050405020304" pitchFamily="18" charset="0"/>
              </a:rPr>
              <a:t>Acc to Andreasen:</a:t>
            </a:r>
            <a:r>
              <a:rPr lang="en-US" sz="2400" dirty="0">
                <a:latin typeface="Times New Roman" panose="02020603050405020304" pitchFamily="18" charset="0"/>
                <a:cs typeface="Times New Roman" panose="02020603050405020304" pitchFamily="18" charset="0"/>
              </a:rPr>
              <a:t> prevalence of dental injuries varies from </a:t>
            </a:r>
            <a:r>
              <a:rPr lang="en-US" sz="2800" b="1" dirty="0">
                <a:solidFill>
                  <a:srgbClr val="CC0099"/>
                </a:solidFill>
                <a:latin typeface="Times New Roman" panose="02020603050405020304" pitchFamily="18" charset="0"/>
                <a:cs typeface="Times New Roman" panose="02020603050405020304" pitchFamily="18" charset="0"/>
              </a:rPr>
              <a:t>4-14%</a:t>
            </a:r>
            <a:endParaRPr lang="en-US" sz="2400" b="1" dirty="0">
              <a:solidFill>
                <a:srgbClr val="CC0099"/>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E6DABDE-94DC-4DF1-BDA8-35C072A11CDC}"/>
              </a:ext>
            </a:extLst>
          </p:cNvPr>
          <p:cNvSpPr/>
          <p:nvPr/>
        </p:nvSpPr>
        <p:spPr>
          <a:xfrm>
            <a:off x="2507623" y="6174160"/>
            <a:ext cx="7621382" cy="523220"/>
          </a:xfrm>
          <a:prstGeom prst="rect">
            <a:avLst/>
          </a:prstGeom>
          <a:solidFill>
            <a:srgbClr val="FFFF00"/>
          </a:solidFill>
        </p:spPr>
        <p:txBody>
          <a:bodyPr wrap="none">
            <a:spAutoFit/>
          </a:bodyPr>
          <a:lstStyle/>
          <a:p>
            <a:pPr algn="ctr"/>
            <a:r>
              <a:rPr lang="en-IN" sz="1400" dirty="0" err="1"/>
              <a:t>Zaleckiene</a:t>
            </a:r>
            <a:r>
              <a:rPr lang="en-IN" sz="1400" dirty="0"/>
              <a:t> V, </a:t>
            </a:r>
            <a:r>
              <a:rPr lang="en-IN" sz="1400" dirty="0" err="1"/>
              <a:t>Peciuliene</a:t>
            </a:r>
            <a:r>
              <a:rPr lang="en-IN" sz="1400" dirty="0"/>
              <a:t> V, </a:t>
            </a:r>
            <a:r>
              <a:rPr lang="en-IN" sz="1400" dirty="0" err="1"/>
              <a:t>Brukiene</a:t>
            </a:r>
            <a:r>
              <a:rPr lang="en-IN" sz="1400" dirty="0"/>
              <a:t> V, </a:t>
            </a:r>
            <a:r>
              <a:rPr lang="en-IN" sz="1400" dirty="0" err="1"/>
              <a:t>Drukteinis</a:t>
            </a:r>
            <a:r>
              <a:rPr lang="en-IN" sz="1400" dirty="0"/>
              <a:t> S. Traumatic dental injuries: etiology, prevalence and</a:t>
            </a:r>
          </a:p>
          <a:p>
            <a:pPr algn="ctr"/>
            <a:r>
              <a:rPr lang="en-IN" sz="1400" dirty="0"/>
              <a:t>possible outcomes. </a:t>
            </a:r>
            <a:r>
              <a:rPr lang="en-IN" sz="1400" dirty="0" err="1"/>
              <a:t>Stomatologija</a:t>
            </a:r>
            <a:r>
              <a:rPr lang="en-IN" sz="1400" dirty="0"/>
              <a:t>, Baltic Dental and Maxillofacial Journal, 16: 7-14, 2014.</a:t>
            </a:r>
          </a:p>
        </p:txBody>
      </p:sp>
      <p:sp>
        <p:nvSpPr>
          <p:cNvPr id="7" name="Rectangle 6">
            <a:extLst>
              <a:ext uri="{FF2B5EF4-FFF2-40B4-BE49-F238E27FC236}">
                <a16:creationId xmlns:a16="http://schemas.microsoft.com/office/drawing/2014/main" id="{A2A1AA40-2EDB-4548-9238-58E7EF17A947}"/>
              </a:ext>
            </a:extLst>
          </p:cNvPr>
          <p:cNvSpPr/>
          <p:nvPr/>
        </p:nvSpPr>
        <p:spPr>
          <a:xfrm>
            <a:off x="5981700" y="4649153"/>
            <a:ext cx="5867400" cy="6832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80000"/>
              </a:lnSpc>
              <a:defRPr/>
            </a:pPr>
            <a:r>
              <a:rPr lang="en-US" sz="2400" dirty="0">
                <a:solidFill>
                  <a:srgbClr val="0067FE"/>
                </a:solidFill>
                <a:latin typeface="Times New Roman" panose="02020603050405020304" pitchFamily="18" charset="0"/>
                <a:cs typeface="Times New Roman" panose="02020603050405020304" pitchFamily="18" charset="0"/>
              </a:rPr>
              <a:t>Acc to Andreasen: </a:t>
            </a:r>
            <a:r>
              <a:rPr lang="en-US" sz="2400" dirty="0">
                <a:solidFill>
                  <a:schemeClr val="tx1"/>
                </a:solidFill>
                <a:latin typeface="Times New Roman" panose="02020603050405020304" pitchFamily="18" charset="0"/>
                <a:cs typeface="Times New Roman" panose="02020603050405020304" pitchFamily="18" charset="0"/>
              </a:rPr>
              <a:t>by the age of 5 yrs. up to 40% boys and 30% girls experienced TID’s.</a:t>
            </a:r>
            <a:endParaRPr lang="en-US" sz="2400" b="1" dirty="0">
              <a:solidFill>
                <a:srgbClr val="CC0099"/>
              </a:solidFill>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F6A38434-38E2-40FF-9268-9A3399DE686D}"/>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lvl="0">
              <a:defRPr lang="en-US"/>
            </a:defPPr>
            <a:lvl1pPr marL="0" lvl="0" algn="r" defTabSz="914400" rtl="0" eaLnBrk="1" latinLnBrk="0" hangingPunct="1">
              <a:defRPr sz="2400" b="1"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5</a:t>
            </a:fld>
            <a:endParaRPr lang="en-IN"/>
          </a:p>
        </p:txBody>
      </p:sp>
      <p:pic>
        <p:nvPicPr>
          <p:cNvPr id="9" name="Picture 2" descr="Krishna Vishwa Vidyapeeth">
            <a:extLst>
              <a:ext uri="{FF2B5EF4-FFF2-40B4-BE49-F238E27FC236}">
                <a16:creationId xmlns:a16="http://schemas.microsoft.com/office/drawing/2014/main" id="{FD6DC28F-C583-A188-5CF6-BED5EAF37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5984" y="0"/>
            <a:ext cx="1436016" cy="142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046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CBAE-7233-4A47-3CAE-0D7DE2523C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957EC6-5419-2C13-BB5B-529C7353DCD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300D16-2D45-7776-1873-A0A3769C9955}"/>
              </a:ext>
            </a:extLst>
          </p:cNvPr>
          <p:cNvPicPr>
            <a:picLocks noChangeAspect="1"/>
          </p:cNvPicPr>
          <p:nvPr/>
        </p:nvPicPr>
        <p:blipFill rotWithShape="1">
          <a:blip r:embed="rId2"/>
          <a:srcRect l="3750" t="6666" r="6875" b="2222"/>
          <a:stretch/>
        </p:blipFill>
        <p:spPr>
          <a:xfrm>
            <a:off x="286927" y="250181"/>
            <a:ext cx="11391901" cy="6357638"/>
          </a:xfrm>
          <a:prstGeom prst="rect">
            <a:avLst/>
          </a:prstGeom>
        </p:spPr>
      </p:pic>
      <p:pic>
        <p:nvPicPr>
          <p:cNvPr id="5" name="Picture 4" descr="Krishna Vishwa Vidyapeeth">
            <a:extLst>
              <a:ext uri="{FF2B5EF4-FFF2-40B4-BE49-F238E27FC236}">
                <a16:creationId xmlns:a16="http://schemas.microsoft.com/office/drawing/2014/main" id="{CC04F0EC-F13B-C1FC-625B-93E46D56F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275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B4AB-8327-7303-875D-23E39FBF62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959326-ED08-E6F2-A636-36797FA3E2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23FB3E-1B99-3615-8D70-9FA63FA77B40}"/>
              </a:ext>
            </a:extLst>
          </p:cNvPr>
          <p:cNvPicPr>
            <a:picLocks noChangeAspect="1"/>
          </p:cNvPicPr>
          <p:nvPr/>
        </p:nvPicPr>
        <p:blipFill rotWithShape="1">
          <a:blip r:embed="rId2"/>
          <a:srcRect l="13125" t="4445" r="10625"/>
          <a:stretch/>
        </p:blipFill>
        <p:spPr>
          <a:xfrm>
            <a:off x="215245" y="285256"/>
            <a:ext cx="11398578" cy="6318572"/>
          </a:xfrm>
          <a:prstGeom prst="rect">
            <a:avLst/>
          </a:prstGeom>
        </p:spPr>
      </p:pic>
      <p:pic>
        <p:nvPicPr>
          <p:cNvPr id="5" name="Picture 4" descr="Krishna Vishwa Vidyapeeth">
            <a:extLst>
              <a:ext uri="{FF2B5EF4-FFF2-40B4-BE49-F238E27FC236}">
                <a16:creationId xmlns:a16="http://schemas.microsoft.com/office/drawing/2014/main" id="{16EF6725-CF69-16CF-9190-F58C907EF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457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32DF02-8C3B-45A6-B179-D1862645FB84}"/>
              </a:ext>
            </a:extLst>
          </p:cNvPr>
          <p:cNvSpPr>
            <a:spLocks noGrp="1"/>
          </p:cNvSpPr>
          <p:nvPr>
            <p:ph idx="1"/>
          </p:nvPr>
        </p:nvSpPr>
        <p:spPr>
          <a:xfrm>
            <a:off x="1358153" y="872357"/>
            <a:ext cx="10515600" cy="4351338"/>
          </a:xfrm>
        </p:spPr>
        <p:txBody>
          <a:bodyPr/>
          <a:lstStyle/>
          <a:p>
            <a:r>
              <a:rPr lang="en-IN" sz="2800" dirty="0"/>
              <a:t>Fracture of the </a:t>
            </a:r>
            <a:r>
              <a:rPr lang="en-IN" sz="2800" b="1" dirty="0"/>
              <a:t>crown </a:t>
            </a:r>
            <a:r>
              <a:rPr lang="en-IN" sz="2800" b="1" dirty="0" err="1"/>
              <a:t>en</a:t>
            </a:r>
            <a:r>
              <a:rPr lang="en-IN" sz="2800" b="1" dirty="0"/>
              <a:t>-masse </a:t>
            </a:r>
            <a:r>
              <a:rPr lang="en-IN" sz="2800" dirty="0"/>
              <a:t>and its replacement.</a:t>
            </a:r>
            <a:endParaRPr lang="en-IN" dirty="0"/>
          </a:p>
        </p:txBody>
      </p:sp>
      <p:sp>
        <p:nvSpPr>
          <p:cNvPr id="4" name="Title 1">
            <a:extLst>
              <a:ext uri="{FF2B5EF4-FFF2-40B4-BE49-F238E27FC236}">
                <a16:creationId xmlns:a16="http://schemas.microsoft.com/office/drawing/2014/main" id="{A0D6C192-61C2-4104-949E-CCD1790F2E5E}"/>
              </a:ext>
            </a:extLst>
          </p:cNvPr>
          <p:cNvSpPr txBox="1">
            <a:spLocks/>
          </p:cNvSpPr>
          <p:nvPr/>
        </p:nvSpPr>
        <p:spPr>
          <a:xfrm>
            <a:off x="1154017" y="152400"/>
            <a:ext cx="9906000" cy="677108"/>
          </a:xfrm>
          <a:prstGeom prst="rect">
            <a:avLst/>
          </a:prstGeom>
          <a:solidFill>
            <a:srgbClr val="FFFF00"/>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dirty="0"/>
              <a:t> Ellis Class VIII Fracture</a:t>
            </a:r>
          </a:p>
        </p:txBody>
      </p:sp>
      <p:pic>
        <p:nvPicPr>
          <p:cNvPr id="5122" name="Picture 2" descr="Traumatic injuries to the teeth">
            <a:extLst>
              <a:ext uri="{FF2B5EF4-FFF2-40B4-BE49-F238E27FC236}">
                <a16:creationId xmlns:a16="http://schemas.microsoft.com/office/drawing/2014/main" id="{5AC3BFBE-A931-4D5F-9E7B-3A7E556C6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04" y="1634305"/>
            <a:ext cx="3194996" cy="2099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5FC822-2451-4DD1-9B2B-F5EEAEB4A448}"/>
              </a:ext>
            </a:extLst>
          </p:cNvPr>
          <p:cNvSpPr txBox="1"/>
          <p:nvPr/>
        </p:nvSpPr>
        <p:spPr>
          <a:xfrm>
            <a:off x="5408646" y="1402746"/>
            <a:ext cx="6097554" cy="2308324"/>
          </a:xfrm>
          <a:prstGeom prst="rect">
            <a:avLst/>
          </a:prstGeom>
          <a:solidFill>
            <a:schemeClr val="accent2">
              <a:lumMod val="40000"/>
              <a:lumOff val="60000"/>
            </a:schemeClr>
          </a:solidFill>
        </p:spPr>
        <p:txBody>
          <a:bodyPr wrap="square">
            <a:spAutoFit/>
          </a:bodyPr>
          <a:lstStyle/>
          <a:p>
            <a:r>
              <a:rPr lang="en-US" sz="2400" dirty="0"/>
              <a:t>One occlusal and two periapical radiographs from mesial and distal are recommended in order to rule out displacement or the possible presence of a root fracture.</a:t>
            </a:r>
          </a:p>
          <a:p>
            <a:r>
              <a:rPr lang="en-US" sz="2400" dirty="0"/>
              <a:t> Radiograph of lip or cheek lacerations to search for tooth fragments or foreign material.</a:t>
            </a:r>
            <a:endParaRPr lang="en-IN" sz="2400" dirty="0"/>
          </a:p>
        </p:txBody>
      </p:sp>
      <p:sp>
        <p:nvSpPr>
          <p:cNvPr id="2" name="TextBox 1">
            <a:extLst>
              <a:ext uri="{FF2B5EF4-FFF2-40B4-BE49-F238E27FC236}">
                <a16:creationId xmlns:a16="http://schemas.microsoft.com/office/drawing/2014/main" id="{4328EBD2-0CB1-FEAB-EADD-6D805001F974}"/>
              </a:ext>
            </a:extLst>
          </p:cNvPr>
          <p:cNvSpPr txBox="1"/>
          <p:nvPr/>
        </p:nvSpPr>
        <p:spPr>
          <a:xfrm>
            <a:off x="641023" y="4157221"/>
            <a:ext cx="11038787"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AdvTimes"/>
              </a:rPr>
              <a:t>crown lengthening with osteotomy and gingivectomy</a:t>
            </a:r>
          </a:p>
          <a:p>
            <a:pPr marL="285750" indent="-285750">
              <a:buFont typeface="Arial" panose="020B0604020202020204" pitchFamily="34" charset="0"/>
              <a:buChar char="•"/>
            </a:pPr>
            <a:r>
              <a:rPr lang="en-US" sz="3600" dirty="0">
                <a:latin typeface="AdvTimes"/>
              </a:rPr>
              <a:t>orthodontic extrusion and</a:t>
            </a:r>
          </a:p>
          <a:p>
            <a:pPr marL="285750" indent="-285750">
              <a:buFont typeface="Arial" panose="020B0604020202020204" pitchFamily="34" charset="0"/>
              <a:buChar char="•"/>
            </a:pPr>
            <a:r>
              <a:rPr lang="en-US" sz="3600" dirty="0">
                <a:latin typeface="AdvTimes"/>
              </a:rPr>
              <a:t>surgical extrusion.</a:t>
            </a:r>
            <a:endParaRPr lang="en-IN" sz="4800" dirty="0"/>
          </a:p>
          <a:p>
            <a:pPr marL="285750" indent="-285750">
              <a:buFont typeface="Arial" panose="020B0604020202020204" pitchFamily="34" charset="0"/>
              <a:buChar char="•"/>
            </a:pPr>
            <a:endParaRPr lang="en-US" sz="3600" dirty="0"/>
          </a:p>
        </p:txBody>
      </p:sp>
      <p:pic>
        <p:nvPicPr>
          <p:cNvPr id="5" name="Picture 4" descr="Krishna Vishwa Vidyapeeth">
            <a:extLst>
              <a:ext uri="{FF2B5EF4-FFF2-40B4-BE49-F238E27FC236}">
                <a16:creationId xmlns:a16="http://schemas.microsoft.com/office/drawing/2014/main" id="{DC8F2426-2317-306B-1B5A-2F4727EF3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33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3" name="TextBox 2">
            <a:extLst>
              <a:ext uri="{FF2B5EF4-FFF2-40B4-BE49-F238E27FC236}">
                <a16:creationId xmlns:a16="http://schemas.microsoft.com/office/drawing/2014/main" id="{64BF5375-7A6B-9ED9-E100-97C1F46ED74E}"/>
              </a:ext>
            </a:extLst>
          </p:cNvPr>
          <p:cNvSpPr txBox="1"/>
          <p:nvPr/>
        </p:nvSpPr>
        <p:spPr>
          <a:xfrm>
            <a:off x="5481912" y="1193800"/>
            <a:ext cx="6303688" cy="5262403"/>
          </a:xfrm>
          <a:prstGeom prst="rect">
            <a:avLst/>
          </a:prstGeom>
          <a:noFill/>
          <a:ln w="9525">
            <a:solidFill>
              <a:schemeClr val="tx1"/>
            </a:solidFill>
          </a:ln>
        </p:spPr>
        <p:txBody>
          <a:bodyPr wrap="square" rtlCol="0">
            <a:spAutoFit/>
          </a:bodyPr>
          <a:lstStyle/>
          <a:p>
            <a:pPr algn="ctr"/>
            <a:r>
              <a:rPr lang="en-US" sz="3733" dirty="0">
                <a:ln w="0"/>
                <a:effectLst>
                  <a:outerShdw blurRad="38100" dist="19050" dir="2700000" algn="tl" rotWithShape="0">
                    <a:schemeClr val="dk1">
                      <a:alpha val="40000"/>
                    </a:schemeClr>
                  </a:outerShdw>
                </a:effectLst>
              </a:rPr>
              <a:t>Name: </a:t>
            </a:r>
            <a:r>
              <a:rPr lang="en-US" sz="3733" dirty="0" err="1">
                <a:ln w="0"/>
                <a:effectLst>
                  <a:outerShdw blurRad="38100" dist="19050" dir="2700000" algn="tl" rotWithShape="0">
                    <a:schemeClr val="dk1">
                      <a:alpha val="40000"/>
                    </a:schemeClr>
                  </a:outerShdw>
                </a:effectLst>
              </a:rPr>
              <a:t>Kamali</a:t>
            </a:r>
            <a:r>
              <a:rPr lang="en-US" sz="3733" dirty="0">
                <a:ln w="0"/>
                <a:effectLst>
                  <a:outerShdw blurRad="38100" dist="19050" dir="2700000" algn="tl" rotWithShape="0">
                    <a:schemeClr val="dk1">
                      <a:alpha val="40000"/>
                    </a:schemeClr>
                  </a:outerShdw>
                </a:effectLst>
              </a:rPr>
              <a:t> </a:t>
            </a:r>
            <a:r>
              <a:rPr lang="en-US" sz="3733" dirty="0" err="1">
                <a:ln w="0"/>
                <a:effectLst>
                  <a:outerShdw blurRad="38100" dist="19050" dir="2700000" algn="tl" rotWithShape="0">
                    <a:schemeClr val="dk1">
                      <a:alpha val="40000"/>
                    </a:schemeClr>
                  </a:outerShdw>
                </a:effectLst>
              </a:rPr>
              <a:t>Phasale</a:t>
            </a: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Age: 5 years/F</a:t>
            </a:r>
          </a:p>
          <a:p>
            <a:pPr algn="ctr"/>
            <a:endParaRPr lang="en-US" sz="3733" dirty="0">
              <a:ln w="0"/>
              <a:effectLst>
                <a:outerShdw blurRad="38100" dist="19050" dir="2700000" algn="tl" rotWithShape="0">
                  <a:schemeClr val="dk1">
                    <a:alpha val="40000"/>
                  </a:schemeClr>
                </a:outerShdw>
              </a:effectLst>
            </a:endParaRPr>
          </a:p>
          <a:p>
            <a:pPr algn="ctr"/>
            <a:r>
              <a:rPr lang="en-US" sz="3733" dirty="0">
                <a:ln w="0"/>
                <a:effectLst>
                  <a:outerShdw blurRad="38100" dist="19050" dir="2700000" algn="tl" rotWithShape="0">
                    <a:schemeClr val="dk1">
                      <a:alpha val="40000"/>
                    </a:schemeClr>
                  </a:outerShdw>
                </a:effectLst>
              </a:rPr>
              <a:t>Case: Repositioning of maxillary left dentoalveolar segment followed by extraction with 61,62,63 and suture placement for lacerated lip</a:t>
            </a:r>
          </a:p>
          <a:p>
            <a:pPr algn="ctr"/>
            <a:r>
              <a:rPr lang="en-US" sz="3733" dirty="0">
                <a:ln w="0"/>
                <a:effectLst>
                  <a:outerShdw blurRad="38100" dist="19050" dir="2700000" algn="tl" rotWithShape="0">
                    <a:schemeClr val="dk1">
                      <a:alpha val="40000"/>
                    </a:schemeClr>
                  </a:outerShdw>
                </a:effectLst>
              </a:rPr>
              <a:t>(Ellis class IX)</a:t>
            </a:r>
          </a:p>
        </p:txBody>
      </p:sp>
      <p:pic>
        <p:nvPicPr>
          <p:cNvPr id="6" name="Picture 5">
            <a:extLst>
              <a:ext uri="{FF2B5EF4-FFF2-40B4-BE49-F238E27FC236}">
                <a16:creationId xmlns:a16="http://schemas.microsoft.com/office/drawing/2014/main" id="{455F4A34-6BF3-22D3-5181-7CCBE2B81ACE}"/>
              </a:ext>
            </a:extLst>
          </p:cNvPr>
          <p:cNvPicPr>
            <a:picLocks noChangeAspect="1"/>
          </p:cNvPicPr>
          <p:nvPr/>
        </p:nvPicPr>
        <p:blipFill rotWithShape="1">
          <a:blip r:embed="rId3"/>
          <a:srcRect l="9938" t="15926" r="16522" b="32223"/>
          <a:stretch/>
        </p:blipFill>
        <p:spPr>
          <a:xfrm>
            <a:off x="669744" y="1498601"/>
            <a:ext cx="4427797" cy="4188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bject 8">
            <a:extLst>
              <a:ext uri="{FF2B5EF4-FFF2-40B4-BE49-F238E27FC236}">
                <a16:creationId xmlns:a16="http://schemas.microsoft.com/office/drawing/2014/main" id="{FF24D3C6-9ABB-8DD3-9E9C-D31F3765CA9F}"/>
              </a:ext>
            </a:extLst>
          </p:cNvPr>
          <p:cNvSpPr/>
          <p:nvPr/>
        </p:nvSpPr>
        <p:spPr>
          <a:xfrm>
            <a:off x="2072919" y="3429000"/>
            <a:ext cx="1621447" cy="508001"/>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pic>
        <p:nvPicPr>
          <p:cNvPr id="2" name="Picture 1" descr="Krishna Vishwa Vidyapeeth">
            <a:extLst>
              <a:ext uri="{FF2B5EF4-FFF2-40B4-BE49-F238E27FC236}">
                <a16:creationId xmlns:a16="http://schemas.microsoft.com/office/drawing/2014/main" id="{3C548343-7498-CAC6-B653-180782813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79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8FA6-7CB8-6333-0490-62C30CBADD0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8063508-C8C1-EF40-D1C0-048771C52205}"/>
              </a:ext>
            </a:extLst>
          </p:cNvPr>
          <p:cNvSpPr>
            <a:spLocks noGrp="1"/>
          </p:cNvSpPr>
          <p:nvPr>
            <p:ph type="body" idx="1"/>
          </p:nvPr>
        </p:nvSpPr>
        <p:spPr/>
        <p:txBody>
          <a:bodyPr/>
          <a:lstStyle/>
          <a:p>
            <a:endParaRPr lang="en-US"/>
          </a:p>
        </p:txBody>
      </p:sp>
      <p:sp>
        <p:nvSpPr>
          <p:cNvPr id="4" name="object 5">
            <a:extLst>
              <a:ext uri="{FF2B5EF4-FFF2-40B4-BE49-F238E27FC236}">
                <a16:creationId xmlns:a16="http://schemas.microsoft.com/office/drawing/2014/main" id="{A22F559F-B462-D428-20BD-4A725CCD0B3D}"/>
              </a:ext>
            </a:extLst>
          </p:cNvPr>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pic>
        <p:nvPicPr>
          <p:cNvPr id="6" name="Picture 5">
            <a:extLst>
              <a:ext uri="{FF2B5EF4-FFF2-40B4-BE49-F238E27FC236}">
                <a16:creationId xmlns:a16="http://schemas.microsoft.com/office/drawing/2014/main" id="{C35EA0A7-9FF9-5242-E1E4-A47F0E07B4CC}"/>
              </a:ext>
            </a:extLst>
          </p:cNvPr>
          <p:cNvPicPr>
            <a:picLocks noChangeAspect="1"/>
          </p:cNvPicPr>
          <p:nvPr/>
        </p:nvPicPr>
        <p:blipFill rotWithShape="1">
          <a:blip r:embed="rId2"/>
          <a:srcRect l="43333" t="51481" r="26088" b="26502"/>
          <a:stretch/>
        </p:blipFill>
        <p:spPr>
          <a:xfrm>
            <a:off x="460898" y="3958244"/>
            <a:ext cx="4167101" cy="2207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82D56FB-FBA3-FAE1-1CED-0E7D58BAC65B}"/>
              </a:ext>
            </a:extLst>
          </p:cNvPr>
          <p:cNvPicPr>
            <a:picLocks noChangeAspect="1"/>
          </p:cNvPicPr>
          <p:nvPr/>
        </p:nvPicPr>
        <p:blipFill rotWithShape="1">
          <a:blip r:embed="rId3"/>
          <a:srcRect l="15555" t="26541" r="46667" b="26297"/>
          <a:stretch/>
        </p:blipFill>
        <p:spPr>
          <a:xfrm>
            <a:off x="5257508" y="868929"/>
            <a:ext cx="3026915" cy="2834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4A17B73B-0297-2CAA-02A6-27ED07F5C2F5}"/>
              </a:ext>
            </a:extLst>
          </p:cNvPr>
          <p:cNvPicPr>
            <a:picLocks noChangeAspect="1"/>
          </p:cNvPicPr>
          <p:nvPr/>
        </p:nvPicPr>
        <p:blipFill rotWithShape="1">
          <a:blip r:embed="rId4"/>
          <a:srcRect l="2222" t="8591" r="23456" b="23333"/>
          <a:stretch/>
        </p:blipFill>
        <p:spPr>
          <a:xfrm rot="5400000">
            <a:off x="2237451" y="1358742"/>
            <a:ext cx="2834135" cy="1946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613A1D97-7B39-D29C-0657-DB503DFD1A6C}"/>
              </a:ext>
            </a:extLst>
          </p:cNvPr>
          <p:cNvPicPr>
            <a:picLocks noChangeAspect="1"/>
          </p:cNvPicPr>
          <p:nvPr/>
        </p:nvPicPr>
        <p:blipFill rotWithShape="1">
          <a:blip r:embed="rId5"/>
          <a:srcRect l="32222" t="32222" r="11111" b="12963"/>
          <a:stretch/>
        </p:blipFill>
        <p:spPr>
          <a:xfrm>
            <a:off x="8680112" y="3990579"/>
            <a:ext cx="3135712" cy="2274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9D391F5-826E-4429-2815-1416703CD331}"/>
              </a:ext>
            </a:extLst>
          </p:cNvPr>
          <p:cNvPicPr>
            <a:picLocks noChangeAspect="1"/>
          </p:cNvPicPr>
          <p:nvPr/>
        </p:nvPicPr>
        <p:blipFill rotWithShape="1">
          <a:blip r:embed="rId6"/>
          <a:srcRect l="18889" t="1503" r="24444" b="33704"/>
          <a:stretch/>
        </p:blipFill>
        <p:spPr>
          <a:xfrm>
            <a:off x="8510936" y="868930"/>
            <a:ext cx="3304889" cy="2834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72A64828-68EB-7844-AFC6-553969A2A45F}"/>
              </a:ext>
            </a:extLst>
          </p:cNvPr>
          <p:cNvPicPr>
            <a:picLocks noChangeAspect="1"/>
          </p:cNvPicPr>
          <p:nvPr/>
        </p:nvPicPr>
        <p:blipFill rotWithShape="1">
          <a:blip r:embed="rId7"/>
          <a:srcRect l="14799" t="4074" r="18395" b="26296"/>
          <a:stretch/>
        </p:blipFill>
        <p:spPr>
          <a:xfrm>
            <a:off x="406400" y="904489"/>
            <a:ext cx="2047075" cy="284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object 8">
            <a:extLst>
              <a:ext uri="{FF2B5EF4-FFF2-40B4-BE49-F238E27FC236}">
                <a16:creationId xmlns:a16="http://schemas.microsoft.com/office/drawing/2014/main" id="{4AB4E6FC-6A78-BD47-D298-D3DF67B902BF}"/>
              </a:ext>
            </a:extLst>
          </p:cNvPr>
          <p:cNvSpPr/>
          <p:nvPr/>
        </p:nvSpPr>
        <p:spPr>
          <a:xfrm>
            <a:off x="760011" y="2108889"/>
            <a:ext cx="1245643" cy="191347"/>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sp>
        <p:nvSpPr>
          <p:cNvPr id="17" name="object 8">
            <a:extLst>
              <a:ext uri="{FF2B5EF4-FFF2-40B4-BE49-F238E27FC236}">
                <a16:creationId xmlns:a16="http://schemas.microsoft.com/office/drawing/2014/main" id="{8F421903-5F3C-6E53-4407-A2CF77554900}"/>
              </a:ext>
            </a:extLst>
          </p:cNvPr>
          <p:cNvSpPr/>
          <p:nvPr/>
        </p:nvSpPr>
        <p:spPr>
          <a:xfrm>
            <a:off x="3048000" y="1402309"/>
            <a:ext cx="1266829" cy="483916"/>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sp>
        <p:nvSpPr>
          <p:cNvPr id="19" name="object 2">
            <a:extLst>
              <a:ext uri="{FF2B5EF4-FFF2-40B4-BE49-F238E27FC236}">
                <a16:creationId xmlns:a16="http://schemas.microsoft.com/office/drawing/2014/main" id="{02B3F340-63D9-1886-CC78-B6A31CC2B149}"/>
              </a:ext>
            </a:extLst>
          </p:cNvPr>
          <p:cNvSpPr txBox="1">
            <a:spLocks/>
          </p:cNvSpPr>
          <p:nvPr/>
        </p:nvSpPr>
        <p:spPr>
          <a:xfrm>
            <a:off x="8230408" y="263474"/>
            <a:ext cx="2594869"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Post-Operative</a:t>
            </a:r>
            <a:endParaRPr lang="en-US" sz="2800" kern="0" dirty="0">
              <a:latin typeface="Times New Roman"/>
              <a:cs typeface="Times New Roman"/>
            </a:endParaRPr>
          </a:p>
        </p:txBody>
      </p:sp>
      <p:sp>
        <p:nvSpPr>
          <p:cNvPr id="20" name="object 2">
            <a:extLst>
              <a:ext uri="{FF2B5EF4-FFF2-40B4-BE49-F238E27FC236}">
                <a16:creationId xmlns:a16="http://schemas.microsoft.com/office/drawing/2014/main" id="{C5C12D7C-67F4-4067-08A4-C57AFACE26DD}"/>
              </a:ext>
            </a:extLst>
          </p:cNvPr>
          <p:cNvSpPr txBox="1">
            <a:spLocks/>
          </p:cNvSpPr>
          <p:nvPr/>
        </p:nvSpPr>
        <p:spPr>
          <a:xfrm>
            <a:off x="1006855" y="272323"/>
            <a:ext cx="2679277"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Pre -Operative</a:t>
            </a:r>
            <a:endParaRPr lang="en-US" sz="2800" kern="0" dirty="0">
              <a:latin typeface="Times New Roman"/>
              <a:cs typeface="Times New Roman"/>
            </a:endParaRPr>
          </a:p>
        </p:txBody>
      </p:sp>
      <p:sp>
        <p:nvSpPr>
          <p:cNvPr id="21" name="object 26">
            <a:extLst>
              <a:ext uri="{FF2B5EF4-FFF2-40B4-BE49-F238E27FC236}">
                <a16:creationId xmlns:a16="http://schemas.microsoft.com/office/drawing/2014/main" id="{3DDEE82A-B620-0187-AA09-36D4215761C4}"/>
              </a:ext>
            </a:extLst>
          </p:cNvPr>
          <p:cNvSpPr txBox="1"/>
          <p:nvPr/>
        </p:nvSpPr>
        <p:spPr>
          <a:xfrm>
            <a:off x="5181600" y="3918657"/>
            <a:ext cx="3247533" cy="2683982"/>
          </a:xfrm>
          <a:prstGeom prst="rect">
            <a:avLst/>
          </a:prstGeom>
          <a:ln w="9525">
            <a:solidFill>
              <a:srgbClr val="000000"/>
            </a:solidFill>
          </a:ln>
        </p:spPr>
        <p:txBody>
          <a:bodyPr vert="horz" wrap="square" lIns="0" tIns="32173" rIns="0" bIns="0" rtlCol="0">
            <a:spAutoFit/>
          </a:bodyPr>
          <a:lstStyle/>
          <a:p>
            <a:pPr marL="615511" indent="-380990">
              <a:spcBef>
                <a:spcPts val="167"/>
              </a:spcBef>
              <a:buFont typeface="Arial" panose="020B0604020202020204" pitchFamily="34" charset="0"/>
              <a:buChar char="•"/>
            </a:pPr>
            <a:r>
              <a:rPr lang="en-US" sz="2133" kern="0" spc="-7" dirty="0">
                <a:latin typeface="Times New Roman"/>
                <a:cs typeface="Times New Roman"/>
              </a:rPr>
              <a:t>Repositioning of maxillary anterior left dentoalveolar segment followed by extraction with 61,62,63</a:t>
            </a:r>
          </a:p>
          <a:p>
            <a:pPr marL="615511" indent="-380990">
              <a:spcBef>
                <a:spcPts val="167"/>
              </a:spcBef>
              <a:buFont typeface="Arial" panose="020B0604020202020204" pitchFamily="34" charset="0"/>
              <a:buChar char="•"/>
            </a:pPr>
            <a:r>
              <a:rPr lang="en-US" sz="2133" kern="0" spc="-7" dirty="0">
                <a:latin typeface="Times New Roman"/>
                <a:cs typeface="Times New Roman"/>
              </a:rPr>
              <a:t>Intraoral and extraoral suture placement for lacerated lip </a:t>
            </a:r>
          </a:p>
        </p:txBody>
      </p:sp>
      <p:cxnSp>
        <p:nvCxnSpPr>
          <p:cNvPr id="7" name="Straight Connector 6">
            <a:extLst>
              <a:ext uri="{FF2B5EF4-FFF2-40B4-BE49-F238E27FC236}">
                <a16:creationId xmlns:a16="http://schemas.microsoft.com/office/drawing/2014/main" id="{C4FB9DAF-0E00-089F-6A69-A04C6A199B91}"/>
              </a:ext>
            </a:extLst>
          </p:cNvPr>
          <p:cNvCxnSpPr/>
          <p:nvPr/>
        </p:nvCxnSpPr>
        <p:spPr>
          <a:xfrm>
            <a:off x="4876800" y="272323"/>
            <a:ext cx="0" cy="6322204"/>
          </a:xfrm>
          <a:prstGeom prst="line">
            <a:avLst/>
          </a:prstGeom>
          <a:ln>
            <a:prstDash val="lgDash"/>
          </a:ln>
        </p:spPr>
        <p:style>
          <a:lnRef idx="1">
            <a:schemeClr val="dk1"/>
          </a:lnRef>
          <a:fillRef idx="0">
            <a:schemeClr val="dk1"/>
          </a:fillRef>
          <a:effectRef idx="0">
            <a:schemeClr val="dk1"/>
          </a:effectRef>
          <a:fontRef idx="minor">
            <a:schemeClr val="tx1"/>
          </a:fontRef>
        </p:style>
      </p:cxnSp>
      <p:pic>
        <p:nvPicPr>
          <p:cNvPr id="5" name="Picture 4" descr="Krishna Vishwa Vidyapeeth">
            <a:extLst>
              <a:ext uri="{FF2B5EF4-FFF2-40B4-BE49-F238E27FC236}">
                <a16:creationId xmlns:a16="http://schemas.microsoft.com/office/drawing/2014/main" id="{8457CDE6-6E56-E10A-CBA7-E09B21EC23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458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529D-2345-DB2D-E862-4E4EEB1857D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863CF07-9FB0-B806-F3CD-C0D14C85598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06DFCE2-F00C-5E1A-1034-C3EC37DF49DE}"/>
              </a:ext>
            </a:extLst>
          </p:cNvPr>
          <p:cNvPicPr>
            <a:picLocks noChangeAspect="1"/>
          </p:cNvPicPr>
          <p:nvPr/>
        </p:nvPicPr>
        <p:blipFill rotWithShape="1">
          <a:blip r:embed="rId2"/>
          <a:srcRect l="34444" t="30426" r="21111" b="27778"/>
          <a:stretch/>
        </p:blipFill>
        <p:spPr>
          <a:xfrm>
            <a:off x="609601" y="3996589"/>
            <a:ext cx="3521524" cy="248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D4C3C1C-3F3A-41A0-831F-6DCA865834D8}"/>
              </a:ext>
            </a:extLst>
          </p:cNvPr>
          <p:cNvPicPr>
            <a:picLocks noChangeAspect="1"/>
          </p:cNvPicPr>
          <p:nvPr/>
        </p:nvPicPr>
        <p:blipFill rotWithShape="1">
          <a:blip r:embed="rId3"/>
          <a:srcRect l="12469" t="5555" r="14445" b="27778"/>
          <a:stretch/>
        </p:blipFill>
        <p:spPr>
          <a:xfrm>
            <a:off x="539123" y="886745"/>
            <a:ext cx="2400228" cy="2919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815AE55-D49D-E2AE-EC60-E05DE93A9C1E}"/>
              </a:ext>
            </a:extLst>
          </p:cNvPr>
          <p:cNvPicPr>
            <a:picLocks noChangeAspect="1"/>
          </p:cNvPicPr>
          <p:nvPr/>
        </p:nvPicPr>
        <p:blipFill rotWithShape="1">
          <a:blip r:embed="rId4"/>
          <a:srcRect l="28889" t="17407" r="17778" b="17407"/>
          <a:stretch/>
        </p:blipFill>
        <p:spPr>
          <a:xfrm>
            <a:off x="3107825" y="886745"/>
            <a:ext cx="3184577" cy="2919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bject 5">
            <a:extLst>
              <a:ext uri="{FF2B5EF4-FFF2-40B4-BE49-F238E27FC236}">
                <a16:creationId xmlns:a16="http://schemas.microsoft.com/office/drawing/2014/main" id="{AA5CE0FF-56A0-5F29-56DC-DB748557094E}"/>
              </a:ext>
            </a:extLst>
          </p:cNvPr>
          <p:cNvSpPr/>
          <p:nvPr/>
        </p:nvSpPr>
        <p:spPr>
          <a:xfrm>
            <a:off x="128119" y="103081"/>
            <a:ext cx="11935764" cy="6651839"/>
          </a:xfrm>
          <a:custGeom>
            <a:avLst/>
            <a:gdLst/>
            <a:ahLst/>
            <a:cxnLst/>
            <a:rect l="l" t="t" r="r" b="b"/>
            <a:pathLst>
              <a:path w="8574405" h="4714240">
                <a:moveTo>
                  <a:pt x="0" y="4713732"/>
                </a:moveTo>
                <a:lnTo>
                  <a:pt x="8574024" y="4713732"/>
                </a:lnTo>
                <a:lnTo>
                  <a:pt x="8574024" y="0"/>
                </a:lnTo>
                <a:lnTo>
                  <a:pt x="0" y="0"/>
                </a:lnTo>
                <a:lnTo>
                  <a:pt x="0" y="4713732"/>
                </a:lnTo>
                <a:close/>
              </a:path>
            </a:pathLst>
          </a:custGeom>
          <a:ln w="38100">
            <a:solidFill>
              <a:srgbClr val="000000"/>
            </a:solidFill>
          </a:ln>
        </p:spPr>
        <p:txBody>
          <a:bodyPr wrap="square" lIns="0" tIns="0" rIns="0" bIns="0" rtlCol="0"/>
          <a:lstStyle/>
          <a:p>
            <a:endParaRPr sz="2400"/>
          </a:p>
        </p:txBody>
      </p:sp>
      <p:sp>
        <p:nvSpPr>
          <p:cNvPr id="11" name="object 8">
            <a:extLst>
              <a:ext uri="{FF2B5EF4-FFF2-40B4-BE49-F238E27FC236}">
                <a16:creationId xmlns:a16="http://schemas.microsoft.com/office/drawing/2014/main" id="{8E77DAB5-3E57-F816-50A5-B5671047F7DF}"/>
              </a:ext>
            </a:extLst>
          </p:cNvPr>
          <p:cNvSpPr/>
          <p:nvPr/>
        </p:nvSpPr>
        <p:spPr>
          <a:xfrm>
            <a:off x="1106275" y="2154995"/>
            <a:ext cx="1245643" cy="191347"/>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sp>
        <p:nvSpPr>
          <p:cNvPr id="12" name="object 2">
            <a:extLst>
              <a:ext uri="{FF2B5EF4-FFF2-40B4-BE49-F238E27FC236}">
                <a16:creationId xmlns:a16="http://schemas.microsoft.com/office/drawing/2014/main" id="{FE18CE7B-C05D-4A48-5F98-7677B5B05685}"/>
              </a:ext>
            </a:extLst>
          </p:cNvPr>
          <p:cNvSpPr txBox="1">
            <a:spLocks/>
          </p:cNvSpPr>
          <p:nvPr/>
        </p:nvSpPr>
        <p:spPr>
          <a:xfrm>
            <a:off x="1920156" y="246603"/>
            <a:ext cx="3746947"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Follow up after 1 month</a:t>
            </a:r>
            <a:endParaRPr lang="en-US" sz="2800" kern="0" dirty="0">
              <a:latin typeface="Times New Roman"/>
              <a:cs typeface="Times New Roman"/>
            </a:endParaRPr>
          </a:p>
        </p:txBody>
      </p:sp>
      <p:sp>
        <p:nvSpPr>
          <p:cNvPr id="13" name="object 2">
            <a:extLst>
              <a:ext uri="{FF2B5EF4-FFF2-40B4-BE49-F238E27FC236}">
                <a16:creationId xmlns:a16="http://schemas.microsoft.com/office/drawing/2014/main" id="{59058E59-6C29-F720-73CB-CE7D3CA3E977}"/>
              </a:ext>
            </a:extLst>
          </p:cNvPr>
          <p:cNvSpPr txBox="1">
            <a:spLocks/>
          </p:cNvSpPr>
          <p:nvPr/>
        </p:nvSpPr>
        <p:spPr>
          <a:xfrm>
            <a:off x="7029894" y="265045"/>
            <a:ext cx="4093963" cy="452261"/>
          </a:xfrm>
          <a:prstGeom prst="rect">
            <a:avLst/>
          </a:prstGeom>
          <a:ln w="38100">
            <a:solidFill>
              <a:srgbClr val="000000"/>
            </a:solidFill>
          </a:ln>
        </p:spPr>
        <p:txBody>
          <a:bodyPr vert="horz" wrap="square" lIns="0" tIns="21167" rIns="0" bIns="0" rtlCol="0">
            <a:spAutoFit/>
          </a:bodyPr>
          <a:lstStyle>
            <a:lvl1pPr>
              <a:defRPr sz="4400" b="0" i="0">
                <a:solidFill>
                  <a:schemeClr val="tx1"/>
                </a:solidFill>
                <a:latin typeface="Calibri"/>
                <a:ea typeface="+mj-ea"/>
                <a:cs typeface="Calibri"/>
              </a:defRPr>
            </a:lvl1pPr>
          </a:lstStyle>
          <a:p>
            <a:pPr marL="234521">
              <a:spcBef>
                <a:spcPts val="167"/>
              </a:spcBef>
            </a:pPr>
            <a:r>
              <a:rPr lang="en-US" sz="2800" kern="0" spc="-7" dirty="0">
                <a:latin typeface="Times New Roman"/>
                <a:cs typeface="Times New Roman"/>
              </a:rPr>
              <a:t>Follow up after 18 month</a:t>
            </a:r>
            <a:endParaRPr lang="en-US" sz="2800" kern="0" dirty="0">
              <a:latin typeface="Times New Roman"/>
              <a:cs typeface="Times New Roman"/>
            </a:endParaRPr>
          </a:p>
        </p:txBody>
      </p:sp>
      <p:pic>
        <p:nvPicPr>
          <p:cNvPr id="6" name="Picture 5">
            <a:extLst>
              <a:ext uri="{FF2B5EF4-FFF2-40B4-BE49-F238E27FC236}">
                <a16:creationId xmlns:a16="http://schemas.microsoft.com/office/drawing/2014/main" id="{5BDC225E-8FB4-AAC2-2833-644D4C017D9D}"/>
              </a:ext>
            </a:extLst>
          </p:cNvPr>
          <p:cNvPicPr>
            <a:picLocks noChangeAspect="1"/>
          </p:cNvPicPr>
          <p:nvPr/>
        </p:nvPicPr>
        <p:blipFill rotWithShape="1">
          <a:blip r:embed="rId5"/>
          <a:srcRect b="24814"/>
          <a:stretch/>
        </p:blipFill>
        <p:spPr>
          <a:xfrm>
            <a:off x="6927226" y="887279"/>
            <a:ext cx="2134349" cy="2840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object 8">
            <a:extLst>
              <a:ext uri="{FF2B5EF4-FFF2-40B4-BE49-F238E27FC236}">
                <a16:creationId xmlns:a16="http://schemas.microsoft.com/office/drawing/2014/main" id="{299C6259-0A40-E721-6842-CEE20D061097}"/>
              </a:ext>
            </a:extLst>
          </p:cNvPr>
          <p:cNvSpPr/>
          <p:nvPr/>
        </p:nvSpPr>
        <p:spPr>
          <a:xfrm>
            <a:off x="7371579" y="2250668"/>
            <a:ext cx="1245643" cy="191347"/>
          </a:xfrm>
          <a:custGeom>
            <a:avLst/>
            <a:gdLst/>
            <a:ahLst/>
            <a:cxnLst/>
            <a:rect l="l" t="t" r="r" b="b"/>
            <a:pathLst>
              <a:path w="1214755" h="143510">
                <a:moveTo>
                  <a:pt x="1214627" y="0"/>
                </a:moveTo>
                <a:lnTo>
                  <a:pt x="0" y="0"/>
                </a:lnTo>
                <a:lnTo>
                  <a:pt x="0" y="143256"/>
                </a:lnTo>
                <a:lnTo>
                  <a:pt x="1214627" y="143256"/>
                </a:lnTo>
                <a:lnTo>
                  <a:pt x="1214627" y="0"/>
                </a:lnTo>
                <a:close/>
              </a:path>
            </a:pathLst>
          </a:custGeom>
          <a:solidFill>
            <a:srgbClr val="000000"/>
          </a:solidFill>
        </p:spPr>
        <p:txBody>
          <a:bodyPr wrap="square" lIns="0" tIns="0" rIns="0" bIns="0" rtlCol="0"/>
          <a:lstStyle/>
          <a:p>
            <a:endParaRPr sz="2400" dirty="0"/>
          </a:p>
        </p:txBody>
      </p:sp>
      <p:pic>
        <p:nvPicPr>
          <p:cNvPr id="17" name="Picture 16">
            <a:extLst>
              <a:ext uri="{FF2B5EF4-FFF2-40B4-BE49-F238E27FC236}">
                <a16:creationId xmlns:a16="http://schemas.microsoft.com/office/drawing/2014/main" id="{7ADF82C9-3D4A-F525-B334-5EC3584AEEDC}"/>
              </a:ext>
            </a:extLst>
          </p:cNvPr>
          <p:cNvPicPr>
            <a:picLocks noChangeAspect="1"/>
          </p:cNvPicPr>
          <p:nvPr/>
        </p:nvPicPr>
        <p:blipFill rotWithShape="1">
          <a:blip r:embed="rId6"/>
          <a:srcRect l="31588" t="26296" r="29917" b="23333"/>
          <a:stretch/>
        </p:blipFill>
        <p:spPr>
          <a:xfrm flipV="1">
            <a:off x="8274933" y="3992266"/>
            <a:ext cx="3509451" cy="2580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C63E038D-AA67-9C24-F810-1E7C9A957477}"/>
              </a:ext>
            </a:extLst>
          </p:cNvPr>
          <p:cNvPicPr>
            <a:picLocks noChangeAspect="1"/>
          </p:cNvPicPr>
          <p:nvPr/>
        </p:nvPicPr>
        <p:blipFill rotWithShape="1">
          <a:blip r:embed="rId7"/>
          <a:srcRect l="34916" t="27928" r="29227" b="17372"/>
          <a:stretch/>
        </p:blipFill>
        <p:spPr>
          <a:xfrm rot="5400000">
            <a:off x="9121915" y="1083234"/>
            <a:ext cx="2840988" cy="2448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object 26">
            <a:extLst>
              <a:ext uri="{FF2B5EF4-FFF2-40B4-BE49-F238E27FC236}">
                <a16:creationId xmlns:a16="http://schemas.microsoft.com/office/drawing/2014/main" id="{B40C2656-389F-E75C-1F84-228E3F42CD71}"/>
              </a:ext>
            </a:extLst>
          </p:cNvPr>
          <p:cNvSpPr txBox="1"/>
          <p:nvPr/>
        </p:nvSpPr>
        <p:spPr>
          <a:xfrm>
            <a:off x="4484949" y="4633562"/>
            <a:ext cx="3509451" cy="1904795"/>
          </a:xfrm>
          <a:prstGeom prst="rect">
            <a:avLst/>
          </a:prstGeom>
          <a:ln w="9525">
            <a:solidFill>
              <a:srgbClr val="000000"/>
            </a:solidFill>
          </a:ln>
        </p:spPr>
        <p:txBody>
          <a:bodyPr vert="horz" wrap="square" lIns="0" tIns="32173" rIns="0" bIns="0" rtlCol="0">
            <a:spAutoFit/>
          </a:bodyPr>
          <a:lstStyle/>
          <a:p>
            <a:pPr marL="615511" indent="-380990">
              <a:spcBef>
                <a:spcPts val="167"/>
              </a:spcBef>
              <a:buFont typeface="Arial" panose="020B0604020202020204" pitchFamily="34" charset="0"/>
              <a:buChar char="•"/>
            </a:pPr>
            <a:r>
              <a:rPr lang="en-US" sz="2400" kern="0" spc="-7" dirty="0">
                <a:latin typeface="Times New Roman"/>
                <a:cs typeface="Times New Roman"/>
              </a:rPr>
              <a:t>Removal of suture</a:t>
            </a:r>
          </a:p>
          <a:p>
            <a:pPr marL="615511" indent="-380990">
              <a:spcBef>
                <a:spcPts val="167"/>
              </a:spcBef>
              <a:buFont typeface="Arial" panose="020B0604020202020204" pitchFamily="34" charset="0"/>
              <a:buChar char="•"/>
            </a:pPr>
            <a:r>
              <a:rPr lang="en-US" sz="2400" kern="0" spc="-7" dirty="0">
                <a:latin typeface="Times New Roman"/>
                <a:cs typeface="Times New Roman"/>
              </a:rPr>
              <a:t>Under follow up for further evaluation of erupting permanent teeth</a:t>
            </a:r>
          </a:p>
        </p:txBody>
      </p:sp>
      <p:cxnSp>
        <p:nvCxnSpPr>
          <p:cNvPr id="16" name="Straight Connector 15">
            <a:extLst>
              <a:ext uri="{FF2B5EF4-FFF2-40B4-BE49-F238E27FC236}">
                <a16:creationId xmlns:a16="http://schemas.microsoft.com/office/drawing/2014/main" id="{0711677B-F5CE-3ABF-D409-A4A9682161BF}"/>
              </a:ext>
            </a:extLst>
          </p:cNvPr>
          <p:cNvCxnSpPr>
            <a:cxnSpLocks/>
          </p:cNvCxnSpPr>
          <p:nvPr/>
        </p:nvCxnSpPr>
        <p:spPr>
          <a:xfrm>
            <a:off x="6604000" y="267898"/>
            <a:ext cx="0" cy="4278703"/>
          </a:xfrm>
          <a:prstGeom prst="line">
            <a:avLst/>
          </a:prstGeom>
          <a:ln>
            <a:prstDash val="lgDash"/>
          </a:ln>
        </p:spPr>
        <p:style>
          <a:lnRef idx="1">
            <a:schemeClr val="dk1"/>
          </a:lnRef>
          <a:fillRef idx="0">
            <a:schemeClr val="dk1"/>
          </a:fillRef>
          <a:effectRef idx="0">
            <a:schemeClr val="dk1"/>
          </a:effectRef>
          <a:fontRef idx="minor">
            <a:schemeClr val="tx1"/>
          </a:fontRef>
        </p:style>
      </p:cxnSp>
      <p:pic>
        <p:nvPicPr>
          <p:cNvPr id="4" name="Picture 3" descr="Krishna Vishwa Vidyapeeth">
            <a:extLst>
              <a:ext uri="{FF2B5EF4-FFF2-40B4-BE49-F238E27FC236}">
                <a16:creationId xmlns:a16="http://schemas.microsoft.com/office/drawing/2014/main" id="{D5A162E6-3B67-7820-5A48-F9FF7D4B63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575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C314-E985-4846-A549-2BDBFDD8B833}"/>
              </a:ext>
            </a:extLst>
          </p:cNvPr>
          <p:cNvSpPr>
            <a:spLocks noGrp="1"/>
          </p:cNvSpPr>
          <p:nvPr>
            <p:ph type="title"/>
          </p:nvPr>
        </p:nvSpPr>
        <p:spPr>
          <a:xfrm>
            <a:off x="3559941" y="748183"/>
            <a:ext cx="4699254" cy="677108"/>
          </a:xfrm>
        </p:spPr>
        <p:txBody>
          <a:bodyPr>
            <a:normAutofit fontScale="90000"/>
          </a:bodyPr>
          <a:lstStyle/>
          <a:p>
            <a:pPr algn="ctr"/>
            <a:r>
              <a:rPr lang="en-IN" dirty="0"/>
              <a:t>Conclusion</a:t>
            </a:r>
          </a:p>
        </p:txBody>
      </p:sp>
      <p:sp>
        <p:nvSpPr>
          <p:cNvPr id="3" name="Text Placeholder 2">
            <a:extLst>
              <a:ext uri="{FF2B5EF4-FFF2-40B4-BE49-F238E27FC236}">
                <a16:creationId xmlns:a16="http://schemas.microsoft.com/office/drawing/2014/main" id="{C1646862-1AE8-40C8-87B9-EF42E9F01C62}"/>
              </a:ext>
            </a:extLst>
          </p:cNvPr>
          <p:cNvSpPr>
            <a:spLocks noGrp="1"/>
          </p:cNvSpPr>
          <p:nvPr>
            <p:ph type="body" idx="1"/>
          </p:nvPr>
        </p:nvSpPr>
        <p:spPr>
          <a:xfrm>
            <a:off x="916939" y="1834641"/>
            <a:ext cx="10358120" cy="3323987"/>
          </a:xfrm>
        </p:spPr>
        <p:txBody>
          <a:bodyPr>
            <a:normAutofit fontScale="92500" lnSpcReduction="20000"/>
          </a:bodyPr>
          <a:lstStyle/>
          <a:p>
            <a:pPr algn="ctr"/>
            <a:r>
              <a:rPr lang="en-IN" i="1" dirty="0"/>
              <a:t>Its more difficult to give than to take,</a:t>
            </a:r>
          </a:p>
          <a:p>
            <a:pPr algn="ctr"/>
            <a:r>
              <a:rPr lang="en-IN" i="1" dirty="0"/>
              <a:t>Its more difficult to love than to hate,</a:t>
            </a:r>
          </a:p>
          <a:p>
            <a:pPr algn="ctr"/>
            <a:r>
              <a:rPr lang="en-IN" i="1" dirty="0"/>
              <a:t>Its more difficult to make than to break.</a:t>
            </a:r>
          </a:p>
          <a:p>
            <a:pPr algn="just"/>
            <a:endParaRPr lang="en-IN" dirty="0"/>
          </a:p>
          <a:p>
            <a:pPr algn="just"/>
            <a:r>
              <a:rPr lang="en-IN" dirty="0"/>
              <a:t>A dental injury should always be considered as an emergency and treated immediately to relieve pain, facilitate reduction of displaced teeth, reconstruct lost hard tissue and improve prognosis.</a:t>
            </a:r>
          </a:p>
          <a:p>
            <a:pPr algn="just"/>
            <a:r>
              <a:rPr lang="en-IN" dirty="0"/>
              <a:t>Good knowledge of traumatology and models of treatments can also reduce stress and anxiety for both the patient and the dental trauma.</a:t>
            </a:r>
          </a:p>
        </p:txBody>
      </p:sp>
      <p:sp>
        <p:nvSpPr>
          <p:cNvPr id="4" name="Slide Number Placeholder 3">
            <a:extLst>
              <a:ext uri="{FF2B5EF4-FFF2-40B4-BE49-F238E27FC236}">
                <a16:creationId xmlns:a16="http://schemas.microsoft.com/office/drawing/2014/main" id="{A2413D2C-4FEB-4042-ADE6-F99642D9BD8A}"/>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56</a:t>
            </a:fld>
            <a:endParaRPr lang="en-IN" dirty="0"/>
          </a:p>
        </p:txBody>
      </p:sp>
      <p:pic>
        <p:nvPicPr>
          <p:cNvPr id="5" name="Picture 4" descr="Krishna Vishwa Vidyapeeth">
            <a:extLst>
              <a:ext uri="{FF2B5EF4-FFF2-40B4-BE49-F238E27FC236}">
                <a16:creationId xmlns:a16="http://schemas.microsoft.com/office/drawing/2014/main" id="{A4565086-ABB6-C841-F913-D05BE274D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811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F307-8F5F-DB9C-46CC-E89C5DCFD97B}"/>
              </a:ext>
            </a:extLst>
          </p:cNvPr>
          <p:cNvSpPr>
            <a:spLocks noGrp="1"/>
          </p:cNvSpPr>
          <p:nvPr>
            <p:ph type="title"/>
          </p:nvPr>
        </p:nvSpPr>
        <p:spPr/>
        <p:txBody>
          <a:bodyPr/>
          <a:lstStyle/>
          <a:p>
            <a:r>
              <a:rPr lang="en-US" dirty="0"/>
              <a:t>MCQ TEST </a:t>
            </a:r>
          </a:p>
        </p:txBody>
      </p:sp>
      <p:sp>
        <p:nvSpPr>
          <p:cNvPr id="3" name="Content Placeholder 2">
            <a:extLst>
              <a:ext uri="{FF2B5EF4-FFF2-40B4-BE49-F238E27FC236}">
                <a16:creationId xmlns:a16="http://schemas.microsoft.com/office/drawing/2014/main" id="{88FAE379-2B42-1821-C7EE-0CBF5AB52335}"/>
              </a:ext>
            </a:extLst>
          </p:cNvPr>
          <p:cNvSpPr>
            <a:spLocks noGrp="1"/>
          </p:cNvSpPr>
          <p:nvPr>
            <p:ph idx="1"/>
          </p:nvPr>
        </p:nvSpPr>
        <p:spPr/>
        <p:txBody>
          <a:bodyPr numCol="2">
            <a:normAutofit fontScale="92500" lnSpcReduction="10000"/>
          </a:bodyPr>
          <a:lstStyle/>
          <a:p>
            <a:pPr marL="0" marR="0">
              <a:lnSpc>
                <a:spcPct val="200000"/>
              </a:lnSpc>
              <a:spcBef>
                <a:spcPts val="0"/>
              </a:spcBef>
              <a:spcAft>
                <a:spcPts val="1000"/>
              </a:spcAft>
            </a:pPr>
            <a:r>
              <a:rPr lang="en-US" sz="1400" b="1" dirty="0">
                <a:effectLst/>
                <a:latin typeface="Times New Roman" panose="02020603050405020304" pitchFamily="18" charset="0"/>
                <a:ea typeface="Calibri" panose="020F0502020204030204" pitchFamily="34" charset="0"/>
                <a:cs typeface="Vrinda" panose="020B0502040204020203" pitchFamily="34" charset="0"/>
              </a:rPr>
              <a:t>1. The tooth most frequently involved in a traumatic episode is the:</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A Mandibular lateral incisor</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B. Mandibular central incisor</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C. Maxillary central incisor</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D. Maxillary lateral incisor</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b="1" dirty="0">
                <a:effectLst/>
                <a:latin typeface="Times New Roman" panose="02020603050405020304" pitchFamily="18" charset="0"/>
                <a:ea typeface="Calibri" panose="020F0502020204030204" pitchFamily="34" charset="0"/>
                <a:cs typeface="Vrinda" panose="020B0502040204020203" pitchFamily="34" charset="0"/>
              </a:rPr>
              <a:t>2. The permanent teeth have all the following characteristics as compared to the milk teeth except:</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A. Less vascular pulp</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B. More prominent pulp horns</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C. More pronounced contact points</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D. Larger occlusal table</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b="1" dirty="0">
                <a:effectLst/>
                <a:latin typeface="Times New Roman" panose="02020603050405020304" pitchFamily="18" charset="0"/>
                <a:ea typeface="Calibri" panose="020F0502020204030204" pitchFamily="34" charset="0"/>
                <a:cs typeface="Vrinda" panose="020B0502040204020203" pitchFamily="34" charset="0"/>
              </a:rPr>
              <a:t>3. The incidence of trauma to the anterior teeth of children is:</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A. Increasing</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B. Decreasing</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C. Remaining essentially constant</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D. None of the above</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endParaRPr lang="en-US" sz="1800" dirty="0"/>
          </a:p>
        </p:txBody>
      </p:sp>
      <p:pic>
        <p:nvPicPr>
          <p:cNvPr id="4" name="Picture 3" descr="Krishna Vishwa Vidyapeeth">
            <a:extLst>
              <a:ext uri="{FF2B5EF4-FFF2-40B4-BE49-F238E27FC236}">
                <a16:creationId xmlns:a16="http://schemas.microsoft.com/office/drawing/2014/main" id="{29DDBCB2-10BF-1CE3-6BFE-770974B0D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269" y="75414"/>
            <a:ext cx="1331481"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723341"/>
      </p:ext>
    </p:extLst>
  </p:cSld>
  <p:clrMapOvr>
    <a:masterClrMapping/>
  </p:clrMapOvr>
  <mc:AlternateContent xmlns:mc="http://schemas.openxmlformats.org/markup-compatibility/2006" xmlns:p14="http://schemas.microsoft.com/office/powerpoint/2010/main">
    <mc:Choice Requires="p14">
      <p:transition spd="slow" p14:dur="2000" advTm="5038"/>
    </mc:Choice>
    <mc:Fallback xmlns="">
      <p:transition spd="slow" advTm="5038"/>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D6BC7B-6542-9918-3FCA-B67B0AF342F3}"/>
              </a:ext>
            </a:extLst>
          </p:cNvPr>
          <p:cNvSpPr>
            <a:spLocks noGrp="1"/>
          </p:cNvSpPr>
          <p:nvPr>
            <p:ph idx="1"/>
          </p:nvPr>
        </p:nvSpPr>
        <p:spPr>
          <a:xfrm>
            <a:off x="461912" y="490194"/>
            <a:ext cx="10891887" cy="6108569"/>
          </a:xfrm>
        </p:spPr>
        <p:txBody>
          <a:bodyPr>
            <a:normAutofit fontScale="92500" lnSpcReduction="20000"/>
          </a:bodyPr>
          <a:lstStyle/>
          <a:p>
            <a:pPr marL="0" marR="0">
              <a:lnSpc>
                <a:spcPct val="200000"/>
              </a:lnSpc>
              <a:spcBef>
                <a:spcPts val="0"/>
              </a:spcBef>
              <a:spcAft>
                <a:spcPts val="1000"/>
              </a:spcAft>
            </a:pPr>
            <a:r>
              <a:rPr lang="en-US" sz="1600" b="1" dirty="0">
                <a:effectLst/>
                <a:latin typeface="Times New Roman" panose="02020603050405020304" pitchFamily="18" charset="0"/>
                <a:ea typeface="Calibri" panose="020F0502020204030204" pitchFamily="34" charset="0"/>
                <a:cs typeface="Vrinda" panose="020B0502040204020203" pitchFamily="34" charset="0"/>
              </a:rPr>
              <a:t>4. There is a real relationship between the incidence of fractured anterior teeth and the:</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A. Protrusion of those tooth</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B. Hardness of the dentin</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C. Hardness of the enamel</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D. Caries in those teeth</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b="1" dirty="0">
                <a:effectLst/>
                <a:latin typeface="Times New Roman" panose="02020603050405020304" pitchFamily="18" charset="0"/>
                <a:ea typeface="Calibri" panose="020F0502020204030204" pitchFamily="34" charset="0"/>
                <a:cs typeface="Vrinda" panose="020B0502040204020203" pitchFamily="34" charset="0"/>
              </a:rPr>
              <a:t>5. An injury to the face of a 10 year old boy resulted in class II fracture of the crowns of maxillary central incisors and deep lacerations of lower lip. Which of the following radiograph are indicated for diagnosis of the case?</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A. Radiograph of fractured teeth</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B. Radiograph of mandibular incisor</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C. Bite-wing radiograph</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D. Both A and B</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endParaRPr lang="en-US" sz="2400" dirty="0"/>
          </a:p>
        </p:txBody>
      </p:sp>
      <p:pic>
        <p:nvPicPr>
          <p:cNvPr id="4" name="Picture 3" descr="Krishna Vishwa Vidyapeeth">
            <a:extLst>
              <a:ext uri="{FF2B5EF4-FFF2-40B4-BE49-F238E27FC236}">
                <a16:creationId xmlns:a16="http://schemas.microsoft.com/office/drawing/2014/main" id="{A9AA4D42-D00A-2A6E-9127-0810219D7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269" y="75414"/>
            <a:ext cx="1331481"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493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815F1-EE58-F901-673F-1FDFB3D02C64}"/>
              </a:ext>
            </a:extLst>
          </p:cNvPr>
          <p:cNvSpPr>
            <a:spLocks noGrp="1"/>
          </p:cNvSpPr>
          <p:nvPr>
            <p:ph idx="1"/>
          </p:nvPr>
        </p:nvSpPr>
        <p:spPr>
          <a:xfrm>
            <a:off x="367645" y="226242"/>
            <a:ext cx="10986155" cy="6221691"/>
          </a:xfrm>
        </p:spPr>
        <p:txBody>
          <a:bodyPr numCol="2">
            <a:normAutofit/>
          </a:bodyPr>
          <a:lstStyle/>
          <a:p>
            <a:pPr marL="0" marR="0">
              <a:lnSpc>
                <a:spcPct val="200000"/>
              </a:lnSpc>
              <a:spcBef>
                <a:spcPts val="0"/>
              </a:spcBef>
              <a:spcAft>
                <a:spcPts val="1000"/>
              </a:spcAft>
            </a:pPr>
            <a:r>
              <a:rPr lang="en-US" sz="1600" b="1" dirty="0">
                <a:effectLst/>
                <a:latin typeface="Times New Roman" panose="02020603050405020304" pitchFamily="18" charset="0"/>
                <a:ea typeface="Calibri" panose="020F0502020204030204" pitchFamily="34" charset="0"/>
                <a:cs typeface="Vrinda" panose="020B0502040204020203" pitchFamily="34" charset="0"/>
              </a:rPr>
              <a:t>6. Which of the following is the least reliable finding from a clinical examination of teeth subjected to traumatic injury?</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A. Mobility of teeth</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B. Vitality of teeth</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C. Displacement of teeth</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D Loss of tooth structure</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b="1" dirty="0">
                <a:effectLst/>
                <a:latin typeface="Times New Roman" panose="02020603050405020304" pitchFamily="18" charset="0"/>
                <a:ea typeface="Calibri" panose="020F0502020204030204" pitchFamily="34" charset="0"/>
                <a:cs typeface="Vrinda" panose="020B0502040204020203" pitchFamily="34" charset="0"/>
              </a:rPr>
              <a:t>7. Initial vitality testing of traumatized teeth is most useful to:</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A. Establish a base line for comparison with future testing</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B. Predict the prognosis</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C. Determine whether or not root canal treatment is indicated</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D. None of the above</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b="1" dirty="0">
                <a:effectLst/>
                <a:latin typeface="Times New Roman" panose="02020603050405020304" pitchFamily="18" charset="0"/>
                <a:ea typeface="Calibri" panose="020F0502020204030204" pitchFamily="34" charset="0"/>
                <a:cs typeface="Vrinda" panose="020B0502040204020203" pitchFamily="34" charset="0"/>
              </a:rPr>
              <a:t>8. Your patient is 4 years old. Tooth E was traumatically intruded and approximately 50% of the crown is visible clinically. What is your treatment of choice?</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A. Reposition and splint</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B. Reposition, splint, and primary endodontics</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C. Reposition, splint, and </a:t>
            </a:r>
            <a:r>
              <a:rPr lang="en-US" sz="1600" dirty="0" err="1">
                <a:effectLst/>
                <a:latin typeface="Times New Roman" panose="02020603050405020304" pitchFamily="18" charset="0"/>
                <a:ea typeface="Calibri" panose="020F0502020204030204" pitchFamily="34" charset="0"/>
                <a:cs typeface="Vrinda" panose="020B0502040204020203" pitchFamily="34" charset="0"/>
              </a:rPr>
              <a:t>formocresol</a:t>
            </a:r>
            <a:r>
              <a:rPr lang="en-US" sz="1600" dirty="0">
                <a:effectLst/>
                <a:latin typeface="Times New Roman" panose="02020603050405020304" pitchFamily="18" charset="0"/>
                <a:ea typeface="Calibri" panose="020F0502020204030204" pitchFamily="34" charset="0"/>
                <a:cs typeface="Vrinda" panose="020B0502040204020203" pitchFamily="34" charset="0"/>
              </a:rPr>
              <a:t> pulpotomy</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Vrinda" panose="020B0502040204020203" pitchFamily="34" charset="0"/>
              </a:rPr>
              <a:t>D. None of the above</a:t>
            </a:r>
            <a:endParaRPr lang="en-US" sz="1600" dirty="0">
              <a:effectLst/>
              <a:latin typeface="Calibri" panose="020F0502020204030204" pitchFamily="34" charset="0"/>
              <a:ea typeface="Calibri" panose="020F0502020204030204" pitchFamily="34" charset="0"/>
              <a:cs typeface="Vrinda" panose="020B0502040204020203" pitchFamily="34" charset="0"/>
            </a:endParaRPr>
          </a:p>
          <a:p>
            <a:endParaRPr lang="en-US" dirty="0"/>
          </a:p>
        </p:txBody>
      </p:sp>
      <p:pic>
        <p:nvPicPr>
          <p:cNvPr id="4" name="Picture 3" descr="Krishna Vishwa Vidyapeeth">
            <a:extLst>
              <a:ext uri="{FF2B5EF4-FFF2-40B4-BE49-F238E27FC236}">
                <a16:creationId xmlns:a16="http://schemas.microsoft.com/office/drawing/2014/main" id="{0DADFAED-B641-08FB-F11D-5873FE989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8828" y="0"/>
            <a:ext cx="1013172" cy="100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75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5816-216D-4CDA-9927-0C8E0B0EA9A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9F90058-15DF-41C3-A0D1-34BDB7D48960}"/>
              </a:ext>
            </a:extLst>
          </p:cNvPr>
          <p:cNvSpPr>
            <a:spLocks noGrp="1"/>
          </p:cNvSpPr>
          <p:nvPr>
            <p:ph type="sldNum" sz="quarter" idx="12"/>
          </p:nvPr>
        </p:nvSpPr>
        <p:spPr/>
        <p:txBody>
          <a:bodyPr/>
          <a:lstStyle/>
          <a:p>
            <a:fld id="{F44AE820-6A9B-49F1-ABC6-713B6303E0C0}" type="slidenum">
              <a:rPr lang="en-US" smtClean="0"/>
              <a:t>6</a:t>
            </a:fld>
            <a:endParaRPr lang="en-US"/>
          </a:p>
        </p:txBody>
      </p:sp>
      <p:sp>
        <p:nvSpPr>
          <p:cNvPr id="8" name="Content Placeholder 7">
            <a:extLst>
              <a:ext uri="{FF2B5EF4-FFF2-40B4-BE49-F238E27FC236}">
                <a16:creationId xmlns:a16="http://schemas.microsoft.com/office/drawing/2014/main" id="{11BDD5E3-6F45-448A-B859-EC4065715F05}"/>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746C9E17-F874-4322-9DE2-3DB8F084DAD1}"/>
              </a:ext>
            </a:extLst>
          </p:cNvPr>
          <p:cNvPicPr>
            <a:picLocks noChangeAspect="1"/>
          </p:cNvPicPr>
          <p:nvPr/>
        </p:nvPicPr>
        <p:blipFill rotWithShape="1">
          <a:blip r:embed="rId3"/>
          <a:srcRect l="27165" t="38375" r="28201" b="21219"/>
          <a:stretch/>
        </p:blipFill>
        <p:spPr>
          <a:xfrm>
            <a:off x="122663" y="60586"/>
            <a:ext cx="11935170" cy="6060622"/>
          </a:xfrm>
          <a:prstGeom prst="rect">
            <a:avLst/>
          </a:prstGeom>
        </p:spPr>
      </p:pic>
      <p:sp>
        <p:nvSpPr>
          <p:cNvPr id="11" name="TextBox 10">
            <a:extLst>
              <a:ext uri="{FF2B5EF4-FFF2-40B4-BE49-F238E27FC236}">
                <a16:creationId xmlns:a16="http://schemas.microsoft.com/office/drawing/2014/main" id="{2C05DC36-B1CF-4477-8BC5-B7FFBEA20C68}"/>
              </a:ext>
            </a:extLst>
          </p:cNvPr>
          <p:cNvSpPr txBox="1"/>
          <p:nvPr/>
        </p:nvSpPr>
        <p:spPr>
          <a:xfrm>
            <a:off x="379141" y="6192948"/>
            <a:ext cx="10515600" cy="646331"/>
          </a:xfrm>
          <a:prstGeom prst="rect">
            <a:avLst/>
          </a:prstGeom>
          <a:solidFill>
            <a:srgbClr val="FFFF00"/>
          </a:solidFill>
        </p:spPr>
        <p:txBody>
          <a:bodyPr wrap="square" rtlCol="0">
            <a:spAutoFit/>
          </a:bodyPr>
          <a:lstStyle/>
          <a:p>
            <a:r>
              <a:rPr lang="en-US" dirty="0"/>
              <a:t>Tewari N, Mathur VP, Siddiqui I, </a:t>
            </a:r>
            <a:r>
              <a:rPr lang="en-US" dirty="0" err="1"/>
              <a:t>Morankar</a:t>
            </a:r>
            <a:r>
              <a:rPr lang="en-US" dirty="0"/>
              <a:t> R, Verma AR, Pandey RM. Prevalence of traumatic dental injuries in India: A systematic review and meta-analysis. Indian J Dent Res 2020;31:601-14.</a:t>
            </a:r>
          </a:p>
        </p:txBody>
      </p:sp>
      <p:pic>
        <p:nvPicPr>
          <p:cNvPr id="3" name="Picture 2" descr="Krishna Vishwa Vidyapeeth">
            <a:extLst>
              <a:ext uri="{FF2B5EF4-FFF2-40B4-BE49-F238E27FC236}">
                <a16:creationId xmlns:a16="http://schemas.microsoft.com/office/drawing/2014/main" id="{DE75FF18-2233-CBCF-801A-71CFC8991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35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430CE-0B0B-7A45-B78F-10E6CF8FE7CD}"/>
              </a:ext>
            </a:extLst>
          </p:cNvPr>
          <p:cNvSpPr>
            <a:spLocks noGrp="1"/>
          </p:cNvSpPr>
          <p:nvPr>
            <p:ph idx="1"/>
          </p:nvPr>
        </p:nvSpPr>
        <p:spPr>
          <a:xfrm>
            <a:off x="461913" y="820132"/>
            <a:ext cx="11415860" cy="5844619"/>
          </a:xfrm>
        </p:spPr>
        <p:txBody>
          <a:bodyPr>
            <a:normAutofit fontScale="92500" lnSpcReduction="10000"/>
          </a:bodyPr>
          <a:lstStyle/>
          <a:p>
            <a:pPr marL="0" marR="0">
              <a:lnSpc>
                <a:spcPct val="200000"/>
              </a:lnSpc>
              <a:spcBef>
                <a:spcPts val="0"/>
              </a:spcBef>
              <a:spcAft>
                <a:spcPts val="1000"/>
              </a:spcAft>
            </a:pPr>
            <a:r>
              <a:rPr lang="en-US" sz="1400" b="1" dirty="0">
                <a:effectLst/>
                <a:latin typeface="Times New Roman" panose="02020603050405020304" pitchFamily="18" charset="0"/>
                <a:ea typeface="Calibri" panose="020F0502020204030204" pitchFamily="34" charset="0"/>
                <a:cs typeface="Vrinda" panose="020B0502040204020203" pitchFamily="34" charset="0"/>
              </a:rPr>
              <a:t>9. Your patient is 8 years old. A permanent central incisor is extruded 4 mm</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b="1" dirty="0">
                <a:effectLst/>
                <a:latin typeface="Times New Roman" panose="02020603050405020304" pitchFamily="18" charset="0"/>
                <a:ea typeface="Calibri" panose="020F0502020204030204" pitchFamily="34" charset="0"/>
                <a:cs typeface="Vrinda" panose="020B0502040204020203" pitchFamily="34" charset="0"/>
              </a:rPr>
              <a:t>following an injury 15 minutes ago. What is the treatment of choice?</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A. No immediate treatment, monitor closely for vitality.</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B. Reposition, splint, monitor closely for vitality.</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C. Reposition, splint, initiate calcium hydroxide pulpotomy.</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D. Reposition, splint, initiate calcium hydroxide pulpectomy.</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b="1" dirty="0">
                <a:effectLst/>
                <a:latin typeface="Times New Roman" panose="02020603050405020304" pitchFamily="18" charset="0"/>
                <a:ea typeface="Calibri" panose="020F0502020204030204" pitchFamily="34" charset="0"/>
                <a:cs typeface="Vrinda" panose="020B0502040204020203" pitchFamily="34" charset="0"/>
              </a:rPr>
              <a:t>10. </a:t>
            </a:r>
            <a:r>
              <a:rPr lang="en-US" sz="1400" b="1" dirty="0" err="1">
                <a:effectLst/>
                <a:latin typeface="Times New Roman" panose="02020603050405020304" pitchFamily="18" charset="0"/>
                <a:ea typeface="Calibri" panose="020F0502020204030204" pitchFamily="34" charset="0"/>
                <a:cs typeface="Vrinda" panose="020B0502040204020203" pitchFamily="34" charset="0"/>
              </a:rPr>
              <a:t>Apexogenesis</a:t>
            </a:r>
            <a:r>
              <a:rPr lang="en-US" sz="1400" b="1" dirty="0">
                <a:effectLst/>
                <a:latin typeface="Times New Roman" panose="02020603050405020304" pitchFamily="18" charset="0"/>
                <a:ea typeface="Calibri" panose="020F0502020204030204" pitchFamily="34" charset="0"/>
                <a:cs typeface="Vrinda" panose="020B0502040204020203" pitchFamily="34" charset="0"/>
              </a:rPr>
              <a:t> is:</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A. Formation of the apical one-third of the root</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B. Formation of the apical two-thirds of the root</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C. Closure of the apical foramen in a developing tooth</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pPr marL="0" marR="0">
              <a:lnSpc>
                <a:spcPct val="200000"/>
              </a:lnSpc>
              <a:spcBef>
                <a:spcPts val="0"/>
              </a:spcBef>
              <a:spcAft>
                <a:spcPts val="1000"/>
              </a:spcAft>
            </a:pPr>
            <a:r>
              <a:rPr lang="en-US" sz="1400" dirty="0">
                <a:effectLst/>
                <a:latin typeface="Times New Roman" panose="02020603050405020304" pitchFamily="18" charset="0"/>
                <a:ea typeface="Calibri" panose="020F0502020204030204" pitchFamily="34" charset="0"/>
                <a:cs typeface="Vrinda" panose="020B0502040204020203" pitchFamily="34" charset="0"/>
              </a:rPr>
              <a:t>D. Deposition of cellular cementum at the apex of the root</a:t>
            </a:r>
            <a:endParaRPr lang="en-US" sz="1400" dirty="0">
              <a:effectLst/>
              <a:latin typeface="Calibri" panose="020F0502020204030204" pitchFamily="34" charset="0"/>
              <a:ea typeface="Calibri" panose="020F0502020204030204" pitchFamily="34" charset="0"/>
              <a:cs typeface="Vrinda" panose="020B0502040204020203" pitchFamily="34" charset="0"/>
            </a:endParaRPr>
          </a:p>
          <a:p>
            <a:endParaRPr lang="en-US" sz="2400" dirty="0"/>
          </a:p>
        </p:txBody>
      </p:sp>
      <p:pic>
        <p:nvPicPr>
          <p:cNvPr id="4" name="Picture 3" descr="Krishna Vishwa Vidyapeeth">
            <a:extLst>
              <a:ext uri="{FF2B5EF4-FFF2-40B4-BE49-F238E27FC236}">
                <a16:creationId xmlns:a16="http://schemas.microsoft.com/office/drawing/2014/main" id="{7B6DD7F4-2108-45E6-4DDF-7B6D0653F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269" y="75414"/>
            <a:ext cx="1331481"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97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5B9B-ACA6-468A-AEE7-A61E00639B8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A2716F0-D2CF-40A8-91F3-AFD366B09A36}"/>
              </a:ext>
            </a:extLst>
          </p:cNvPr>
          <p:cNvSpPr>
            <a:spLocks noGrp="1"/>
          </p:cNvSpPr>
          <p:nvPr>
            <p:ph type="sldNum" sz="quarter" idx="12"/>
          </p:nvPr>
        </p:nvSpPr>
        <p:spPr/>
        <p:txBody>
          <a:bodyPr/>
          <a:lstStyle/>
          <a:p>
            <a:fld id="{F44AE820-6A9B-49F1-ABC6-713B6303E0C0}" type="slidenum">
              <a:rPr lang="en-US" smtClean="0"/>
              <a:t>7</a:t>
            </a:fld>
            <a:endParaRPr lang="en-US"/>
          </a:p>
        </p:txBody>
      </p:sp>
      <p:sp>
        <p:nvSpPr>
          <p:cNvPr id="5" name="Content Placeholder 2">
            <a:extLst>
              <a:ext uri="{FF2B5EF4-FFF2-40B4-BE49-F238E27FC236}">
                <a16:creationId xmlns:a16="http://schemas.microsoft.com/office/drawing/2014/main" id="{791EF36D-EE95-416D-930E-FF86380DD116}"/>
              </a:ext>
            </a:extLst>
          </p:cNvPr>
          <p:cNvSpPr txBox="1">
            <a:spLocks/>
          </p:cNvSpPr>
          <p:nvPr/>
        </p:nvSpPr>
        <p:spPr>
          <a:xfrm>
            <a:off x="5257799" y="1253331"/>
            <a:ext cx="57670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pooled prevalence of TDI for age groups and genders in India was estimated as 13%</a:t>
            </a:r>
          </a:p>
          <a:p>
            <a:r>
              <a:rPr lang="en-US" dirty="0"/>
              <a:t>The pooled prevalence of TDI in children less than 6 years of age was found to be slightly higher than their older counterparts</a:t>
            </a:r>
          </a:p>
          <a:p>
            <a:r>
              <a:rPr lang="en-US" dirty="0"/>
              <a:t>Inadequate lip coverage and increased overjet are the risk factors associated with TDI</a:t>
            </a:r>
          </a:p>
        </p:txBody>
      </p:sp>
      <p:pic>
        <p:nvPicPr>
          <p:cNvPr id="6" name="Picture 5">
            <a:extLst>
              <a:ext uri="{FF2B5EF4-FFF2-40B4-BE49-F238E27FC236}">
                <a16:creationId xmlns:a16="http://schemas.microsoft.com/office/drawing/2014/main" id="{64BD38E9-78B8-419F-9946-BE443655EC22}"/>
              </a:ext>
            </a:extLst>
          </p:cNvPr>
          <p:cNvPicPr>
            <a:picLocks noChangeAspect="1"/>
          </p:cNvPicPr>
          <p:nvPr/>
        </p:nvPicPr>
        <p:blipFill rotWithShape="1">
          <a:blip r:embed="rId3"/>
          <a:srcRect l="50000" t="30731" r="28475" b="22277"/>
          <a:stretch/>
        </p:blipFill>
        <p:spPr>
          <a:xfrm>
            <a:off x="275062" y="266816"/>
            <a:ext cx="4812646" cy="5910147"/>
          </a:xfrm>
          <a:prstGeom prst="rect">
            <a:avLst/>
          </a:prstGeom>
        </p:spPr>
      </p:pic>
      <p:sp>
        <p:nvSpPr>
          <p:cNvPr id="7" name="TextBox 6">
            <a:extLst>
              <a:ext uri="{FF2B5EF4-FFF2-40B4-BE49-F238E27FC236}">
                <a16:creationId xmlns:a16="http://schemas.microsoft.com/office/drawing/2014/main" id="{8511E947-F46A-46B4-8065-AE2F47DF5979}"/>
              </a:ext>
            </a:extLst>
          </p:cNvPr>
          <p:cNvSpPr txBox="1"/>
          <p:nvPr/>
        </p:nvSpPr>
        <p:spPr>
          <a:xfrm>
            <a:off x="379141" y="6192948"/>
            <a:ext cx="10515600" cy="646331"/>
          </a:xfrm>
          <a:prstGeom prst="rect">
            <a:avLst/>
          </a:prstGeom>
          <a:solidFill>
            <a:srgbClr val="FFFF00"/>
          </a:solidFill>
        </p:spPr>
        <p:txBody>
          <a:bodyPr wrap="square" rtlCol="0">
            <a:spAutoFit/>
          </a:bodyPr>
          <a:lstStyle/>
          <a:p>
            <a:r>
              <a:rPr lang="en-US" dirty="0"/>
              <a:t>Tewari N, Mathur VP, Siddiqui I, </a:t>
            </a:r>
            <a:r>
              <a:rPr lang="en-US" dirty="0" err="1"/>
              <a:t>Morankar</a:t>
            </a:r>
            <a:r>
              <a:rPr lang="en-US" dirty="0"/>
              <a:t> R, Verma AR, Pandey RM. Prevalence of traumatic dental injuries in India: A systematic review and meta-analysis. Indian J Dent Res 2020;31:601-14.</a:t>
            </a:r>
          </a:p>
        </p:txBody>
      </p:sp>
      <p:pic>
        <p:nvPicPr>
          <p:cNvPr id="3" name="Picture 2" descr="Krishna Vishwa Vidyapeeth">
            <a:extLst>
              <a:ext uri="{FF2B5EF4-FFF2-40B4-BE49-F238E27FC236}">
                <a16:creationId xmlns:a16="http://schemas.microsoft.com/office/drawing/2014/main" id="{892EDE6E-64E9-BBB7-866E-65D4662EB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628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2481-6689-45FC-94AE-7997078DCA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102787-A816-4CAE-AB0F-E32D1E171D0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92356CC-6D13-4BFE-BA91-274924B6CE89}"/>
              </a:ext>
            </a:extLst>
          </p:cNvPr>
          <p:cNvPicPr>
            <a:picLocks noChangeAspect="1"/>
          </p:cNvPicPr>
          <p:nvPr/>
        </p:nvPicPr>
        <p:blipFill rotWithShape="1">
          <a:blip r:embed="rId2"/>
          <a:srcRect l="21250" t="21111" r="21875" b="6666"/>
          <a:stretch/>
        </p:blipFill>
        <p:spPr>
          <a:xfrm>
            <a:off x="0" y="52183"/>
            <a:ext cx="9455085" cy="6753634"/>
          </a:xfrm>
          <a:prstGeom prst="rect">
            <a:avLst/>
          </a:prstGeom>
        </p:spPr>
      </p:pic>
      <p:sp>
        <p:nvSpPr>
          <p:cNvPr id="5" name="Slide Number Placeholder 4">
            <a:extLst>
              <a:ext uri="{FF2B5EF4-FFF2-40B4-BE49-F238E27FC236}">
                <a16:creationId xmlns:a16="http://schemas.microsoft.com/office/drawing/2014/main" id="{9F526192-4638-4A77-A034-7C5A152812B1}"/>
              </a:ext>
            </a:extLst>
          </p:cNvPr>
          <p:cNvSpPr>
            <a:spLocks noGrp="1"/>
          </p:cNvSpPr>
          <p:nvPr>
            <p:ph type="sldNum" sz="quarter" idx="12"/>
          </p:nvPr>
        </p:nvSpPr>
        <p:spPr/>
        <p:txBody>
          <a:bodyPr/>
          <a:lstStyle/>
          <a:p>
            <a:fld id="{F44AE820-6A9B-49F1-ABC6-713B6303E0C0}" type="slidenum">
              <a:rPr lang="en-US" smtClean="0"/>
              <a:t>8</a:t>
            </a:fld>
            <a:endParaRPr lang="en-US"/>
          </a:p>
        </p:txBody>
      </p:sp>
      <p:pic>
        <p:nvPicPr>
          <p:cNvPr id="6" name="Picture 5" descr="Krishna Vishwa Vidyapeeth">
            <a:extLst>
              <a:ext uri="{FF2B5EF4-FFF2-40B4-BE49-F238E27FC236}">
                <a16:creationId xmlns:a16="http://schemas.microsoft.com/office/drawing/2014/main" id="{FCCA07B4-E459-025A-FA7D-5FC212F1A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8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93127C2C-6A67-44F3-B58A-D03C3E7CC9BE}"/>
              </a:ext>
            </a:extLst>
          </p:cNvPr>
          <p:cNvSpPr txBox="1"/>
          <p:nvPr/>
        </p:nvSpPr>
        <p:spPr>
          <a:xfrm>
            <a:off x="304800" y="382974"/>
            <a:ext cx="5867400" cy="6092052"/>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0" tIns="13335" rIns="0" bIns="0" rtlCol="0">
            <a:spAutoFit/>
          </a:bodyPr>
          <a:lstStyle/>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of anterior teeth trauma by Sweets (1955) </a:t>
            </a:r>
            <a:endParaRPr lang="en-IN" sz="2000" spc="-5" dirty="0">
              <a:latin typeface="Times New Roman" panose="02020603050405020304" pitchFamily="18" charset="0"/>
              <a:cs typeface="Times New Roman" panose="02020603050405020304" pitchFamily="18" charset="0"/>
            </a:endParaRPr>
          </a:p>
          <a:p>
            <a:pPr>
              <a:lnSpc>
                <a:spcPct val="100000"/>
              </a:lnSpc>
              <a:spcBef>
                <a:spcPts val="105"/>
              </a:spcBef>
              <a:buSzPct val="69230"/>
              <a:tabLst>
                <a:tab pos="287020" algn="l"/>
              </a:tabLst>
            </a:pPr>
            <a:r>
              <a:rPr sz="2000" spc="-5" dirty="0">
                <a:latin typeface="Times New Roman" panose="02020603050405020304" pitchFamily="18" charset="0"/>
                <a:cs typeface="Times New Roman" panose="02020603050405020304" pitchFamily="18" charset="0"/>
              </a:rPr>
              <a:t>Classification </a:t>
            </a:r>
            <a:r>
              <a:rPr sz="2000" dirty="0">
                <a:latin typeface="Times New Roman" panose="02020603050405020304" pitchFamily="18" charset="0"/>
                <a:cs typeface="Times New Roman" panose="02020603050405020304" pitchFamily="18" charset="0"/>
              </a:rPr>
              <a:t>by</a:t>
            </a:r>
            <a:r>
              <a:rPr sz="2000" spc="-2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Rabinowitch</a:t>
            </a:r>
            <a:r>
              <a:rPr lang="en-IN" sz="200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(1956)</a:t>
            </a:r>
            <a:endParaRPr lang="en-IN" sz="2000" dirty="0">
              <a:latin typeface="Times New Roman" panose="02020603050405020304" pitchFamily="18" charset="0"/>
              <a:cs typeface="Times New Roman" panose="02020603050405020304" pitchFamily="18" charset="0"/>
            </a:endParaRPr>
          </a:p>
          <a:p>
            <a:pPr>
              <a:lnSpc>
                <a:spcPct val="100000"/>
              </a:lnSpc>
              <a:spcBef>
                <a:spcPts val="105"/>
              </a:spcBef>
              <a:buSzPct val="69230"/>
              <a:tabLst>
                <a:tab pos="287020" algn="l"/>
              </a:tabLst>
            </a:pPr>
            <a:r>
              <a:rPr sz="2000" dirty="0">
                <a:latin typeface="Times New Roman" panose="02020603050405020304" pitchFamily="18" charset="0"/>
                <a:cs typeface="Times New Roman" panose="02020603050405020304" pitchFamily="18" charset="0"/>
              </a:rPr>
              <a:t>Bennet </a:t>
            </a:r>
            <a:r>
              <a:rPr sz="2000" spc="-5" dirty="0">
                <a:latin typeface="Times New Roman" panose="02020603050405020304" pitchFamily="18" charset="0"/>
                <a:cs typeface="Times New Roman" panose="02020603050405020304" pitchFamily="18" charset="0"/>
              </a:rPr>
              <a:t>classification</a:t>
            </a:r>
            <a:r>
              <a:rPr sz="2000" spc="-1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(1963)</a:t>
            </a:r>
            <a:endParaRPr lang="en-IN" sz="2000" dirty="0">
              <a:latin typeface="Times New Roman" panose="02020603050405020304" pitchFamily="18" charset="0"/>
              <a:cs typeface="Times New Roman" panose="02020603050405020304" pitchFamily="18" charset="0"/>
            </a:endParaRPr>
          </a:p>
          <a:p>
            <a:pPr>
              <a:spcBef>
                <a:spcPts val="105"/>
              </a:spcBef>
              <a:buSzPct val="69230"/>
              <a:tabLst>
                <a:tab pos="287020" algn="l"/>
              </a:tabLst>
            </a:pPr>
            <a:r>
              <a:rPr lang="en-IN" sz="2000" spc="-5" dirty="0">
                <a:latin typeface="Times New Roman" panose="02020603050405020304" pitchFamily="18" charset="0"/>
                <a:cs typeface="Times New Roman" panose="02020603050405020304" pitchFamily="18" charset="0"/>
              </a:rPr>
              <a:t>Classification </a:t>
            </a:r>
            <a:r>
              <a:rPr lang="en-IN" sz="2000" dirty="0">
                <a:latin typeface="Times New Roman" panose="02020603050405020304" pitchFamily="18" charset="0"/>
                <a:cs typeface="Times New Roman" panose="02020603050405020304" pitchFamily="18" charset="0"/>
              </a:rPr>
              <a:t>by</a:t>
            </a:r>
            <a:r>
              <a:rPr lang="en-IN" sz="2000" spc="-15"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Ulfohn</a:t>
            </a:r>
            <a:r>
              <a:rPr lang="en-IN" sz="2000" dirty="0">
                <a:latin typeface="Times New Roman" panose="02020603050405020304" pitchFamily="18" charset="0"/>
                <a:cs typeface="Times New Roman" panose="02020603050405020304" pitchFamily="18" charset="0"/>
              </a:rPr>
              <a:t> (1969)</a:t>
            </a:r>
          </a:p>
          <a:p>
            <a:pPr>
              <a:spcBef>
                <a:spcPts val="105"/>
              </a:spcBef>
              <a:buSzPct val="69230"/>
              <a:tabLst>
                <a:tab pos="287020" algn="l"/>
              </a:tabLst>
            </a:pPr>
            <a:r>
              <a:rPr lang="en-IN" sz="2000" b="1" dirty="0">
                <a:solidFill>
                  <a:schemeClr val="tx1"/>
                </a:solidFill>
                <a:latin typeface="Times New Roman" panose="02020603050405020304" pitchFamily="18" charset="0"/>
                <a:cs typeface="Times New Roman" panose="02020603050405020304" pitchFamily="18" charset="0"/>
              </a:rPr>
              <a:t>Ellis and Davey</a:t>
            </a:r>
            <a:r>
              <a:rPr lang="en-IN" sz="2000" b="1" spc="-20" dirty="0">
                <a:solidFill>
                  <a:schemeClr val="tx1"/>
                </a:solidFill>
                <a:latin typeface="Times New Roman" panose="02020603050405020304" pitchFamily="18" charset="0"/>
                <a:cs typeface="Times New Roman" panose="02020603050405020304" pitchFamily="18" charset="0"/>
              </a:rPr>
              <a:t> </a:t>
            </a:r>
            <a:r>
              <a:rPr lang="en-IN" sz="2000" b="1" spc="-5" dirty="0">
                <a:solidFill>
                  <a:schemeClr val="tx1"/>
                </a:solidFill>
                <a:latin typeface="Times New Roman" panose="02020603050405020304" pitchFamily="18" charset="0"/>
                <a:cs typeface="Times New Roman" panose="02020603050405020304" pitchFamily="18" charset="0"/>
              </a:rPr>
              <a:t>classification (1970)</a:t>
            </a:r>
          </a:p>
          <a:p>
            <a:pPr>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Hargreaves and Craig (1970)</a:t>
            </a:r>
          </a:p>
          <a:p>
            <a:pPr>
              <a:spcBef>
                <a:spcPts val="105"/>
              </a:spcBef>
              <a:buSzPct val="69230"/>
              <a:tabLst>
                <a:tab pos="287020" algn="l"/>
              </a:tabLst>
            </a:pPr>
            <a:r>
              <a:rPr lang="en-IN" sz="2000" b="1" dirty="0">
                <a:latin typeface="Times New Roman" panose="02020603050405020304" pitchFamily="18" charset="0"/>
                <a:cs typeface="Times New Roman" panose="02020603050405020304" pitchFamily="18" charset="0"/>
              </a:rPr>
              <a:t>WHO</a:t>
            </a:r>
            <a:r>
              <a:rPr lang="en-IN" sz="2000" b="1" spc="-25" dirty="0">
                <a:latin typeface="Times New Roman" panose="02020603050405020304" pitchFamily="18" charset="0"/>
                <a:cs typeface="Times New Roman" panose="02020603050405020304" pitchFamily="18" charset="0"/>
              </a:rPr>
              <a:t> </a:t>
            </a:r>
            <a:r>
              <a:rPr lang="en-IN" sz="2000" b="1" spc="-5" dirty="0">
                <a:latin typeface="Times New Roman" panose="02020603050405020304" pitchFamily="18" charset="0"/>
                <a:cs typeface="Times New Roman" panose="02020603050405020304" pitchFamily="18" charset="0"/>
              </a:rPr>
              <a:t>classification (1978) </a:t>
            </a:r>
          </a:p>
          <a:p>
            <a:pPr>
              <a:spcBef>
                <a:spcPts val="105"/>
              </a:spcBef>
              <a:buSzPct val="69230"/>
              <a:tabLst>
                <a:tab pos="287020" algn="l"/>
              </a:tabLst>
            </a:pPr>
            <a:r>
              <a:rPr lang="en-IN" sz="2000" spc="-5" dirty="0">
                <a:latin typeface="Times New Roman" panose="02020603050405020304" pitchFamily="18" charset="0"/>
                <a:cs typeface="Times New Roman" panose="02020603050405020304" pitchFamily="18" charset="0"/>
              </a:rPr>
              <a:t>Garcia </a:t>
            </a:r>
            <a:r>
              <a:rPr lang="en-IN" sz="2000" spc="5" dirty="0">
                <a:latin typeface="Times New Roman" panose="02020603050405020304" pitchFamily="18" charset="0"/>
                <a:cs typeface="Times New Roman" panose="02020603050405020304" pitchFamily="18" charset="0"/>
              </a:rPr>
              <a:t>Godoy </a:t>
            </a:r>
            <a:r>
              <a:rPr lang="en-IN" sz="2000" spc="-5" dirty="0">
                <a:latin typeface="Times New Roman" panose="02020603050405020304" pitchFamily="18" charset="0"/>
                <a:cs typeface="Times New Roman" panose="02020603050405020304" pitchFamily="18" charset="0"/>
              </a:rPr>
              <a:t>classification</a:t>
            </a:r>
            <a:r>
              <a:rPr lang="en-IN" sz="2000" spc="-40" dirty="0">
                <a:latin typeface="Times New Roman" panose="02020603050405020304" pitchFamily="18" charset="0"/>
                <a:cs typeface="Times New Roman" panose="02020603050405020304" pitchFamily="18" charset="0"/>
              </a:rPr>
              <a:t> </a:t>
            </a:r>
            <a:r>
              <a:rPr lang="en-IN" sz="2000" dirty="0">
                <a:latin typeface="Times New Roman" panose="02020603050405020304" pitchFamily="18" charset="0"/>
                <a:cs typeface="Times New Roman" panose="02020603050405020304" pitchFamily="18" charset="0"/>
              </a:rPr>
              <a:t>(1980)</a:t>
            </a:r>
          </a:p>
          <a:p>
            <a:pPr>
              <a:lnSpc>
                <a:spcPct val="100000"/>
              </a:lnSpc>
              <a:spcBef>
                <a:spcPts val="105"/>
              </a:spcBef>
              <a:buSzPct val="69230"/>
              <a:tabLst>
                <a:tab pos="287020" algn="l"/>
              </a:tabLst>
            </a:pPr>
            <a:r>
              <a:rPr sz="2000" b="1" dirty="0">
                <a:latin typeface="Times New Roman" panose="02020603050405020304" pitchFamily="18" charset="0"/>
                <a:cs typeface="Times New Roman" panose="02020603050405020304" pitchFamily="18" charset="0"/>
              </a:rPr>
              <a:t>Andreas</a:t>
            </a:r>
            <a:r>
              <a:rPr lang="en-IN" sz="2000" b="1" dirty="0">
                <a:latin typeface="Times New Roman" panose="02020603050405020304" pitchFamily="18" charset="0"/>
                <a:cs typeface="Times New Roman" panose="02020603050405020304" pitchFamily="18" charset="0"/>
              </a:rPr>
              <a:t>e</a:t>
            </a:r>
            <a:r>
              <a:rPr sz="2000" b="1" dirty="0">
                <a:latin typeface="Times New Roman" panose="02020603050405020304" pitchFamily="18" charset="0"/>
                <a:cs typeface="Times New Roman" panose="02020603050405020304" pitchFamily="18" charset="0"/>
              </a:rPr>
              <a:t>n</a:t>
            </a:r>
            <a:r>
              <a:rPr sz="2000" b="1" spc="-5" dirty="0">
                <a:latin typeface="Times New Roman" panose="02020603050405020304" pitchFamily="18" charset="0"/>
                <a:cs typeface="Times New Roman" panose="02020603050405020304" pitchFamily="18" charset="0"/>
              </a:rPr>
              <a:t> classification</a:t>
            </a:r>
            <a:r>
              <a:rPr lang="en-IN" sz="2000" b="1" spc="-5" dirty="0">
                <a:latin typeface="Times New Roman" panose="02020603050405020304" pitchFamily="18" charset="0"/>
                <a:cs typeface="Times New Roman" panose="02020603050405020304" pitchFamily="18" charset="0"/>
              </a:rPr>
              <a:t> </a:t>
            </a:r>
            <a:r>
              <a:rPr sz="2000" b="1" spc="-5" dirty="0">
                <a:latin typeface="Times New Roman" panose="02020603050405020304" pitchFamily="18" charset="0"/>
                <a:cs typeface="Times New Roman" panose="02020603050405020304" pitchFamily="18" charset="0"/>
              </a:rPr>
              <a:t>(1981)</a:t>
            </a:r>
            <a:endParaRPr lang="en-IN" sz="2000" b="1" spc="-5" dirty="0">
              <a:latin typeface="Times New Roman" panose="02020603050405020304" pitchFamily="18" charset="0"/>
              <a:cs typeface="Times New Roman" panose="02020603050405020304" pitchFamily="18" charset="0"/>
            </a:endParaRPr>
          </a:p>
          <a:p>
            <a:pPr>
              <a:lnSpc>
                <a:spcPct val="100000"/>
              </a:lnSpc>
              <a:spcBef>
                <a:spcPts val="105"/>
              </a:spcBef>
              <a:buSzPct val="69230"/>
              <a:tabLst>
                <a:tab pos="287020" algn="l"/>
              </a:tabLst>
            </a:pPr>
            <a:r>
              <a:rPr sz="2000" dirty="0">
                <a:latin typeface="Times New Roman" panose="02020603050405020304" pitchFamily="18" charset="0"/>
                <a:cs typeface="Times New Roman" panose="02020603050405020304" pitchFamily="18" charset="0"/>
              </a:rPr>
              <a:t>Johnson</a:t>
            </a:r>
            <a:r>
              <a:rPr sz="2000" spc="-2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classification(1981)</a:t>
            </a:r>
            <a:endParaRPr lang="en-IN" sz="2000" spc="-5" dirty="0">
              <a:latin typeface="Times New Roman" panose="02020603050405020304" pitchFamily="18" charset="0"/>
              <a:cs typeface="Times New Roman" panose="02020603050405020304" pitchFamily="18" charset="0"/>
            </a:endParaRPr>
          </a:p>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a:t>
            </a:r>
            <a:r>
              <a:rPr lang="en-IN" sz="2000" dirty="0" err="1">
                <a:latin typeface="Times New Roman" panose="02020603050405020304" pitchFamily="18" charset="0"/>
                <a:cs typeface="Times New Roman" panose="02020603050405020304" pitchFamily="18" charset="0"/>
              </a:rPr>
              <a:t>Basrani</a:t>
            </a:r>
            <a:r>
              <a:rPr lang="en-IN" sz="2000" dirty="0">
                <a:latin typeface="Times New Roman" panose="02020603050405020304" pitchFamily="18" charset="0"/>
                <a:cs typeface="Times New Roman" panose="02020603050405020304" pitchFamily="18" charset="0"/>
              </a:rPr>
              <a:t> (1982)</a:t>
            </a:r>
          </a:p>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Galea (1984)</a:t>
            </a:r>
          </a:p>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Burton, et al. (1985)</a:t>
            </a:r>
          </a:p>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Stockwell (1988)</a:t>
            </a:r>
          </a:p>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Lee-Knight, et al. (1989)</a:t>
            </a:r>
          </a:p>
          <a:p>
            <a:pPr>
              <a:lnSpc>
                <a:spcPct val="100000"/>
              </a:lnSpc>
              <a:spcBef>
                <a:spcPts val="105"/>
              </a:spcBef>
              <a:buSzPct val="69230"/>
              <a:tabLst>
                <a:tab pos="287020" algn="l"/>
              </a:tabLst>
            </a:pPr>
            <a:r>
              <a:rPr lang="fr-FR" sz="2000" dirty="0">
                <a:latin typeface="Times New Roman" panose="02020603050405020304" pitchFamily="18" charset="0"/>
                <a:cs typeface="Times New Roman" panose="02020603050405020304" pitchFamily="18" charset="0"/>
              </a:rPr>
              <a:t>Classification by </a:t>
            </a:r>
            <a:r>
              <a:rPr lang="fr-FR" sz="2000" dirty="0" err="1">
                <a:latin typeface="Times New Roman" panose="02020603050405020304" pitchFamily="18" charset="0"/>
                <a:cs typeface="Times New Roman" panose="02020603050405020304" pitchFamily="18" charset="0"/>
              </a:rPr>
              <a:t>Bijella</a:t>
            </a:r>
            <a:r>
              <a:rPr lang="fr-FR" sz="2000" dirty="0">
                <a:latin typeface="Times New Roman" panose="02020603050405020304" pitchFamily="18" charset="0"/>
                <a:cs typeface="Times New Roman" panose="02020603050405020304" pitchFamily="18" charset="0"/>
              </a:rPr>
              <a:t>, et al. (1990)</a:t>
            </a:r>
          </a:p>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Forsberg and </a:t>
            </a:r>
            <a:r>
              <a:rPr lang="en-IN" sz="2000" dirty="0" err="1">
                <a:latin typeface="Times New Roman" panose="02020603050405020304" pitchFamily="18" charset="0"/>
                <a:cs typeface="Times New Roman" panose="02020603050405020304" pitchFamily="18" charset="0"/>
              </a:rPr>
              <a:t>Tedestam</a:t>
            </a:r>
            <a:r>
              <a:rPr lang="en-IN" sz="2000" dirty="0">
                <a:latin typeface="Times New Roman" panose="02020603050405020304" pitchFamily="18" charset="0"/>
                <a:cs typeface="Times New Roman" panose="02020603050405020304" pitchFamily="18" charset="0"/>
              </a:rPr>
              <a:t> (1990)</a:t>
            </a:r>
          </a:p>
          <a:p>
            <a:pPr>
              <a:lnSpc>
                <a:spcPct val="100000"/>
              </a:lnSpc>
              <a:spcBef>
                <a:spcPts val="105"/>
              </a:spcBef>
              <a:buSzPct val="69230"/>
              <a:tabLst>
                <a:tab pos="287020" algn="l"/>
              </a:tabLst>
            </a:pPr>
            <a:r>
              <a:rPr lang="fr-FR" sz="2000" dirty="0">
                <a:latin typeface="Times New Roman" panose="02020603050405020304" pitchFamily="18" charset="0"/>
                <a:cs typeface="Times New Roman" panose="02020603050405020304" pitchFamily="18" charset="0"/>
              </a:rPr>
              <a:t>Classification by Perez, et al. (1991) </a:t>
            </a:r>
          </a:p>
          <a:p>
            <a:pPr>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a:t>
            </a:r>
            <a:r>
              <a:rPr lang="en-IN" sz="2000" dirty="0" err="1">
                <a:latin typeface="Times New Roman" panose="02020603050405020304" pitchFamily="18" charset="0"/>
                <a:cs typeface="Times New Roman" panose="02020603050405020304" pitchFamily="18" charset="0"/>
              </a:rPr>
              <a:t>Zerman</a:t>
            </a:r>
            <a:r>
              <a:rPr lang="en-IN" sz="2000" dirty="0">
                <a:latin typeface="Times New Roman" panose="02020603050405020304" pitchFamily="18" charset="0"/>
                <a:cs typeface="Times New Roman" panose="02020603050405020304" pitchFamily="18" charset="0"/>
              </a:rPr>
              <a:t> and </a:t>
            </a:r>
            <a:r>
              <a:rPr lang="en-IN" sz="2000" dirty="0" err="1">
                <a:latin typeface="Times New Roman" panose="02020603050405020304" pitchFamily="18" charset="0"/>
                <a:cs typeface="Times New Roman" panose="02020603050405020304" pitchFamily="18" charset="0"/>
              </a:rPr>
              <a:t>Cavellari</a:t>
            </a:r>
            <a:r>
              <a:rPr lang="en-IN" sz="2000" dirty="0">
                <a:latin typeface="Times New Roman" panose="02020603050405020304" pitchFamily="18" charset="0"/>
                <a:cs typeface="Times New Roman" panose="02020603050405020304" pitchFamily="18" charset="0"/>
              </a:rPr>
              <a:t> (1993) </a:t>
            </a:r>
            <a:endParaRPr lang="en-IN" sz="2000" b="1" dirty="0">
              <a:latin typeface="Times New Roman" panose="02020603050405020304" pitchFamily="18" charset="0"/>
              <a:cs typeface="Times New Roman" panose="02020603050405020304" pitchFamily="18" charset="0"/>
            </a:endParaRPr>
          </a:p>
        </p:txBody>
      </p:sp>
      <p:sp>
        <p:nvSpPr>
          <p:cNvPr id="5" name="object 3">
            <a:extLst>
              <a:ext uri="{FF2B5EF4-FFF2-40B4-BE49-F238E27FC236}">
                <a16:creationId xmlns:a16="http://schemas.microsoft.com/office/drawing/2014/main" id="{8FD74FA4-D1D1-4938-B938-AB976F01621F}"/>
              </a:ext>
            </a:extLst>
          </p:cNvPr>
          <p:cNvSpPr txBox="1"/>
          <p:nvPr/>
        </p:nvSpPr>
        <p:spPr>
          <a:xfrm>
            <a:off x="6360160" y="1005143"/>
            <a:ext cx="5374640" cy="2847574"/>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0" tIns="13335" rIns="0" bIns="0" rtlCol="0">
            <a:spAutoFit/>
          </a:bodyPr>
          <a:lstStyle/>
          <a:p>
            <a:pPr algn="just">
              <a:lnSpc>
                <a:spcPct val="100000"/>
              </a:lnSpc>
              <a:spcBef>
                <a:spcPts val="105"/>
              </a:spcBef>
              <a:buSzPct val="69230"/>
              <a:tabLst>
                <a:tab pos="287020" algn="l"/>
              </a:tabLst>
            </a:pPr>
            <a:r>
              <a:rPr lang="en-IN" sz="2000" b="1" dirty="0">
                <a:latin typeface="Times New Roman" panose="02020603050405020304" pitchFamily="18" charset="0"/>
                <a:cs typeface="Times New Roman" panose="02020603050405020304" pitchFamily="18" charset="0"/>
              </a:rPr>
              <a:t>Classification by World Health Organization in its application of International Diseases of Dentistry and Stomatology (1994)</a:t>
            </a:r>
          </a:p>
          <a:p>
            <a:pPr algn="just">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Burden (1995)</a:t>
            </a:r>
          </a:p>
          <a:p>
            <a:pPr algn="just">
              <a:lnSpc>
                <a:spcPct val="100000"/>
              </a:lnSpc>
              <a:spcBef>
                <a:spcPts val="105"/>
              </a:spcBef>
              <a:buSzPct val="69230"/>
              <a:tabLst>
                <a:tab pos="287020" algn="l"/>
              </a:tabLst>
            </a:pPr>
            <a:r>
              <a:rPr lang="en-IN" sz="2000" b="1" dirty="0">
                <a:latin typeface="Times New Roman" panose="02020603050405020304" pitchFamily="18" charset="0"/>
                <a:cs typeface="Times New Roman" panose="02020603050405020304" pitchFamily="18" charset="0"/>
              </a:rPr>
              <a:t>Classification of dental trauma of primary teeth by Fried and Erickson (1995)</a:t>
            </a:r>
          </a:p>
          <a:p>
            <a:pPr algn="just">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Hamilton, et al. (1997)</a:t>
            </a:r>
          </a:p>
          <a:p>
            <a:pPr algn="just">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a:t>
            </a:r>
            <a:r>
              <a:rPr lang="en-IN" sz="2000" dirty="0" err="1">
                <a:latin typeface="Times New Roman" panose="02020603050405020304" pitchFamily="18" charset="0"/>
                <a:cs typeface="Times New Roman" panose="02020603050405020304" pitchFamily="18" charset="0"/>
              </a:rPr>
              <a:t>Spinas</a:t>
            </a:r>
            <a:r>
              <a:rPr lang="en-IN" sz="2000" dirty="0">
                <a:latin typeface="Times New Roman" panose="02020603050405020304" pitchFamily="18" charset="0"/>
                <a:cs typeface="Times New Roman" panose="02020603050405020304" pitchFamily="18" charset="0"/>
              </a:rPr>
              <a:t> (2002)</a:t>
            </a:r>
          </a:p>
          <a:p>
            <a:pPr algn="just">
              <a:lnSpc>
                <a:spcPct val="100000"/>
              </a:lnSpc>
              <a:spcBef>
                <a:spcPts val="105"/>
              </a:spcBef>
              <a:buSzPct val="69230"/>
              <a:tabLst>
                <a:tab pos="287020" algn="l"/>
              </a:tabLst>
            </a:pPr>
            <a:r>
              <a:rPr lang="en-IN" sz="2000" dirty="0">
                <a:latin typeface="Times New Roman" panose="02020603050405020304" pitchFamily="18" charset="0"/>
                <a:cs typeface="Times New Roman" panose="02020603050405020304" pitchFamily="18" charset="0"/>
              </a:rPr>
              <a:t>Classification by McDonald (2004) </a:t>
            </a:r>
          </a:p>
        </p:txBody>
      </p:sp>
      <p:sp>
        <p:nvSpPr>
          <p:cNvPr id="7" name="Rectangle 6">
            <a:extLst>
              <a:ext uri="{FF2B5EF4-FFF2-40B4-BE49-F238E27FC236}">
                <a16:creationId xmlns:a16="http://schemas.microsoft.com/office/drawing/2014/main" id="{14CFFA01-910D-4D6E-AA84-CA503D85606E}"/>
              </a:ext>
            </a:extLst>
          </p:cNvPr>
          <p:cNvSpPr/>
          <p:nvPr/>
        </p:nvSpPr>
        <p:spPr>
          <a:xfrm>
            <a:off x="7331438" y="5782543"/>
            <a:ext cx="4403362" cy="523220"/>
          </a:xfrm>
          <a:prstGeom prst="rect">
            <a:avLst/>
          </a:prstGeom>
          <a:solidFill>
            <a:srgbClr val="FFFF00"/>
          </a:solidFill>
        </p:spPr>
        <p:txBody>
          <a:bodyPr wrap="square">
            <a:spAutoFit/>
          </a:bodyPr>
          <a:lstStyle/>
          <a:p>
            <a:pPr algn="ctr"/>
            <a:r>
              <a:rPr lang="en-IN" sz="1400" dirty="0" err="1">
                <a:latin typeface="Times New Roman" panose="02020603050405020304" pitchFamily="18" charset="0"/>
                <a:cs typeface="Times New Roman" panose="02020603050405020304" pitchFamily="18" charset="0"/>
              </a:rPr>
              <a:t>Pagadala</a:t>
            </a:r>
            <a:r>
              <a:rPr lang="en-IN" sz="1400" dirty="0">
                <a:latin typeface="Times New Roman" panose="02020603050405020304" pitchFamily="18" charset="0"/>
                <a:cs typeface="Times New Roman" panose="02020603050405020304" pitchFamily="18" charset="0"/>
              </a:rPr>
              <a:t> S, Tadikonda DC. An overview of classification of dental trauma. IAIM, 2015; 2(9): 157-164  </a:t>
            </a:r>
          </a:p>
        </p:txBody>
      </p:sp>
      <p:sp>
        <p:nvSpPr>
          <p:cNvPr id="8" name="Slide Number Placeholder 7">
            <a:extLst>
              <a:ext uri="{FF2B5EF4-FFF2-40B4-BE49-F238E27FC236}">
                <a16:creationId xmlns:a16="http://schemas.microsoft.com/office/drawing/2014/main" id="{2C5DAA9C-3B5A-4751-823A-175E0FC0BB5C}"/>
              </a:ext>
            </a:extLst>
          </p:cNvPr>
          <p:cNvSpPr>
            <a:spLocks noGrp="1"/>
          </p:cNvSpPr>
          <p:nvPr>
            <p:ph type="sldNum" sz="quarter" idx="7"/>
          </p:nvPr>
        </p:nvSpPr>
        <p:spPr>
          <a:xfrm>
            <a:off x="11049000" y="6408420"/>
            <a:ext cx="533400" cy="369332"/>
          </a:xfrm>
          <a:prstGeom prst="rect">
            <a:avLst/>
          </a:prstGeom>
          <a:solidFill>
            <a:schemeClr val="bg1"/>
          </a:solidFill>
        </p:spPr>
        <p:txBody>
          <a:bodyPr wrap="square" lIns="0" tIns="0" rIns="0" bIns="0">
            <a:spAutoFit/>
          </a:bodyPr>
          <a:lstStyle>
            <a:defPPr>
              <a:defRPr lang="en-US"/>
            </a:defPPr>
            <a:lvl1pPr marL="0" algn="r" defTabSz="914400" rtl="0" eaLnBrk="1" latinLnBrk="0" hangingPunct="1">
              <a:defRPr sz="2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IN" smtClean="0"/>
              <a:pPr/>
              <a:t>9</a:t>
            </a:fld>
            <a:endParaRPr lang="en-IN"/>
          </a:p>
        </p:txBody>
      </p:sp>
      <p:pic>
        <p:nvPicPr>
          <p:cNvPr id="2" name="Picture 1" descr="Krishna Vishwa Vidyapeeth">
            <a:extLst>
              <a:ext uri="{FF2B5EF4-FFF2-40B4-BE49-F238E27FC236}">
                <a16:creationId xmlns:a16="http://schemas.microsoft.com/office/drawing/2014/main" id="{A1731081-9C92-5838-0FED-6B30130D1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717" y="0"/>
            <a:ext cx="816325" cy="8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213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3557</Words>
  <Application>Microsoft Office PowerPoint</Application>
  <PresentationFormat>Widescreen</PresentationFormat>
  <Paragraphs>434</Paragraphs>
  <Slides>60</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AdvTimes</vt:lpstr>
      <vt:lpstr>Arial</vt:lpstr>
      <vt:lpstr>Calibri</vt:lpstr>
      <vt:lpstr>Calibri Light</vt:lpstr>
      <vt:lpstr>Circular Std Book</vt:lpstr>
      <vt:lpstr>MinionPro-It</vt:lpstr>
      <vt:lpstr>MinionPro-Regular</vt:lpstr>
      <vt:lpstr>Source Sans Pro</vt:lpstr>
      <vt:lpstr>Suisse Intl</vt:lpstr>
      <vt:lpstr>Times New Roman</vt:lpstr>
      <vt:lpstr>Wingdings</vt:lpstr>
      <vt:lpstr>Office Theme</vt:lpstr>
      <vt:lpstr>WELCOME TOPIC- TRAUMA </vt:lpstr>
      <vt:lpstr>Objectives </vt:lpstr>
      <vt:lpstr>INTRODUCTION</vt:lpstr>
      <vt:lpstr>TRAUMA ?? </vt:lpstr>
      <vt:lpstr>Prevalence and Incidence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crown and crown‑root fractures pose a challenge to the clinician as several factors may play a role in their management. </vt:lpstr>
      <vt:lpstr>COMPOSITE BUILDUP AND REATTACHEMENT</vt:lpstr>
      <vt:lpstr>PowerPoint Presentation</vt:lpstr>
      <vt:lpstr>PowerPoint Presentation</vt:lpstr>
      <vt:lpstr>PowerPoint Presentation</vt:lpstr>
      <vt:lpstr>Requirements for Success in vital pulp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MCQ TEST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c:title>
  <dc:creator>sonali waghmode</dc:creator>
  <cp:lastModifiedBy>sonali waghmode</cp:lastModifiedBy>
  <cp:revision>32</cp:revision>
  <dcterms:created xsi:type="dcterms:W3CDTF">2023-09-20T06:11:08Z</dcterms:created>
  <dcterms:modified xsi:type="dcterms:W3CDTF">2023-09-22T10:05:07Z</dcterms:modified>
</cp:coreProperties>
</file>