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3" r:id="rId1"/>
  </p:sldMasterIdLst>
  <p:notesMasterIdLst>
    <p:notesMasterId r:id="rId27"/>
  </p:notes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290" r:id="rId25"/>
    <p:sldId id="31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1154B-881D-4ED1-86A0-5CE51DEA31D5}" type="datetimeFigureOut">
              <a:rPr lang="en-IN" smtClean="0"/>
              <a:pPr/>
              <a:t>25-09-2023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7728C-B8C4-4532-B756-0825519D3B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9530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F141B00-1B4A-4417-8E37-6D9FA7C601E4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8457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E99B-A449-471A-AD62-8244C9242E39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430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B685-9B3C-469F-96C6-B48584312FCA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3526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745" y="222602"/>
            <a:ext cx="11054255" cy="1499616"/>
          </a:xfrm>
        </p:spPr>
        <p:txBody>
          <a:bodyPr>
            <a:noAutofit/>
          </a:bodyPr>
          <a:lstStyle>
            <a:lvl1pPr>
              <a:defRPr sz="54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745" y="1722218"/>
            <a:ext cx="11054255" cy="4748486"/>
          </a:xfrm>
        </p:spPr>
        <p:txBody>
          <a:bodyPr>
            <a:normAutofit/>
          </a:bodyPr>
          <a:lstStyle>
            <a:lvl1pPr algn="just">
              <a:lnSpc>
                <a:spcPct val="150000"/>
              </a:lnSpc>
              <a:defRPr sz="3200">
                <a:latin typeface="Calibri" panose="020F0502020204030204" pitchFamily="34" charset="0"/>
              </a:defRPr>
            </a:lvl1pPr>
            <a:lvl2pPr algn="just">
              <a:lnSpc>
                <a:spcPct val="150000"/>
              </a:lnSpc>
              <a:defRPr sz="3200">
                <a:latin typeface="Calibri" panose="020F0502020204030204" pitchFamily="34" charset="0"/>
              </a:defRPr>
            </a:lvl2pPr>
            <a:lvl3pPr algn="just">
              <a:lnSpc>
                <a:spcPct val="150000"/>
              </a:lnSpc>
              <a:defRPr sz="3200">
                <a:latin typeface="Calibri" panose="020F0502020204030204" pitchFamily="34" charset="0"/>
              </a:defRPr>
            </a:lvl3pPr>
            <a:lvl4pPr algn="just">
              <a:lnSpc>
                <a:spcPct val="150000"/>
              </a:lnSpc>
              <a:defRPr sz="3200">
                <a:latin typeface="Calibri" panose="020F0502020204030204" pitchFamily="34" charset="0"/>
              </a:defRPr>
            </a:lvl4pPr>
            <a:lvl5pPr algn="just">
              <a:lnSpc>
                <a:spcPct val="150000"/>
              </a:lnSpc>
              <a:defRPr sz="32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6745" y="6470704"/>
            <a:ext cx="2154142" cy="274320"/>
          </a:xfrm>
        </p:spPr>
        <p:txBody>
          <a:bodyPr/>
          <a:lstStyle/>
          <a:p>
            <a:fld id="{1EA5791C-629F-408E-80DD-DFE9EBCEF1B4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272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4F29-5DC3-43E2-9F7E-B773FD4A107D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712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5A42-4684-40C2-ABEA-A365C85F1318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024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9917-E76A-40F6-8A30-2A6E0F1E96D8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25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E07B-0A0D-4FCA-8A69-1687813D1A92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2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FAC8-A042-46AA-8807-A719B9F64C39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872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D0F0-C33D-448C-AC8A-9B3A5DA1E6EB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124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ADA0-B044-4339-B181-3EFCE878266E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4191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85216"/>
            <a:ext cx="1104900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2084832"/>
            <a:ext cx="11049000" cy="4385872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2DAB42A-193B-4DB3-AADF-10716FD2DFA1}" type="datetime1">
              <a:rPr lang="en-US" smtClean="0"/>
              <a:pPr/>
              <a:t>25-Sep-23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/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97" t="8433" r="58233" b="3716"/>
          <a:stretch/>
        </p:blipFill>
        <p:spPr bwMode="auto">
          <a:xfrm>
            <a:off x="10694167" y="284832"/>
            <a:ext cx="1260000" cy="18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9049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cap="all" spc="100" baseline="0">
          <a:solidFill>
            <a:schemeClr val="tx1">
              <a:lumMod val="90000"/>
              <a:lumOff val="1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5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3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3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3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3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15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3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-329325" y="1872429"/>
            <a:ext cx="11379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cs typeface="Times New Roman" pitchFamily="18" charset="0"/>
              </a:rPr>
              <a:t>ORAL HEALTH SURVEY </a:t>
            </a:r>
            <a:r>
              <a:rPr lang="en-US" sz="4400" b="1" dirty="0" smtClean="0">
                <a:solidFill>
                  <a:srgbClr val="FFFF00"/>
                </a:solidFill>
                <a:cs typeface="Times New Roman" pitchFamily="18" charset="0"/>
              </a:rPr>
              <a:t>PROCEDURES </a:t>
            </a:r>
          </a:p>
          <a:p>
            <a:pPr algn="ctr"/>
            <a:r>
              <a:rPr lang="en-US" sz="4400" b="1" dirty="0" smtClean="0">
                <a:solidFill>
                  <a:srgbClr val="FFFF00"/>
                </a:solidFill>
                <a:cs typeface="Times New Roman" pitchFamily="18" charset="0"/>
              </a:rPr>
              <a:t>IN DENTISTRY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441434" y="4750676"/>
            <a:ext cx="11176000" cy="1752600"/>
          </a:xfrm>
        </p:spPr>
        <p:txBody>
          <a:bodyPr>
            <a:normAutofit fontScale="70000" lnSpcReduction="2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cs typeface="Times New Roman" pitchFamily="18" charset="0"/>
              </a:rPr>
              <a:t>Department of Public Health Dentistry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cs typeface="Times New Roman" pitchFamily="18" charset="0"/>
              </a:rPr>
              <a:t>School of Dental Sciences,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Krishna Vishwa Vidyapeeth 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-Deemed To Be University, Karad.</a:t>
            </a:r>
            <a:endParaRPr lang="en-US" sz="4000" b="1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25602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62593" y="0"/>
            <a:ext cx="1429407" cy="1428455"/>
          </a:xfrm>
          <a:prstGeom prst="rect">
            <a:avLst/>
          </a:prstGeom>
          <a:noFill/>
        </p:spPr>
      </p:pic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88433" y="695641"/>
            <a:ext cx="1125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cs typeface="Times New Roman" pitchFamily="18" charset="0"/>
              </a:rPr>
              <a:t>Basic oral health surveys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386256" y="2154612"/>
            <a:ext cx="113538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sz="2600" dirty="0" smtClean="0">
                <a:cs typeface="Times New Roman" pitchFamily="18" charset="0"/>
              </a:rPr>
              <a:t>It is a </a:t>
            </a:r>
            <a:r>
              <a:rPr lang="en-US" sz="2600" dirty="0">
                <a:cs typeface="Times New Roman" pitchFamily="18" charset="0"/>
              </a:rPr>
              <a:t>survey </a:t>
            </a:r>
            <a:r>
              <a:rPr lang="en-US" sz="2600" dirty="0" smtClean="0">
                <a:cs typeface="Times New Roman" pitchFamily="18" charset="0"/>
              </a:rPr>
              <a:t>used to </a:t>
            </a:r>
            <a:r>
              <a:rPr lang="en-US" sz="2600" dirty="0">
                <a:cs typeface="Times New Roman" pitchFamily="18" charset="0"/>
              </a:rPr>
              <a:t>collect the basic information about oral disease status &amp; treatment needs that is needed for planning or monitoring </a:t>
            </a:r>
            <a:r>
              <a:rPr lang="en-US" sz="2600" dirty="0" smtClean="0">
                <a:cs typeface="Times New Roman" pitchFamily="18" charset="0"/>
              </a:rPr>
              <a:t>of oral </a:t>
            </a:r>
            <a:r>
              <a:rPr lang="en-US" sz="2600" dirty="0">
                <a:cs typeface="Times New Roman" pitchFamily="18" charset="0"/>
              </a:rPr>
              <a:t>health care program.</a:t>
            </a:r>
            <a:endParaRPr lang="en-US" sz="2600" dirty="0"/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273269" y="3752193"/>
            <a:ext cx="117856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sz="26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Objectives;</a:t>
            </a:r>
            <a:r>
              <a:rPr lang="en-US" sz="2600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600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charset="0"/>
                <a:cs typeface="Times New Roman" charset="0"/>
              </a:rPr>
              <a:t>OF ORAL HEALTH SURVEYS ARE 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600" dirty="0">
                <a:latin typeface="Times New Roman" charset="0"/>
                <a:cs typeface="Times New Roman" charset="0"/>
              </a:rPr>
              <a:t>To provide a full picture of the oral health status and needs of population.</a:t>
            </a:r>
          </a:p>
          <a:p>
            <a:pPr marL="457200" indent="-457200">
              <a:buFontTx/>
              <a:buAutoNum type="arabicPeriod"/>
              <a:defRPr/>
            </a:pPr>
            <a:endParaRPr lang="en-US" sz="2600" dirty="0">
              <a:latin typeface="Times New Roman" charset="0"/>
              <a:cs typeface="Times New Roman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600" dirty="0">
                <a:latin typeface="Times New Roman" charset="0"/>
                <a:cs typeface="Times New Roman" charset="0"/>
              </a:rPr>
              <a:t>To monitor changes in disease levels or patterns.</a:t>
            </a:r>
          </a:p>
          <a:p>
            <a:pPr marL="457200" indent="-457200" eaLnBrk="0" hangingPunct="0">
              <a:defRPr/>
            </a:pPr>
            <a:endParaRPr lang="en-US" sz="2600" dirty="0">
              <a:latin typeface="Times New Roman" charset="0"/>
            </a:endParaRPr>
          </a:p>
        </p:txBody>
      </p:sp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320800" y="228600"/>
            <a:ext cx="955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cs typeface="Times New Roman" pitchFamily="18" charset="0"/>
              </a:rPr>
              <a:t>Pathfinder surveys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04800" y="990600"/>
            <a:ext cx="11480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The special factors associated with the most common oral diseases.</a:t>
            </a:r>
          </a:p>
          <a:p>
            <a:pPr marL="457200" indent="-457200" algn="just">
              <a:buFontTx/>
              <a:buChar char="•"/>
            </a:pPr>
            <a:endParaRPr lang="en-US" sz="2600" dirty="0">
              <a:cs typeface="Times New Roman" pitchFamily="18" charset="0"/>
            </a:endParaRP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The diseases are strongly age related</a:t>
            </a: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The diseases exist in all population</a:t>
            </a: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Dental caries is irreversible &amp; information we can get easily</a:t>
            </a:r>
          </a:p>
          <a:p>
            <a:pPr marL="457200" indent="-457200" algn="just"/>
            <a:r>
              <a:rPr lang="en-US" sz="2600" dirty="0">
                <a:cs typeface="Times New Roman" pitchFamily="18" charset="0"/>
              </a:rPr>
              <a:t>	with different SES groups</a:t>
            </a:r>
          </a:p>
          <a:p>
            <a:pPr marL="457200" indent="-457200" algn="just"/>
            <a:endParaRPr lang="en-US" sz="2600" dirty="0">
              <a:cs typeface="Times New Roman" pitchFamily="18" charset="0"/>
            </a:endParaRP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Have enabled a practical, economic surveys sampling methodology to be defined, called the path finder method.</a:t>
            </a:r>
          </a:p>
          <a:p>
            <a:pPr marL="457200" indent="-457200" algn="just">
              <a:buFontTx/>
              <a:buChar char="•"/>
            </a:pPr>
            <a:endParaRPr lang="en-US" sz="2600" dirty="0">
              <a:cs typeface="Times New Roman" pitchFamily="18" charset="0"/>
            </a:endParaRP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The method used is a stratified cluster sampling technique.</a:t>
            </a:r>
          </a:p>
          <a:p>
            <a:pPr marL="457200" indent="-457200" eaLnBrk="0" hangingPunct="0"/>
            <a:endParaRPr lang="en-US" sz="2600" dirty="0"/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4800" y="403225"/>
            <a:ext cx="11480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3000" dirty="0">
                <a:solidFill>
                  <a:srgbClr val="FF0000"/>
                </a:solidFill>
                <a:cs typeface="Times New Roman" pitchFamily="18" charset="0"/>
              </a:rPr>
              <a:t>   Path finder surveys is suitable for –</a:t>
            </a:r>
          </a:p>
          <a:p>
            <a:pPr marL="457200" indent="-457200"/>
            <a:endParaRPr lang="en-US" sz="2600" dirty="0">
              <a:cs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Overall prevalence of common oral diseases and conditions</a:t>
            </a:r>
          </a:p>
          <a:p>
            <a:pPr marL="457200" indent="-457200">
              <a:buFontTx/>
              <a:buChar char="•"/>
            </a:pPr>
            <a:endParaRPr lang="en-US" sz="2600" dirty="0">
              <a:cs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To provide information about severity and progression of disease and </a:t>
            </a:r>
          </a:p>
          <a:p>
            <a:pPr marL="457200" indent="-457200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to give an indication as to whether the levels are increasing or decreasing. </a:t>
            </a:r>
          </a:p>
          <a:p>
            <a:pPr marL="457200" indent="-457200">
              <a:buFontTx/>
              <a:buChar char="•"/>
            </a:pPr>
            <a:endParaRPr lang="en-US" sz="2600" dirty="0">
              <a:cs typeface="Times New Roman" pitchFamily="18" charset="0"/>
            </a:endParaRPr>
          </a:p>
          <a:p>
            <a:pPr marL="457200" indent="-457200"/>
            <a:r>
              <a:rPr lang="en-US" sz="3000" dirty="0">
                <a:solidFill>
                  <a:srgbClr val="FF0000"/>
                </a:solidFill>
              </a:rPr>
              <a:t>   Path finder surveys can be –</a:t>
            </a:r>
          </a:p>
          <a:p>
            <a:pPr marL="457200" indent="-457200"/>
            <a:endParaRPr lang="en-US" sz="2600" dirty="0"/>
          </a:p>
          <a:p>
            <a:pPr marL="457200" indent="-457200">
              <a:buFontTx/>
              <a:buChar char="•"/>
            </a:pPr>
            <a:r>
              <a:rPr lang="en-US" sz="2600" dirty="0"/>
              <a:t>A pilot survey-Imp. Subgroups included(1 or 2 index age)</a:t>
            </a:r>
          </a:p>
          <a:p>
            <a:pPr marL="457200" indent="-457200">
              <a:buFontTx/>
              <a:buChar char="•"/>
            </a:pPr>
            <a:r>
              <a:rPr lang="en-US" sz="2600" dirty="0"/>
              <a:t>A national path finder survey-all imp. subgroups(min.3 </a:t>
            </a:r>
            <a:r>
              <a:rPr lang="en-US" sz="2600" dirty="0" err="1"/>
              <a:t>grp</a:t>
            </a:r>
            <a:r>
              <a:rPr lang="en-US" sz="2600" dirty="0"/>
              <a:t>)</a:t>
            </a:r>
          </a:p>
        </p:txBody>
      </p:sp>
      <p:pic>
        <p:nvPicPr>
          <p:cNvPr id="3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051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207433" y="403225"/>
            <a:ext cx="117856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n-US" sz="3500" dirty="0">
                <a:solidFill>
                  <a:srgbClr val="FF0000"/>
                </a:solidFill>
                <a:cs typeface="Times New Roman" pitchFamily="18" charset="0"/>
              </a:rPr>
              <a:t>Index age and age groups </a:t>
            </a:r>
          </a:p>
          <a:p>
            <a:pPr marL="457200" indent="-457200" algn="ctr"/>
            <a:endParaRPr lang="en-US" sz="3500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Recommended ages are 5 years for primary teeth and 12,15,35-44 and 65-74 years for permanent teeth.</a:t>
            </a:r>
          </a:p>
          <a:p>
            <a:pPr marL="457200" indent="-457200" algn="just">
              <a:buFontTx/>
              <a:buChar char="•"/>
            </a:pPr>
            <a:endParaRPr lang="en-US" sz="2600" dirty="0">
              <a:cs typeface="Times New Roman" pitchFamily="18" charset="0"/>
            </a:endParaRP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5 years- age at which children begin </a:t>
            </a:r>
            <a:r>
              <a:rPr lang="en-US" sz="2600" dirty="0" smtClean="0">
                <a:cs typeface="Times New Roman" pitchFamily="18" charset="0"/>
              </a:rPr>
              <a:t>to attend primary-school</a:t>
            </a:r>
            <a:endParaRPr lang="en-US" sz="2600" dirty="0">
              <a:cs typeface="Times New Roman" pitchFamily="18" charset="0"/>
            </a:endParaRPr>
          </a:p>
          <a:p>
            <a:pPr marL="457200" indent="-457200" algn="just">
              <a:buFontTx/>
              <a:buChar char="•"/>
            </a:pPr>
            <a:endParaRPr lang="en-US" sz="2600" dirty="0">
              <a:cs typeface="Times New Roman" pitchFamily="18" charset="0"/>
            </a:endParaRP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12-years- age that all permanent </a:t>
            </a:r>
            <a:r>
              <a:rPr lang="en-US" sz="2600" dirty="0" smtClean="0">
                <a:cs typeface="Times New Roman" pitchFamily="18" charset="0"/>
              </a:rPr>
              <a:t>teeth have erupted (except </a:t>
            </a:r>
            <a:r>
              <a:rPr lang="en-US" sz="2600" dirty="0">
                <a:cs typeface="Times New Roman" pitchFamily="18" charset="0"/>
              </a:rPr>
              <a:t>third </a:t>
            </a:r>
            <a:r>
              <a:rPr lang="en-US" sz="2600" dirty="0" smtClean="0">
                <a:cs typeface="Times New Roman" pitchFamily="18" charset="0"/>
              </a:rPr>
              <a:t>molar) (</a:t>
            </a:r>
            <a:r>
              <a:rPr lang="en-US" sz="2600" dirty="0">
                <a:cs typeface="Times New Roman" pitchFamily="18" charset="0"/>
              </a:rPr>
              <a:t>global monitoring age for </a:t>
            </a:r>
            <a:r>
              <a:rPr lang="en-US" sz="2600" dirty="0" smtClean="0">
                <a:cs typeface="Times New Roman" pitchFamily="18" charset="0"/>
              </a:rPr>
              <a:t>Dental caries</a:t>
            </a:r>
            <a:r>
              <a:rPr lang="en-US" sz="2600" dirty="0">
                <a:cs typeface="Times New Roman" pitchFamily="18" charset="0"/>
              </a:rPr>
              <a:t>)</a:t>
            </a:r>
          </a:p>
          <a:p>
            <a:pPr marL="457200" indent="-457200" algn="just">
              <a:buFontTx/>
              <a:buChar char="•"/>
            </a:pPr>
            <a:endParaRPr lang="en-US" sz="2600" dirty="0">
              <a:cs typeface="Times New Roman" pitchFamily="18" charset="0"/>
            </a:endParaRPr>
          </a:p>
          <a:p>
            <a:pPr marL="457200" indent="-457200" algn="just"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15-years- the permanent teeth have been exposed  to the oral environment for 3 to 9 years</a:t>
            </a:r>
            <a:r>
              <a:rPr lang="en-US" sz="2600" dirty="0" smtClean="0">
                <a:cs typeface="Times New Roman" pitchFamily="18" charset="0"/>
              </a:rPr>
              <a:t>.(Mainly to assess periodontal  </a:t>
            </a:r>
            <a:r>
              <a:rPr lang="en-US" sz="2600" dirty="0">
                <a:cs typeface="Times New Roman" pitchFamily="18" charset="0"/>
              </a:rPr>
              <a:t>disease)</a:t>
            </a:r>
          </a:p>
        </p:txBody>
      </p:sp>
      <p:pic>
        <p:nvPicPr>
          <p:cNvPr id="3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06400" y="914401"/>
            <a:ext cx="112776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35-44 years- this age group is the standard monitoring group for health condition of adult</a:t>
            </a:r>
            <a:r>
              <a:rPr lang="en-US" sz="2600" dirty="0" smtClean="0">
                <a:cs typeface="Times New Roman" pitchFamily="18" charset="0"/>
              </a:rPr>
              <a:t>.(caries &amp; </a:t>
            </a:r>
            <a:r>
              <a:rPr lang="en-US" sz="2600" dirty="0">
                <a:cs typeface="Times New Roman" pitchFamily="18" charset="0"/>
              </a:rPr>
              <a:t>severity of </a:t>
            </a:r>
            <a:r>
              <a:rPr lang="en-US" sz="2600" dirty="0" smtClean="0">
                <a:cs typeface="Times New Roman" pitchFamily="18" charset="0"/>
              </a:rPr>
              <a:t>periodontal </a:t>
            </a:r>
            <a:r>
              <a:rPr lang="en-US" sz="2600" dirty="0">
                <a:cs typeface="Times New Roman" pitchFamily="18" charset="0"/>
              </a:rPr>
              <a:t>disease)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600" dirty="0"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600" dirty="0">
                <a:cs typeface="Times New Roman" pitchFamily="18" charset="0"/>
              </a:rPr>
              <a:t>65-74 years- data for this group are needed both  for planning appropriate care for elderly &amp; For monitoring the over-all effects of oral care services in a population.</a:t>
            </a:r>
          </a:p>
        </p:txBody>
      </p:sp>
      <p:pic>
        <p:nvPicPr>
          <p:cNvPr id="3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04800" y="454025"/>
            <a:ext cx="11785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dirty="0">
                <a:solidFill>
                  <a:srgbClr val="FF0000"/>
                </a:solidFill>
                <a:cs typeface="Times New Roman" pitchFamily="18" charset="0"/>
              </a:rPr>
              <a:t>Scientific </a:t>
            </a:r>
            <a:r>
              <a:rPr lang="en-US" sz="3000" dirty="0" smtClean="0">
                <a:solidFill>
                  <a:srgbClr val="FF0000"/>
                </a:solidFill>
                <a:cs typeface="Times New Roman" pitchFamily="18" charset="0"/>
              </a:rPr>
              <a:t>Methods </a:t>
            </a:r>
            <a:r>
              <a:rPr lang="en-US" sz="3000" dirty="0">
                <a:solidFill>
                  <a:srgbClr val="FF0000"/>
                </a:solidFill>
                <a:cs typeface="Times New Roman" pitchFamily="18" charset="0"/>
              </a:rPr>
              <a:t>in </a:t>
            </a:r>
            <a:r>
              <a:rPr lang="en-US" sz="3000" dirty="0" smtClean="0">
                <a:solidFill>
                  <a:srgbClr val="FF0000"/>
                </a:solidFill>
                <a:cs typeface="Times New Roman" pitchFamily="18" charset="0"/>
              </a:rPr>
              <a:t>Survey Procedures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508000" y="1219201"/>
            <a:ext cx="112776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 dirty="0">
                <a:cs typeface="Times New Roman" pitchFamily="18" charset="0"/>
              </a:rPr>
              <a:t>Establishing the objective.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 dirty="0">
                <a:cs typeface="Times New Roman" pitchFamily="18" charset="0"/>
              </a:rPr>
              <a:t>Design the investigation.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 dirty="0">
                <a:cs typeface="Times New Roman" pitchFamily="18" charset="0"/>
              </a:rPr>
              <a:t>Selecting the sample.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 dirty="0">
                <a:cs typeface="Times New Roman" pitchFamily="18" charset="0"/>
              </a:rPr>
              <a:t>Conducting the examination.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 dirty="0">
                <a:cs typeface="Times New Roman" pitchFamily="18" charset="0"/>
              </a:rPr>
              <a:t>Analyzing the data.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 dirty="0">
                <a:cs typeface="Times New Roman" pitchFamily="18" charset="0"/>
              </a:rPr>
              <a:t>Drawing the conclusion.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 dirty="0">
                <a:cs typeface="Times New Roman" pitchFamily="18" charset="0"/>
              </a:rPr>
              <a:t>Publishing the result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1930400" y="6075364"/>
            <a:ext cx="8128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cs typeface="Times New Roman" pitchFamily="18" charset="0"/>
              </a:rPr>
              <a:t>EDS CADP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1016000" y="762001"/>
            <a:ext cx="103632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buFontTx/>
              <a:buAutoNum type="arabicPeriod"/>
              <a:defRPr/>
            </a:pPr>
            <a:r>
              <a:rPr lang="en-US" sz="35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Establishing the objective</a:t>
            </a: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406401" y="2057401"/>
            <a:ext cx="114173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sz="2600" dirty="0">
                <a:cs typeface="Times New Roman" pitchFamily="18" charset="0"/>
              </a:rPr>
              <a:t>The investigator must be absolutely clear about; the objective of the investigation before considering its design.</a:t>
            </a:r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219200" y="381000"/>
            <a:ext cx="549669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defRPr/>
            </a:pPr>
            <a:r>
              <a:rPr lang="en-US" sz="35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2. Designing the Investigation 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508000" y="990601"/>
            <a:ext cx="111760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600" b="1" dirty="0">
                <a:cs typeface="Times New Roman" pitchFamily="18" charset="0"/>
              </a:rPr>
              <a:t>                             A)TYPES OF STUDY</a:t>
            </a:r>
          </a:p>
          <a:p>
            <a:pPr marL="457200" indent="-457200"/>
            <a:r>
              <a:rPr lang="en-US" sz="2600" dirty="0">
                <a:cs typeface="Times New Roman" pitchFamily="18" charset="0"/>
              </a:rPr>
              <a:t>	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en-US" sz="2600" u="sng" dirty="0">
                <a:cs typeface="Times New Roman" pitchFamily="18" charset="0"/>
              </a:rPr>
              <a:t>Prevalence study </a:t>
            </a:r>
            <a:r>
              <a:rPr lang="en-US" sz="2600" dirty="0">
                <a:cs typeface="Times New Roman" pitchFamily="18" charset="0"/>
              </a:rPr>
              <a:t>-occurrence of a disease  or condition in a population is expressed at a given point in a time.</a:t>
            </a:r>
          </a:p>
          <a:p>
            <a:pPr marL="457200" indent="-457200">
              <a:buFont typeface="Arial" charset="0"/>
              <a:buChar char="•"/>
            </a:pPr>
            <a:endParaRPr lang="en-US" sz="2600" u="sng" dirty="0"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600" u="sng" dirty="0">
                <a:cs typeface="Times New Roman" pitchFamily="18" charset="0"/>
              </a:rPr>
              <a:t>Longitudinal study</a:t>
            </a:r>
            <a:r>
              <a:rPr lang="en-US" sz="2600" dirty="0">
                <a:cs typeface="Times New Roman" pitchFamily="18" charset="0"/>
              </a:rPr>
              <a:t>-  amount of new disease in a population is measured over a period of time.</a:t>
            </a:r>
          </a:p>
          <a:p>
            <a:pPr marL="457200" indent="-457200" algn="just">
              <a:buFont typeface="Arial" charset="0"/>
              <a:buChar char="•"/>
            </a:pPr>
            <a:endParaRPr lang="en-US" sz="2600" u="sng" dirty="0">
              <a:cs typeface="Times New Roman" pitchFamily="18" charset="0"/>
            </a:endParaRPr>
          </a:p>
          <a:p>
            <a:pPr marL="457200" indent="-457200" algn="just">
              <a:buFont typeface="Arial" charset="0"/>
              <a:buChar char="•"/>
            </a:pPr>
            <a:r>
              <a:rPr lang="en-US" sz="2600" u="sng" dirty="0">
                <a:cs typeface="Times New Roman" pitchFamily="18" charset="0"/>
              </a:rPr>
              <a:t>Controls</a:t>
            </a:r>
            <a:r>
              <a:rPr lang="en-US" sz="2600" dirty="0">
                <a:cs typeface="Times New Roman" pitchFamily="18" charset="0"/>
              </a:rPr>
              <a:t>- a parallel group not exposed must also be studied in the same way called controlled group</a:t>
            </a:r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73710" y="1"/>
            <a:ext cx="1807779" cy="1806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554567" y="525463"/>
            <a:ext cx="110744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600" b="1" dirty="0">
                <a:cs typeface="Times New Roman" pitchFamily="18" charset="0"/>
              </a:rPr>
              <a:t>                       B) methods  of study</a:t>
            </a:r>
          </a:p>
          <a:p>
            <a:pPr marL="457200" indent="-457200">
              <a:spcBef>
                <a:spcPct val="50000"/>
              </a:spcBef>
            </a:pPr>
            <a:r>
              <a:rPr lang="en-US" sz="2600" dirty="0">
                <a:cs typeface="Times New Roman" pitchFamily="18" charset="0"/>
              </a:rPr>
              <a:t>	Surveys can be of two types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 u="sng" dirty="0">
                <a:cs typeface="Times New Roman" pitchFamily="18" charset="0"/>
              </a:rPr>
              <a:t>Case control study (retrospective \ backward study)</a:t>
            </a:r>
            <a:r>
              <a:rPr lang="en-US" sz="2600" b="1" dirty="0">
                <a:cs typeface="Times New Roman" pitchFamily="18" charset="0"/>
              </a:rPr>
              <a:t>-</a:t>
            </a:r>
          </a:p>
          <a:p>
            <a:pPr marL="457200" indent="-457200">
              <a:spcBef>
                <a:spcPct val="50000"/>
              </a:spcBef>
              <a:buFont typeface="Arial" charset="0"/>
              <a:buChar char="•"/>
            </a:pPr>
            <a:r>
              <a:rPr lang="en-US" sz="2600" dirty="0">
                <a:cs typeface="Times New Roman" pitchFamily="18" charset="0"/>
              </a:rPr>
              <a:t>The starting point is a group with disease under investigation. </a:t>
            </a:r>
          </a:p>
          <a:p>
            <a:pPr marL="457200" indent="-457200">
              <a:spcBef>
                <a:spcPct val="50000"/>
              </a:spcBef>
              <a:buFont typeface="Arial" charset="0"/>
              <a:buChar char="•"/>
            </a:pPr>
            <a:endParaRPr lang="en-US" sz="2600" dirty="0"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 startAt="2"/>
            </a:pPr>
            <a:r>
              <a:rPr lang="en-US" sz="2600" u="sng" dirty="0">
                <a:cs typeface="Times New Roman" pitchFamily="18" charset="0"/>
              </a:rPr>
              <a:t>Cohort study (prospective \ forward study)</a:t>
            </a:r>
            <a:r>
              <a:rPr lang="en-US" sz="2600" dirty="0">
                <a:cs typeface="Times New Roman" pitchFamily="18" charset="0"/>
              </a:rPr>
              <a:t>-</a:t>
            </a:r>
          </a:p>
          <a:p>
            <a:pPr marL="457200" indent="-457200" algn="just">
              <a:spcBef>
                <a:spcPct val="50000"/>
              </a:spcBef>
              <a:buFont typeface="Arial" charset="0"/>
              <a:buChar char="•"/>
            </a:pPr>
            <a:r>
              <a:rPr lang="en-US" sz="2600" dirty="0">
                <a:cs typeface="Times New Roman" pitchFamily="18" charset="0"/>
              </a:rPr>
              <a:t>Starts With a Population Of Individuals Classified According To The Various Factors Of Interest.</a:t>
            </a:r>
            <a:r>
              <a:rPr lang="en-US" sz="2600" b="1" dirty="0">
                <a:cs typeface="Times New Roman" pitchFamily="18" charset="0"/>
              </a:rPr>
              <a:t>	                                                      </a:t>
            </a:r>
          </a:p>
        </p:txBody>
      </p:sp>
      <p:pic>
        <p:nvPicPr>
          <p:cNvPr id="3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393700" y="1374775"/>
            <a:ext cx="113792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sz="2600" dirty="0">
                <a:cs typeface="Times New Roman" pitchFamily="18" charset="0"/>
              </a:rPr>
              <a:t>When designing a study it is impossible to examine each and every individual in the population</a:t>
            </a:r>
            <a:endParaRPr lang="en-US" sz="2600" dirty="0"/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1536700" y="228601"/>
            <a:ext cx="90424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500" dirty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US" sz="35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3. Selecting the sample</a:t>
            </a:r>
          </a:p>
        </p:txBody>
      </p:sp>
      <p:sp>
        <p:nvSpPr>
          <p:cNvPr id="22532" name="Rectangle 8"/>
          <p:cNvSpPr>
            <a:spLocks noChangeArrowheads="1"/>
          </p:cNvSpPr>
          <p:nvPr/>
        </p:nvSpPr>
        <p:spPr bwMode="auto">
          <a:xfrm>
            <a:off x="914400" y="2743201"/>
            <a:ext cx="89408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600" dirty="0" smtClean="0"/>
              <a:t>Simple Random </a:t>
            </a:r>
            <a:r>
              <a:rPr lang="en-US" sz="2600" dirty="0"/>
              <a:t>sample-</a:t>
            </a:r>
          </a:p>
          <a:p>
            <a:pPr marL="457200" indent="-457200">
              <a:spcBef>
                <a:spcPct val="50000"/>
              </a:spcBef>
              <a:buFont typeface="Arial" charset="0"/>
              <a:buChar char="•"/>
            </a:pPr>
            <a:r>
              <a:rPr lang="en-US" sz="2600" dirty="0"/>
              <a:t>Cluster sample-		</a:t>
            </a:r>
          </a:p>
          <a:p>
            <a:pPr marL="457200" indent="-457200">
              <a:spcBef>
                <a:spcPct val="50000"/>
              </a:spcBef>
              <a:buFont typeface="Arial" charset="0"/>
              <a:buChar char="•"/>
            </a:pPr>
            <a:r>
              <a:rPr lang="en-US" sz="2600" dirty="0"/>
              <a:t>Stratified random sample-		</a:t>
            </a:r>
          </a:p>
          <a:p>
            <a:pPr marL="457200" indent="-457200">
              <a:spcBef>
                <a:spcPct val="50000"/>
              </a:spcBef>
              <a:buFont typeface="Arial" charset="0"/>
              <a:buChar char="•"/>
            </a:pPr>
            <a:r>
              <a:rPr lang="en-US" sz="2600" dirty="0"/>
              <a:t>Sampling by stages-			</a:t>
            </a:r>
          </a:p>
        </p:txBody>
      </p:sp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16000" y="381000"/>
            <a:ext cx="10363200" cy="1524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cs typeface="Times New Roman" charset="0"/>
              </a:rPr>
              <a:t>Learning Objective---</a:t>
            </a:r>
            <a:br>
              <a:rPr lang="en-US" sz="3600" b="1" dirty="0" smtClean="0">
                <a:solidFill>
                  <a:srgbClr val="FF0000"/>
                </a:solidFill>
                <a:cs typeface="Times New Roman" charset="0"/>
              </a:rPr>
            </a:br>
            <a:r>
              <a:rPr lang="en-US" sz="3600" b="1" dirty="0" smtClean="0">
                <a:cs typeface="Times New Roman" charset="0"/>
              </a:rPr>
              <a:t>At the end of the Class the student </a:t>
            </a:r>
            <a:br>
              <a:rPr lang="en-US" sz="3600" b="1" dirty="0" smtClean="0">
                <a:cs typeface="Times New Roman" charset="0"/>
              </a:rPr>
            </a:br>
            <a:r>
              <a:rPr lang="en-US" sz="3600" b="1" dirty="0" smtClean="0">
                <a:cs typeface="Times New Roman" charset="0"/>
              </a:rPr>
              <a:t>should be able to-</a:t>
            </a:r>
            <a:endParaRPr lang="en-US" sz="3600" b="1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882860" y="2057400"/>
            <a:ext cx="10759090" cy="4114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Define the Oral Health Survey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Describe advantages of survey methods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Enumerate types of surveys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Discuss basic Oral health survey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Describe Pathfinder survey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Discuss scientific method in dental health </a:t>
            </a:r>
            <a:r>
              <a:rPr lang="en-US" smtClean="0"/>
              <a:t>Survey procedures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812800" y="3429001"/>
            <a:ext cx="105664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500"/>
              <a:t> 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533400" y="377826"/>
            <a:ext cx="1168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5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4. Conducting the examinations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95300" y="1285876"/>
            <a:ext cx="113792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lphaUcPeriod"/>
            </a:pPr>
            <a:r>
              <a:rPr lang="en-US" sz="2600" dirty="0">
                <a:cs typeface="Times New Roman" pitchFamily="18" charset="0"/>
              </a:rPr>
              <a:t>Obtaining approval from the authorities.</a:t>
            </a:r>
          </a:p>
          <a:p>
            <a:pPr marL="457200" indent="-457200">
              <a:buFontTx/>
              <a:buAutoNum type="alphaUcPeriod"/>
            </a:pPr>
            <a:endParaRPr lang="en-US" sz="2600" dirty="0"/>
          </a:p>
          <a:p>
            <a:pPr marL="457200" indent="-457200">
              <a:buFontTx/>
              <a:buAutoNum type="alphaUcPeriod"/>
            </a:pPr>
            <a:r>
              <a:rPr lang="en-US" sz="2600" dirty="0"/>
              <a:t>Budgeting.</a:t>
            </a:r>
          </a:p>
          <a:p>
            <a:pPr marL="457200" indent="-457200">
              <a:buFontTx/>
              <a:buAutoNum type="alphaUcPeriod"/>
            </a:pPr>
            <a:endParaRPr lang="en-US" sz="2600" dirty="0"/>
          </a:p>
          <a:p>
            <a:pPr marL="457200" indent="-457200">
              <a:buFontTx/>
              <a:buAutoNum type="alphaUcPeriod"/>
            </a:pPr>
            <a:r>
              <a:rPr lang="en-US" sz="2600" dirty="0"/>
              <a:t>Scheduling.</a:t>
            </a:r>
          </a:p>
          <a:p>
            <a:pPr marL="457200" indent="-457200">
              <a:buFontTx/>
              <a:buAutoNum type="alphaUcPeriod"/>
            </a:pPr>
            <a:endParaRPr lang="en-US" sz="2600" dirty="0"/>
          </a:p>
          <a:p>
            <a:pPr marL="457200" indent="-457200">
              <a:buFontTx/>
              <a:buAutoNum type="alphaUcPeriod"/>
            </a:pPr>
            <a:r>
              <a:rPr lang="en-US" sz="2600" dirty="0"/>
              <a:t>Emergency care and referral.</a:t>
            </a:r>
          </a:p>
          <a:p>
            <a:pPr marL="457200" indent="-457200">
              <a:buFontTx/>
              <a:buAutoNum type="alphaUcPeriod"/>
            </a:pPr>
            <a:endParaRPr lang="en-US" sz="2600" dirty="0"/>
          </a:p>
          <a:p>
            <a:pPr marL="457200" indent="-457200">
              <a:buFontTx/>
              <a:buAutoNum type="alphaUcPeriod"/>
            </a:pPr>
            <a:r>
              <a:rPr lang="en-US" sz="2600" dirty="0"/>
              <a:t>Validity and reliability of the </a:t>
            </a:r>
            <a:r>
              <a:rPr lang="en-US" sz="2600" dirty="0" smtClean="0"/>
              <a:t>data has to be checked</a:t>
            </a:r>
            <a:endParaRPr lang="en-US" sz="2600" dirty="0"/>
          </a:p>
          <a:p>
            <a:pPr marL="457200" indent="-457200" algn="just"/>
            <a:r>
              <a:rPr lang="en-US" sz="2600" dirty="0"/>
              <a:t>.</a:t>
            </a:r>
          </a:p>
        </p:txBody>
      </p:sp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406400" y="207965"/>
            <a:ext cx="11785600" cy="70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>
              <a:spcBef>
                <a:spcPct val="50000"/>
              </a:spcBef>
            </a:pPr>
            <a:r>
              <a:rPr lang="en-US" sz="2600" dirty="0"/>
              <a:t>F. Personnel and organization-</a:t>
            </a:r>
          </a:p>
          <a:p>
            <a:pPr marL="609600" indent="-609600">
              <a:spcBef>
                <a:spcPct val="50000"/>
              </a:spcBef>
            </a:pPr>
            <a:r>
              <a:rPr lang="en-US" sz="2600" dirty="0"/>
              <a:t>G. Instruments and supplies.</a:t>
            </a:r>
          </a:p>
          <a:p>
            <a:pPr marL="609600" indent="-609600">
              <a:spcBef>
                <a:spcPct val="50000"/>
              </a:spcBef>
            </a:pPr>
            <a:r>
              <a:rPr lang="en-US" sz="2600" dirty="0"/>
              <a:t>H. Examination area.</a:t>
            </a:r>
          </a:p>
          <a:p>
            <a:pPr marL="609600" indent="-609600">
              <a:spcBef>
                <a:spcPct val="50000"/>
              </a:spcBef>
            </a:pPr>
            <a:r>
              <a:rPr lang="en-US" sz="2600" dirty="0"/>
              <a:t>		1.Examination position.</a:t>
            </a:r>
          </a:p>
          <a:p>
            <a:pPr marL="609600" indent="-609600">
              <a:spcBef>
                <a:spcPct val="50000"/>
              </a:spcBef>
            </a:pPr>
            <a:r>
              <a:rPr lang="en-US" sz="2600" dirty="0"/>
              <a:t>		2.Lighting</a:t>
            </a:r>
          </a:p>
          <a:p>
            <a:pPr marL="609600" indent="-609600">
              <a:spcBef>
                <a:spcPct val="50000"/>
              </a:spcBef>
            </a:pPr>
            <a:r>
              <a:rPr lang="en-US" sz="2600" dirty="0"/>
              <a:t>	</a:t>
            </a:r>
            <a:r>
              <a:rPr lang="en-US" sz="2600" u="sng" dirty="0"/>
              <a:t>Examination methods</a:t>
            </a:r>
            <a:r>
              <a:rPr lang="en-US" sz="2600" dirty="0"/>
              <a:t>- </a:t>
            </a:r>
          </a:p>
          <a:p>
            <a:pPr marL="609600" indent="-609600">
              <a:spcBef>
                <a:spcPct val="50000"/>
              </a:spcBef>
            </a:pPr>
            <a:r>
              <a:rPr lang="en-US" sz="2600" dirty="0"/>
              <a:t>        American Dental Association </a:t>
            </a:r>
          </a:p>
          <a:p>
            <a:pPr marL="609600" indent="-609600">
              <a:spcBef>
                <a:spcPct val="50000"/>
              </a:spcBef>
              <a:buFont typeface="Arial" charset="0"/>
              <a:buChar char="•"/>
            </a:pPr>
            <a:r>
              <a:rPr lang="en-US" sz="2600" dirty="0"/>
              <a:t>	Type-1(Complete Examination)</a:t>
            </a:r>
          </a:p>
          <a:p>
            <a:pPr marL="609600" indent="-609600">
              <a:spcBef>
                <a:spcPct val="50000"/>
              </a:spcBef>
              <a:buFont typeface="Arial" charset="0"/>
              <a:buChar char="•"/>
            </a:pPr>
            <a:r>
              <a:rPr lang="en-US" sz="2600" dirty="0"/>
              <a:t>	Type-2(Limited Examination)</a:t>
            </a:r>
          </a:p>
          <a:p>
            <a:pPr marL="609600" indent="-609600">
              <a:spcBef>
                <a:spcPct val="50000"/>
              </a:spcBef>
              <a:buFont typeface="Arial" charset="0"/>
              <a:buChar char="•"/>
            </a:pPr>
            <a:r>
              <a:rPr lang="en-US" sz="2600" dirty="0"/>
              <a:t>	Type-3(Inspection)</a:t>
            </a:r>
          </a:p>
          <a:p>
            <a:pPr marL="609600" indent="-609600">
              <a:spcBef>
                <a:spcPct val="50000"/>
              </a:spcBef>
              <a:buFont typeface="Arial" charset="0"/>
              <a:buChar char="•"/>
            </a:pPr>
            <a:r>
              <a:rPr lang="en-US" sz="2600" dirty="0"/>
              <a:t>	Type-4 (Screening)</a:t>
            </a:r>
          </a:p>
          <a:p>
            <a:pPr marL="609600" indent="-609600">
              <a:spcBef>
                <a:spcPct val="50000"/>
              </a:spcBef>
            </a:pPr>
            <a:endParaRPr lang="en-US" sz="2600" dirty="0"/>
          </a:p>
        </p:txBody>
      </p:sp>
      <p:pic>
        <p:nvPicPr>
          <p:cNvPr id="3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711200" y="381001"/>
            <a:ext cx="8128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5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5.   Analyzing the data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53533" y="1057276"/>
            <a:ext cx="10668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sz="2600" dirty="0">
                <a:cs typeface="Times New Roman" pitchFamily="18" charset="0"/>
              </a:rPr>
              <a:t> Computer analysis </a:t>
            </a:r>
            <a:r>
              <a:rPr lang="en-US" sz="2600" dirty="0" smtClean="0">
                <a:cs typeface="Times New Roman" pitchFamily="18" charset="0"/>
              </a:rPr>
              <a:t>of the collected </a:t>
            </a:r>
            <a:r>
              <a:rPr lang="en-US" sz="2600" dirty="0">
                <a:cs typeface="Times New Roman" pitchFamily="18" charset="0"/>
              </a:rPr>
              <a:t>data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14401" y="2209800"/>
            <a:ext cx="4678332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5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6. Drawing the conclusion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812800" y="3048001"/>
            <a:ext cx="1067646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sz="2600" dirty="0">
                <a:cs typeface="Times New Roman" pitchFamily="18" charset="0"/>
              </a:rPr>
              <a:t> Conclusions </a:t>
            </a:r>
            <a:r>
              <a:rPr lang="en-US" sz="2600" dirty="0" smtClean="0">
                <a:cs typeface="Times New Roman" pitchFamily="18" charset="0"/>
              </a:rPr>
              <a:t>related to the Investigation</a:t>
            </a:r>
            <a:endParaRPr lang="en-US" sz="2600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812800" y="4267200"/>
            <a:ext cx="4468852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500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7. Publishing the reports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812800" y="5105401"/>
            <a:ext cx="113792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600">
                <a:cs typeface="Times New Roman" pitchFamily="18" charset="0"/>
              </a:rPr>
              <a:t>Statement and purpose of survey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/>
              <a:t>Materials and methods</a:t>
            </a:r>
          </a:p>
        </p:txBody>
      </p:sp>
      <p:pic>
        <p:nvPicPr>
          <p:cNvPr id="8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SUMMARY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406400" y="1770388"/>
            <a:ext cx="11277600" cy="4114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cs typeface="Times New Roman" pitchFamily="18" charset="0"/>
              </a:rPr>
              <a:t>Before Planning any health program, survey procedure should be conducted</a:t>
            </a:r>
          </a:p>
          <a:p>
            <a:pPr algn="just"/>
            <a:endParaRPr lang="en-US" dirty="0" smtClean="0">
              <a:cs typeface="Times New Roman" pitchFamily="18" charset="0"/>
            </a:endParaRPr>
          </a:p>
          <a:p>
            <a:pPr algn="just"/>
            <a:r>
              <a:rPr lang="en-US" dirty="0" smtClean="0">
                <a:cs typeface="Times New Roman" pitchFamily="18" charset="0"/>
              </a:rPr>
              <a:t>It gives the  qualitative and quantitative condition of the prevailing disease.</a:t>
            </a:r>
          </a:p>
          <a:p>
            <a:endParaRPr lang="en-US" dirty="0" smtClean="0"/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31668" y="126121"/>
            <a:ext cx="1860331" cy="1859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58683C-4FE3-898F-4529-E67F8CECA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/>
              <a:t>REFERENCES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0BC5FDA-ED8B-0738-9518-E57545364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Textbook of Preventive and Community Dentistry,3</a:t>
            </a:r>
            <a:r>
              <a:rPr lang="en-US" alt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Edition, by S.S.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Hiremath,Elsevier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Publications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Textbook of Essentials of Preventive &amp; Community Dentistry, by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Soben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Peter, 6</a:t>
            </a:r>
            <a:r>
              <a:rPr lang="en-US" alt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Edition. Arya Publishers, 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EFAD8D4-2B23-C290-2653-93F51ACC5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96223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5062" y="2309327"/>
            <a:ext cx="9550400" cy="2514600"/>
          </a:xfrm>
        </p:spPr>
        <p:txBody>
          <a:bodyPr/>
          <a:lstStyle/>
          <a:p>
            <a:pPr lvl="4" algn="ctr">
              <a:buFontTx/>
              <a:buNone/>
            </a:pPr>
            <a:r>
              <a:rPr lang="en-US" sz="7200" smtClean="0">
                <a:latin typeface="Monotype Corsiva" pitchFamily="66" charset="0"/>
              </a:rPr>
              <a:t>THANK YOU</a:t>
            </a:r>
          </a:p>
        </p:txBody>
      </p:sp>
      <p:pic>
        <p:nvPicPr>
          <p:cNvPr id="3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Contents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Introduction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Advantages of survey methods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Types of surveys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Basic health survey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Pathfinder survey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Scientific method in dental health survey procedures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Summary &amp; References</a:t>
            </a:r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the present global picture in oral health shows one of the divergent trends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 rapidly increasing oral diseases and scarcity of manpower in developing countries which is contrast to developed countries.</a:t>
            </a:r>
            <a:endParaRPr lang="en-US" dirty="0"/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94730" y="147141"/>
            <a:ext cx="1797269" cy="1975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609600" y="762001"/>
            <a:ext cx="10972800" cy="4093428"/>
          </a:xfrm>
        </p:spPr>
        <p:txBody>
          <a:bodyPr>
            <a:spAutoFit/>
          </a:bodyPr>
          <a:lstStyle/>
          <a:p>
            <a:pPr algn="just">
              <a:buFont typeface="Arial" charset="0"/>
              <a:buNone/>
            </a:pPr>
            <a:endParaRPr lang="en-US" sz="3000" dirty="0" smtClean="0"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r>
              <a:rPr lang="en-US" sz="3000" dirty="0" smtClean="0">
                <a:cs typeface="Times New Roman" pitchFamily="18" charset="0"/>
              </a:rPr>
              <a:t>A survey is defined as;</a:t>
            </a:r>
          </a:p>
          <a:p>
            <a:pPr algn="just"/>
            <a:r>
              <a:rPr lang="en-US" sz="3000" dirty="0" smtClean="0">
                <a:cs typeface="Times New Roman" pitchFamily="18" charset="0"/>
              </a:rPr>
              <a:t>“An investigation in which information is systematically collected, but in which experimental method is not used”</a:t>
            </a:r>
          </a:p>
          <a:p>
            <a:pPr algn="just"/>
            <a:endParaRPr lang="en-US" sz="3000" dirty="0" smtClean="0"/>
          </a:p>
        </p:txBody>
      </p:sp>
      <p:pic>
        <p:nvPicPr>
          <p:cNvPr id="3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63352" y="162911"/>
            <a:ext cx="2081048" cy="2079662"/>
          </a:xfrm>
          <a:prstGeom prst="rect">
            <a:avLst/>
          </a:prstGeom>
          <a:noFill/>
        </p:spPr>
      </p:pic>
      <p:pic>
        <p:nvPicPr>
          <p:cNvPr id="5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63352" y="17342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304800" y="609601"/>
            <a:ext cx="1188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Advantages of Survey method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406400" y="1295400"/>
            <a:ext cx="11379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endParaRPr lang="en-US" sz="3200" dirty="0">
              <a:cs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en-US" sz="3200" dirty="0">
                <a:cs typeface="Times New Roman" pitchFamily="18" charset="0"/>
              </a:rPr>
              <a:t>  Provides information  of oral health status &amp;  </a:t>
            </a:r>
          </a:p>
          <a:p>
            <a:pPr algn="just"/>
            <a:r>
              <a:rPr lang="en-US" sz="3200" dirty="0">
                <a:cs typeface="Times New Roman" pitchFamily="18" charset="0"/>
              </a:rPr>
              <a:t>   diseases</a:t>
            </a:r>
          </a:p>
          <a:p>
            <a:pPr algn="just" eaLnBrk="0" hangingPunct="0">
              <a:buFontTx/>
              <a:buChar char="•"/>
            </a:pPr>
            <a:endParaRPr lang="en-US" sz="3200" dirty="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en-US" sz="3200" dirty="0">
                <a:cs typeface="Times New Roman" pitchFamily="18" charset="0"/>
              </a:rPr>
              <a:t>  </a:t>
            </a:r>
            <a:r>
              <a:rPr lang="en-US" sz="3200" dirty="0" smtClean="0">
                <a:cs typeface="Times New Roman" pitchFamily="18" charset="0"/>
              </a:rPr>
              <a:t>Information </a:t>
            </a:r>
            <a:r>
              <a:rPr lang="en-US" sz="3200" dirty="0">
                <a:cs typeface="Times New Roman" pitchFamily="18" charset="0"/>
              </a:rPr>
              <a:t>pertaining to </a:t>
            </a:r>
            <a:r>
              <a:rPr lang="en-US" sz="3200" dirty="0" smtClean="0">
                <a:cs typeface="Times New Roman" pitchFamily="18" charset="0"/>
              </a:rPr>
              <a:t>numerator(Disease    </a:t>
            </a:r>
          </a:p>
          <a:p>
            <a:pPr algn="just" eaLnBrk="0" hangingPunct="0"/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   level) as </a:t>
            </a:r>
            <a:r>
              <a:rPr lang="en-US" sz="3200" dirty="0">
                <a:cs typeface="Times New Roman" pitchFamily="18" charset="0"/>
              </a:rPr>
              <a:t>well as </a:t>
            </a:r>
            <a:r>
              <a:rPr lang="en-US" sz="3200" dirty="0" smtClean="0">
                <a:cs typeface="Times New Roman" pitchFamily="18" charset="0"/>
              </a:rPr>
              <a:t>denominator(Community)      </a:t>
            </a:r>
          </a:p>
          <a:p>
            <a:pPr algn="just" eaLnBrk="0" hangingPunct="0"/>
            <a:r>
              <a:rPr lang="en-US" sz="3200" dirty="0" smtClean="0">
                <a:cs typeface="Times New Roman" pitchFamily="18" charset="0"/>
              </a:rPr>
              <a:t>   becomes </a:t>
            </a:r>
            <a:r>
              <a:rPr lang="en-US" sz="3200" dirty="0">
                <a:cs typeface="Times New Roman" pitchFamily="18" charset="0"/>
              </a:rPr>
              <a:t>available.</a:t>
            </a:r>
          </a:p>
          <a:p>
            <a:pPr algn="just" eaLnBrk="0" hangingPunct="0">
              <a:buFontTx/>
              <a:buChar char="•"/>
            </a:pPr>
            <a:endParaRPr lang="en-US" sz="3200" dirty="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en-US" sz="3200" dirty="0">
                <a:cs typeface="Times New Roman" pitchFamily="18" charset="0"/>
              </a:rPr>
              <a:t>  Various association and correlation between  </a:t>
            </a:r>
          </a:p>
          <a:p>
            <a:pPr algn="just" eaLnBrk="0" hangingPunct="0"/>
            <a:r>
              <a:rPr lang="en-US" sz="3200" dirty="0">
                <a:cs typeface="Times New Roman" pitchFamily="18" charset="0"/>
              </a:rPr>
              <a:t>    different variable can be identified and studied.</a:t>
            </a:r>
          </a:p>
          <a:p>
            <a:pPr algn="just" eaLnBrk="0" hangingPunct="0">
              <a:buFontTx/>
              <a:buChar char="•"/>
            </a:pPr>
            <a:endParaRPr lang="en-US" sz="3200" dirty="0"/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508000" y="1219201"/>
            <a:ext cx="11277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 Reasons for utilization &amp; non-utilization of Oral health </a:t>
            </a: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  care service. (Assessment of dental health needs)</a:t>
            </a:r>
          </a:p>
          <a:p>
            <a:pPr algn="just" eaLnBrk="0" hangingPunct="0"/>
            <a:endParaRPr lang="en-US" sz="2800" dirty="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 Facilities </a:t>
            </a:r>
            <a:r>
              <a:rPr lang="en-US" sz="2800" dirty="0" smtClean="0">
                <a:cs typeface="Times New Roman" pitchFamily="18" charset="0"/>
              </a:rPr>
              <a:t>&amp; Resources can </a:t>
            </a:r>
            <a:r>
              <a:rPr lang="en-US" sz="2800" dirty="0">
                <a:cs typeface="Times New Roman" pitchFamily="18" charset="0"/>
              </a:rPr>
              <a:t>be identified &amp; studied.</a:t>
            </a:r>
          </a:p>
          <a:p>
            <a:pPr algn="just" eaLnBrk="0" hangingPunct="0">
              <a:buFontTx/>
              <a:buChar char="•"/>
            </a:pPr>
            <a:endParaRPr lang="en-US" sz="2800" dirty="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 Information from a well planned, </a:t>
            </a:r>
            <a:r>
              <a:rPr lang="en-US" sz="2800" dirty="0" smtClean="0">
                <a:cs typeface="Times New Roman" pitchFamily="18" charset="0"/>
              </a:rPr>
              <a:t>systematic </a:t>
            </a:r>
            <a:r>
              <a:rPr lang="en-US" sz="2800" dirty="0">
                <a:cs typeface="Times New Roman" pitchFamily="18" charset="0"/>
              </a:rPr>
              <a:t>survey is    </a:t>
            </a: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   more reliable which gives prompt data.</a:t>
            </a:r>
          </a:p>
          <a:p>
            <a:pPr algn="just" eaLnBrk="0" hangingPunct="0">
              <a:buFontTx/>
              <a:buChar char="•"/>
            </a:pPr>
            <a:endParaRPr lang="en-US" sz="2800" dirty="0"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With this methods the data collected is Complete </a:t>
            </a:r>
            <a:r>
              <a:rPr lang="en-US" sz="2800" dirty="0">
                <a:cs typeface="Times New Roman" pitchFamily="18" charset="0"/>
              </a:rPr>
              <a:t>&amp; </a:t>
            </a:r>
            <a:r>
              <a:rPr lang="en-US" sz="2800" dirty="0" smtClean="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  accurate </a:t>
            </a:r>
            <a:r>
              <a:rPr lang="en-US" sz="2800" dirty="0">
                <a:cs typeface="Times New Roman" pitchFamily="18" charset="0"/>
              </a:rPr>
              <a:t>compared to information collected </a:t>
            </a:r>
            <a:r>
              <a:rPr lang="en-US" sz="2800" dirty="0" smtClean="0">
                <a:cs typeface="Times New Roman" pitchFamily="18" charset="0"/>
              </a:rPr>
              <a:t>routinely</a:t>
            </a:r>
            <a:r>
              <a:rPr lang="en-US" sz="2800" dirty="0">
                <a:cs typeface="Times New Roman" pitchFamily="18" charset="0"/>
              </a:rPr>
              <a:t>.</a:t>
            </a:r>
            <a:r>
              <a:rPr lang="en-US" sz="2800" dirty="0"/>
              <a:t> 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304800" y="314325"/>
            <a:ext cx="1188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885950" algn="l"/>
              </a:tabLst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Advantages……..,</a:t>
            </a:r>
            <a:endParaRPr lang="en-US" sz="2000" b="1">
              <a:solidFill>
                <a:srgbClr val="FF0000"/>
              </a:solidFill>
            </a:endParaRPr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540000" y="3048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Types of survey </a:t>
            </a:r>
            <a:endParaRPr lang="en-US" sz="4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304800" y="1676400"/>
            <a:ext cx="1158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en-US" sz="3200" dirty="0">
                <a:cs typeface="Times New Roman" pitchFamily="18" charset="0"/>
              </a:rPr>
              <a:t> Descriptive /Analytic survey </a:t>
            </a:r>
          </a:p>
          <a:p>
            <a:pPr marL="514350" indent="-514350" eaLnBrk="0" hangingPunct="0">
              <a:buFontTx/>
              <a:buAutoNum type="arabicPeriod" startAt="2"/>
              <a:defRPr/>
            </a:pPr>
            <a:r>
              <a:rPr lang="en-US" sz="3200" dirty="0">
                <a:cs typeface="Times New Roman" pitchFamily="18" charset="0"/>
              </a:rPr>
              <a:t>Cross-sectional  or Longitudinal (time period)</a:t>
            </a:r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540000" y="3048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Types of survey </a:t>
            </a:r>
            <a:endParaRPr lang="en-US" sz="4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304800" y="1676400"/>
            <a:ext cx="11582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Descriptive /Analytic survey –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3200" dirty="0">
                <a:cs typeface="Times New Roman" pitchFamily="18" charset="0"/>
              </a:rPr>
              <a:t>sets out to describe a    situation.                                                                            </a:t>
            </a:r>
            <a:r>
              <a:rPr lang="en-US" sz="3200" dirty="0" smtClean="0">
                <a:cs typeface="Times New Roman" pitchFamily="18" charset="0"/>
              </a:rPr>
              <a:t>Example- </a:t>
            </a:r>
            <a:r>
              <a:rPr lang="en-US" sz="3200" dirty="0">
                <a:cs typeface="Times New Roman" pitchFamily="18" charset="0"/>
              </a:rPr>
              <a:t>the distribution of a disease in a population in relation to age , sex and other characteristics.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en-US" sz="3200" dirty="0">
                <a:cs typeface="Times New Roman" pitchFamily="18" charset="0"/>
              </a:rPr>
              <a:t>Analytic – It explains the situation.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en-US" sz="3200" dirty="0">
              <a:cs typeface="Times New Roman" pitchFamily="18" charset="0"/>
            </a:endParaRPr>
          </a:p>
          <a:p>
            <a:pPr marL="457200" indent="-457200" eaLnBrk="0" hangingPunct="0">
              <a:buFontTx/>
              <a:buAutoNum type="arabicPeriod"/>
              <a:defRPr/>
            </a:pPr>
            <a:endParaRPr lang="en-US" sz="3200" dirty="0">
              <a:cs typeface="Times New Roman" pitchFamily="18" charset="0"/>
            </a:endParaRPr>
          </a:p>
          <a:p>
            <a:pPr marL="514350" indent="-514350" eaLnBrk="0" hangingPunct="0">
              <a:buFontTx/>
              <a:buAutoNum type="arabicPeriod" startAt="2"/>
              <a:defRPr/>
            </a:pPr>
            <a:r>
              <a:rPr lang="en-US" sz="3200" dirty="0">
                <a:cs typeface="Times New Roman" pitchFamily="18" charset="0"/>
              </a:rPr>
              <a:t>Cross-sectional  or Longitudinal (time period</a:t>
            </a:r>
            <a:r>
              <a:rPr lang="en-US" sz="3200" dirty="0" smtClean="0">
                <a:cs typeface="Times New Roman" pitchFamily="18" charset="0"/>
              </a:rPr>
              <a:t>)</a:t>
            </a:r>
          </a:p>
          <a:p>
            <a:pPr marL="514350" indent="-514350" eaLnBrk="0" hangingPunct="0">
              <a:defRPr/>
            </a:pPr>
            <a:r>
              <a:rPr lang="en-US" sz="3200" dirty="0">
                <a:cs typeface="Times New Roman" pitchFamily="18" charset="0"/>
              </a:rPr>
              <a:t>	</a:t>
            </a:r>
            <a:r>
              <a:rPr lang="en-US" sz="3200" dirty="0" smtClean="0">
                <a:cs typeface="Times New Roman" pitchFamily="18" charset="0"/>
              </a:rPr>
              <a:t>- Studies are conducted over a period of time</a:t>
            </a:r>
            <a:endParaRPr lang="en-US" sz="3200" dirty="0">
              <a:cs typeface="Times New Roman" pitchFamily="18" charset="0"/>
            </a:endParaRPr>
          </a:p>
        </p:txBody>
      </p:sp>
      <p:pic>
        <p:nvPicPr>
          <p:cNvPr id="4" name="Picture 2" descr="No photo description availabl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10952" y="1"/>
            <a:ext cx="2081048" cy="2079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100</TotalTime>
  <Words>859</Words>
  <Application>Microsoft Office PowerPoint</Application>
  <PresentationFormat>Custom</PresentationFormat>
  <Paragraphs>171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Integral</vt:lpstr>
      <vt:lpstr>Slide 1</vt:lpstr>
      <vt:lpstr>Learning Objective--- At the end of the Class the student  should be able to-</vt:lpstr>
      <vt:lpstr>Contents </vt:lpstr>
      <vt:lpstr>Introduction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SUMMARY</vt:lpstr>
      <vt:lpstr>REFERENCES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Admin</dc:creator>
  <cp:lastModifiedBy>PHD</cp:lastModifiedBy>
  <cp:revision>59</cp:revision>
  <dcterms:created xsi:type="dcterms:W3CDTF">2022-09-29T05:23:54Z</dcterms:created>
  <dcterms:modified xsi:type="dcterms:W3CDTF">2023-09-25T04:50:48Z</dcterms:modified>
</cp:coreProperties>
</file>