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0" r:id="rId1"/>
  </p:sldMasterIdLst>
  <p:sldIdLst>
    <p:sldId id="256" r:id="rId2"/>
    <p:sldId id="287" r:id="rId3"/>
    <p:sldId id="257" r:id="rId4"/>
    <p:sldId id="258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60" r:id="rId14"/>
    <p:sldId id="261" r:id="rId15"/>
    <p:sldId id="262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83" r:id="rId29"/>
    <p:sldId id="284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2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684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17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6495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453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93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69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820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8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478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483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30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13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61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4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3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24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360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841249"/>
            <a:ext cx="6600451" cy="1874519"/>
          </a:xfrm>
        </p:spPr>
        <p:txBody>
          <a:bodyPr/>
          <a:lstStyle/>
          <a:p>
            <a:r>
              <a:rPr dirty="0"/>
              <a:t>Structure–Activity Relationship (SAR)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3776472"/>
            <a:ext cx="6600451" cy="2127191"/>
          </a:xfrm>
        </p:spPr>
        <p:txBody>
          <a:bodyPr>
            <a:normAutofit/>
          </a:bodyPr>
          <a:lstStyle/>
          <a:p>
            <a:pPr algn="r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Presented by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Monali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Jadhav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Assistant Professor </a:t>
            </a:r>
          </a:p>
          <a:p>
            <a:pPr algn="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Pharmaceutical Chemistry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Modification of Parent Compound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Modification of the parent compound is done to improve biological activity and reduce side effects.</a:t>
            </a:r>
          </a:p>
        </p:txBody>
      </p:sp>
    </p:spTree>
    <p:extLst>
      <p:ext uri="{BB962C8B-B14F-4D97-AF65-F5344CB8AC3E}">
        <p14:creationId xmlns:p14="http://schemas.microsoft.com/office/powerpoint/2010/main" val="34666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Varying Size and Shape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Changing the number of methylene groups in chains and rings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lipophilicity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which may increase activity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solubility may decrease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Non-selective binding may occur due to micelle formation in aliphatic compounds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751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429768"/>
            <a:ext cx="6591985" cy="5481454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or decreasing the degree of unsaturation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change in the degree of unsaturation causes an increase in rigidity,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complication of E-Z isomers,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sensitivity and increased toxicity.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➤ Introducing or removing a ring system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results to an increase in size, shape changes and stability of structure with the substitution of C=C double bonds.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752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Historical Development of SAR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Early drug discovery relied on trial-and-error methods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Systematic chemical modification improved understanding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Led to rational drug design and modern medicinal chemistry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Importance of SAR in Drug Development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Improves potency and selectivity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Reduces toxicity and adverse effects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Enhances pharmacokinetic properties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Guides synthesis of new analogs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Key Terminologies in SAR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Pharmacophore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Essential structural features for activity</a:t>
            </a:r>
          </a:p>
          <a:p>
            <a:pPr lvl="1"/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Auxophore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Modifies intensity of activity</a:t>
            </a:r>
          </a:p>
          <a:p>
            <a:pPr lvl="1"/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Isosterism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Replacement with similar atoms/groups</a:t>
            </a:r>
          </a:p>
          <a:p>
            <a:pPr lvl="1"/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Bioisosterism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Biological property-preserving replacement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SAR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Qualitative SAR – Observational structure-activity trends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Quantitative SAR (QSAR) – Mathematical correlation models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3D-QSAR – Spatial and steric relationship analysis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Physicochemical Properties in SAR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Lipophilicity (Log P)</a:t>
            </a:r>
          </a:p>
          <a:p>
            <a:pPr lvl="1"/>
            <a:r>
              <a:t>Electronic effects (Hammett constant)</a:t>
            </a:r>
          </a:p>
          <a:p>
            <a:pPr lvl="1"/>
            <a:r>
              <a:t>Steric factors (Taft constant)</a:t>
            </a:r>
          </a:p>
          <a:p>
            <a:pPr lvl="1"/>
            <a:r>
              <a:t>Hydrogen bonding capacity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081" y="624110"/>
            <a:ext cx="6589199" cy="1280890"/>
          </a:xfrm>
        </p:spPr>
        <p:txBody>
          <a:bodyPr/>
          <a:lstStyle/>
          <a:p>
            <a:r>
              <a:rPr dirty="0"/>
              <a:t>SAR in Classical Drug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Antibacterial agents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Antihistamines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Opioid analgesics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classical therapeutic agents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150940"/>
            <a:ext cx="6589199" cy="1280890"/>
          </a:xfrm>
        </p:spPr>
        <p:txBody>
          <a:bodyPr>
            <a:normAutofit/>
          </a:bodyPr>
          <a:lstStyle/>
          <a:p>
            <a:r>
              <a:rPr dirty="0"/>
              <a:t>General SAR of Antibacterial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1519" y="1392936"/>
            <a:ext cx="6591985" cy="3777622"/>
          </a:xfrm>
        </p:spPr>
        <p:txBody>
          <a:bodyPr/>
          <a:lstStyle/>
          <a:p>
            <a:endParaRPr dirty="0"/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Presence of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ionizable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groups for activity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Structural similarity to natural substrates</a:t>
            </a:r>
          </a:p>
          <a:p>
            <a:pPr lvl="1"/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Lipophilicity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influences bacterial penetration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648" y="3166110"/>
            <a:ext cx="6556248" cy="343585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866362"/>
          </a:xfrm>
        </p:spPr>
        <p:txBody>
          <a:bodyPr/>
          <a:lstStyle/>
          <a:p>
            <a:r>
              <a:rPr lang="en-US" b="1" dirty="0" smtClean="0"/>
              <a:t>Content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563624"/>
            <a:ext cx="6591985" cy="4882896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Concept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Factors Considered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Factors During Drug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Modification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Modification of Parent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Compound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 Development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SAR in Drug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Terminologies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 in Classical Drug Categories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 of SAR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Limitations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83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236862"/>
            <a:ext cx="6589199" cy="1280890"/>
          </a:xfrm>
        </p:spPr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SAR of Antihistamines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3072384"/>
            <a:ext cx="6591985" cy="3785616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Aminoalkylether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antihistamines contain a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connecting moiety (X)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their structure.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2–3 carbon atom chain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links the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diaryl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group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tertiary amine group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drugs like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clemastine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diphenylpyraline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show slight variation from the basic structure.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these compounds, 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 nitrogen and part of the carbon chain form a heterocyclic ring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carbon atoms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present between 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and N atoms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Para-substitution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the phenyl ring (–CH₃, –OCH₃, –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–Br) increases activity and reduces side effects compared to diphenhydramine.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Replacing one phenyl ring with a 2-pyridyl group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(e.g.,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doxylamine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increases oral antihistaminic activity about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times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aminoalkylethers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optically active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S-enantiomers are more active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3191" y="1608999"/>
            <a:ext cx="4525006" cy="146338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General SAR of Opioids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583" y="1264555"/>
            <a:ext cx="6591985" cy="1871837"/>
          </a:xfrm>
        </p:spPr>
        <p:txBody>
          <a:bodyPr/>
          <a:lstStyle/>
          <a:p>
            <a:endParaRPr dirty="0"/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Aromatic ring structure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Tertiary amine required for receptor binding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Optimal distance between phenolic OH and amine group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201" y="2916936"/>
            <a:ext cx="6702091" cy="407822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Functional Group Contribution in SAR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 groups determine binding affinity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 solubility and permeability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 metabolic stability and toxicity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of Alkyl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lipophilicity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membrane permeability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Excess bulk may reduce receptor binding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of Hydroxyl Group (-OH)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Forms hydrogen bonds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Increases aqueous solubility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decrease CNS penetration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of Amino Group (-NH2)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basicity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Forms ionic interactions with receptors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Essential for binding in many drugs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of Halogens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Increase lipophilicity</a:t>
            </a:r>
          </a:p>
          <a:p>
            <a:pPr lvl="1"/>
            <a:r>
              <a:t>Improve metabolic stability</a:t>
            </a:r>
          </a:p>
          <a:p>
            <a:pPr lvl="1"/>
            <a:r>
              <a:t>May enhance receptor binding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Electronic Effects in SAR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Electron-withdrawing groups alter activity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Electron-donating groups influence binding strength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Modify drug-receptor interaction patterns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Advantages of SAR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Rational drug design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Improved therapeutic index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Cost-effective development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Predictable activity trends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Limitations of SAR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Complex biological systems</a:t>
            </a:r>
          </a:p>
          <a:p>
            <a:pPr lvl="1"/>
            <a:r>
              <a:t>Unpredictable metabolic pathways</a:t>
            </a:r>
          </a:p>
          <a:p>
            <a:pPr lvl="1"/>
            <a:r>
              <a:t>Time-consuming experimental validation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7537" y="788702"/>
            <a:ext cx="6589199" cy="80235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057400"/>
            <a:ext cx="6591985" cy="3853822"/>
          </a:xfrm>
        </p:spPr>
        <p:txBody>
          <a:bodyPr/>
          <a:lstStyle/>
          <a:p>
            <a:endParaRPr dirty="0"/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concept and principles of SAR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Explain the importance of SAR in drug design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SAR in classical drug categories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functional group contributions</a:t>
            </a:r>
          </a:p>
          <a:p>
            <a:pPr lvl="1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Analyze important SAR case studies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Thanku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You 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608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104106"/>
          </a:xfrm>
        </p:spPr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SAR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 – ACTIVITY relationship (SAR) is the relationship between the chemical or 3D structure of a molecule and its biological activity.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Enables the determination of the chemical groups responsible for evoking a target biological effect in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organism.</a:t>
            </a:r>
          </a:p>
          <a:p>
            <a:pPr marL="0" indent="0"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chemical structure includes molecular geometry, electronic structure, and crystal structure of a molecule.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Biological activity is an expression describing the beneficial or adverse effects of a drug on living matter.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999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Concept of SAR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 is an advanced design used to find the relationship between chemical structure and biological activity of studied compounds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links chemical structure to a chemical property or biological activity including toxicity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theory of SAR aims to produce new drugs with structures similar to the original compound but with greater potency and improved safety.</a:t>
            </a:r>
          </a:p>
        </p:txBody>
      </p:sp>
    </p:spTree>
    <p:extLst>
      <p:ext uri="{BB962C8B-B14F-4D97-AF65-F5344CB8AC3E}">
        <p14:creationId xmlns:p14="http://schemas.microsoft.com/office/powerpoint/2010/main" val="2713198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SAR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essential for toxicological studies of compounds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long been used to design chemicals with desirable commercial properties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in designing drugs with desired pharmacological and therapeutic activities.</a:t>
            </a:r>
          </a:p>
        </p:txBody>
      </p:sp>
    </p:spTree>
    <p:extLst>
      <p:ext uri="{BB962C8B-B14F-4D97-AF65-F5344CB8AC3E}">
        <p14:creationId xmlns:p14="http://schemas.microsoft.com/office/powerpoint/2010/main" val="1845696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Considered in SAR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Various factors should be considered while developing SAR: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Size and shape of the carbon skeleton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Nature and degree of substitution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Stereochemistry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092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During Drug Modification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modification of a drug analogue, the following should be considered: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solubility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 through membranes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Receptor binding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Metabolism and other pharmacokinetic properties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Computer-assisted molecular modeling helps provide accurate targeting.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84690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434</TotalTime>
  <Words>906</Words>
  <Application>Microsoft Office PowerPoint</Application>
  <PresentationFormat>On-screen Show (4:3)</PresentationFormat>
  <Paragraphs>160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Century Gothic</vt:lpstr>
      <vt:lpstr>Times New Roman</vt:lpstr>
      <vt:lpstr>Wingdings 3</vt:lpstr>
      <vt:lpstr>Wisp</vt:lpstr>
      <vt:lpstr>Structure–Activity Relationship (SAR)</vt:lpstr>
      <vt:lpstr>Content </vt:lpstr>
      <vt:lpstr>Learning Objectives</vt:lpstr>
      <vt:lpstr>Introduction to SAR</vt:lpstr>
      <vt:lpstr>PowerPoint Presentation</vt:lpstr>
      <vt:lpstr>Concept of SAR </vt:lpstr>
      <vt:lpstr>Importance of SAR</vt:lpstr>
      <vt:lpstr>Factors Considered in SAR</vt:lpstr>
      <vt:lpstr>Factors During Drug Modification</vt:lpstr>
      <vt:lpstr>Modification of Parent Compound</vt:lpstr>
      <vt:lpstr>Varying Size and Shape</vt:lpstr>
      <vt:lpstr>PowerPoint Presentation</vt:lpstr>
      <vt:lpstr>Historical Development of SAR</vt:lpstr>
      <vt:lpstr>Importance of SAR in Drug Development</vt:lpstr>
      <vt:lpstr>Key Terminologies in SAR</vt:lpstr>
      <vt:lpstr>Types of SAR Studies</vt:lpstr>
      <vt:lpstr>Physicochemical Properties in SAR</vt:lpstr>
      <vt:lpstr>SAR in Classical Drug Categories</vt:lpstr>
      <vt:lpstr>General SAR of Antibacterial Agents</vt:lpstr>
      <vt:lpstr>General SAR of Antihistamines</vt:lpstr>
      <vt:lpstr>General SAR of Opioids</vt:lpstr>
      <vt:lpstr>Functional Group Contribution in SAR</vt:lpstr>
      <vt:lpstr>Role of Alkyl Groups</vt:lpstr>
      <vt:lpstr>Role of Hydroxyl Group (-OH)</vt:lpstr>
      <vt:lpstr>Role of Amino Group (-NH2)</vt:lpstr>
      <vt:lpstr>Role of Halogens</vt:lpstr>
      <vt:lpstr>Electronic Effects in SAR</vt:lpstr>
      <vt:lpstr>Advantages of SAR Approach</vt:lpstr>
      <vt:lpstr>Limitations of SAR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Structure–Activity Relationship (SAR)</dc:title>
  <dc:subject/>
  <dc:creator>Administrator</dc:creator>
  <cp:keywords/>
  <dc:description>generated using python-pptx</dc:description>
  <cp:lastModifiedBy>Windows User</cp:lastModifiedBy>
  <cp:revision>14</cp:revision>
  <dcterms:created xsi:type="dcterms:W3CDTF">2013-01-27T09:14:16Z</dcterms:created>
  <dcterms:modified xsi:type="dcterms:W3CDTF">2026-04-03T06:42:35Z</dcterms:modified>
  <cp:category/>
</cp:coreProperties>
</file>