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75" r:id="rId2"/>
    <p:sldId id="256" r:id="rId3"/>
    <p:sldId id="262" r:id="rId4"/>
    <p:sldId id="257" r:id="rId5"/>
    <p:sldId id="258" r:id="rId6"/>
    <p:sldId id="273" r:id="rId7"/>
    <p:sldId id="259" r:id="rId8"/>
    <p:sldId id="260" r:id="rId9"/>
    <p:sldId id="263" r:id="rId10"/>
    <p:sldId id="261" r:id="rId11"/>
    <p:sldId id="267" r:id="rId12"/>
    <p:sldId id="264" r:id="rId13"/>
    <p:sldId id="265" r:id="rId14"/>
    <p:sldId id="266" r:id="rId15"/>
    <p:sldId id="268" r:id="rId16"/>
    <p:sldId id="271" r:id="rId17"/>
    <p:sldId id="272" r:id="rId18"/>
    <p:sldId id="269" r:id="rId19"/>
    <p:sldId id="274" r:id="rId20"/>
    <p:sldId id="270" r:id="rId21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11ED"/>
    <a:srgbClr val="DB29CE"/>
    <a:srgbClr val="410B3B"/>
    <a:srgbClr val="200D73"/>
    <a:srgbClr val="060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E722D-FFA3-4E5C-ACF6-8575C4EE4D10}" type="datetimeFigureOut">
              <a:rPr lang="en-IN" smtClean="0"/>
              <a:t>17-01-2026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D232B-8DA6-4323-BC75-DA32CA1BD2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7991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D232B-8DA6-4323-BC75-DA32CA1BD2B5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3582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27A1-C7C2-436F-86B1-3B06D2CCB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777" y="1771591"/>
            <a:ext cx="9009529" cy="3661019"/>
          </a:xfrm>
        </p:spPr>
        <p:txBody>
          <a:bodyPr>
            <a:normAutofit/>
          </a:bodyPr>
          <a:lstStyle/>
          <a:p>
            <a:pPr algn="ctr"/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Sujata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Vijaysinh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Patil 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Dept. of Community Medicine 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Krishna Institute of Medical Sciences,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Karad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IN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8131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038B0-C20E-6E9D-B1FE-BBC677730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41524"/>
            <a:ext cx="8911687" cy="9144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c. Intervention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F6F95-FDFD-0B18-D257-66022D093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23721"/>
            <a:ext cx="8915400" cy="4787502"/>
          </a:xfrm>
        </p:spPr>
        <p:txBody>
          <a:bodyPr>
            <a:normAutofit/>
          </a:bodyPr>
          <a:lstStyle/>
          <a:p>
            <a:r>
              <a:rPr lang="en-US" sz="2800" dirty="0"/>
              <a:t>Express concern about the </a:t>
            </a:r>
            <a:r>
              <a:rPr lang="en-US" sz="2800" dirty="0" err="1"/>
              <a:t>behaviour</a:t>
            </a:r>
            <a:endParaRPr lang="en-US" sz="2800" dirty="0"/>
          </a:p>
          <a:p>
            <a:r>
              <a:rPr lang="en-US" sz="2800" dirty="0"/>
              <a:t>Educate about the health risks of substance abuse</a:t>
            </a:r>
          </a:p>
          <a:p>
            <a:r>
              <a:rPr lang="en-US" sz="2800" dirty="0"/>
              <a:t>Encourage self reflection and motivation to seek help</a:t>
            </a:r>
          </a:p>
          <a:p>
            <a:r>
              <a:rPr lang="en-US" sz="2800" dirty="0"/>
              <a:t>The interview should be motivational like affirming the strengths, reflecting the feelings</a:t>
            </a:r>
          </a:p>
          <a:p>
            <a:r>
              <a:rPr lang="en-US" sz="2800" dirty="0"/>
              <a:t>Set realistic and achievable goals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157283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E7BF-5A14-C1A3-06E2-BB551B3E9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d. Treatment and rehabilitation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C3E21-CF23-661F-57BD-9FD0CB8DA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76260"/>
            <a:ext cx="8915400" cy="4434962"/>
          </a:xfrm>
        </p:spPr>
        <p:txBody>
          <a:bodyPr>
            <a:normAutofit/>
          </a:bodyPr>
          <a:lstStyle/>
          <a:p>
            <a:r>
              <a:rPr lang="en-US" sz="2800" dirty="0"/>
              <a:t>Manage withdrawal symptoms and medical complications</a:t>
            </a:r>
          </a:p>
          <a:p>
            <a:r>
              <a:rPr lang="en-US" sz="2800" dirty="0"/>
              <a:t>Support detoxification and maintenance therapy</a:t>
            </a:r>
          </a:p>
          <a:p>
            <a:r>
              <a:rPr lang="en-US" sz="2800" dirty="0"/>
              <a:t>Encourage long term rehabilitation and social integration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514539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0AD6D-3DBA-81F7-BDD4-D345D485B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d. Family involvement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6F594-1EDD-7ADE-060D-417A9F860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97446"/>
            <a:ext cx="8915400" cy="4313776"/>
          </a:xfrm>
        </p:spPr>
        <p:txBody>
          <a:bodyPr/>
          <a:lstStyle/>
          <a:p>
            <a:r>
              <a:rPr lang="en-US" sz="2800" dirty="0"/>
              <a:t>Educate and counsel family members</a:t>
            </a:r>
          </a:p>
          <a:p>
            <a:r>
              <a:rPr lang="en-US" sz="2800" dirty="0"/>
              <a:t>Encourage family support and supervision</a:t>
            </a:r>
          </a:p>
          <a:p>
            <a:r>
              <a:rPr lang="en-US" sz="2800" dirty="0"/>
              <a:t>Address family conflicts and family problems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5177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D9626-BEBC-7D6E-650F-F7B52D0DA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31354"/>
            <a:ext cx="8911687" cy="1101687"/>
          </a:xfrm>
        </p:spPr>
        <p:txBody>
          <a:bodyPr/>
          <a:lstStyle/>
          <a:p>
            <a:r>
              <a:rPr lang="en-US" b="1" dirty="0">
                <a:solidFill>
                  <a:srgbClr val="2111ED"/>
                </a:solidFill>
              </a:rPr>
              <a:t>c. Follow-up and referral</a:t>
            </a:r>
            <a:endParaRPr lang="en-IN" b="1" dirty="0">
              <a:solidFill>
                <a:srgbClr val="2111ED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2A37B-02DE-98EF-771C-DF9815BD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21176"/>
            <a:ext cx="8915400" cy="4490046"/>
          </a:xfrm>
        </p:spPr>
        <p:txBody>
          <a:bodyPr/>
          <a:lstStyle/>
          <a:p>
            <a:r>
              <a:rPr lang="en-US" sz="2800" dirty="0"/>
              <a:t>Ensure regular follow up to prevent relapse</a:t>
            </a:r>
          </a:p>
          <a:p>
            <a:r>
              <a:rPr lang="en-US" sz="2800" dirty="0"/>
              <a:t>Refer to psychiatrist, de-addiction </a:t>
            </a:r>
            <a:r>
              <a:rPr lang="en-US" sz="2800" dirty="0" err="1"/>
              <a:t>centres</a:t>
            </a:r>
            <a:r>
              <a:rPr lang="en-US" sz="2800" dirty="0"/>
              <a:t> or rehabilitation services when required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1118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21677-375A-2CA9-71BE-5F2961608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30506"/>
            <a:ext cx="8911687" cy="1443210"/>
          </a:xfrm>
        </p:spPr>
        <p:txBody>
          <a:bodyPr/>
          <a:lstStyle/>
          <a:p>
            <a:r>
              <a:rPr lang="en-US" b="1" dirty="0">
                <a:solidFill>
                  <a:srgbClr val="DB29CE"/>
                </a:solidFill>
              </a:rPr>
              <a:t>Personal and professional conduct and expectations</a:t>
            </a:r>
            <a:endParaRPr lang="en-IN" b="1" dirty="0">
              <a:solidFill>
                <a:srgbClr val="DB29CE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0D24F-EF6F-D247-7032-C9737B5E7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73716"/>
            <a:ext cx="8915400" cy="413750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1. Rational prescribing </a:t>
            </a:r>
          </a:p>
          <a:p>
            <a:r>
              <a:rPr lang="en-US" sz="2400" dirty="0"/>
              <a:t>Avoid unnecessary prescriptions of addictive drugs</a:t>
            </a:r>
          </a:p>
          <a:p>
            <a:r>
              <a:rPr lang="en-US" sz="2400" dirty="0"/>
              <a:t>Prescribe opioids, sedatives and psychotropic drugs with caution</a:t>
            </a:r>
          </a:p>
          <a:p>
            <a:r>
              <a:rPr lang="en-US" sz="2400" dirty="0"/>
              <a:t>Monitor patients regularly for signs of dependence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617663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3C8B1-B0FF-203D-5BF3-D892D9C03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Role modelling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E7130-2494-2326-F7C6-FA98601BF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09311"/>
            <a:ext cx="8915400" cy="4401911"/>
          </a:xfrm>
        </p:spPr>
        <p:txBody>
          <a:bodyPr>
            <a:normAutofit/>
          </a:bodyPr>
          <a:lstStyle/>
          <a:p>
            <a:r>
              <a:rPr lang="en-US" sz="2800" dirty="0"/>
              <a:t>Medical students and professionals should avoid substance abuse</a:t>
            </a:r>
          </a:p>
          <a:p>
            <a:r>
              <a:rPr lang="en-US" sz="2800" dirty="0"/>
              <a:t>Act as role models to patients and society</a:t>
            </a:r>
          </a:p>
          <a:p>
            <a:r>
              <a:rPr lang="en-US" sz="2800" dirty="0"/>
              <a:t>Promote ethical medical practice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405342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D2B4-9E31-D299-25E6-9514851B3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DB29CE"/>
                </a:solidFill>
              </a:rPr>
              <a:t>Public awareness campaigns </a:t>
            </a:r>
            <a:endParaRPr lang="en-IN" b="1" dirty="0">
              <a:solidFill>
                <a:srgbClr val="DB29CE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769CF-0A9C-FD9B-D65E-D897E31AA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3210"/>
            <a:ext cx="8915400" cy="446801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2111ED"/>
                </a:solidFill>
              </a:rPr>
              <a:t>Techniques of awareness building are:</a:t>
            </a:r>
          </a:p>
          <a:p>
            <a:r>
              <a:rPr lang="en-US" sz="2400" dirty="0"/>
              <a:t>Individual or group interviews</a:t>
            </a:r>
          </a:p>
          <a:p>
            <a:r>
              <a:rPr lang="en-US" sz="2400" dirty="0"/>
              <a:t>Focus group discussion</a:t>
            </a:r>
          </a:p>
          <a:p>
            <a:r>
              <a:rPr lang="en-US" sz="2400" dirty="0"/>
              <a:t>Slide shows</a:t>
            </a:r>
          </a:p>
          <a:p>
            <a:r>
              <a:rPr lang="en-US" sz="2400" dirty="0"/>
              <a:t>Lectures</a:t>
            </a:r>
          </a:p>
          <a:p>
            <a:r>
              <a:rPr lang="en-US" sz="2400" dirty="0"/>
              <a:t>Role plays</a:t>
            </a:r>
          </a:p>
          <a:p>
            <a:r>
              <a:rPr lang="en-US" sz="2400" dirty="0"/>
              <a:t>Drama or street theatre</a:t>
            </a:r>
          </a:p>
          <a:p>
            <a:r>
              <a:rPr lang="en-US" sz="2400" dirty="0"/>
              <a:t>Puppet show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687975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5741B-C5AB-4093-9D38-9C1E9B905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111ED"/>
                </a:solidFill>
              </a:rPr>
              <a:t>Messages of prevention</a:t>
            </a:r>
            <a:endParaRPr lang="en-IN" dirty="0">
              <a:solidFill>
                <a:srgbClr val="2111ED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8244C-6B41-5FAE-DF90-7B5E7D02F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41513"/>
            <a:ext cx="8915400" cy="4269709"/>
          </a:xfrm>
        </p:spPr>
        <p:txBody>
          <a:bodyPr>
            <a:normAutofit/>
          </a:bodyPr>
          <a:lstStyle/>
          <a:p>
            <a:r>
              <a:rPr lang="en-US" sz="2400" dirty="0"/>
              <a:t>Drug abuse is preventable</a:t>
            </a:r>
          </a:p>
          <a:p>
            <a:r>
              <a:rPr lang="en-US" sz="2400" dirty="0"/>
              <a:t>Drug dependence is treatable</a:t>
            </a:r>
          </a:p>
          <a:p>
            <a:r>
              <a:rPr lang="en-US" sz="2400" dirty="0"/>
              <a:t>Those not abusing drugs must protect themselves from pressure to use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493047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4576-5430-E8CB-6DF4-0A8E1100E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111ED"/>
                </a:solidFill>
              </a:rPr>
              <a:t>Prevention Activities</a:t>
            </a:r>
            <a:endParaRPr lang="en-IN" dirty="0">
              <a:solidFill>
                <a:srgbClr val="2111ED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D3838-A68A-CA25-D7A6-7E2AFF265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33889"/>
            <a:ext cx="8915400" cy="467733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2800" dirty="0"/>
              <a:t>Avoid mass awareness campaigns</a:t>
            </a:r>
          </a:p>
          <a:p>
            <a:r>
              <a:rPr lang="en-US" sz="2800" dirty="0"/>
              <a:t>Targeted interventions are more useful in drug abuse prevention</a:t>
            </a:r>
          </a:p>
          <a:p>
            <a:r>
              <a:rPr lang="en-US" sz="2800" dirty="0"/>
              <a:t>Focus on positive aspects of not using the drugs (this includes messages on saying no to drugs and resisting peer pressure)</a:t>
            </a:r>
          </a:p>
          <a:p>
            <a:r>
              <a:rPr lang="en-US" sz="2800" dirty="0"/>
              <a:t>Provide factual information on drugs </a:t>
            </a:r>
          </a:p>
          <a:p>
            <a:r>
              <a:rPr lang="en-US" sz="2800" dirty="0"/>
              <a:t>Scare </a:t>
            </a:r>
            <a:r>
              <a:rPr lang="en-US" sz="2800" dirty="0" err="1"/>
              <a:t>tactis</a:t>
            </a:r>
            <a:r>
              <a:rPr lang="en-US" sz="2800" dirty="0"/>
              <a:t> like using skulls and bones does not work</a:t>
            </a:r>
          </a:p>
          <a:p>
            <a:endParaRPr lang="en-US" sz="2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01035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C0D15-803B-4AD9-13D2-E2F42F99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A182D-200B-332E-F5F6-066C7AE4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4110"/>
            <a:ext cx="8915400" cy="528711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Focus on healthy ways of having fun which includes group activities like playing games, cultural programs, developing hobbies like hiking, dancing, reading etc.</a:t>
            </a:r>
          </a:p>
          <a:p>
            <a:r>
              <a:rPr lang="en-US" sz="2800" dirty="0"/>
              <a:t>Education, including academic education, vocational training and value-based education are useful techniques for prevention</a:t>
            </a:r>
          </a:p>
          <a:p>
            <a:r>
              <a:rPr lang="en-US" sz="2800" dirty="0"/>
              <a:t>Job placement and pre-job training are especially useful in high risk youths.</a:t>
            </a:r>
          </a:p>
          <a:p>
            <a:r>
              <a:rPr lang="en-US" sz="2800" dirty="0"/>
              <a:t>Harm minimization may help to youths not willing to give up injecting drug use by providing information on clean injecting practices.</a:t>
            </a:r>
          </a:p>
          <a:p>
            <a:endParaRPr lang="en-IN" sz="2800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123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AAFD6-C069-2A52-4FAE-0D9485488E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Role of Medical Students and Professionals in Prevention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5BD50-1ACE-D5F2-FC53-E258E2F38B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5320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41FA8-27FB-2271-EF5A-5AD9A021B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0117"/>
          </a:xfrm>
        </p:spPr>
        <p:txBody>
          <a:bodyPr/>
          <a:lstStyle/>
          <a:p>
            <a:r>
              <a:rPr lang="en-US" b="1" dirty="0">
                <a:solidFill>
                  <a:srgbClr val="2111ED"/>
                </a:solidFill>
              </a:rPr>
              <a:t>Last but not the least  </a:t>
            </a:r>
            <a:r>
              <a:rPr lang="en-US" dirty="0"/>
              <a:t>…..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8F84E-0676-325F-81FB-09E179D03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64395"/>
            <a:ext cx="8915400" cy="4346827"/>
          </a:xfrm>
        </p:spPr>
        <p:txBody>
          <a:bodyPr/>
          <a:lstStyle/>
          <a:p>
            <a:r>
              <a:rPr lang="en-US" sz="2800" dirty="0"/>
              <a:t>Participate in school and community-based prevention programs </a:t>
            </a:r>
          </a:p>
          <a:p>
            <a:r>
              <a:rPr lang="en-US" sz="2800" dirty="0"/>
              <a:t>Collaborate with NGOs and public health agencies</a:t>
            </a:r>
          </a:p>
          <a:p>
            <a:r>
              <a:rPr lang="en-US" sz="2800" dirty="0"/>
              <a:t>Support national drug abuse prevention programs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150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1F837-B3EF-8D7F-4362-7FACA2B21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Introduction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9373B-3491-8A3B-79F4-943178E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7347" y="2122583"/>
            <a:ext cx="8915400" cy="3777622"/>
          </a:xfrm>
        </p:spPr>
        <p:txBody>
          <a:bodyPr>
            <a:normAutofit/>
          </a:bodyPr>
          <a:lstStyle/>
          <a:p>
            <a:r>
              <a:rPr lang="en-US" sz="2800" dirty="0"/>
              <a:t>Drug abuse is a major public health problem and medical students and doctors play an important role in prevention, early detection and management.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13125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9ABC2-314E-DC8F-D63C-2A26FBE45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Role of Medical Students and Professionals in Prevention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B54FF-AB40-2EF6-B203-C7CCB87F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2111ED"/>
                </a:solidFill>
              </a:rPr>
              <a:t>A. Recognize </a:t>
            </a:r>
          </a:p>
          <a:p>
            <a:r>
              <a:rPr lang="en-US" sz="3200" b="1" dirty="0">
                <a:solidFill>
                  <a:srgbClr val="2111ED"/>
                </a:solidFill>
              </a:rPr>
              <a:t>B. Counsel</a:t>
            </a:r>
          </a:p>
          <a:p>
            <a:r>
              <a:rPr lang="en-US" sz="3200" b="1" dirty="0">
                <a:solidFill>
                  <a:srgbClr val="2111ED"/>
                </a:solidFill>
              </a:rPr>
              <a:t>C. Refer peers and patients</a:t>
            </a:r>
            <a:endParaRPr lang="en-IN" sz="3200" b="1" dirty="0">
              <a:solidFill>
                <a:srgbClr val="2111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173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1DF97-6935-2BDF-B901-F23FA4253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111ED"/>
                </a:solidFill>
              </a:rPr>
              <a:t>A. Recognize </a:t>
            </a:r>
            <a:endParaRPr lang="en-IN" b="1" dirty="0">
              <a:solidFill>
                <a:srgbClr val="2111ED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37733-FDD2-963B-A9C6-753611BAB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08463"/>
            <a:ext cx="8915400" cy="512284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Early identification and screening: </a:t>
            </a:r>
          </a:p>
          <a:p>
            <a:r>
              <a:rPr lang="en-US" sz="2400" dirty="0"/>
              <a:t>Early signs of substance abuse through:</a:t>
            </a:r>
          </a:p>
          <a:p>
            <a:r>
              <a:rPr lang="en-US" sz="2400" dirty="0"/>
              <a:t>Careful history taking and Clinical Examination</a:t>
            </a:r>
          </a:p>
          <a:p>
            <a:r>
              <a:rPr lang="en-US" sz="2400" dirty="0"/>
              <a:t>Use validated screening tools (</a:t>
            </a:r>
            <a:r>
              <a:rPr lang="en-US" sz="2400" dirty="0" err="1"/>
              <a:t>eg.</a:t>
            </a:r>
            <a:r>
              <a:rPr lang="en-US" sz="2400" dirty="0"/>
              <a:t> AUDIT, ASSIST, CAGE, DAST) during routine medical practice</a:t>
            </a:r>
          </a:p>
          <a:p>
            <a:pPr marL="0" indent="0"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35164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5A34A-3478-2165-D0AE-792A5CDFC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418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High Risk Groups </a:t>
            </a:r>
            <a:endParaRPr lang="en-IN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9FA04-41A5-D755-AE8F-3D81407F4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8294"/>
            <a:ext cx="8915400" cy="441292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Recognize high risk groups like adolescents, patients with mental health disorders and those with chronic pain;</a:t>
            </a:r>
          </a:p>
          <a:p>
            <a:r>
              <a:rPr lang="en-US" sz="2400" dirty="0"/>
              <a:t>If a patient is out of school youth and giving inconsistent history;</a:t>
            </a:r>
          </a:p>
          <a:p>
            <a:r>
              <a:rPr lang="en-US" sz="2400" dirty="0"/>
              <a:t>While taking a case - if the history of alcohol or tobacco or any other drug intake is positive;</a:t>
            </a:r>
          </a:p>
          <a:p>
            <a:r>
              <a:rPr lang="en-US" sz="2400" dirty="0"/>
              <a:t>If the patient is showing withdrawal or intoxication signs and symptoms;</a:t>
            </a:r>
          </a:p>
          <a:p>
            <a:r>
              <a:rPr lang="en-US" sz="2400" dirty="0"/>
              <a:t>If physical signs like red eyes, dilated pupils, slurred speech, tremors, weight loss, poor hygiene, needle marks are present.</a:t>
            </a: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8436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C315-55CA-3D70-3EB0-B8F4151BB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Identifying students who are already using drugs</a:t>
            </a:r>
            <a:endParaRPr lang="en-IN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66825-D5E5-81C9-A084-E4966E2C4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Sudden change in personality or mood</a:t>
            </a:r>
          </a:p>
          <a:p>
            <a:r>
              <a:rPr lang="en-US" sz="2400" dirty="0"/>
              <a:t>Social withdrawal or secrecy</a:t>
            </a:r>
          </a:p>
          <a:p>
            <a:r>
              <a:rPr lang="en-US" sz="2400" dirty="0"/>
              <a:t>Poor attendance, declining academic performance</a:t>
            </a:r>
          </a:p>
          <a:p>
            <a:r>
              <a:rPr lang="en-US" sz="2400" dirty="0"/>
              <a:t>Risk taking </a:t>
            </a:r>
            <a:r>
              <a:rPr lang="en-US" sz="2400" dirty="0" err="1"/>
              <a:t>behaviour</a:t>
            </a:r>
            <a:endParaRPr lang="en-US" sz="2400" dirty="0"/>
          </a:p>
          <a:p>
            <a:r>
              <a:rPr lang="en-US" sz="2400" dirty="0"/>
              <a:t>Dishonesty or unexplained financial issues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6757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E205-4E8D-7014-D8CD-84851CCF8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111ED"/>
                </a:solidFill>
              </a:rPr>
              <a:t>B. Counselling</a:t>
            </a:r>
            <a:endParaRPr lang="en-IN" b="1" dirty="0">
              <a:solidFill>
                <a:srgbClr val="2111ED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68119-10F1-46F9-3C97-228A66838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30496"/>
            <a:ext cx="8915400" cy="428072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a. Establish a rapport </a:t>
            </a:r>
          </a:p>
          <a:p>
            <a:r>
              <a:rPr lang="en-US" sz="2800" dirty="0"/>
              <a:t>By being </a:t>
            </a:r>
            <a:r>
              <a:rPr lang="en-US" sz="2800" dirty="0" err="1"/>
              <a:t>emphathetic</a:t>
            </a:r>
            <a:r>
              <a:rPr lang="en-US" sz="2800" dirty="0"/>
              <a:t>, showing respect, being </a:t>
            </a:r>
            <a:r>
              <a:rPr lang="en-US" sz="2800" dirty="0" err="1"/>
              <a:t>non-judgemental</a:t>
            </a:r>
            <a:endParaRPr lang="en-US" sz="2800" dirty="0"/>
          </a:p>
          <a:p>
            <a:r>
              <a:rPr lang="en-US" sz="2800" dirty="0"/>
              <a:t>Ensure the patient that you are maintaining the confidentiality to built trust</a:t>
            </a:r>
          </a:p>
          <a:p>
            <a:r>
              <a:rPr lang="en-US" sz="2800" dirty="0"/>
              <a:t>Listen actively to the patient</a:t>
            </a:r>
          </a:p>
        </p:txBody>
      </p:sp>
    </p:spTree>
    <p:extLst>
      <p:ext uri="{BB962C8B-B14F-4D97-AF65-F5344CB8AC3E}">
        <p14:creationId xmlns:p14="http://schemas.microsoft.com/office/powerpoint/2010/main" val="343734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DA04A-DB52-3670-57D9-2D4CEFA9F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b. Assessment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3EE08-B16C-F858-37E8-0DA97CAC4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52530"/>
            <a:ext cx="8915400" cy="4258692"/>
          </a:xfrm>
        </p:spPr>
        <p:txBody>
          <a:bodyPr/>
          <a:lstStyle/>
          <a:p>
            <a:r>
              <a:rPr lang="en-US" sz="2800" dirty="0"/>
              <a:t>Assess the type of substance, duration, frequency and severity of use</a:t>
            </a:r>
          </a:p>
          <a:p>
            <a:r>
              <a:rPr lang="en-US" sz="2800" dirty="0"/>
              <a:t>Identify psychological, social and environmental factors</a:t>
            </a:r>
          </a:p>
          <a:p>
            <a:r>
              <a:rPr lang="en-US" sz="2800" dirty="0"/>
              <a:t>Evaluate motivation to quit and readiness for change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525030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253</TotalTime>
  <Words>675</Words>
  <Application>Microsoft Office PowerPoint</Application>
  <PresentationFormat>Widescreen</PresentationFormat>
  <Paragraphs>90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 3</vt:lpstr>
      <vt:lpstr>Wisp</vt:lpstr>
      <vt:lpstr>Dr. Sujata Vijaysinh Patil  Associate Professor  Dept. of Community Medicine  Krishna Institute of Medical Sciences, Karad   </vt:lpstr>
      <vt:lpstr>Role of Medical Students and Professionals in Prevention</vt:lpstr>
      <vt:lpstr>Introduction</vt:lpstr>
      <vt:lpstr>Role of Medical Students and Professionals in Prevention</vt:lpstr>
      <vt:lpstr>A. Recognize </vt:lpstr>
      <vt:lpstr>High Risk Groups </vt:lpstr>
      <vt:lpstr>Identifying students who are already using drugs</vt:lpstr>
      <vt:lpstr>B. Counselling</vt:lpstr>
      <vt:lpstr>b. Assessment</vt:lpstr>
      <vt:lpstr>c. Intervention</vt:lpstr>
      <vt:lpstr>d. Treatment and rehabilitation</vt:lpstr>
      <vt:lpstr>d. Family involvement</vt:lpstr>
      <vt:lpstr>c. Follow-up and referral</vt:lpstr>
      <vt:lpstr>Personal and professional conduct and expectations</vt:lpstr>
      <vt:lpstr>Role modelling</vt:lpstr>
      <vt:lpstr>Public awareness campaigns </vt:lpstr>
      <vt:lpstr>Messages of prevention</vt:lpstr>
      <vt:lpstr>Prevention Activities</vt:lpstr>
      <vt:lpstr>PowerPoint Presentation</vt:lpstr>
      <vt:lpstr>Last but not the least  …..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Medical Students and Professionals in Prevention</dc:title>
  <dc:creator>sujata patil</dc:creator>
  <cp:lastModifiedBy>DELL</cp:lastModifiedBy>
  <cp:revision>10</cp:revision>
  <cp:lastPrinted>2026-01-17T06:25:01Z</cp:lastPrinted>
  <dcterms:created xsi:type="dcterms:W3CDTF">2026-01-15T05:18:46Z</dcterms:created>
  <dcterms:modified xsi:type="dcterms:W3CDTF">2026-01-17T06:53:51Z</dcterms:modified>
</cp:coreProperties>
</file>