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5" autoAdjust="0"/>
    <p:restoredTop sz="94660"/>
  </p:normalViewPr>
  <p:slideViewPr>
    <p:cSldViewPr snapToGrid="0">
      <p:cViewPr varScale="1">
        <p:scale>
          <a:sx n="87" d="100"/>
          <a:sy n="87"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20DBBB8-723D-4714-BBFF-5A32A02E9DCE}"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149378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0DBBB8-723D-4714-BBFF-5A32A02E9DCE}"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84181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0DBBB8-723D-4714-BBFF-5A32A02E9DCE}"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6395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0DBBB8-723D-4714-BBFF-5A32A02E9DCE}"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289700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DBBB8-723D-4714-BBFF-5A32A02E9DCE}"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3922552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0DBBB8-723D-4714-BBFF-5A32A02E9DCE}"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287976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0DBBB8-723D-4714-BBFF-5A32A02E9DCE}"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297839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0DBBB8-723D-4714-BBFF-5A32A02E9DCE}"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157094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DBBB8-723D-4714-BBFF-5A32A02E9DCE}"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1802979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0DBBB8-723D-4714-BBFF-5A32A02E9DCE}"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1588739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0DBBB8-723D-4714-BBFF-5A32A02E9DCE}"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4994A7-408F-49A5-AA7B-A033B76F9DDB}" type="slidenum">
              <a:rPr lang="en-US" smtClean="0"/>
              <a:t>‹#›</a:t>
            </a:fld>
            <a:endParaRPr lang="en-US"/>
          </a:p>
        </p:txBody>
      </p:sp>
    </p:spTree>
    <p:extLst>
      <p:ext uri="{BB962C8B-B14F-4D97-AF65-F5344CB8AC3E}">
        <p14:creationId xmlns:p14="http://schemas.microsoft.com/office/powerpoint/2010/main" val="280993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DBBB8-723D-4714-BBFF-5A32A02E9DCE}" type="datetimeFigureOut">
              <a:rPr lang="en-US" smtClean="0"/>
              <a:t>9/25/2023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994A7-408F-49A5-AA7B-A033B76F9DDB}" type="slidenum">
              <a:rPr lang="en-US" smtClean="0"/>
              <a:t>‹#›</a:t>
            </a:fld>
            <a:endParaRPr lang="en-US"/>
          </a:p>
        </p:txBody>
      </p:sp>
    </p:spTree>
    <p:extLst>
      <p:ext uri="{BB962C8B-B14F-4D97-AF65-F5344CB8AC3E}">
        <p14:creationId xmlns:p14="http://schemas.microsoft.com/office/powerpoint/2010/main" val="2633005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Phase I periodontal therapy</a:t>
            </a: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4653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sessions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After careful analysis and diagnosis of the specific periodontal condition present, the dentist must develop a treatment plan that</a:t>
            </a:r>
          </a:p>
          <a:p>
            <a:pPr marL="0" indent="0">
              <a:buNone/>
            </a:pPr>
            <a:r>
              <a:rPr lang="en-US" dirty="0"/>
              <a:t>includes all required procedures and estimates the number of appointments necessary to complete phase I therapy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2824234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All of the following conditions must be considered when determining the phase I treatment plan:</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a:t>• General health and tolerance of treatment</a:t>
            </a:r>
          </a:p>
          <a:p>
            <a:pPr marL="0" indent="0">
              <a:lnSpc>
                <a:spcPct val="150000"/>
              </a:lnSpc>
              <a:buNone/>
            </a:pPr>
            <a:r>
              <a:rPr lang="en-US" dirty="0"/>
              <a:t>• Number of teeth present</a:t>
            </a:r>
          </a:p>
          <a:p>
            <a:pPr marL="0" indent="0">
              <a:lnSpc>
                <a:spcPct val="150000"/>
              </a:lnSpc>
              <a:buNone/>
            </a:pPr>
            <a:r>
              <a:rPr lang="en-US" dirty="0"/>
              <a:t>• Amount of sub gingival calculus</a:t>
            </a:r>
          </a:p>
          <a:p>
            <a:pPr marL="0" indent="0">
              <a:lnSpc>
                <a:spcPct val="150000"/>
              </a:lnSpc>
              <a:buNone/>
            </a:pPr>
            <a:r>
              <a:rPr lang="en-US" dirty="0"/>
              <a:t>• Probing pocket depths</a:t>
            </a:r>
          </a:p>
          <a:p>
            <a:pPr marL="0" indent="0">
              <a:lnSpc>
                <a:spcPct val="150000"/>
              </a:lnSpc>
              <a:buNone/>
            </a:pPr>
            <a:r>
              <a:rPr lang="en-US" dirty="0"/>
              <a:t>• Attachment loss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247022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39616" y="1242646"/>
            <a:ext cx="10515600" cy="5315195"/>
          </a:xfrm>
        </p:spPr>
        <p:txBody>
          <a:bodyPr>
            <a:normAutofit fontScale="92500" lnSpcReduction="20000"/>
          </a:bodyPr>
          <a:lstStyle/>
          <a:p>
            <a:pPr marL="0" indent="0">
              <a:lnSpc>
                <a:spcPct val="150000"/>
              </a:lnSpc>
              <a:buNone/>
            </a:pPr>
            <a:r>
              <a:rPr lang="en-US" dirty="0"/>
              <a:t>Furcation involvements</a:t>
            </a:r>
          </a:p>
          <a:p>
            <a:pPr marL="0" indent="0">
              <a:lnSpc>
                <a:spcPct val="150000"/>
              </a:lnSpc>
              <a:buNone/>
            </a:pPr>
            <a:r>
              <a:rPr lang="en-US" dirty="0"/>
              <a:t>• Alignment of teeth</a:t>
            </a:r>
          </a:p>
          <a:p>
            <a:pPr marL="0" indent="0">
              <a:lnSpc>
                <a:spcPct val="150000"/>
              </a:lnSpc>
              <a:buNone/>
            </a:pPr>
            <a:r>
              <a:rPr lang="en-US" dirty="0"/>
              <a:t>• Margins of restorations</a:t>
            </a:r>
          </a:p>
          <a:p>
            <a:pPr marL="0" indent="0">
              <a:lnSpc>
                <a:spcPct val="150000"/>
              </a:lnSpc>
              <a:buNone/>
            </a:pPr>
            <a:r>
              <a:rPr lang="en-US" dirty="0"/>
              <a:t>• Developmental anomalies</a:t>
            </a:r>
          </a:p>
          <a:p>
            <a:pPr marL="0" indent="0">
              <a:lnSpc>
                <a:spcPct val="150000"/>
              </a:lnSpc>
              <a:buNone/>
            </a:pPr>
            <a:r>
              <a:rPr lang="en-US" dirty="0"/>
              <a:t>• Physical barriers to access (i.e., limited opening or tendency to</a:t>
            </a:r>
          </a:p>
          <a:p>
            <a:pPr marL="0" indent="0">
              <a:lnSpc>
                <a:spcPct val="150000"/>
              </a:lnSpc>
              <a:buNone/>
            </a:pPr>
            <a:r>
              <a:rPr lang="en-US" dirty="0"/>
              <a:t>gag)</a:t>
            </a:r>
          </a:p>
          <a:p>
            <a:pPr marL="0" indent="0">
              <a:lnSpc>
                <a:spcPct val="150000"/>
              </a:lnSpc>
              <a:buNone/>
            </a:pPr>
            <a:r>
              <a:rPr lang="en-US" dirty="0"/>
              <a:t>• Patient cooperation and sensitivity (requiring use of anesthesia</a:t>
            </a:r>
          </a:p>
          <a:p>
            <a:pPr marL="0" indent="0">
              <a:lnSpc>
                <a:spcPct val="150000"/>
              </a:lnSpc>
              <a:buNone/>
            </a:pPr>
            <a:r>
              <a:rPr lang="en-US" dirty="0"/>
              <a:t>or analgesia).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216617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of procedures</a:t>
            </a:r>
          </a:p>
        </p:txBody>
      </p:sp>
      <p:sp>
        <p:nvSpPr>
          <p:cNvPr id="3" name="Content Placeholder 2"/>
          <p:cNvSpPr>
            <a:spLocks noGrp="1"/>
          </p:cNvSpPr>
          <p:nvPr>
            <p:ph idx="1"/>
          </p:nvPr>
        </p:nvSpPr>
        <p:spPr>
          <a:xfrm>
            <a:off x="445477" y="1289538"/>
            <a:ext cx="10908323" cy="4887425"/>
          </a:xfrm>
        </p:spPr>
        <p:txBody>
          <a:bodyPr>
            <a:normAutofit fontScale="85000" lnSpcReduction="10000"/>
          </a:bodyPr>
          <a:lstStyle/>
          <a:p>
            <a:r>
              <a:rPr lang="en-US" b="1" u="sng" dirty="0"/>
              <a:t>Step 1. Plaque-biofilm control instruction</a:t>
            </a:r>
          </a:p>
          <a:p>
            <a:endParaRPr lang="en-US" b="1" u="sng" dirty="0"/>
          </a:p>
          <a:p>
            <a:pPr marL="0" indent="0">
              <a:lnSpc>
                <a:spcPct val="160000"/>
              </a:lnSpc>
              <a:buNone/>
            </a:pPr>
            <a:r>
              <a:rPr lang="en-US" dirty="0"/>
              <a:t>Plaque-biofilm control is an essential component to the successful periodontal therapy and instruction should begin at the first treatment appointment. </a:t>
            </a:r>
          </a:p>
          <a:p>
            <a:pPr marL="0" indent="0">
              <a:lnSpc>
                <a:spcPct val="160000"/>
              </a:lnSpc>
              <a:buNone/>
            </a:pPr>
            <a:r>
              <a:rPr lang="en-US" dirty="0"/>
              <a:t>The patient must learn to correctly brush the teeth, focusing on applying the bristles at the gingival third of the clinical crowns of the teeth, and begin using floss or other aids for interdental cleaning. This is sometimes referred to as targeted oral hygiene and emphasizes thorough biofilm removal around the periodontal tissues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727348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2. Removal of </a:t>
            </a:r>
            <a:r>
              <a:rPr lang="en-US" dirty="0" err="1"/>
              <a:t>supragingival</a:t>
            </a:r>
            <a:r>
              <a:rPr lang="en-US" dirty="0"/>
              <a:t> and subgingival</a:t>
            </a:r>
            <a:br>
              <a:rPr lang="en-US" dirty="0"/>
            </a:br>
            <a:r>
              <a:rPr lang="en-US" dirty="0"/>
              <a:t>plaque biofilm and calculus</a:t>
            </a:r>
          </a:p>
        </p:txBody>
      </p:sp>
      <p:sp>
        <p:nvSpPr>
          <p:cNvPr id="3" name="Content Placeholder 2"/>
          <p:cNvSpPr>
            <a:spLocks noGrp="1"/>
          </p:cNvSpPr>
          <p:nvPr>
            <p:ph idx="1"/>
          </p:nvPr>
        </p:nvSpPr>
        <p:spPr/>
        <p:txBody>
          <a:bodyPr/>
          <a:lstStyle/>
          <a:p>
            <a:r>
              <a:rPr lang="en-US" dirty="0"/>
              <a:t>In addition to calculus removal, bacterial plaque biofilm and some </a:t>
            </a:r>
            <a:r>
              <a:rPr lang="en-US" dirty="0" err="1"/>
              <a:t>cementum</a:t>
            </a:r>
            <a:r>
              <a:rPr lang="en-US" dirty="0"/>
              <a:t> are removed by instrumentation procedures as a matter of course. At one time it was thought that all </a:t>
            </a:r>
            <a:r>
              <a:rPr lang="en-US" dirty="0" err="1"/>
              <a:t>cementum</a:t>
            </a:r>
            <a:r>
              <a:rPr lang="en-US" dirty="0"/>
              <a:t> had to be systematically planed off of root surfaces in order to leave a glassy hard surface free of accumulated bacterial toxins.</a:t>
            </a:r>
          </a:p>
          <a:p>
            <a:r>
              <a:rPr lang="en-US" dirty="0"/>
              <a:t> The rationale was that </a:t>
            </a:r>
            <a:r>
              <a:rPr lang="en-US" dirty="0" err="1"/>
              <a:t>cementum</a:t>
            </a:r>
            <a:r>
              <a:rPr lang="en-US" dirty="0"/>
              <a:t> became necrotic from penetration of lipopolysaccharide endotoxins from the microbial biofilm and would interfere with healing.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255796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Photodynamic therapy has also been posited as an adjunct to scaling and root planing. This therapy uses lasers at specific wavelengths to “target microorganisms treated with a photosensitizer.” Studies have not found this intervention to be useful as an alternative to scaling and root planing,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1084566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Step 3. </a:t>
            </a:r>
            <a:r>
              <a:rPr lang="en-US" dirty="0" err="1"/>
              <a:t>Recontouring</a:t>
            </a:r>
            <a:r>
              <a:rPr lang="en-US" dirty="0"/>
              <a:t> defective restorations and Crowns</a:t>
            </a:r>
          </a:p>
          <a:p>
            <a:pPr marL="0" indent="0">
              <a:buNone/>
            </a:pPr>
            <a:r>
              <a:rPr lang="en-US" dirty="0"/>
              <a:t>Corrections for restorative defects, which are plaque traps, may be</a:t>
            </a:r>
          </a:p>
          <a:p>
            <a:pPr marL="0" indent="0">
              <a:buNone/>
            </a:pPr>
            <a:r>
              <a:rPr lang="en-US" dirty="0"/>
              <a:t>made by smoothing surfaces and overhangs with burs or hand instruments or by replacing restorations. These procedures can be</a:t>
            </a:r>
          </a:p>
          <a:p>
            <a:pPr marL="0" indent="0">
              <a:buNone/>
            </a:pPr>
            <a:r>
              <a:rPr lang="en-US" dirty="0"/>
              <a:t>completed concurrently with other phase I procedures.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94794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Step 4. Management of carious lesions</a:t>
            </a:r>
          </a:p>
          <a:p>
            <a:pPr marL="0" indent="0">
              <a:buNone/>
            </a:pPr>
            <a:r>
              <a:rPr lang="en-US" dirty="0"/>
              <a:t>Removal of the carious tissue and placement with either temporary or permanent restorations is indicated in phase I therapy because of the infectious nature of the caries process. Healing of the periodontal</a:t>
            </a:r>
          </a:p>
          <a:p>
            <a:pPr marL="0" indent="0">
              <a:buNone/>
            </a:pPr>
            <a:r>
              <a:rPr lang="en-US" dirty="0"/>
              <a:t>tissues will be maximized by removing the reservoir of bacteria in</a:t>
            </a:r>
          </a:p>
          <a:p>
            <a:pPr marL="0" indent="0">
              <a:buNone/>
            </a:pPr>
            <a:r>
              <a:rPr lang="en-US" dirty="0"/>
              <a:t>these lesions so that they cannot repopulate the microbial plaque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1515003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Step 5. Tissue reevaluation</a:t>
            </a:r>
          </a:p>
          <a:p>
            <a:r>
              <a:rPr lang="en-US" dirty="0"/>
              <a:t>After scaling, root planning, and other phase I procedures, the periodontal tissues require approximately 4 weeks to heal so that the</a:t>
            </a:r>
          </a:p>
          <a:p>
            <a:r>
              <a:rPr lang="en-US" dirty="0"/>
              <a:t>connective tissues have time to heal and accurate probe depths can be measured.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592039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p:txBody>
          <a:bodyPr/>
          <a:lstStyle/>
          <a:p>
            <a:pPr marL="0" indent="0">
              <a:buNone/>
            </a:pPr>
            <a:r>
              <a:rPr lang="en-US" dirty="0"/>
              <a:t>Scaling and root planing therapy has been studied extensively to evaluate its effects on periodontal disease. Many studies indicated that this treatment is both effective and reliable. Studies ranging from 1 month to 2 years in length demonstrated up to 80% reduction in bleeding on probing and mean probing-depth reductions of 2–3 mm.</a:t>
            </a:r>
          </a:p>
          <a:p>
            <a:pPr marL="0" indent="0">
              <a:buNone/>
            </a:pPr>
            <a:endParaRPr lang="en-US" dirty="0"/>
          </a:p>
          <a:p>
            <a:pPr marL="0" indent="0">
              <a:buNone/>
            </a:pPr>
            <a:r>
              <a:rPr lang="en-US" dirty="0"/>
              <a:t>Others demonstrated that the percentage of periodontal pockets of 4- mm or greater depth was reduced more than 50% and up to 80%.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173416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Phase I therapy or cause-related therapy is the first in the chronologic</a:t>
            </a:r>
          </a:p>
          <a:p>
            <a:pPr marL="0" indent="0">
              <a:buNone/>
            </a:pPr>
            <a:r>
              <a:rPr lang="en-US" dirty="0"/>
              <a:t>sequence of procedures that constitute periodontal treatment.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493764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Healing</a:t>
            </a:r>
          </a:p>
        </p:txBody>
      </p:sp>
      <p:sp>
        <p:nvSpPr>
          <p:cNvPr id="3" name="Content Placeholder 2"/>
          <p:cNvSpPr>
            <a:spLocks noGrp="1"/>
          </p:cNvSpPr>
          <p:nvPr>
            <p:ph idx="1"/>
          </p:nvPr>
        </p:nvSpPr>
        <p:spPr/>
        <p:txBody>
          <a:bodyPr>
            <a:normAutofit/>
          </a:bodyPr>
          <a:lstStyle/>
          <a:p>
            <a:pPr marL="0" indent="0">
              <a:buNone/>
            </a:pPr>
            <a:r>
              <a:rPr lang="en-US" dirty="0"/>
              <a:t>Healing of the gingival epithelium consists of the formation of a long</a:t>
            </a:r>
          </a:p>
          <a:p>
            <a:pPr marL="0" indent="0">
              <a:buNone/>
            </a:pPr>
            <a:r>
              <a:rPr lang="en-US" dirty="0"/>
              <a:t>junctional epithelium rather than new connective tissue attachment to</a:t>
            </a:r>
          </a:p>
          <a:p>
            <a:pPr marL="0" indent="0">
              <a:buNone/>
            </a:pPr>
            <a:r>
              <a:rPr lang="en-US" dirty="0"/>
              <a:t>the root surfaces. The attachment epithelium reappears about 1 week</a:t>
            </a:r>
          </a:p>
          <a:p>
            <a:pPr marL="0" indent="0">
              <a:buNone/>
            </a:pPr>
            <a:r>
              <a:rPr lang="en-US" dirty="0"/>
              <a:t>after therapy. Gradual reductions in inflammatory cell population,crevicular-fluid flow, and repair of connective tissue result in decreased clinical signs of inflammation, including less redness and swelling. One or two millimeters of recession are often apparent as the</a:t>
            </a:r>
          </a:p>
          <a:p>
            <a:pPr marL="0" indent="0">
              <a:buNone/>
            </a:pPr>
            <a:r>
              <a:rPr lang="en-US" dirty="0"/>
              <a:t>result of tissue shrinkage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851465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to refer for specialist</a:t>
            </a:r>
            <a:br>
              <a:rPr lang="en-US" dirty="0"/>
            </a:br>
            <a:r>
              <a:rPr lang="en-US" dirty="0"/>
              <a:t>treatment</a:t>
            </a:r>
          </a:p>
        </p:txBody>
      </p:sp>
      <p:sp>
        <p:nvSpPr>
          <p:cNvPr id="3" name="Content Placeholder 2"/>
          <p:cNvSpPr>
            <a:spLocks noGrp="1"/>
          </p:cNvSpPr>
          <p:nvPr>
            <p:ph idx="1"/>
          </p:nvPr>
        </p:nvSpPr>
        <p:spPr/>
        <p:txBody>
          <a:bodyPr/>
          <a:lstStyle/>
          <a:p>
            <a:pPr marL="0" indent="0">
              <a:buNone/>
            </a:pPr>
            <a:r>
              <a:rPr lang="en-US" dirty="0"/>
              <a:t>The concept of the critical probing depth of 5.4 mm has been advanced to assist in making the determination to proceed to surgical intervention.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639777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43" y="827833"/>
            <a:ext cx="10515600" cy="1325563"/>
          </a:xfrm>
        </p:spPr>
        <p:txBody>
          <a:bodyPr>
            <a:normAutofit fontScale="90000"/>
          </a:bodyPr>
          <a:lstStyle/>
          <a:p>
            <a:r>
              <a:rPr lang="en-US" dirty="0"/>
              <a:t>In addition to consideration of 5-mm probing depths, other factors</a:t>
            </a:r>
            <a:br>
              <a:rPr lang="en-US" dirty="0"/>
            </a:br>
            <a:r>
              <a:rPr lang="en-US" dirty="0"/>
              <a:t>must also be factored into the decision to refer are listed.</a:t>
            </a:r>
          </a:p>
        </p:txBody>
      </p:sp>
      <p:sp>
        <p:nvSpPr>
          <p:cNvPr id="3" name="Content Placeholder 2"/>
          <p:cNvSpPr>
            <a:spLocks noGrp="1"/>
          </p:cNvSpPr>
          <p:nvPr>
            <p:ph idx="1"/>
          </p:nvPr>
        </p:nvSpPr>
        <p:spPr>
          <a:xfrm>
            <a:off x="838200" y="2341441"/>
            <a:ext cx="10515600" cy="4351338"/>
          </a:xfrm>
        </p:spPr>
        <p:txBody>
          <a:bodyPr/>
          <a:lstStyle/>
          <a:p>
            <a:pPr marL="0" indent="0">
              <a:buNone/>
            </a:pPr>
            <a:r>
              <a:rPr lang="en-US" dirty="0"/>
              <a:t>1. Extent of disease and generalized or localized deep involvement.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5286" y="-198498"/>
            <a:ext cx="1247775" cy="1476375"/>
          </a:xfrm>
          <a:prstGeom prst="rect">
            <a:avLst/>
          </a:prstGeom>
        </p:spPr>
      </p:pic>
    </p:spTree>
    <p:extLst>
      <p:ext uri="{BB962C8B-B14F-4D97-AF65-F5344CB8AC3E}">
        <p14:creationId xmlns:p14="http://schemas.microsoft.com/office/powerpoint/2010/main" val="339143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2.Root length. Short roots are more seriously jeopardized by 5 mm</a:t>
            </a:r>
          </a:p>
          <a:p>
            <a:pPr marL="0" indent="0">
              <a:buNone/>
            </a:pPr>
            <a:r>
              <a:rPr lang="en-US" dirty="0"/>
              <a:t>of clinical attachment loss than long roots.</a:t>
            </a:r>
          </a:p>
          <a:p>
            <a:pPr marL="0" indent="0">
              <a:buNone/>
            </a:pPr>
            <a:endParaRPr lang="en-US" dirty="0"/>
          </a:p>
          <a:p>
            <a:pPr marL="0" indent="0">
              <a:buNone/>
            </a:pPr>
            <a:r>
              <a:rPr lang="en-US" dirty="0"/>
              <a:t>3. Hypermobility. Excessive tooth mobility suggests contributing</a:t>
            </a:r>
          </a:p>
          <a:p>
            <a:pPr marL="0" indent="0">
              <a:buNone/>
            </a:pPr>
            <a:r>
              <a:rPr lang="en-US" dirty="0"/>
              <a:t>factors and a more guarded prognosis.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093607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4. Difficulty of scaling and root planing. The presence of deep</a:t>
            </a:r>
          </a:p>
          <a:p>
            <a:pPr marL="0" indent="0">
              <a:buNone/>
            </a:pPr>
            <a:r>
              <a:rPr lang="en-US" dirty="0"/>
              <a:t>pockets and </a:t>
            </a:r>
            <a:r>
              <a:rPr lang="en-US" dirty="0" err="1"/>
              <a:t>furcations</a:t>
            </a:r>
            <a:r>
              <a:rPr lang="en-US" dirty="0"/>
              <a:t> makes instrumentation much more</a:t>
            </a:r>
          </a:p>
          <a:p>
            <a:pPr marL="0" indent="0">
              <a:buNone/>
            </a:pPr>
            <a:r>
              <a:rPr lang="en-US" dirty="0"/>
              <a:t>difficult and results can often be improved with surgical access.</a:t>
            </a:r>
          </a:p>
          <a:p>
            <a:pPr marL="0" indent="0">
              <a:buNone/>
            </a:pPr>
            <a:endParaRPr lang="en-US" dirty="0"/>
          </a:p>
          <a:p>
            <a:pPr marL="0" indent="0">
              <a:buNone/>
            </a:pPr>
            <a:r>
              <a:rPr lang="en-US" dirty="0"/>
              <a:t>5. Restorability and importance of particular teeth for reconstruction.</a:t>
            </a:r>
          </a:p>
          <a:p>
            <a:pPr marL="0" indent="0">
              <a:buNone/>
            </a:pPr>
            <a:r>
              <a:rPr lang="en-US" dirty="0"/>
              <a:t>Long-term prognosis of each tooth is important when considering extensive restorative work.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622647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6. Age of the patient. Younger patients with extensive attachment</a:t>
            </a:r>
          </a:p>
          <a:p>
            <a:pPr marL="0" indent="0">
              <a:buNone/>
            </a:pPr>
            <a:r>
              <a:rPr lang="en-US" dirty="0"/>
              <a:t>loss are more likely to have aggressive forms of disease that</a:t>
            </a:r>
          </a:p>
          <a:p>
            <a:pPr marL="0" indent="0">
              <a:buNone/>
            </a:pPr>
            <a:r>
              <a:rPr lang="en-US" dirty="0"/>
              <a:t>require extensive therapy.</a:t>
            </a:r>
          </a:p>
          <a:p>
            <a:pPr marL="0" indent="0">
              <a:buNone/>
            </a:pPr>
            <a:endParaRPr lang="en-US" dirty="0"/>
          </a:p>
          <a:p>
            <a:pPr marL="0" indent="0">
              <a:buNone/>
            </a:pPr>
            <a:r>
              <a:rPr lang="en-US" dirty="0"/>
              <a:t>7. Lack of resolution of inflammation after scaling and planing. If</a:t>
            </a:r>
          </a:p>
          <a:p>
            <a:pPr marL="0" indent="0">
              <a:buNone/>
            </a:pPr>
            <a:r>
              <a:rPr lang="en-US" dirty="0"/>
              <a:t>inflammation persists, further therapy is often necessary to gain the most positive results.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1177656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marL="0" indent="0">
              <a:buNone/>
            </a:pPr>
            <a:r>
              <a:rPr lang="en-US" dirty="0"/>
              <a:t>Many patients can have their periodontal disease controlled with phase I therapy alone and may not require further surgical intervention. For patients who do need surgical intervention, phase I therapy is an advantageous element of treatment in that it permits tissue healing, thus improving the surgical management and healing response of the tissues.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330872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Periodontal surgical intervention should be considered for patients with critically deep pocket depths and those with 5 mm or more of</a:t>
            </a:r>
          </a:p>
          <a:p>
            <a:pPr marL="0" indent="0">
              <a:buNone/>
            </a:pPr>
            <a:r>
              <a:rPr lang="en-US" dirty="0"/>
              <a:t>attachment loss still present after phase I therapy. Periodontal  specialists can best provide treatment to preserve the teeth for these</a:t>
            </a:r>
          </a:p>
          <a:p>
            <a:pPr marL="0" indent="0">
              <a:buNone/>
            </a:pPr>
            <a:r>
              <a:rPr lang="en-US" dirty="0"/>
              <a:t>patients with advanced disease.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8388267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br>
              <a:rPr lang="en-US" dirty="0" smtClean="0"/>
            </a:br>
            <a:r>
              <a:rPr lang="en-US" dirty="0"/>
              <a:t> </a:t>
            </a:r>
            <a:r>
              <a:rPr lang="en-US" dirty="0" smtClean="0"/>
              <a:t>    </a:t>
            </a:r>
            <a:endParaRPr lang="en-US" dirty="0"/>
          </a:p>
        </p:txBody>
      </p:sp>
      <p:pic>
        <p:nvPicPr>
          <p:cNvPr id="4" name="Content Placeholder 3"/>
          <p:cNvPicPr>
            <a:picLocks noGrp="1" noChangeAspect="1"/>
          </p:cNvPicPr>
          <p:nvPr>
            <p:ph idx="1"/>
          </p:nvPr>
        </p:nvPicPr>
        <p:blipFill>
          <a:blip r:embed="rId2"/>
          <a:stretch>
            <a:fillRect/>
          </a:stretch>
        </p:blipFill>
        <p:spPr>
          <a:xfrm>
            <a:off x="1531345" y="1204173"/>
            <a:ext cx="8560105" cy="58382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1134735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IN" sz="1600" dirty="0" smtClean="0">
                <a:solidFill>
                  <a:prstClr val="black"/>
                </a:solidFill>
              </a:rPr>
              <a:t>6</a:t>
            </a:r>
            <a:r>
              <a:rPr lang="en-IN" sz="1600" dirty="0">
                <a:solidFill>
                  <a:prstClr val="black"/>
                </a:solidFill>
              </a:rPr>
              <a:t>. of Periodontology American Academy, Committee on the Parameters of Care Ad Hoc. Chronic periodontitis with advanced loss of periodontal support J </a:t>
            </a:r>
            <a:r>
              <a:rPr lang="en-IN" sz="1600" dirty="0" err="1">
                <a:solidFill>
                  <a:prstClr val="black"/>
                </a:solidFill>
              </a:rPr>
              <a:t>Periodontol</a:t>
            </a:r>
            <a:r>
              <a:rPr lang="en-IN" sz="1600" dirty="0">
                <a:solidFill>
                  <a:prstClr val="black"/>
                </a:solidFill>
              </a:rPr>
              <a:t> </a:t>
            </a:r>
            <a:r>
              <a:rPr lang="en-IN" sz="1600" dirty="0" err="1">
                <a:solidFill>
                  <a:prstClr val="black"/>
                </a:solidFill>
              </a:rPr>
              <a:t>Suppl</a:t>
            </a:r>
            <a:r>
              <a:rPr lang="en-IN" sz="1600" dirty="0">
                <a:solidFill>
                  <a:prstClr val="black"/>
                </a:solidFill>
              </a:rPr>
              <a:t> </a:t>
            </a:r>
            <a:r>
              <a:rPr lang="en-IN" sz="1600" dirty="0" smtClean="0">
                <a:solidFill>
                  <a:prstClr val="black"/>
                </a:solidFill>
              </a:rPr>
              <a:t>5,2000;71:856</a:t>
            </a:r>
          </a:p>
          <a:p>
            <a:pPr lvl="0"/>
            <a:endParaRPr lang="en-US" sz="1600" dirty="0">
              <a:solidFill>
                <a:prstClr val="black"/>
              </a:solidFill>
            </a:endParaRPr>
          </a:p>
          <a:p>
            <a:pPr marL="0" lvl="0" indent="0">
              <a:buNone/>
            </a:pPr>
            <a:r>
              <a:rPr lang="en-IN" sz="1600" dirty="0">
                <a:solidFill>
                  <a:prstClr val="black"/>
                </a:solidFill>
              </a:rPr>
              <a:t>7</a:t>
            </a:r>
            <a:r>
              <a:rPr lang="en-IN" sz="1600" dirty="0" smtClean="0">
                <a:solidFill>
                  <a:prstClr val="black"/>
                </a:solidFill>
              </a:rPr>
              <a:t>. </a:t>
            </a:r>
            <a:r>
              <a:rPr lang="en-IN" sz="1600" dirty="0">
                <a:solidFill>
                  <a:prstClr val="black"/>
                </a:solidFill>
              </a:rPr>
              <a:t>of Periodontology American Academy, Committee on the Parameters of Care Ad Hoc. Periodontal maintenance J </a:t>
            </a:r>
            <a:r>
              <a:rPr lang="en-IN" sz="1600" dirty="0" err="1">
                <a:solidFill>
                  <a:prstClr val="black"/>
                </a:solidFill>
              </a:rPr>
              <a:t>Periodontol</a:t>
            </a:r>
            <a:r>
              <a:rPr lang="en-IN" sz="1600" dirty="0">
                <a:solidFill>
                  <a:prstClr val="black"/>
                </a:solidFill>
              </a:rPr>
              <a:t> </a:t>
            </a:r>
            <a:r>
              <a:rPr lang="en-IN" sz="1600" dirty="0" err="1">
                <a:solidFill>
                  <a:prstClr val="black"/>
                </a:solidFill>
              </a:rPr>
              <a:t>Suppl</a:t>
            </a:r>
            <a:r>
              <a:rPr lang="en-IN" sz="1600" dirty="0">
                <a:solidFill>
                  <a:prstClr val="black"/>
                </a:solidFill>
              </a:rPr>
              <a:t> 5,2000;71:849</a:t>
            </a:r>
            <a:endParaRPr lang="en-US" sz="1600" dirty="0">
              <a:solidFill>
                <a:prstClr val="black"/>
              </a:solidFill>
            </a:endParaRPr>
          </a:p>
          <a:p>
            <a:pPr marL="0" lvl="0" indent="0">
              <a:buNone/>
            </a:pPr>
            <a:r>
              <a:rPr lang="en-IN" sz="1600" dirty="0">
                <a:solidFill>
                  <a:prstClr val="black"/>
                </a:solidFill>
              </a:rPr>
              <a:t> </a:t>
            </a:r>
            <a:endParaRPr lang="en-US" sz="1600" dirty="0">
              <a:solidFill>
                <a:prstClr val="black"/>
              </a:solidFill>
            </a:endParaRPr>
          </a:p>
          <a:p>
            <a:pPr marL="0" lvl="0" indent="0">
              <a:buNone/>
            </a:pPr>
            <a:r>
              <a:rPr lang="en-IN" sz="1600" dirty="0" smtClean="0">
                <a:solidFill>
                  <a:prstClr val="black"/>
                </a:solidFill>
              </a:rPr>
              <a:t>8. </a:t>
            </a:r>
            <a:r>
              <a:rPr lang="en-IN" sz="1600" dirty="0">
                <a:solidFill>
                  <a:prstClr val="black"/>
                </a:solidFill>
              </a:rPr>
              <a:t>of Periodontology American Academy, Committee on the Parameters of Care Ad Hoc. Refractory periodontitis J </a:t>
            </a:r>
            <a:r>
              <a:rPr lang="en-IN" sz="1600" dirty="0" err="1">
                <a:solidFill>
                  <a:prstClr val="black"/>
                </a:solidFill>
              </a:rPr>
              <a:t>Periodontol</a:t>
            </a:r>
            <a:r>
              <a:rPr lang="en-IN" sz="1600" dirty="0">
                <a:solidFill>
                  <a:prstClr val="black"/>
                </a:solidFill>
              </a:rPr>
              <a:t> </a:t>
            </a:r>
            <a:r>
              <a:rPr lang="en-IN" sz="1600" dirty="0" err="1">
                <a:solidFill>
                  <a:prstClr val="black"/>
                </a:solidFill>
              </a:rPr>
              <a:t>Suppl</a:t>
            </a:r>
            <a:r>
              <a:rPr lang="en-IN" sz="1600" dirty="0">
                <a:solidFill>
                  <a:prstClr val="black"/>
                </a:solidFill>
              </a:rPr>
              <a:t> 5,2000;71:859 5. of Periodontology American Academy</a:t>
            </a:r>
            <a:r>
              <a:rPr lang="en-IN" sz="1600" dirty="0" smtClean="0">
                <a:solidFill>
                  <a:prstClr val="black"/>
                </a:solidFill>
              </a:rPr>
              <a:t>.</a:t>
            </a:r>
          </a:p>
          <a:p>
            <a:pPr lvl="0"/>
            <a:endParaRPr lang="en-US" sz="1600" dirty="0">
              <a:solidFill>
                <a:prstClr val="black"/>
              </a:solidFill>
            </a:endParaRPr>
          </a:p>
          <a:p>
            <a:pPr marL="0" lvl="0" indent="0">
              <a:buNone/>
            </a:pPr>
            <a:r>
              <a:rPr lang="en-IN" sz="1600" dirty="0" smtClean="0">
                <a:solidFill>
                  <a:prstClr val="black"/>
                </a:solidFill>
              </a:rPr>
              <a:t>9.Committee </a:t>
            </a:r>
            <a:r>
              <a:rPr lang="en-IN" sz="1600" dirty="0">
                <a:solidFill>
                  <a:prstClr val="black"/>
                </a:solidFill>
              </a:rPr>
              <a:t>on the Parameters of Care Ad Hoc. Phase I therapy J </a:t>
            </a:r>
            <a:r>
              <a:rPr lang="en-IN" sz="1600" dirty="0" err="1">
                <a:solidFill>
                  <a:prstClr val="black"/>
                </a:solidFill>
              </a:rPr>
              <a:t>Periodontol</a:t>
            </a:r>
            <a:r>
              <a:rPr lang="en-IN" sz="1600" dirty="0">
                <a:solidFill>
                  <a:prstClr val="black"/>
                </a:solidFill>
              </a:rPr>
              <a:t> </a:t>
            </a:r>
            <a:r>
              <a:rPr lang="en-IN" sz="1600" dirty="0" err="1" smtClean="0">
                <a:solidFill>
                  <a:prstClr val="black"/>
                </a:solidFill>
              </a:rPr>
              <a:t>Suppl</a:t>
            </a:r>
            <a:r>
              <a:rPr lang="en-IN" sz="1600" dirty="0" smtClean="0">
                <a:solidFill>
                  <a:prstClr val="black"/>
                </a:solidFill>
              </a:rPr>
              <a:t> 5,2000;71:856</a:t>
            </a:r>
            <a:r>
              <a:rPr lang="en-IN" sz="1600" dirty="0">
                <a:solidFill>
                  <a:prstClr val="black"/>
                </a:solidFill>
              </a:rPr>
              <a:t>.</a:t>
            </a:r>
            <a:endParaRPr lang="en-US" sz="1600" dirty="0">
              <a:solidFill>
                <a:prstClr val="black"/>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56511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objective of phase I therapy is to alter or eliminate the microbial</a:t>
            </a:r>
          </a:p>
          <a:p>
            <a:pPr marL="0" indent="0">
              <a:buNone/>
            </a:pPr>
            <a:r>
              <a:rPr lang="en-US" dirty="0"/>
              <a:t>etiology and factors that contribute to gingival and periodontal diseases to the greatest extent possible, therefore halting the progression of disease and returning the dentition to a state of health</a:t>
            </a:r>
          </a:p>
          <a:p>
            <a:pPr marL="0" indent="0">
              <a:buNone/>
            </a:pPr>
            <a:r>
              <a:rPr lang="en-US" dirty="0"/>
              <a:t>and comfort.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83538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4400" dirty="0" smtClean="0"/>
          </a:p>
          <a:p>
            <a:pPr marL="0" indent="0" algn="ctr">
              <a:buNone/>
            </a:pPr>
            <a:endParaRPr lang="en-US" sz="4400" dirty="0"/>
          </a:p>
          <a:p>
            <a:pPr marL="0" indent="0" algn="ctr">
              <a:buNone/>
            </a:pPr>
            <a:r>
              <a:rPr lang="en-US" sz="4400" b="1" dirty="0" smtClean="0"/>
              <a:t>THANK YOU </a:t>
            </a:r>
            <a:endParaRPr lang="en-US" sz="4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258524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a:t>
            </a:r>
          </a:p>
        </p:txBody>
      </p:sp>
      <p:sp>
        <p:nvSpPr>
          <p:cNvPr id="3" name="Content Placeholder 2"/>
          <p:cNvSpPr>
            <a:spLocks noGrp="1"/>
          </p:cNvSpPr>
          <p:nvPr>
            <p:ph idx="1"/>
          </p:nvPr>
        </p:nvSpPr>
        <p:spPr/>
        <p:txBody>
          <a:bodyPr/>
          <a:lstStyle/>
          <a:p>
            <a:pPr marL="0" indent="0">
              <a:buNone/>
            </a:pPr>
            <a:r>
              <a:rPr lang="en-US" dirty="0"/>
              <a:t>American Association of Periodontology practice guidelines as the initiation of a comprehensive daily plaque-control regimen, management of periodontal-systemic interrelationships as needed, thorough removal of supra- and subgingival bacterial plaque biofilm and calculus, chemotherapeutic agents as necessary, and elimination of local factors, such as defective restorations and treatment of carious lesions.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422907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The goal of cause-related phase I periodontal therapy has been stated as the approach aimed at removal of pathogenic biofilms, toxins and calculus, and the reestablishment of a biologically acceptable root surface.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79077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a:t>Phase I therapy is a critical aspect of periodontal treatment. Data</a:t>
            </a:r>
          </a:p>
          <a:p>
            <a:pPr marL="0" indent="0">
              <a:buNone/>
            </a:pPr>
            <a:r>
              <a:rPr lang="en-US" dirty="0"/>
              <a:t>from clinical research indicate that the long-term success of periodontal surgical treatment is dependent upon maintaining the</a:t>
            </a:r>
          </a:p>
          <a:p>
            <a:pPr marL="0" indent="0">
              <a:buNone/>
            </a:pPr>
            <a:r>
              <a:rPr lang="en-US" dirty="0"/>
              <a:t>plaque-biofilm control results achieved with phase I therapy.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975647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In addition, phase I therapy provides an opportunity for the dentist to evaluate tissue response and provide reinforcement about homecare, both of which are crucial elements to the overall success of treatment.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348323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following list of elements makes up phase I therapy:</a:t>
            </a:r>
            <a:br>
              <a:rPr lang="en-US" dirty="0"/>
            </a:b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dirty="0"/>
              <a:t>1. Patient education and oral hygiene instruction</a:t>
            </a:r>
          </a:p>
          <a:p>
            <a:pPr marL="0" indent="0">
              <a:lnSpc>
                <a:spcPct val="150000"/>
              </a:lnSpc>
              <a:buNone/>
            </a:pPr>
            <a:r>
              <a:rPr lang="en-US" dirty="0"/>
              <a:t>2. Complete removal of calculus </a:t>
            </a:r>
          </a:p>
          <a:p>
            <a:pPr marL="0" indent="0">
              <a:lnSpc>
                <a:spcPct val="150000"/>
              </a:lnSpc>
              <a:buNone/>
            </a:pPr>
            <a:r>
              <a:rPr lang="en-US" dirty="0"/>
              <a:t>3. Correction or replacement of poorly fitting restorations and</a:t>
            </a:r>
          </a:p>
          <a:p>
            <a:pPr marL="0" indent="0">
              <a:lnSpc>
                <a:spcPct val="150000"/>
              </a:lnSpc>
              <a:buNone/>
            </a:pPr>
            <a:r>
              <a:rPr lang="en-US" dirty="0"/>
              <a:t>prosthetic devices.</a:t>
            </a:r>
          </a:p>
          <a:p>
            <a:pPr marL="0" indent="0">
              <a:lnSpc>
                <a:spcPct val="150000"/>
              </a:lnSpc>
              <a:buNone/>
            </a:pPr>
            <a:r>
              <a:rPr lang="en-US" dirty="0"/>
              <a:t>4. Restoration or temporization of carious lesions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65411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dirty="0"/>
              <a:t>5. Orthodontic tooth movement</a:t>
            </a:r>
          </a:p>
          <a:p>
            <a:pPr marL="0" indent="0">
              <a:lnSpc>
                <a:spcPct val="150000"/>
              </a:lnSpc>
              <a:buNone/>
            </a:pPr>
            <a:r>
              <a:rPr lang="en-US" dirty="0"/>
              <a:t>6. Treatment of food impaction areas</a:t>
            </a:r>
          </a:p>
          <a:p>
            <a:pPr marL="0" indent="0">
              <a:lnSpc>
                <a:spcPct val="150000"/>
              </a:lnSpc>
              <a:buNone/>
            </a:pPr>
            <a:r>
              <a:rPr lang="en-US" dirty="0"/>
              <a:t>7. Treatment of occlusal trauma</a:t>
            </a:r>
          </a:p>
          <a:p>
            <a:pPr marL="0" indent="0">
              <a:lnSpc>
                <a:spcPct val="150000"/>
              </a:lnSpc>
              <a:buNone/>
            </a:pPr>
            <a:r>
              <a:rPr lang="en-US" dirty="0"/>
              <a:t>8. Extraction of hopeless teeth</a:t>
            </a:r>
          </a:p>
          <a:p>
            <a:pPr marL="0" indent="0">
              <a:lnSpc>
                <a:spcPct val="150000"/>
              </a:lnSpc>
              <a:buNone/>
            </a:pPr>
            <a:r>
              <a:rPr lang="en-US" dirty="0"/>
              <a:t>9. Possible use of antimicrobial agents including necessary plaque</a:t>
            </a:r>
          </a:p>
          <a:p>
            <a:pPr marL="0" indent="0">
              <a:lnSpc>
                <a:spcPct val="150000"/>
              </a:lnSpc>
              <a:buNone/>
            </a:pPr>
            <a:r>
              <a:rPr lang="en-US" dirty="0"/>
              <a:t>sampling and sensitivity testing</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0" y="154236"/>
            <a:ext cx="1247775" cy="1476375"/>
          </a:xfrm>
          <a:prstGeom prst="rect">
            <a:avLst/>
          </a:prstGeom>
        </p:spPr>
      </p:pic>
    </p:spTree>
    <p:extLst>
      <p:ext uri="{BB962C8B-B14F-4D97-AF65-F5344CB8AC3E}">
        <p14:creationId xmlns:p14="http://schemas.microsoft.com/office/powerpoint/2010/main" val="4007417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1331</Words>
  <Application>Microsoft Office PowerPoint</Application>
  <PresentationFormat>Widescreen</PresentationFormat>
  <Paragraphs>109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Phase I periodontal therapy</vt:lpstr>
      <vt:lpstr>PowerPoint Presentation</vt:lpstr>
      <vt:lpstr>PowerPoint Presentation</vt:lpstr>
      <vt:lpstr>Rationale</vt:lpstr>
      <vt:lpstr>PowerPoint Presentation</vt:lpstr>
      <vt:lpstr>PowerPoint Presentation</vt:lpstr>
      <vt:lpstr>PowerPoint Presentation</vt:lpstr>
      <vt:lpstr>The following list of elements makes up phase I therapy: </vt:lpstr>
      <vt:lpstr>PowerPoint Presentation</vt:lpstr>
      <vt:lpstr>Treatment sessions </vt:lpstr>
      <vt:lpstr>All of the following conditions must be considered when determining the phase I treatment plan:  </vt:lpstr>
      <vt:lpstr>PowerPoint Presentation</vt:lpstr>
      <vt:lpstr>Sequence of procedures</vt:lpstr>
      <vt:lpstr>Step 2. Removal of supragingival and subgingival plaque biofilm and calculus</vt:lpstr>
      <vt:lpstr>PowerPoint Presentation</vt:lpstr>
      <vt:lpstr>PowerPoint Presentation</vt:lpstr>
      <vt:lpstr>PowerPoint Presentation</vt:lpstr>
      <vt:lpstr>PowerPoint Presentation</vt:lpstr>
      <vt:lpstr>Results</vt:lpstr>
      <vt:lpstr>Healing</vt:lpstr>
      <vt:lpstr>Decision to refer for specialist treatment</vt:lpstr>
      <vt:lpstr>In addition to consideration of 5-mm probing depths, other factors must also be factored into the decision to refer are listed.</vt:lpstr>
      <vt:lpstr>PowerPoint Presentation</vt:lpstr>
      <vt:lpstr>PowerPoint Presentation</vt:lpstr>
      <vt:lpstr>PowerPoint Presentation</vt:lpstr>
      <vt:lpstr>Conclusion</vt:lpstr>
      <vt:lpstr>PowerPoint Presentation</vt:lpstr>
      <vt:lpstr>References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I periodontal therapy</dc:title>
  <dc:creator>DntalPerio</dc:creator>
  <cp:lastModifiedBy>DntalPerio</cp:lastModifiedBy>
  <cp:revision>13</cp:revision>
  <dcterms:created xsi:type="dcterms:W3CDTF">2022-12-24T05:17:52Z</dcterms:created>
  <dcterms:modified xsi:type="dcterms:W3CDTF">2023-09-25T11:24:16Z</dcterms:modified>
</cp:coreProperties>
</file>