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88" r:id="rId3"/>
    <p:sldId id="289" r:id="rId4"/>
    <p:sldId id="280" r:id="rId5"/>
    <p:sldId id="259" r:id="rId6"/>
    <p:sldId id="260" r:id="rId7"/>
    <p:sldId id="261" r:id="rId8"/>
    <p:sldId id="262" r:id="rId9"/>
    <p:sldId id="263" r:id="rId10"/>
    <p:sldId id="281"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91" r:id="rId26"/>
    <p:sldId id="282" r:id="rId27"/>
    <p:sldId id="283"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1497" autoAdjust="0"/>
  </p:normalViewPr>
  <p:slideViewPr>
    <p:cSldViewPr>
      <p:cViewPr varScale="1">
        <p:scale>
          <a:sx n="97" d="100"/>
          <a:sy n="97" d="100"/>
        </p:scale>
        <p:origin x="104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1/28/2025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1/28/2025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1/28/2025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839200" cy="5583936"/>
          </a:xfrm>
        </p:spPr>
        <p:txBody>
          <a:bodyPr>
            <a:normAutofit/>
          </a:bodyPr>
          <a:lstStyle/>
          <a:p>
            <a:pPr marL="109728" indent="0">
              <a:buNone/>
            </a:pPr>
            <a:r>
              <a:rPr lang="en-US" sz="2400" b="1" dirty="0">
                <a:solidFill>
                  <a:srgbClr val="002060"/>
                </a:solidFill>
                <a:latin typeface="Times New Roman" pitchFamily="18" charset="0"/>
                <a:cs typeface="Times New Roman" pitchFamily="18" charset="0"/>
              </a:rPr>
              <a:t>TOPIC -INTRODUCTION OF PALLATIVE CARE</a:t>
            </a:r>
          </a:p>
          <a:p>
            <a:pPr marL="109728" indent="0">
              <a:buNone/>
            </a:pPr>
            <a:r>
              <a:rPr lang="en-US" sz="3200" dirty="0">
                <a:latin typeface="Times New Roman" pitchFamily="18" charset="0"/>
                <a:cs typeface="Times New Roman" pitchFamily="18" charset="0"/>
              </a:rPr>
              <a:t>                   Mrs. Sangeeta S. Patil </a:t>
            </a:r>
          </a:p>
          <a:p>
            <a:pPr marL="109728" indent="0">
              <a:buNone/>
            </a:pPr>
            <a:endParaRPr lang="en-US" sz="3200" dirty="0">
              <a:latin typeface="Times New Roman" pitchFamily="18" charset="0"/>
              <a:cs typeface="Times New Roman" pitchFamily="18" charset="0"/>
            </a:endParaRPr>
          </a:p>
          <a:p>
            <a:pPr marL="109728" indent="0">
              <a:buNone/>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Assistant Professor. Krishna Institute Of Nursing    Sciences,Karad.</a:t>
            </a:r>
          </a:p>
          <a:p>
            <a:pPr marL="109728" indent="0">
              <a:buNone/>
            </a:pPr>
            <a:r>
              <a:rPr lang="en-US" sz="2400" dirty="0">
                <a:latin typeface="Times New Roman" pitchFamily="18" charset="0"/>
                <a:cs typeface="Times New Roman" pitchFamily="18" charset="0"/>
              </a:rPr>
              <a:t>     M.No-7972956230</a:t>
            </a:r>
            <a:endParaRPr lang="en-US" sz="2400" dirty="0"/>
          </a:p>
        </p:txBody>
      </p:sp>
    </p:spTree>
    <p:extLst>
      <p:ext uri="{BB962C8B-B14F-4D97-AF65-F5344CB8AC3E}">
        <p14:creationId xmlns:p14="http://schemas.microsoft.com/office/powerpoint/2010/main" val="294441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en-US" sz="2800" b="1" dirty="0">
                <a:solidFill>
                  <a:srgbClr val="002060"/>
                </a:solidFill>
                <a:latin typeface="Times New Roman" pitchFamily="18" charset="0"/>
                <a:cs typeface="Times New Roman" pitchFamily="18" charset="0"/>
              </a:rPr>
              <a:t>Objectives of palliative care</a:t>
            </a:r>
          </a:p>
        </p:txBody>
      </p:sp>
      <p:sp>
        <p:nvSpPr>
          <p:cNvPr id="4" name="Rectangle 3"/>
          <p:cNvSpPr/>
          <p:nvPr/>
        </p:nvSpPr>
        <p:spPr>
          <a:xfrm>
            <a:off x="304800" y="1582341"/>
            <a:ext cx="8458200" cy="4401205"/>
          </a:xfrm>
          <a:prstGeom prst="rect">
            <a:avLst/>
          </a:prstGeom>
        </p:spPr>
        <p:txBody>
          <a:bodyPr wrap="square">
            <a:spAutoFit/>
          </a:bodyPr>
          <a:lstStyle/>
          <a:p>
            <a:pPr lvl="0"/>
            <a:r>
              <a:rPr lang="en-IN" sz="2800" dirty="0">
                <a:latin typeface="Times New Roman" pitchFamily="18" charset="0"/>
                <a:cs typeface="Times New Roman" pitchFamily="18" charset="0"/>
              </a:rPr>
              <a:t>1.Palliative care will helpful</a:t>
            </a:r>
            <a:r>
              <a:rPr lang="en-IN" sz="2800" b="1" dirty="0">
                <a:latin typeface="Times New Roman" pitchFamily="18" charset="0"/>
                <a:cs typeface="Times New Roman" pitchFamily="18" charset="0"/>
              </a:rPr>
              <a:t> </a:t>
            </a:r>
            <a:r>
              <a:rPr lang="en-IN" sz="2800" dirty="0">
                <a:latin typeface="Times New Roman" pitchFamily="18" charset="0"/>
                <a:cs typeface="Times New Roman" pitchFamily="18" charset="0"/>
              </a:rPr>
              <a:t>for nurses, patient and care givers to increase the knowledge about palliative care.</a:t>
            </a:r>
            <a:endParaRPr lang="en-US"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2.It helps to improve quality of life of palliative care cancer patient.</a:t>
            </a:r>
            <a:endParaRPr lang="en-US"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3.Improves decision making power for the relatives as well as patient during their  treatment.</a:t>
            </a:r>
            <a:endParaRPr lang="en-US"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4.Improves communication between patient and other health care workers.</a:t>
            </a:r>
            <a:endParaRPr lang="en-US" sz="2800" dirty="0">
              <a:latin typeface="Times New Roman" pitchFamily="18" charset="0"/>
              <a:cs typeface="Times New Roman" pitchFamily="18" charset="0"/>
            </a:endParaRPr>
          </a:p>
          <a:p>
            <a:pPr lvl="0"/>
            <a:r>
              <a:rPr lang="en-IN" sz="2800" dirty="0">
                <a:latin typeface="Times New Roman" pitchFamily="18" charset="0"/>
                <a:cs typeface="Times New Roman" pitchFamily="18" charset="0"/>
              </a:rPr>
              <a:t>5.Pallative care knowledge helps the patient  &amp; care takers to accept dying as a normal process.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2362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Autofit/>
          </a:bodyPr>
          <a:lstStyle/>
          <a:p>
            <a:br>
              <a:rPr lang="en-US" sz="2800" dirty="0">
                <a:latin typeface="Times New Roman" pitchFamily="18" charset="0"/>
                <a:cs typeface="Times New Roman" pitchFamily="18" charset="0"/>
              </a:rPr>
            </a:br>
            <a:r>
              <a:rPr lang="en-US" sz="2800" b="1" dirty="0">
                <a:solidFill>
                  <a:srgbClr val="002060"/>
                </a:solidFill>
                <a:latin typeface="Times New Roman" pitchFamily="18" charset="0"/>
                <a:cs typeface="Times New Roman" pitchFamily="18" charset="0"/>
              </a:rPr>
              <a:t>Facts related with palliative care as per (World Health Organization)</a:t>
            </a:r>
            <a:br>
              <a:rPr lang="en-US" sz="2800" b="1" dirty="0">
                <a:solidFill>
                  <a:srgbClr val="002060"/>
                </a:solidFill>
                <a:latin typeface="Times New Roman" pitchFamily="18" charset="0"/>
                <a:cs typeface="Times New Roman" pitchFamily="18" charset="0"/>
              </a:rPr>
            </a:br>
            <a:endParaRPr lang="en-US" sz="2800" b="1" dirty="0">
              <a:solidFill>
                <a:srgbClr val="002060"/>
              </a:solidFill>
            </a:endParaRPr>
          </a:p>
        </p:txBody>
      </p:sp>
      <p:sp>
        <p:nvSpPr>
          <p:cNvPr id="3" name="Content Placeholder 2"/>
          <p:cNvSpPr>
            <a:spLocks noGrp="1"/>
          </p:cNvSpPr>
          <p:nvPr>
            <p:ph idx="1"/>
          </p:nvPr>
        </p:nvSpPr>
        <p:spPr>
          <a:xfrm>
            <a:off x="152400" y="1524000"/>
            <a:ext cx="8839200" cy="5050536"/>
          </a:xfrm>
        </p:spPr>
        <p:txBody>
          <a:bodyPr>
            <a:normAutofit/>
          </a:bodyPr>
          <a:lstStyle/>
          <a:p>
            <a:pPr marL="109728" indent="0">
              <a:buNone/>
            </a:pPr>
            <a:r>
              <a:rPr lang="en-US" dirty="0">
                <a:latin typeface="Times New Roman" pitchFamily="18" charset="0"/>
                <a:cs typeface="Times New Roman" pitchFamily="18" charset="0"/>
              </a:rPr>
              <a:t>1.Each year it was estimated that 40 million people need palliative care and 78% of people live in low and middle Scio-economic condition countries. Worldwide 14% of people need palliative care.</a:t>
            </a:r>
          </a:p>
          <a:p>
            <a:pPr marL="109728" indent="0">
              <a:buNone/>
            </a:pPr>
            <a:r>
              <a:rPr lang="en-US" dirty="0">
                <a:latin typeface="Times New Roman" pitchFamily="18" charset="0"/>
                <a:cs typeface="Times New Roman" pitchFamily="18" charset="0"/>
              </a:rPr>
              <a:t>2. Rules and restrictive policies related with drug like Morphine and other palliative medicine.</a:t>
            </a:r>
          </a:p>
          <a:p>
            <a:pPr marL="109728" indent="0">
              <a:buNone/>
            </a:pPr>
            <a:r>
              <a:rPr lang="en-US" dirty="0">
                <a:latin typeface="Times New Roman" pitchFamily="18" charset="0"/>
                <a:cs typeface="Times New Roman" pitchFamily="18" charset="0"/>
              </a:rPr>
              <a:t>3.Inadequate training programme for health care professionals, limited resources, which affects on palliative care.</a:t>
            </a:r>
          </a:p>
          <a:p>
            <a:pPr marL="109728" indent="0">
              <a:buNone/>
            </a:pPr>
            <a:r>
              <a:rPr lang="en-US" dirty="0">
                <a:latin typeface="Times New Roman" pitchFamily="18" charset="0"/>
                <a:cs typeface="Times New Roman" pitchFamily="18" charset="0"/>
              </a:rPr>
              <a:t>4.Early hospitalization will reduced hospital stay of the patient.</a:t>
            </a:r>
          </a:p>
        </p:txBody>
      </p:sp>
    </p:spTree>
    <p:extLst>
      <p:ext uri="{BB962C8B-B14F-4D97-AF65-F5344CB8AC3E}">
        <p14:creationId xmlns:p14="http://schemas.microsoft.com/office/powerpoint/2010/main" val="378689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br>
              <a:rPr lang="en-US" sz="2800" b="1"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686800" cy="5715000"/>
          </a:xfrm>
        </p:spPr>
        <p:txBody>
          <a:bodyPr/>
          <a:lstStyle/>
          <a:p>
            <a:pPr marL="109728" indent="0">
              <a:buNone/>
            </a:pPr>
            <a:r>
              <a:rPr lang="en-IN" b="1" dirty="0">
                <a:solidFill>
                  <a:srgbClr val="002060"/>
                </a:solidFill>
                <a:latin typeface="Times New Roman" pitchFamily="18" charset="0"/>
                <a:cs typeface="Times New Roman" pitchFamily="18" charset="0"/>
              </a:rPr>
              <a:t>Components of palliative care:-</a:t>
            </a:r>
            <a:endParaRPr lang="en-US" dirty="0">
              <a:solidFill>
                <a:srgbClr val="002060"/>
              </a:solidFill>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Reduction in the pain and other physical symptoms.</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Holistic approach of care includes physical, social, psychological and spiritual domain.</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Integrated team approach while caring to patient.</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Proper communication to understand the disease condition and future care</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Proper assessment and timely nursing care</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Empowering the patient and care givers.</a:t>
            </a:r>
            <a:endParaRPr lang="en-US" dirty="0">
              <a:latin typeface="Times New Roman" pitchFamily="18" charset="0"/>
              <a:cs typeface="Times New Roman" pitchFamily="18" charset="0"/>
            </a:endParaRPr>
          </a:p>
          <a:p>
            <a:pPr lvl="0" algn="just">
              <a:buFont typeface="Wingdings" pitchFamily="2" charset="2"/>
              <a:buChar char="v"/>
            </a:pPr>
            <a:r>
              <a:rPr lang="en-IN" dirty="0">
                <a:latin typeface="Times New Roman" pitchFamily="18" charset="0"/>
                <a:cs typeface="Times New Roman" pitchFamily="18" charset="0"/>
              </a:rPr>
              <a:t>Bereavement care.</a:t>
            </a:r>
            <a:endParaRPr lang="en-US" dirty="0">
              <a:latin typeface="Times New Roman" pitchFamily="18" charset="0"/>
              <a:cs typeface="Times New Roman" pitchFamily="18" charset="0"/>
            </a:endParaRPr>
          </a:p>
          <a:p>
            <a:pPr marL="109728" indent="0">
              <a:buNone/>
            </a:pPr>
            <a:endParaRPr lang="en-US" dirty="0"/>
          </a:p>
          <a:p>
            <a:endParaRPr lang="en-US" dirty="0"/>
          </a:p>
        </p:txBody>
      </p:sp>
    </p:spTree>
    <p:extLst>
      <p:ext uri="{BB962C8B-B14F-4D97-AF65-F5344CB8AC3E}">
        <p14:creationId xmlns:p14="http://schemas.microsoft.com/office/powerpoint/2010/main" val="218600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762000"/>
          </a:xfrm>
        </p:spPr>
        <p:txBody>
          <a:bodyPr>
            <a:noAutofit/>
          </a:bodyPr>
          <a:lstStyle/>
          <a:p>
            <a:r>
              <a:rPr lang="en-US" sz="3200" b="1" dirty="0">
                <a:solidFill>
                  <a:srgbClr val="7030A0"/>
                </a:solidFill>
                <a:latin typeface="Times New Roman" pitchFamily="18" charset="0"/>
                <a:cs typeface="Times New Roman" pitchFamily="18" charset="0"/>
              </a:rPr>
              <a:t>Palliative care can be given in the following settings</a:t>
            </a:r>
            <a:r>
              <a:rPr lang="en-US" sz="3200" dirty="0">
                <a:latin typeface="Times New Roman" pitchFamily="18" charset="0"/>
                <a:cs typeface="Times New Roman" pitchFamily="18" charset="0"/>
              </a:rPr>
              <a:t>.</a:t>
            </a:r>
          </a:p>
        </p:txBody>
      </p:sp>
      <p:sp>
        <p:nvSpPr>
          <p:cNvPr id="3" name="Content Placeholder 2"/>
          <p:cNvSpPr>
            <a:spLocks noGrp="1"/>
          </p:cNvSpPr>
          <p:nvPr>
            <p:ph idx="1"/>
          </p:nvPr>
        </p:nvSpPr>
        <p:spPr>
          <a:xfrm>
            <a:off x="381000" y="1600200"/>
            <a:ext cx="8305800" cy="4974336"/>
          </a:xfrm>
        </p:spPr>
        <p:txBody>
          <a:bodyPr/>
          <a:lstStyle/>
          <a:p>
            <a:r>
              <a:rPr lang="en-US" dirty="0"/>
              <a:t>In the hospital</a:t>
            </a:r>
          </a:p>
          <a:p>
            <a:r>
              <a:rPr lang="en-US" dirty="0"/>
              <a:t>Nursing Homes</a:t>
            </a:r>
          </a:p>
          <a:p>
            <a:r>
              <a:rPr lang="en-US" dirty="0"/>
              <a:t>At home</a:t>
            </a:r>
          </a:p>
          <a:p>
            <a:r>
              <a:rPr lang="en-US" dirty="0"/>
              <a:t>Outpatient department</a:t>
            </a:r>
          </a:p>
          <a:p>
            <a:r>
              <a:rPr lang="en-US" dirty="0"/>
              <a:t>Physician’s clinic</a:t>
            </a:r>
          </a:p>
          <a:p>
            <a:pPr marL="109728"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3800"/>
            <a:ext cx="36766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3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br>
              <a:rPr lang="en-US" b="1" dirty="0"/>
            </a:br>
            <a:endParaRPr lang="en-US" dirty="0"/>
          </a:p>
        </p:txBody>
      </p:sp>
      <p:sp>
        <p:nvSpPr>
          <p:cNvPr id="3" name="Content Placeholder 2"/>
          <p:cNvSpPr>
            <a:spLocks noGrp="1"/>
          </p:cNvSpPr>
          <p:nvPr>
            <p:ph idx="1"/>
          </p:nvPr>
        </p:nvSpPr>
        <p:spPr>
          <a:xfrm>
            <a:off x="152400" y="838200"/>
            <a:ext cx="8839200" cy="5867400"/>
          </a:xfrm>
        </p:spPr>
        <p:txBody>
          <a:bodyPr>
            <a:normAutofit lnSpcReduction="10000"/>
          </a:bodyPr>
          <a:lstStyle/>
          <a:p>
            <a:pPr marL="109728" indent="0">
              <a:buNone/>
            </a:pPr>
            <a:r>
              <a:rPr lang="en-US" b="1" dirty="0">
                <a:solidFill>
                  <a:srgbClr val="7030A0"/>
                </a:solidFill>
                <a:latin typeface="Times New Roman" pitchFamily="18" charset="0"/>
                <a:cs typeface="Times New Roman" pitchFamily="18" charset="0"/>
              </a:rPr>
              <a:t>Who can give palliative care:-</a:t>
            </a:r>
          </a:p>
          <a:p>
            <a:pPr marL="109728" indent="0" algn="just">
              <a:buNone/>
            </a:pPr>
            <a:r>
              <a:rPr lang="en-US" b="1" dirty="0">
                <a:latin typeface="Times New Roman" pitchFamily="18" charset="0"/>
                <a:cs typeface="Times New Roman" pitchFamily="18" charset="0"/>
              </a:rPr>
              <a:t>Oncologist: </a:t>
            </a:r>
            <a:r>
              <a:rPr lang="en-US" dirty="0">
                <a:latin typeface="Times New Roman" pitchFamily="18" charset="0"/>
                <a:cs typeface="Times New Roman" pitchFamily="18" charset="0"/>
              </a:rPr>
              <a:t>-He will decide treatment plan and Medicine. He will take help other paramedical workers for better effect .</a:t>
            </a:r>
          </a:p>
          <a:p>
            <a:pPr marL="109728" indent="0" algn="just">
              <a:buNone/>
            </a:pPr>
            <a:r>
              <a:rPr lang="en-US" b="1" dirty="0">
                <a:latin typeface="Times New Roman" pitchFamily="18" charset="0"/>
                <a:cs typeface="Times New Roman" pitchFamily="18" charset="0"/>
              </a:rPr>
              <a:t>Nurse</a:t>
            </a:r>
            <a:r>
              <a:rPr lang="en-US" dirty="0">
                <a:latin typeface="Times New Roman" pitchFamily="18" charset="0"/>
                <a:cs typeface="Times New Roman" pitchFamily="18" charset="0"/>
              </a:rPr>
              <a:t>:- She  plays a major role in palliative care she gives necessary holistic care, monitoring the need and try to relives the symptoms .</a:t>
            </a:r>
          </a:p>
          <a:p>
            <a:pPr marL="109728" indent="0" algn="just">
              <a:buNone/>
            </a:pPr>
            <a:r>
              <a:rPr lang="en-US" b="1" dirty="0">
                <a:latin typeface="Times New Roman" pitchFamily="18" charset="0"/>
                <a:cs typeface="Times New Roman" pitchFamily="18" charset="0"/>
              </a:rPr>
              <a:t>Dietitian</a:t>
            </a:r>
            <a:r>
              <a:rPr lang="en-US" dirty="0">
                <a:latin typeface="Times New Roman" pitchFamily="18" charset="0"/>
                <a:cs typeface="Times New Roman" pitchFamily="18" charset="0"/>
              </a:rPr>
              <a:t>: -Dietitian  will try to address the nutritional needs and provide dietary plans according to caloric requirement of the patient.</a:t>
            </a:r>
          </a:p>
          <a:p>
            <a:pPr marL="109728" indent="0" algn="just">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Social Workers</a:t>
            </a:r>
            <a:r>
              <a:rPr lang="en-US" dirty="0">
                <a:latin typeface="Times New Roman" pitchFamily="18" charset="0"/>
                <a:cs typeface="Times New Roman" pitchFamily="18" charset="0"/>
              </a:rPr>
              <a:t>: -A social worker provides psychological support to family and arranges family meetings, looking for transport facilities find out other resources for providing care and also arrangement of hospice care in home. </a:t>
            </a:r>
          </a:p>
          <a:p>
            <a:pPr marL="109728"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92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Autofit/>
          </a:bodyPr>
          <a:lstStyle/>
          <a:p>
            <a:r>
              <a:rPr lang="en-US" sz="3200" dirty="0">
                <a:latin typeface="Times New Roman" pitchFamily="18" charset="0"/>
                <a:cs typeface="Times New Roman" pitchFamily="18" charset="0"/>
              </a:rPr>
              <a:t>Cont.</a:t>
            </a:r>
          </a:p>
        </p:txBody>
      </p:sp>
      <p:sp>
        <p:nvSpPr>
          <p:cNvPr id="3" name="Content Placeholder 2"/>
          <p:cNvSpPr>
            <a:spLocks noGrp="1"/>
          </p:cNvSpPr>
          <p:nvPr>
            <p:ph idx="1"/>
          </p:nvPr>
        </p:nvSpPr>
        <p:spPr>
          <a:xfrm>
            <a:off x="381000" y="1066800"/>
            <a:ext cx="8229600" cy="5562600"/>
          </a:xfrm>
        </p:spPr>
        <p:txBody>
          <a:bodyPr/>
          <a:lstStyle/>
          <a:p>
            <a:pPr algn="just"/>
            <a:r>
              <a:rPr lang="en-US" b="1" dirty="0">
                <a:latin typeface="Times New Roman" pitchFamily="18" charset="0"/>
                <a:cs typeface="Times New Roman" pitchFamily="18" charset="0"/>
              </a:rPr>
              <a:t>Pain therapists</a:t>
            </a:r>
            <a:r>
              <a:rPr lang="en-US" dirty="0">
                <a:latin typeface="Times New Roman" pitchFamily="18" charset="0"/>
                <a:cs typeface="Times New Roman" pitchFamily="18" charset="0"/>
              </a:rPr>
              <a:t>: - Specialize in pain management .He will do planning for control on pain.</a:t>
            </a:r>
          </a:p>
          <a:p>
            <a:pPr algn="just"/>
            <a:r>
              <a:rPr lang="en-US" b="1" dirty="0">
                <a:latin typeface="Times New Roman" pitchFamily="18" charset="0"/>
                <a:cs typeface="Times New Roman" pitchFamily="18" charset="0"/>
              </a:rPr>
              <a:t>Therapists</a:t>
            </a:r>
            <a:r>
              <a:rPr lang="en-US" dirty="0">
                <a:latin typeface="Times New Roman" pitchFamily="18" charset="0"/>
                <a:cs typeface="Times New Roman" pitchFamily="18" charset="0"/>
              </a:rPr>
              <a:t> (Occupational, speech, physical, etc.)-</a:t>
            </a:r>
          </a:p>
          <a:p>
            <a:pPr algn="just"/>
            <a:r>
              <a:rPr lang="en-US" dirty="0">
                <a:latin typeface="Times New Roman" pitchFamily="18" charset="0"/>
                <a:cs typeface="Times New Roman" pitchFamily="18" charset="0"/>
              </a:rPr>
              <a:t>A physical therapist will arrange some exercises programme to maintain patient’s mobility during time of treatment and after treatment also. </a:t>
            </a:r>
          </a:p>
          <a:p>
            <a:pPr algn="just"/>
            <a:r>
              <a:rPr lang="en-US" dirty="0">
                <a:latin typeface="Times New Roman" pitchFamily="18" charset="0"/>
                <a:cs typeface="Times New Roman" pitchFamily="18" charset="0"/>
              </a:rPr>
              <a:t>Occupational therapists typically focus on daily tasks and functioning abilities to help independence.</a:t>
            </a:r>
          </a:p>
          <a:p>
            <a:pPr algn="just"/>
            <a:r>
              <a:rPr lang="en-US" dirty="0">
                <a:latin typeface="Times New Roman" pitchFamily="18" charset="0"/>
                <a:cs typeface="Times New Roman" pitchFamily="18" charset="0"/>
              </a:rPr>
              <a:t>Speech therapist will help to improve in speech.</a:t>
            </a:r>
          </a:p>
        </p:txBody>
      </p:sp>
    </p:spTree>
    <p:extLst>
      <p:ext uri="{BB962C8B-B14F-4D97-AF65-F5344CB8AC3E}">
        <p14:creationId xmlns:p14="http://schemas.microsoft.com/office/powerpoint/2010/main" val="307355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dirty="0"/>
              <a:t>	CONT.</a:t>
            </a:r>
          </a:p>
        </p:txBody>
      </p:sp>
      <p:sp>
        <p:nvSpPr>
          <p:cNvPr id="3" name="Content Placeholder 2"/>
          <p:cNvSpPr>
            <a:spLocks noGrp="1"/>
          </p:cNvSpPr>
          <p:nvPr>
            <p:ph idx="1"/>
          </p:nvPr>
        </p:nvSpPr>
        <p:spPr>
          <a:xfrm>
            <a:off x="228600" y="1295400"/>
            <a:ext cx="8763000" cy="5279136"/>
          </a:xfrm>
        </p:spPr>
        <p:txBody>
          <a:bodyPr/>
          <a:lstStyle/>
          <a:p>
            <a:pPr algn="just"/>
            <a:r>
              <a:rPr lang="en-IN" b="1" u="sng" dirty="0">
                <a:latin typeface="Times New Roman" pitchFamily="18" charset="0"/>
                <a:cs typeface="Times New Roman" pitchFamily="18" charset="0"/>
              </a:rPr>
              <a:t>Counsellor</a:t>
            </a:r>
            <a:r>
              <a:rPr lang="en-IN" dirty="0">
                <a:latin typeface="Times New Roman" pitchFamily="18" charset="0"/>
                <a:cs typeface="Times New Roman" pitchFamily="18" charset="0"/>
              </a:rPr>
              <a:t>:-.He helps the patient as well as relatives to adapt some coping strategies to deal with stressful and emotional situation </a:t>
            </a:r>
            <a:endParaRPr lang="en-US" dirty="0">
              <a:latin typeface="Times New Roman" pitchFamily="18" charset="0"/>
              <a:cs typeface="Times New Roman" pitchFamily="18" charset="0"/>
            </a:endParaRPr>
          </a:p>
          <a:p>
            <a:pPr algn="just"/>
            <a:r>
              <a:rPr lang="en-IN" b="1" dirty="0">
                <a:latin typeface="Times New Roman" pitchFamily="18" charset="0"/>
                <a:cs typeface="Times New Roman" pitchFamily="18" charset="0"/>
              </a:rPr>
              <a:t>Volunteers:</a:t>
            </a:r>
            <a:r>
              <a:rPr lang="en-IN" dirty="0">
                <a:latin typeface="Times New Roman" pitchFamily="18" charset="0"/>
                <a:cs typeface="Times New Roman" pitchFamily="18" charset="0"/>
              </a:rPr>
              <a:t> They will come from community sectors and trying to provide linkage between health-care institutions and patients</a:t>
            </a:r>
            <a:r>
              <a:rPr lang="en-IN" dirty="0"/>
              <a:t>.</a:t>
            </a:r>
            <a:r>
              <a:rPr lang="en-US" dirty="0"/>
              <a:t> They also plays different role like create an awareness in community about palliative care, increasing funds with help of other agencies.</a:t>
            </a:r>
            <a:r>
              <a:rPr lang="en-IN" dirty="0"/>
              <a:t> </a:t>
            </a:r>
            <a:endParaRPr lang="en-US" dirty="0"/>
          </a:p>
        </p:txBody>
      </p:sp>
    </p:spTree>
    <p:extLst>
      <p:ext uri="{BB962C8B-B14F-4D97-AF65-F5344CB8AC3E}">
        <p14:creationId xmlns:p14="http://schemas.microsoft.com/office/powerpoint/2010/main" val="108453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533400"/>
          </a:xfrm>
        </p:spPr>
        <p:txBody>
          <a:bodyPr>
            <a:normAutofit fontScale="90000"/>
          </a:bodyPr>
          <a:lstStyle/>
          <a:p>
            <a:r>
              <a:rPr lang="en-US" sz="3200" dirty="0">
                <a:latin typeface="Times New Roman" pitchFamily="18" charset="0"/>
                <a:cs typeface="Times New Roman" pitchFamily="18" charset="0"/>
              </a:rPr>
              <a:t>Cont.</a:t>
            </a:r>
          </a:p>
        </p:txBody>
      </p:sp>
      <p:sp>
        <p:nvSpPr>
          <p:cNvPr id="3" name="Content Placeholder 2"/>
          <p:cNvSpPr>
            <a:spLocks noGrp="1"/>
          </p:cNvSpPr>
          <p:nvPr>
            <p:ph idx="1"/>
          </p:nvPr>
        </p:nvSpPr>
        <p:spPr>
          <a:xfrm>
            <a:off x="152400" y="990600"/>
            <a:ext cx="8763000" cy="5583936"/>
          </a:xfrm>
        </p:spPr>
        <p:txBody>
          <a:bodyPr>
            <a:normAutofit/>
          </a:bodyPr>
          <a:lstStyle/>
          <a:p>
            <a:pPr algn="just"/>
            <a:r>
              <a:rPr lang="en-US" b="1" dirty="0">
                <a:latin typeface="Times New Roman" pitchFamily="18" charset="0"/>
                <a:cs typeface="Times New Roman" pitchFamily="18" charset="0"/>
              </a:rPr>
              <a:t>Community health workers: </a:t>
            </a:r>
            <a:r>
              <a:rPr lang="en-US" dirty="0">
                <a:latin typeface="Times New Roman" pitchFamily="18" charset="0"/>
                <a:cs typeface="Times New Roman" pitchFamily="18" charset="0"/>
              </a:rPr>
              <a:t>- This people will work specially in remote area where they may not have access for palliative care.</a:t>
            </a:r>
          </a:p>
          <a:p>
            <a:pPr algn="just"/>
            <a:r>
              <a:rPr lang="en-US" b="1" dirty="0">
                <a:latin typeface="Times New Roman" pitchFamily="18" charset="0"/>
                <a:cs typeface="Times New Roman" pitchFamily="18" charset="0"/>
              </a:rPr>
              <a:t>Hospice Care Centre </a:t>
            </a:r>
            <a:r>
              <a:rPr lang="en-US" dirty="0">
                <a:latin typeface="Times New Roman" pitchFamily="18" charset="0"/>
                <a:cs typeface="Times New Roman" pitchFamily="18" charset="0"/>
              </a:rPr>
              <a:t>:-In this Centre care given to patient where cure is not possible only symptomatic care is given to patient to relive his cancer symptoms</a:t>
            </a:r>
            <a:r>
              <a:rPr 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3886200"/>
            <a:ext cx="3505199" cy="276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57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Autofit/>
          </a:bodyPr>
          <a:lstStyle/>
          <a:p>
            <a:r>
              <a:rPr lang="en-US" sz="2800" dirty="0">
                <a:latin typeface="Times New Roman" pitchFamily="18" charset="0"/>
                <a:cs typeface="Times New Roman" pitchFamily="18" charset="0"/>
              </a:rPr>
              <a:t>Barriers in palliative care:-</a:t>
            </a:r>
          </a:p>
        </p:txBody>
      </p:sp>
      <p:sp>
        <p:nvSpPr>
          <p:cNvPr id="3" name="Content Placeholder 2"/>
          <p:cNvSpPr>
            <a:spLocks noGrp="1"/>
          </p:cNvSpPr>
          <p:nvPr>
            <p:ph idx="1"/>
          </p:nvPr>
        </p:nvSpPr>
        <p:spPr>
          <a:xfrm>
            <a:off x="228600" y="1066800"/>
            <a:ext cx="8458200" cy="5507736"/>
          </a:xfrm>
        </p:spPr>
        <p:txBody>
          <a:bodyPr>
            <a:normAutofit lnSpcReduction="10000"/>
          </a:bodyPr>
          <a:lstStyle/>
          <a:p>
            <a:pPr algn="just"/>
            <a:endParaRPr lang="en-US" dirty="0"/>
          </a:p>
          <a:p>
            <a:pPr algn="just"/>
            <a:r>
              <a:rPr lang="en-US" dirty="0">
                <a:latin typeface="Times New Roman" pitchFamily="18" charset="0"/>
                <a:cs typeface="Times New Roman" pitchFamily="18" charset="0"/>
              </a:rPr>
              <a:t>Knowledge about palliative care:- Relatives as well as patient do not know much  about palliative care.</a:t>
            </a:r>
          </a:p>
          <a:p>
            <a:pPr algn="just"/>
            <a:r>
              <a:rPr lang="en-US" dirty="0">
                <a:latin typeface="Times New Roman" pitchFamily="18" charset="0"/>
                <a:cs typeface="Times New Roman" pitchFamily="18" charset="0"/>
              </a:rPr>
              <a:t>Lack of resources related with palliative care.</a:t>
            </a:r>
          </a:p>
          <a:p>
            <a:pPr algn="just"/>
            <a:r>
              <a:rPr lang="en-US" dirty="0">
                <a:latin typeface="Times New Roman" pitchFamily="18" charset="0"/>
                <a:cs typeface="Times New Roman" pitchFamily="18" charset="0"/>
              </a:rPr>
              <a:t>Lack of integration into the medical care for palliative care</a:t>
            </a:r>
          </a:p>
          <a:p>
            <a:pPr algn="just"/>
            <a:r>
              <a:rPr lang="en-US" dirty="0">
                <a:latin typeface="Times New Roman" pitchFamily="18" charset="0"/>
                <a:cs typeface="Times New Roman" pitchFamily="18" charset="0"/>
              </a:rPr>
              <a:t>Governmental policies and procedure  related with narcotics</a:t>
            </a:r>
          </a:p>
          <a:p>
            <a:pPr algn="just"/>
            <a:r>
              <a:rPr lang="en-US" dirty="0">
                <a:latin typeface="Times New Roman" pitchFamily="18" charset="0"/>
                <a:cs typeface="Times New Roman" pitchFamily="18" charset="0"/>
              </a:rPr>
              <a:t>Lack of awareness in social media.</a:t>
            </a:r>
          </a:p>
          <a:p>
            <a:pPr algn="just"/>
            <a:r>
              <a:rPr lang="en-US" dirty="0">
                <a:latin typeface="Times New Roman" pitchFamily="18" charset="0"/>
                <a:cs typeface="Times New Roman" pitchFamily="18" charset="0"/>
              </a:rPr>
              <a:t>Cultural and religious beliefs related with care.</a:t>
            </a:r>
          </a:p>
          <a:p>
            <a:pPr algn="just"/>
            <a:r>
              <a:rPr lang="en-US" dirty="0">
                <a:latin typeface="Times New Roman" pitchFamily="18" charset="0"/>
                <a:cs typeface="Times New Roman" pitchFamily="18" charset="0"/>
              </a:rPr>
              <a:t>Misconception related with palliative care.</a:t>
            </a:r>
          </a:p>
          <a:p>
            <a:pPr algn="just"/>
            <a:r>
              <a:rPr lang="en-US" dirty="0">
                <a:latin typeface="Times New Roman" pitchFamily="18" charset="0"/>
                <a:cs typeface="Times New Roman" pitchFamily="18" charset="0"/>
              </a:rPr>
              <a:t>Low socioeconomic condition</a:t>
            </a:r>
            <a:r>
              <a:rPr lang="en-US" dirty="0"/>
              <a:t>.</a:t>
            </a:r>
          </a:p>
          <a:p>
            <a:endParaRPr lang="en-US" dirty="0"/>
          </a:p>
        </p:txBody>
      </p:sp>
    </p:spTree>
    <p:extLst>
      <p:ext uri="{BB962C8B-B14F-4D97-AF65-F5344CB8AC3E}">
        <p14:creationId xmlns:p14="http://schemas.microsoft.com/office/powerpoint/2010/main" val="241278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610600" cy="457200"/>
          </a:xfrm>
        </p:spPr>
        <p:txBody>
          <a:bodyPr>
            <a:noAutofit/>
          </a:bodyPr>
          <a:lstStyle/>
          <a:p>
            <a:r>
              <a:rPr lang="en-US" sz="2800" dirty="0">
                <a:solidFill>
                  <a:srgbClr val="7030A0"/>
                </a:solidFill>
                <a:latin typeface="Times New Roman" pitchFamily="18" charset="0"/>
                <a:cs typeface="Times New Roman" pitchFamily="18" charset="0"/>
              </a:rPr>
              <a:t>Common</a:t>
            </a:r>
            <a:r>
              <a:rPr lang="en-US" sz="2800" dirty="0">
                <a:solidFill>
                  <a:srgbClr val="7030A0"/>
                </a:solidFill>
              </a:rPr>
              <a:t> Nursing Assessment in palliative care:-</a:t>
            </a:r>
          </a:p>
        </p:txBody>
      </p:sp>
      <p:sp>
        <p:nvSpPr>
          <p:cNvPr id="3" name="Content Placeholder 2"/>
          <p:cNvSpPr>
            <a:spLocks noGrp="1"/>
          </p:cNvSpPr>
          <p:nvPr>
            <p:ph idx="1"/>
          </p:nvPr>
        </p:nvSpPr>
        <p:spPr>
          <a:xfrm>
            <a:off x="152400" y="1219200"/>
            <a:ext cx="8839200" cy="5355336"/>
          </a:xfrm>
        </p:spPr>
        <p:txBody>
          <a:bodyPr>
            <a:normAutofit/>
          </a:bodyPr>
          <a:lstStyle/>
          <a:p>
            <a:pPr marL="109728" indent="0">
              <a:buNone/>
            </a:pPr>
            <a:r>
              <a:rPr lang="en-US" dirty="0">
                <a:latin typeface="Times New Roman" pitchFamily="18" charset="0"/>
                <a:cs typeface="Times New Roman" pitchFamily="18" charset="0"/>
              </a:rPr>
              <a:t>General Assessment: - It includes patient personal history, general appearances and vital signs, present history.</a:t>
            </a:r>
          </a:p>
          <a:p>
            <a:pPr marL="109728" indent="0">
              <a:buNone/>
            </a:pPr>
            <a:r>
              <a:rPr lang="en-US" dirty="0">
                <a:latin typeface="Times New Roman" pitchFamily="18" charset="0"/>
                <a:cs typeface="Times New Roman" pitchFamily="18" charset="0"/>
              </a:rPr>
              <a:t>Focused assessment:-It is related with body’s specific system with will depend upon patient’s present problem or complains.</a:t>
            </a:r>
          </a:p>
          <a:p>
            <a:pPr marL="109728" indent="0">
              <a:buNone/>
            </a:pPr>
            <a:r>
              <a:rPr lang="en-US" dirty="0">
                <a:latin typeface="Times New Roman" pitchFamily="18" charset="0"/>
                <a:cs typeface="Times New Roman" pitchFamily="18" charset="0"/>
              </a:rPr>
              <a:t>	Present History of patient.</a:t>
            </a:r>
          </a:p>
          <a:p>
            <a:pPr marL="109728" indent="0">
              <a:buNone/>
            </a:pPr>
            <a:r>
              <a:rPr lang="en-US" dirty="0">
                <a:latin typeface="Times New Roman" pitchFamily="18" charset="0"/>
                <a:cs typeface="Times New Roman" pitchFamily="18" charset="0"/>
              </a:rPr>
              <a:t>	Past Medical history of the patient.</a:t>
            </a:r>
          </a:p>
          <a:p>
            <a:pPr marL="109728" indent="0">
              <a:buNone/>
            </a:pPr>
            <a:r>
              <a:rPr lang="en-US" dirty="0">
                <a:latin typeface="Times New Roman" pitchFamily="18" charset="0"/>
                <a:cs typeface="Times New Roman" pitchFamily="18" charset="0"/>
              </a:rPr>
              <a:t>	Present complains of the patient.</a:t>
            </a:r>
          </a:p>
          <a:p>
            <a:pPr marL="109728" indent="0">
              <a:buNone/>
            </a:pPr>
            <a:r>
              <a:rPr lang="en-US" dirty="0">
                <a:latin typeface="Times New Roman" pitchFamily="18" charset="0"/>
                <a:cs typeface="Times New Roman" pitchFamily="18" charset="0"/>
              </a:rPr>
              <a:t>	Social History</a:t>
            </a:r>
          </a:p>
          <a:p>
            <a:pPr marL="109728" indent="0">
              <a:buNone/>
            </a:pPr>
            <a:r>
              <a:rPr lang="en-US" dirty="0">
                <a:latin typeface="Times New Roman" pitchFamily="18" charset="0"/>
                <a:cs typeface="Times New Roman" pitchFamily="18" charset="0"/>
              </a:rPr>
              <a:t>	Medication History.</a:t>
            </a:r>
          </a:p>
          <a:p>
            <a:pPr marL="109728" indent="0">
              <a:buNone/>
            </a:pPr>
            <a:r>
              <a:rPr lang="en-US" dirty="0">
                <a:latin typeface="Times New Roman" pitchFamily="18" charset="0"/>
                <a:cs typeface="Times New Roman" pitchFamily="18" charset="0"/>
              </a:rPr>
              <a:t>	Caregiver’s information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28479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21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lstStyle/>
          <a:p>
            <a:pPr marL="109728" indent="0">
              <a:buNone/>
            </a:pPr>
            <a:r>
              <a:rPr lang="en-US" b="1" dirty="0">
                <a:solidFill>
                  <a:srgbClr val="002060"/>
                </a:solidFill>
                <a:latin typeface="Times New Roman" panose="02020603050405020304" pitchFamily="18" charset="0"/>
                <a:cs typeface="Times New Roman" panose="02020603050405020304" pitchFamily="18" charset="0"/>
              </a:rPr>
              <a:t>        </a:t>
            </a:r>
          </a:p>
          <a:p>
            <a:pPr marL="109728" indent="0">
              <a:buNone/>
            </a:pPr>
            <a:endParaRPr lang="en-US" b="1" dirty="0">
              <a:solidFill>
                <a:srgbClr val="002060"/>
              </a:solidFill>
              <a:latin typeface="Times New Roman" panose="02020603050405020304" pitchFamily="18" charset="0"/>
              <a:cs typeface="Times New Roman" panose="02020603050405020304" pitchFamily="18" charset="0"/>
            </a:endParaRPr>
          </a:p>
          <a:p>
            <a:pPr marL="109728" indent="0">
              <a:buNone/>
            </a:pPr>
            <a:r>
              <a:rPr lang="en-US" b="1" dirty="0">
                <a:solidFill>
                  <a:srgbClr val="002060"/>
                </a:solidFill>
                <a:latin typeface="Times New Roman" panose="02020603050405020304" pitchFamily="18" charset="0"/>
                <a:cs typeface="Times New Roman" panose="02020603050405020304" pitchFamily="18" charset="0"/>
              </a:rPr>
              <a:t>       KRISHNA VISHWA VIDYAPEETH</a:t>
            </a:r>
            <a:endParaRPr lang="en-US" dirty="0"/>
          </a:p>
        </p:txBody>
      </p:sp>
    </p:spTree>
    <p:extLst>
      <p:ext uri="{BB962C8B-B14F-4D97-AF65-F5344CB8AC3E}">
        <p14:creationId xmlns:p14="http://schemas.microsoft.com/office/powerpoint/2010/main" val="75227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200"/>
          </a:xfrm>
        </p:spPr>
        <p:txBody>
          <a:bodyPr>
            <a:normAutofit fontScale="90000"/>
          </a:bodyPr>
          <a:lstStyle/>
          <a:p>
            <a:r>
              <a:rPr lang="en-US" dirty="0"/>
              <a:t>Cont.</a:t>
            </a:r>
          </a:p>
        </p:txBody>
      </p:sp>
      <p:sp>
        <p:nvSpPr>
          <p:cNvPr id="3" name="Content Placeholder 2"/>
          <p:cNvSpPr>
            <a:spLocks noGrp="1"/>
          </p:cNvSpPr>
          <p:nvPr>
            <p:ph idx="1"/>
          </p:nvPr>
        </p:nvSpPr>
        <p:spPr>
          <a:xfrm>
            <a:off x="457200" y="990600"/>
            <a:ext cx="8229600" cy="5583936"/>
          </a:xfrm>
        </p:spPr>
        <p:txBody>
          <a:bodyPr/>
          <a:lstStyle/>
          <a:p>
            <a:pPr marL="109728" indent="0">
              <a:buNone/>
            </a:pPr>
            <a:r>
              <a:rPr lang="en-US" dirty="0">
                <a:latin typeface="Times New Roman" pitchFamily="18" charset="0"/>
                <a:cs typeface="Times New Roman" pitchFamily="18" charset="0"/>
              </a:rPr>
              <a:t>.</a:t>
            </a:r>
          </a:p>
          <a:p>
            <a:pPr marL="109728" indent="0">
              <a:buNone/>
            </a:pPr>
            <a:r>
              <a:rPr lang="en-US" dirty="0">
                <a:latin typeface="Times New Roman" pitchFamily="18" charset="0"/>
                <a:cs typeface="Times New Roman" pitchFamily="18" charset="0"/>
              </a:rPr>
              <a:t>	Diagnostic Evaluation.</a:t>
            </a:r>
          </a:p>
          <a:p>
            <a:pPr marL="109728" indent="0">
              <a:buNone/>
            </a:pPr>
            <a:r>
              <a:rPr lang="en-US" dirty="0">
                <a:latin typeface="Times New Roman" pitchFamily="18" charset="0"/>
                <a:cs typeface="Times New Roman" pitchFamily="18" charset="0"/>
              </a:rPr>
              <a:t>	Nursing Diagnosis</a:t>
            </a:r>
          </a:p>
          <a:p>
            <a:pPr marL="109728" indent="0">
              <a:buNone/>
            </a:pPr>
            <a:r>
              <a:rPr lang="en-US" dirty="0"/>
              <a:t>	Plan of care </a:t>
            </a:r>
          </a:p>
          <a:p>
            <a:pPr marL="109728" indent="0">
              <a:buNone/>
            </a:pPr>
            <a:r>
              <a:rPr lang="en-US" dirty="0"/>
              <a:t>	Nursing Implementation.</a:t>
            </a:r>
          </a:p>
          <a:p>
            <a:pPr marL="109728" indent="0">
              <a:buNone/>
            </a:pPr>
            <a:r>
              <a:rPr lang="en-US" dirty="0"/>
              <a:t>	Evaluation </a:t>
            </a:r>
          </a:p>
          <a:p>
            <a:pPr marL="109728" indent="0">
              <a:buNone/>
            </a:pPr>
            <a:r>
              <a:rPr lang="en-US" dirty="0"/>
              <a:t>	Advanced Care Planning</a:t>
            </a:r>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286178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533400"/>
          </a:xfrm>
        </p:spPr>
        <p:txBody>
          <a:bodyPr>
            <a:noAutofit/>
          </a:bodyPr>
          <a:lstStyle/>
          <a:p>
            <a:r>
              <a:rPr lang="en-US" sz="3200" dirty="0">
                <a:solidFill>
                  <a:srgbClr val="7030A0"/>
                </a:solidFill>
                <a:latin typeface="Times New Roman" pitchFamily="18" charset="0"/>
                <a:cs typeface="Times New Roman" pitchFamily="18" charset="0"/>
              </a:rPr>
              <a:t>Nurse’s role in palliative care:-</a:t>
            </a:r>
          </a:p>
        </p:txBody>
      </p:sp>
      <p:sp>
        <p:nvSpPr>
          <p:cNvPr id="3" name="Content Placeholder 2"/>
          <p:cNvSpPr>
            <a:spLocks noGrp="1"/>
          </p:cNvSpPr>
          <p:nvPr>
            <p:ph idx="1"/>
          </p:nvPr>
        </p:nvSpPr>
        <p:spPr>
          <a:xfrm>
            <a:off x="76200" y="1066800"/>
            <a:ext cx="8839200" cy="5507736"/>
          </a:xfrm>
        </p:spPr>
        <p:txBody>
          <a:bodyPr>
            <a:normAutofit/>
          </a:bodyPr>
          <a:lstStyle/>
          <a:p>
            <a:pPr marL="109728" indent="0" algn="just">
              <a:buNone/>
            </a:pPr>
            <a:endParaRPr lang="en-US" dirty="0">
              <a:latin typeface="Times New Roman" pitchFamily="18" charset="0"/>
              <a:cs typeface="Times New Roman" pitchFamily="18" charset="0"/>
            </a:endParaRPr>
          </a:p>
          <a:p>
            <a:pPr marL="109728" indent="0" algn="just">
              <a:buNone/>
            </a:pPr>
            <a:endParaRPr lang="en-US" dirty="0">
              <a:latin typeface="Times New Roman" pitchFamily="18" charset="0"/>
              <a:cs typeface="Times New Roman" pitchFamily="18" charset="0"/>
            </a:endParaRPr>
          </a:p>
          <a:p>
            <a:pPr marL="109728" indent="0" algn="just">
              <a:buNone/>
            </a:pPr>
            <a:r>
              <a:rPr lang="en-US" dirty="0">
                <a:latin typeface="Times New Roman" pitchFamily="18" charset="0"/>
                <a:cs typeface="Times New Roman" pitchFamily="18" charset="0"/>
              </a:rPr>
              <a:t>Nurse’s plays important role in the palliative care setting She always tries in reduceding the symptoms of the illness and this improves quality of life of person as well as care givers.</a:t>
            </a:r>
          </a:p>
          <a:p>
            <a:pPr algn="just"/>
            <a:r>
              <a:rPr lang="en-US" u="sng" dirty="0">
                <a:latin typeface="Times New Roman" pitchFamily="18" charset="0"/>
                <a:cs typeface="Times New Roman" pitchFamily="18" charset="0"/>
              </a:rPr>
              <a:t>Symptom Management</a:t>
            </a:r>
            <a:r>
              <a:rPr lang="en-US" dirty="0">
                <a:latin typeface="Times New Roman" pitchFamily="18" charset="0"/>
                <a:cs typeface="Times New Roman" pitchFamily="18" charset="0"/>
              </a:rPr>
              <a:t>:-Her main primary goals to improve health condition of the patient and she proactively managing the treatment related side-effects to improve quality of the patient. She acts as a leader and trying to provide evidence based care into her clinical practices.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8956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2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r>
              <a:rPr lang="en-US" sz="2400" dirty="0"/>
              <a:t>Cont.</a:t>
            </a:r>
          </a:p>
        </p:txBody>
      </p:sp>
      <p:sp>
        <p:nvSpPr>
          <p:cNvPr id="3" name="Content Placeholder 2"/>
          <p:cNvSpPr>
            <a:spLocks noGrp="1"/>
          </p:cNvSpPr>
          <p:nvPr>
            <p:ph idx="1"/>
          </p:nvPr>
        </p:nvSpPr>
        <p:spPr>
          <a:xfrm>
            <a:off x="381000" y="1219200"/>
            <a:ext cx="8610600" cy="5355336"/>
          </a:xfrm>
        </p:spPr>
        <p:txBody>
          <a:bodyPr>
            <a:normAutofit lnSpcReduction="10000"/>
          </a:bodyPr>
          <a:lstStyle/>
          <a:p>
            <a:pPr lvl="0" algn="just"/>
            <a:r>
              <a:rPr lang="en-IN" dirty="0">
                <a:latin typeface="Times New Roman" pitchFamily="18" charset="0"/>
                <a:cs typeface="Times New Roman" pitchFamily="18" charset="0"/>
              </a:rPr>
              <a:t>Communication:-Communication skill was much essential in palliative care .She was very much trained in communication skill while taking decision making, with patient and caregivers, planning goals of care .She should be knowledgeable and able to facilitate non –threating conversation regarding  palliative care treatment .</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Advocacy:- Nurses are well advocate in palliative care setting.</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Being available all the times:-Nurses are all the time available in the palliative care setting while rendering the basic care to patient. She is trying to fulfil all the fundamental needs of the patient.</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891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81000"/>
          </a:xfrm>
        </p:spPr>
        <p:txBody>
          <a:bodyPr>
            <a:normAutofit fontScale="90000"/>
          </a:bodyPr>
          <a:lstStyle/>
          <a:p>
            <a:r>
              <a:rPr lang="en-US" dirty="0"/>
              <a:t>Cont.</a:t>
            </a:r>
          </a:p>
        </p:txBody>
      </p:sp>
      <p:sp>
        <p:nvSpPr>
          <p:cNvPr id="3" name="Content Placeholder 2"/>
          <p:cNvSpPr>
            <a:spLocks noGrp="1"/>
          </p:cNvSpPr>
          <p:nvPr>
            <p:ph idx="1"/>
          </p:nvPr>
        </p:nvSpPr>
        <p:spPr>
          <a:xfrm>
            <a:off x="304800" y="1143000"/>
            <a:ext cx="8534400" cy="5562600"/>
          </a:xfrm>
        </p:spPr>
        <p:txBody>
          <a:bodyPr>
            <a:normAutofit/>
          </a:bodyPr>
          <a:lstStyle/>
          <a:p>
            <a:pPr lvl="0" algn="just"/>
            <a:r>
              <a:rPr lang="en-IN" dirty="0">
                <a:latin typeface="Times New Roman" pitchFamily="18" charset="0"/>
                <a:cs typeface="Times New Roman" pitchFamily="18" charset="0"/>
              </a:rPr>
              <a:t>Being coordination of care:-She is trying to coordinate with other health care members and building a good interpersonal relationship with other services. She is trying to reducing the symptoms, maintaining dignity, and providing good comfort care.</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Act as care givers:-She act as a primary care providers and reducing the distressing symptoms to improve quality of life.</a:t>
            </a:r>
            <a:endParaRPr lang="en-US" dirty="0">
              <a:latin typeface="Times New Roman" pitchFamily="18" charset="0"/>
              <a:cs typeface="Times New Roman" pitchFamily="18" charset="0"/>
            </a:endParaRPr>
          </a:p>
          <a:p>
            <a:pPr algn="just"/>
            <a:r>
              <a:rPr lang="en-IN" dirty="0">
                <a:latin typeface="Times New Roman" pitchFamily="18" charset="0"/>
                <a:cs typeface="Times New Roman" pitchFamily="18" charset="0"/>
              </a:rPr>
              <a:t>Act as a teacher: - Every time she gives health information related with health conditions of the patient. Even she teaches how to handle health conditions of the patient</a:t>
            </a:r>
            <a:r>
              <a:rPr lang="en-IN" dirty="0"/>
              <a:t>.</a:t>
            </a:r>
            <a:endParaRPr lang="en-US" dirty="0"/>
          </a:p>
        </p:txBody>
      </p:sp>
    </p:spTree>
    <p:extLst>
      <p:ext uri="{BB962C8B-B14F-4D97-AF65-F5344CB8AC3E}">
        <p14:creationId xmlns:p14="http://schemas.microsoft.com/office/powerpoint/2010/main" val="27441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a:t>Cont.</a:t>
            </a:r>
          </a:p>
        </p:txBody>
      </p:sp>
      <p:sp>
        <p:nvSpPr>
          <p:cNvPr id="3" name="Content Placeholder 2"/>
          <p:cNvSpPr>
            <a:spLocks noGrp="1"/>
          </p:cNvSpPr>
          <p:nvPr>
            <p:ph idx="1"/>
          </p:nvPr>
        </p:nvSpPr>
        <p:spPr>
          <a:xfrm>
            <a:off x="304800" y="1447800"/>
            <a:ext cx="8610600" cy="5126736"/>
          </a:xfrm>
        </p:spPr>
        <p:txBody>
          <a:bodyPr/>
          <a:lstStyle/>
          <a:p>
            <a:pPr lvl="0" algn="just"/>
            <a:r>
              <a:rPr lang="en-IN" dirty="0">
                <a:latin typeface="Times New Roman" pitchFamily="18" charset="0"/>
                <a:cs typeface="Times New Roman" pitchFamily="18" charset="0"/>
              </a:rPr>
              <a:t>Counsellor:-She supports during the care .help in decision making during palliative care. Psychological support during emotional outburst.</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Act as an educator:-She educate the patient in different settings.</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Researcher: - She tries to evidences based practice in clinical setting to improve quality of life of person. </a:t>
            </a:r>
            <a:endParaRPr lang="en-US" dirty="0">
              <a:latin typeface="Times New Roman" pitchFamily="18" charset="0"/>
              <a:cs typeface="Times New Roman" pitchFamily="18" charset="0"/>
            </a:endParaRPr>
          </a:p>
          <a:p>
            <a:pPr lvl="0" algn="just"/>
            <a:r>
              <a:rPr lang="en-IN" dirty="0">
                <a:latin typeface="Times New Roman" pitchFamily="18" charset="0"/>
                <a:cs typeface="Times New Roman" pitchFamily="18" charset="0"/>
              </a:rPr>
              <a:t>Administrator:-She promotes good working condition in the environment for the palliative care patient.</a:t>
            </a:r>
            <a:endParaRPr lang="en-US" dirty="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179782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sz="3200" b="1" dirty="0">
                <a:solidFill>
                  <a:srgbClr val="002060"/>
                </a:solidFill>
                <a:latin typeface="Times New Roman" pitchFamily="18" charset="0"/>
                <a:cs typeface="Times New Roman" pitchFamily="18" charset="0"/>
              </a:rPr>
              <a:t>Conclusion </a:t>
            </a:r>
          </a:p>
        </p:txBody>
      </p:sp>
      <p:sp>
        <p:nvSpPr>
          <p:cNvPr id="3" name="Content Placeholder 2"/>
          <p:cNvSpPr>
            <a:spLocks noGrp="1"/>
          </p:cNvSpPr>
          <p:nvPr>
            <p:ph idx="1"/>
          </p:nvPr>
        </p:nvSpPr>
        <p:spPr>
          <a:xfrm>
            <a:off x="457200" y="1752600"/>
            <a:ext cx="8229600" cy="4821936"/>
          </a:xfrm>
        </p:spPr>
        <p:txBody>
          <a:bodyPr/>
          <a:lstStyle/>
          <a:p>
            <a:pPr marL="109728" indent="0" algn="just">
              <a:buNone/>
            </a:pPr>
            <a:r>
              <a:rPr lang="en-US" dirty="0">
                <a:latin typeface="Times New Roman" pitchFamily="18" charset="0"/>
                <a:cs typeface="Times New Roman" pitchFamily="18" charset="0"/>
              </a:rPr>
              <a:t>In conclusion today we discuss about what is mean by palliative care ,components of palliative care,facts,settings of palliative care, who can give palliative care ,barriers in palliative care and nursing assessment in palliative care.</a:t>
            </a:r>
          </a:p>
          <a:p>
            <a:pPr marL="109728" indent="0" algn="just">
              <a:buNone/>
            </a:pPr>
            <a:r>
              <a:rPr lang="en-US" dirty="0">
                <a:latin typeface="Times New Roman" pitchFamily="18" charset="0"/>
                <a:cs typeface="Times New Roman" pitchFamily="18" charset="0"/>
              </a:rPr>
              <a:t>Thank  you </a:t>
            </a:r>
          </a:p>
        </p:txBody>
      </p:sp>
    </p:spTree>
    <p:extLst>
      <p:ext uri="{BB962C8B-B14F-4D97-AF65-F5344CB8AC3E}">
        <p14:creationId xmlns:p14="http://schemas.microsoft.com/office/powerpoint/2010/main" val="1681003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marL="109728" indent="0">
              <a:buNone/>
            </a:pPr>
            <a:r>
              <a:rPr lang="en-US" dirty="0"/>
              <a:t>       Thanks for support and guidance</a:t>
            </a:r>
          </a:p>
          <a:p>
            <a:pPr marL="109728" indent="0">
              <a:buNone/>
            </a:pPr>
            <a:endParaRPr lang="en-US" dirty="0"/>
          </a:p>
          <a:p>
            <a:pPr marL="109728" indent="0">
              <a:buNone/>
            </a:pPr>
            <a:r>
              <a:rPr lang="en-US" dirty="0"/>
              <a:t>        Dr. </a:t>
            </a:r>
            <a:r>
              <a:rPr lang="en-US" dirty="0" err="1"/>
              <a:t>Vaishali</a:t>
            </a:r>
            <a:r>
              <a:rPr lang="en-US" dirty="0"/>
              <a:t> </a:t>
            </a:r>
            <a:r>
              <a:rPr lang="en-US" dirty="0" err="1"/>
              <a:t>Rajsinh</a:t>
            </a:r>
            <a:r>
              <a:rPr lang="en-US" dirty="0"/>
              <a:t> </a:t>
            </a:r>
            <a:r>
              <a:rPr lang="en-US" dirty="0" err="1"/>
              <a:t>Mohite</a:t>
            </a:r>
            <a:r>
              <a:rPr lang="en-US" dirty="0"/>
              <a:t>.</a:t>
            </a:r>
          </a:p>
          <a:p>
            <a:pPr marL="109728" indent="0">
              <a:buNone/>
            </a:pPr>
            <a:r>
              <a:rPr lang="en-US" dirty="0"/>
              <a:t>             </a:t>
            </a:r>
            <a:r>
              <a:rPr lang="en-US" dirty="0" err="1"/>
              <a:t>Dean,KINS</a:t>
            </a:r>
            <a:r>
              <a:rPr lang="en-US" dirty="0"/>
              <a:t>, </a:t>
            </a:r>
            <a:r>
              <a:rPr lang="en-US" dirty="0" err="1"/>
              <a:t>Karad</a:t>
            </a:r>
            <a:r>
              <a:rPr lang="en-US" dirty="0"/>
              <a:t>.</a:t>
            </a:r>
          </a:p>
          <a:p>
            <a:pPr marL="109728" indent="0">
              <a:buNone/>
            </a:pPr>
            <a:r>
              <a:rPr lang="en-US" dirty="0"/>
              <a:t>                   </a:t>
            </a:r>
          </a:p>
          <a:p>
            <a:pPr marL="109728" indent="0">
              <a:buNone/>
            </a:pPr>
            <a:r>
              <a:rPr lang="en-US" dirty="0"/>
              <a:t>                      Special Thanks to </a:t>
            </a:r>
          </a:p>
          <a:p>
            <a:pPr marL="109728" indent="0">
              <a:buNone/>
            </a:pPr>
            <a:r>
              <a:rPr lang="en-US" dirty="0"/>
              <a:t>                   Dr. </a:t>
            </a:r>
            <a:r>
              <a:rPr lang="en-US" dirty="0" err="1"/>
              <a:t>M.V.Ghorpade</a:t>
            </a:r>
            <a:r>
              <a:rPr lang="en-US" dirty="0"/>
              <a:t> </a:t>
            </a:r>
          </a:p>
          <a:p>
            <a:pPr marL="109728" indent="0">
              <a:buNone/>
            </a:pPr>
            <a:r>
              <a:rPr lang="en-US" dirty="0"/>
              <a:t>                   Registrar  ,KVV,Karad.</a:t>
            </a:r>
          </a:p>
          <a:p>
            <a:pPr marL="109728" indent="0">
              <a:buNone/>
            </a:pPr>
            <a:r>
              <a:rPr lang="en-US" dirty="0"/>
              <a:t>                    Dr.Yugantara Kadam.</a:t>
            </a:r>
          </a:p>
          <a:p>
            <a:pPr marL="109728" indent="0">
              <a:buNone/>
            </a:pPr>
            <a:r>
              <a:rPr lang="en-US" dirty="0"/>
              <a:t>                     (Prof &amp;Head.)</a:t>
            </a:r>
          </a:p>
        </p:txBody>
      </p:sp>
    </p:spTree>
    <p:extLst>
      <p:ext uri="{BB962C8B-B14F-4D97-AF65-F5344CB8AC3E}">
        <p14:creationId xmlns:p14="http://schemas.microsoft.com/office/powerpoint/2010/main" val="277649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lstStyle/>
          <a:p>
            <a:pPr marL="109728" indent="0">
              <a:buNone/>
            </a:pPr>
            <a:r>
              <a:rPr lang="en-US" dirty="0"/>
              <a:t> </a:t>
            </a:r>
          </a:p>
          <a:p>
            <a:pPr marL="109728" indent="0">
              <a:buNone/>
            </a:pPr>
            <a:r>
              <a:rPr lang="en-US" dirty="0"/>
              <a:t>                            Cast </a:t>
            </a:r>
          </a:p>
          <a:p>
            <a:pPr marL="109728" indent="0">
              <a:buNone/>
            </a:pPr>
            <a:r>
              <a:rPr lang="en-US" dirty="0"/>
              <a:t>                  Mrs. Sangeeta S. Patil</a:t>
            </a:r>
          </a:p>
          <a:p>
            <a:pPr marL="109728" indent="0">
              <a:buNone/>
            </a:pPr>
            <a:r>
              <a:rPr lang="en-US" dirty="0"/>
              <a:t>                 </a:t>
            </a:r>
          </a:p>
          <a:p>
            <a:pPr marL="109728" indent="0">
              <a:buNone/>
            </a:pPr>
            <a:r>
              <a:rPr lang="en-US" dirty="0"/>
              <a:t>                             Concept </a:t>
            </a:r>
          </a:p>
          <a:p>
            <a:pPr marL="109728" indent="0">
              <a:buNone/>
            </a:pPr>
            <a:r>
              <a:rPr lang="en-US" dirty="0"/>
              <a:t>                  Mrs. Sangeeta S. Patil</a:t>
            </a:r>
          </a:p>
        </p:txBody>
      </p:sp>
    </p:spTree>
    <p:extLst>
      <p:ext uri="{BB962C8B-B14F-4D97-AF65-F5344CB8AC3E}">
        <p14:creationId xmlns:p14="http://schemas.microsoft.com/office/powerpoint/2010/main" val="342693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a:bodyPr>
          <a:lstStyle/>
          <a:p>
            <a:pPr algn="ctr"/>
            <a:r>
              <a:rPr lang="en-US" sz="3200" b="1" dirty="0">
                <a:solidFill>
                  <a:srgbClr val="002060"/>
                </a:solidFill>
                <a:latin typeface="Times New Roman" pitchFamily="18" charset="0"/>
                <a:cs typeface="Times New Roman" pitchFamily="18" charset="0"/>
              </a:rPr>
              <a:t>Acknowledgement</a:t>
            </a:r>
          </a:p>
        </p:txBody>
      </p:sp>
      <p:sp>
        <p:nvSpPr>
          <p:cNvPr id="3" name="Content Placeholder 2"/>
          <p:cNvSpPr>
            <a:spLocks noGrp="1"/>
          </p:cNvSpPr>
          <p:nvPr>
            <p:ph idx="1"/>
          </p:nvPr>
        </p:nvSpPr>
        <p:spPr>
          <a:xfrm>
            <a:off x="457200" y="1600200"/>
            <a:ext cx="8229600" cy="4974336"/>
          </a:xfrm>
        </p:spPr>
        <p:txBody>
          <a:bodyPr/>
          <a:lstStyle/>
          <a:p>
            <a:pPr marL="109728" indent="0">
              <a:buNone/>
            </a:pPr>
            <a:r>
              <a:rPr lang="en-US" dirty="0"/>
              <a:t>                 Dr. </a:t>
            </a:r>
            <a:r>
              <a:rPr lang="en-US" dirty="0" err="1"/>
              <a:t>Vedprakash</a:t>
            </a:r>
            <a:r>
              <a:rPr lang="en-US" dirty="0"/>
              <a:t> Mishra </a:t>
            </a:r>
          </a:p>
          <a:p>
            <a:pPr marL="109728" indent="0">
              <a:buNone/>
            </a:pPr>
            <a:r>
              <a:rPr lang="en-US" dirty="0"/>
              <a:t>            Chief Advisior to chancellor and KVV.</a:t>
            </a:r>
          </a:p>
          <a:p>
            <a:pPr marL="109728" indent="0">
              <a:buNone/>
            </a:pPr>
            <a:r>
              <a:rPr lang="en-US" dirty="0"/>
              <a:t>                </a:t>
            </a:r>
          </a:p>
          <a:p>
            <a:pPr marL="109728" indent="0">
              <a:buNone/>
            </a:pPr>
            <a:r>
              <a:rPr lang="en-US" dirty="0"/>
              <a:t>                Dr. Pravin Shingare</a:t>
            </a:r>
          </a:p>
          <a:p>
            <a:pPr marL="109728" indent="0">
              <a:buNone/>
            </a:pPr>
            <a:r>
              <a:rPr lang="en-US" dirty="0"/>
              <a:t>                Honorable Pro-Chancellor</a:t>
            </a:r>
          </a:p>
          <a:p>
            <a:pPr marL="109728" indent="0">
              <a:buNone/>
            </a:pPr>
            <a:r>
              <a:rPr lang="en-US" dirty="0"/>
              <a:t>            </a:t>
            </a:r>
          </a:p>
          <a:p>
            <a:pPr marL="109728" indent="0">
              <a:buNone/>
            </a:pPr>
            <a:r>
              <a:rPr lang="en-US" dirty="0"/>
              <a:t>                Dr.(Mrs.).Neelam Mishra.</a:t>
            </a:r>
          </a:p>
          <a:p>
            <a:pPr marL="109728" indent="0">
              <a:buNone/>
            </a:pPr>
            <a:r>
              <a:rPr lang="en-US" dirty="0"/>
              <a:t>                  Honorable Vise-Chancellor.</a:t>
            </a:r>
          </a:p>
        </p:txBody>
      </p:sp>
    </p:spTree>
    <p:extLst>
      <p:ext uri="{BB962C8B-B14F-4D97-AF65-F5344CB8AC3E}">
        <p14:creationId xmlns:p14="http://schemas.microsoft.com/office/powerpoint/2010/main" val="276165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lstStyle/>
          <a:p>
            <a:pPr marL="109728" indent="0">
              <a:buNone/>
            </a:pPr>
            <a:r>
              <a:rPr lang="en-US" dirty="0"/>
              <a:t>             Thanks for special  Guidance</a:t>
            </a:r>
          </a:p>
          <a:p>
            <a:pPr marL="109728" indent="0">
              <a:buNone/>
            </a:pPr>
            <a:endParaRPr lang="en-US" dirty="0"/>
          </a:p>
          <a:p>
            <a:pPr marL="109728" indent="0">
              <a:buNone/>
            </a:pPr>
            <a:r>
              <a:rPr lang="en-US" dirty="0"/>
              <a:t>             Hon’ble Dr.Suresh  Bhosale</a:t>
            </a:r>
          </a:p>
          <a:p>
            <a:pPr marL="109728" indent="0">
              <a:buNone/>
            </a:pPr>
            <a:r>
              <a:rPr lang="en-US" dirty="0"/>
              <a:t>                  Chancellor,KVV.                                                              </a:t>
            </a:r>
          </a:p>
        </p:txBody>
      </p:sp>
    </p:spTree>
    <p:extLst>
      <p:ext uri="{BB962C8B-B14F-4D97-AF65-F5344CB8AC3E}">
        <p14:creationId xmlns:p14="http://schemas.microsoft.com/office/powerpoint/2010/main" val="253841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812536"/>
          </a:xfrm>
        </p:spPr>
        <p:txBody>
          <a:bodyPr>
            <a:normAutofit/>
          </a:bodyPr>
          <a:lstStyle/>
          <a:p>
            <a:pPr marL="109728" indent="0">
              <a:buNone/>
            </a:pPr>
            <a:endParaRPr lang="en-US" sz="2400" b="1" dirty="0">
              <a:solidFill>
                <a:srgbClr val="002060"/>
              </a:solidFill>
              <a:latin typeface="Times New Roman" pitchFamily="18" charset="0"/>
              <a:cs typeface="Times New Roman" pitchFamily="18" charset="0"/>
            </a:endParaRPr>
          </a:p>
          <a:p>
            <a:pPr marL="109728" indent="0">
              <a:buNone/>
            </a:pPr>
            <a:endParaRPr lang="en-US" sz="2400" b="1" dirty="0">
              <a:solidFill>
                <a:srgbClr val="002060"/>
              </a:solidFill>
              <a:latin typeface="Times New Roman" pitchFamily="18" charset="0"/>
              <a:cs typeface="Times New Roman" pitchFamily="18" charset="0"/>
            </a:endParaRPr>
          </a:p>
          <a:p>
            <a:pPr marL="109728" indent="0">
              <a:buNone/>
            </a:pPr>
            <a:endParaRPr lang="en-US" sz="2400" b="1" dirty="0">
              <a:solidFill>
                <a:srgbClr val="002060"/>
              </a:solidFill>
              <a:latin typeface="Times New Roman" pitchFamily="18" charset="0"/>
              <a:cs typeface="Times New Roman" pitchFamily="18" charset="0"/>
            </a:endParaRPr>
          </a:p>
          <a:p>
            <a:pPr marL="109728" indent="0">
              <a:buNone/>
            </a:pPr>
            <a:endParaRPr lang="en-US" sz="2400" b="1" dirty="0">
              <a:solidFill>
                <a:srgbClr val="002060"/>
              </a:solidFill>
              <a:latin typeface="Times New Roman" pitchFamily="18" charset="0"/>
              <a:cs typeface="Times New Roman" pitchFamily="18" charset="0"/>
            </a:endParaRPr>
          </a:p>
          <a:p>
            <a:pPr marL="109728" indent="0">
              <a:buNone/>
            </a:pPr>
            <a:r>
              <a:rPr lang="en-US" sz="2400" b="1" dirty="0">
                <a:solidFill>
                  <a:srgbClr val="002060"/>
                </a:solidFill>
                <a:latin typeface="Times New Roman" pitchFamily="18" charset="0"/>
                <a:cs typeface="Times New Roman" pitchFamily="18" charset="0"/>
              </a:rPr>
              <a:t>CENTRE FOR DISTANCE AND ONLINE EDUCATION</a:t>
            </a:r>
          </a:p>
          <a:p>
            <a:pPr marL="109728" indent="0">
              <a:buNone/>
            </a:pPr>
            <a:r>
              <a:rPr lang="en-US" sz="2400" b="1" dirty="0">
                <a:solidFill>
                  <a:srgbClr val="002060"/>
                </a:solidFill>
                <a:latin typeface="Times New Roman" pitchFamily="18" charset="0"/>
                <a:cs typeface="Times New Roman" pitchFamily="18" charset="0"/>
              </a:rPr>
              <a:t>                                                     (CDOE)</a:t>
            </a:r>
          </a:p>
          <a:p>
            <a:pPr marL="109728" indent="0">
              <a:buNone/>
            </a:pPr>
            <a:r>
              <a:rPr lang="en-US" sz="2400" b="1" dirty="0">
                <a:solidFill>
                  <a:srgbClr val="002060"/>
                </a:solidFill>
                <a:latin typeface="Times New Roman" pitchFamily="18" charset="0"/>
                <a:cs typeface="Times New Roman" pitchFamily="18" charset="0"/>
              </a:rPr>
              <a:t>                                 IN ASSOCIATION  WITH </a:t>
            </a:r>
          </a:p>
          <a:p>
            <a:pPr marL="109728" indent="0">
              <a:buNone/>
            </a:pPr>
            <a:r>
              <a:rPr lang="en-US" sz="2400" b="1" dirty="0">
                <a:solidFill>
                  <a:srgbClr val="002060"/>
                </a:solidFill>
                <a:latin typeface="Times New Roman" pitchFamily="18" charset="0"/>
                <a:cs typeface="Times New Roman" pitchFamily="18" charset="0"/>
              </a:rPr>
              <a:t>           EDUCATIONAL TECHNOLOGY CELL</a:t>
            </a:r>
          </a:p>
          <a:p>
            <a:pPr marL="109728" indent="0">
              <a:buNone/>
            </a:pPr>
            <a:r>
              <a:rPr lang="en-US" sz="2400" b="1" dirty="0">
                <a:solidFill>
                  <a:srgbClr val="002060"/>
                </a:solidFill>
                <a:latin typeface="Times New Roman" pitchFamily="18" charset="0"/>
                <a:cs typeface="Times New Roman" pitchFamily="18" charset="0"/>
              </a:rPr>
              <a:t>                                             </a:t>
            </a:r>
          </a:p>
          <a:p>
            <a:pPr marL="109728" indent="0">
              <a:buNone/>
            </a:pPr>
            <a:r>
              <a:rPr lang="en-US" sz="2400" b="1" dirty="0">
                <a:solidFill>
                  <a:srgbClr val="002060"/>
                </a:solidFill>
                <a:latin typeface="Times New Roman" pitchFamily="18" charset="0"/>
                <a:cs typeface="Times New Roman" pitchFamily="18" charset="0"/>
              </a:rPr>
              <a:t>                                  PRESENTS</a:t>
            </a:r>
          </a:p>
          <a:p>
            <a:pPr marL="109728" indent="0">
              <a:buNone/>
            </a:pPr>
            <a:endParaRPr lang="en-US" sz="2400" b="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22733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27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sz="2800" b="1" dirty="0">
                <a:solidFill>
                  <a:srgbClr val="002060"/>
                </a:solidFill>
                <a:latin typeface="Times New Roman" pitchFamily="18" charset="0"/>
                <a:cs typeface="Times New Roman" pitchFamily="18" charset="0"/>
              </a:rPr>
              <a:t>Outline of the presentation </a:t>
            </a:r>
          </a:p>
        </p:txBody>
      </p:sp>
      <p:sp>
        <p:nvSpPr>
          <p:cNvPr id="3" name="Content Placeholder 2"/>
          <p:cNvSpPr>
            <a:spLocks noGrp="1"/>
          </p:cNvSpPr>
          <p:nvPr>
            <p:ph idx="1"/>
          </p:nvPr>
        </p:nvSpPr>
        <p:spPr>
          <a:xfrm>
            <a:off x="228600" y="1371600"/>
            <a:ext cx="8458200" cy="5334000"/>
          </a:xfrm>
        </p:spPr>
        <p:txBody>
          <a:bodyPr/>
          <a:lstStyle/>
          <a:p>
            <a:r>
              <a:rPr lang="en-US" dirty="0"/>
              <a:t>Introduction</a:t>
            </a:r>
          </a:p>
          <a:p>
            <a:r>
              <a:rPr lang="en-US" dirty="0"/>
              <a:t>What is palliative care.</a:t>
            </a:r>
          </a:p>
          <a:p>
            <a:r>
              <a:rPr lang="en-US" dirty="0"/>
              <a:t>Objectives of palliative care</a:t>
            </a:r>
          </a:p>
          <a:p>
            <a:r>
              <a:rPr lang="en-US" dirty="0">
                <a:latin typeface="Times New Roman" pitchFamily="18" charset="0"/>
                <a:cs typeface="Times New Roman" pitchFamily="18" charset="0"/>
              </a:rPr>
              <a:t>Facts related with palliative care</a:t>
            </a:r>
          </a:p>
          <a:p>
            <a:r>
              <a:rPr lang="en-IN" dirty="0">
                <a:latin typeface="Times New Roman" pitchFamily="18" charset="0"/>
                <a:cs typeface="Times New Roman" pitchFamily="18" charset="0"/>
              </a:rPr>
              <a:t>Components of palliative care</a:t>
            </a:r>
          </a:p>
          <a:p>
            <a:r>
              <a:rPr lang="en-IN" dirty="0">
                <a:latin typeface="Times New Roman" pitchFamily="18" charset="0"/>
                <a:cs typeface="Times New Roman" pitchFamily="18" charset="0"/>
              </a:rPr>
              <a:t>Settings of the palliative care</a:t>
            </a:r>
          </a:p>
          <a:p>
            <a:r>
              <a:rPr lang="en-US" dirty="0">
                <a:latin typeface="Times New Roman" pitchFamily="18" charset="0"/>
                <a:cs typeface="Times New Roman" pitchFamily="18" charset="0"/>
              </a:rPr>
              <a:t>Who can give palliative care.</a:t>
            </a:r>
          </a:p>
          <a:p>
            <a:r>
              <a:rPr lang="en-US" dirty="0">
                <a:latin typeface="Times New Roman" pitchFamily="18" charset="0"/>
                <a:cs typeface="Times New Roman" pitchFamily="18" charset="0"/>
              </a:rPr>
              <a:t>Barriers in palliative care.</a:t>
            </a:r>
          </a:p>
          <a:p>
            <a:r>
              <a:rPr lang="en-US" dirty="0">
                <a:latin typeface="Times New Roman" pitchFamily="18" charset="0"/>
                <a:cs typeface="Times New Roman" pitchFamily="18" charset="0"/>
              </a:rPr>
              <a:t>Common</a:t>
            </a:r>
            <a:r>
              <a:rPr lang="en-US" dirty="0"/>
              <a:t> Nursing Assessment in palliative care.</a:t>
            </a:r>
          </a:p>
          <a:p>
            <a:r>
              <a:rPr lang="en-US" dirty="0">
                <a:latin typeface="Times New Roman" pitchFamily="18" charset="0"/>
                <a:cs typeface="Times New Roman" pitchFamily="18" charset="0"/>
              </a:rPr>
              <a:t>Nurses role in palliative care</a:t>
            </a:r>
          </a:p>
          <a:p>
            <a:endParaRPr lang="en-US"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617913" cy="301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20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609600"/>
          </a:xfrm>
        </p:spPr>
        <p:txBody>
          <a:bodyPr>
            <a:normAutofit/>
          </a:bodyPr>
          <a:lstStyle/>
          <a:p>
            <a:r>
              <a:rPr lang="en-US" sz="3200" b="1" dirty="0">
                <a:solidFill>
                  <a:srgbClr val="C00000"/>
                </a:solidFill>
                <a:latin typeface="Times New Roman" pitchFamily="18" charset="0"/>
                <a:cs typeface="Times New Roman" pitchFamily="18" charset="0"/>
              </a:rPr>
              <a:t>Introduction</a:t>
            </a:r>
          </a:p>
        </p:txBody>
      </p:sp>
      <p:sp>
        <p:nvSpPr>
          <p:cNvPr id="3" name="Content Placeholder 2"/>
          <p:cNvSpPr>
            <a:spLocks noGrp="1"/>
          </p:cNvSpPr>
          <p:nvPr>
            <p:ph idx="1"/>
          </p:nvPr>
        </p:nvSpPr>
        <p:spPr>
          <a:xfrm>
            <a:off x="152400" y="1828800"/>
            <a:ext cx="8686800" cy="4745736"/>
          </a:xfrm>
        </p:spPr>
        <p:txBody>
          <a:bodyPr>
            <a:normAutofit/>
          </a:bodyPr>
          <a:lstStyle/>
          <a:p>
            <a:pPr marL="109728" indent="0" algn="just">
              <a:buNone/>
            </a:pPr>
            <a:r>
              <a:rPr lang="en-IN" dirty="0">
                <a:latin typeface="Times New Roman" pitchFamily="18" charset="0"/>
                <a:cs typeface="Times New Roman" pitchFamily="18" charset="0"/>
              </a:rPr>
              <a:t>Palliative care is derived from Latin word” Palliare”means to cloak.</a:t>
            </a:r>
          </a:p>
          <a:p>
            <a:pPr marL="109728" indent="0" algn="just">
              <a:buNone/>
            </a:pPr>
            <a:r>
              <a:rPr lang="en-US" dirty="0">
                <a:latin typeface="Times New Roman" pitchFamily="18" charset="0"/>
                <a:cs typeface="Times New Roman" pitchFamily="18" charset="0"/>
              </a:rPr>
              <a:t>Palliative care is given by a medical, nursing and other health care team members for the people those suffers life limit illness. It focuses mainly on the reduction in the pain and other physical symptoms to improve quality of life.</a:t>
            </a:r>
          </a:p>
          <a:p>
            <a:pPr marL="109728" indent="0" algn="just">
              <a:buNone/>
            </a:pPr>
            <a:r>
              <a:rPr lang="en-IN" dirty="0">
                <a:latin typeface="Times New Roman" pitchFamily="18" charset="0"/>
                <a:cs typeface="Times New Roman" pitchFamily="18" charset="0"/>
              </a:rPr>
              <a:t>In India 5.4% million in a year patients’ needs palliative care. </a:t>
            </a:r>
            <a:r>
              <a:rPr lang="en-US" dirty="0">
                <a:latin typeface="Times New Roman" pitchFamily="18" charset="0"/>
                <a:cs typeface="Times New Roman" pitchFamily="18" charset="0"/>
              </a:rPr>
              <a:t>(Journal of the Association of Physicians of India.)</a:t>
            </a:r>
          </a:p>
          <a:p>
            <a:pPr marL="109728"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8391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sz="2800" b="1" dirty="0">
                <a:solidFill>
                  <a:srgbClr val="002060"/>
                </a:solidFill>
                <a:latin typeface="Times New Roman" pitchFamily="18" charset="0"/>
                <a:cs typeface="Times New Roman" pitchFamily="18" charset="0"/>
              </a:rPr>
              <a:t>1</a:t>
            </a:r>
            <a:r>
              <a:rPr lang="en-US" sz="2800" b="1" baseline="30000" dirty="0">
                <a:solidFill>
                  <a:srgbClr val="002060"/>
                </a:solidFill>
                <a:latin typeface="Times New Roman" pitchFamily="18" charset="0"/>
                <a:cs typeface="Times New Roman" pitchFamily="18" charset="0"/>
              </a:rPr>
              <a:t>st</a:t>
            </a:r>
            <a:r>
              <a:rPr lang="en-US" sz="2800" b="1" dirty="0">
                <a:solidFill>
                  <a:srgbClr val="002060"/>
                </a:solidFill>
                <a:latin typeface="Times New Roman" pitchFamily="18" charset="0"/>
                <a:cs typeface="Times New Roman" pitchFamily="18" charset="0"/>
              </a:rPr>
              <a:t> Hospital in India for palliative care</a:t>
            </a:r>
          </a:p>
        </p:txBody>
      </p:sp>
      <p:sp>
        <p:nvSpPr>
          <p:cNvPr id="3" name="Content Placeholder 2"/>
          <p:cNvSpPr>
            <a:spLocks noGrp="1"/>
          </p:cNvSpPr>
          <p:nvPr>
            <p:ph idx="1"/>
          </p:nvPr>
        </p:nvSpPr>
        <p:spPr/>
        <p:txBody>
          <a:bodyPr/>
          <a:lstStyle/>
          <a:p>
            <a:pPr marL="109728" indent="0">
              <a:buNone/>
            </a:pPr>
            <a:r>
              <a:rPr lang="en-US" b="1" dirty="0">
                <a:solidFill>
                  <a:srgbClr val="0070C0"/>
                </a:solidFill>
              </a:rPr>
              <a:t>Shanthibhavan Palliative Hospital </a:t>
            </a:r>
            <a:r>
              <a:rPr lang="en-US" b="1" dirty="0"/>
              <a:t>started under the leadership of Dr.L.J.DeSouza he was onco surgeon .</a:t>
            </a:r>
          </a:p>
          <a:p>
            <a:pPr marL="109728" indent="0">
              <a:buNone/>
            </a:pPr>
            <a:r>
              <a:rPr lang="en-US" dirty="0">
                <a:latin typeface="Times New Roman" pitchFamily="18" charset="0"/>
                <a:cs typeface="Times New Roman" pitchFamily="18" charset="0"/>
              </a:rPr>
              <a:t>With motto –By the people –for the people.</a:t>
            </a:r>
          </a:p>
          <a:p>
            <a:pPr marL="109728" indent="0">
              <a:buNone/>
            </a:pPr>
            <a:r>
              <a:rPr lang="en-US" dirty="0">
                <a:latin typeface="Times New Roman" pitchFamily="18" charset="0"/>
                <a:cs typeface="Times New Roman" pitchFamily="18" charset="0"/>
              </a:rPr>
              <a:t>Also known as No bills Hospital.</a:t>
            </a:r>
          </a:p>
          <a:p>
            <a:pPr marL="109728"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5787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br>
              <a:rPr lang="en-US" sz="3200" b="1" dirty="0"/>
            </a:br>
            <a:endParaRPr lang="en-US" sz="3200" dirty="0"/>
          </a:p>
        </p:txBody>
      </p:sp>
      <p:sp>
        <p:nvSpPr>
          <p:cNvPr id="3" name="Content Placeholder 2"/>
          <p:cNvSpPr>
            <a:spLocks noGrp="1"/>
          </p:cNvSpPr>
          <p:nvPr>
            <p:ph idx="1"/>
          </p:nvPr>
        </p:nvSpPr>
        <p:spPr>
          <a:xfrm>
            <a:off x="457200" y="1295400"/>
            <a:ext cx="8229600" cy="5279136"/>
          </a:xfrm>
        </p:spPr>
        <p:txBody>
          <a:bodyPr/>
          <a:lstStyle/>
          <a:p>
            <a:pPr marL="109728" indent="0">
              <a:buNone/>
            </a:pPr>
            <a:endParaRPr lang="en-US" dirty="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sp>
        <p:nvSpPr>
          <p:cNvPr id="4" name="Rectangle 3"/>
          <p:cNvSpPr/>
          <p:nvPr/>
        </p:nvSpPr>
        <p:spPr>
          <a:xfrm>
            <a:off x="685800" y="2895600"/>
            <a:ext cx="8001000" cy="3539430"/>
          </a:xfrm>
          <a:prstGeom prst="rect">
            <a:avLst/>
          </a:prstGeom>
        </p:spPr>
        <p:txBody>
          <a:bodyPr wrap="square">
            <a:spAutoFit/>
          </a:bodyPr>
          <a:lstStyle/>
          <a:p>
            <a:pPr algn="just"/>
            <a:r>
              <a:rPr lang="en-US" sz="2800" dirty="0">
                <a:latin typeface="Times New Roman" pitchFamily="18" charset="0"/>
                <a:cs typeface="Times New Roman" pitchFamily="18" charset="0"/>
              </a:rPr>
              <a:t>Dame Cicely Mary Saunders well known nurse .she played important role to start palliative care.</a:t>
            </a:r>
          </a:p>
          <a:p>
            <a:pPr algn="just"/>
            <a:r>
              <a:rPr lang="en-US" sz="2800" dirty="0">
                <a:latin typeface="Times New Roman" pitchFamily="18" charset="0"/>
                <a:cs typeface="Times New Roman" pitchFamily="18" charset="0"/>
              </a:rPr>
              <a:t>She explains very well about holistic pain concept like physical social psychological and spiritual. </a:t>
            </a:r>
          </a:p>
          <a:p>
            <a:pPr algn="just"/>
            <a:r>
              <a:rPr lang="en-US" sz="2800" dirty="0">
                <a:latin typeface="Times New Roman" pitchFamily="18" charset="0"/>
                <a:cs typeface="Times New Roman" pitchFamily="18" charset="0"/>
              </a:rPr>
              <a:t>She also known as mother of palliative care. She recognized the different ways are available to make the patient  confortable  those near death and their life will be free from distress.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90600"/>
            <a:ext cx="268385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33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br>
              <a:rPr lang="en-US" sz="2800" b="1"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686800" cy="5486400"/>
          </a:xfrm>
        </p:spPr>
        <p:txBody>
          <a:bodyPr>
            <a:normAutofit/>
          </a:bodyPr>
          <a:lstStyle/>
          <a:p>
            <a:pPr marL="109728" indent="0">
              <a:buNone/>
            </a:pPr>
            <a:r>
              <a:rPr lang="en-US" dirty="0"/>
              <a:t>Dr. Rajagopal - Father of Palliative Care in India.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00200"/>
            <a:ext cx="266700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2690336"/>
            <a:ext cx="5029200" cy="2308324"/>
          </a:xfrm>
          <a:prstGeom prst="rect">
            <a:avLst/>
          </a:prstGeom>
        </p:spPr>
        <p:txBody>
          <a:bodyPr wrap="square">
            <a:spAutoFit/>
          </a:bodyPr>
          <a:lstStyle/>
          <a:p>
            <a:pPr algn="just"/>
            <a:r>
              <a:rPr lang="en-US" sz="2400" dirty="0">
                <a:latin typeface="Times New Roman" pitchFamily="18" charset="0"/>
                <a:cs typeface="Times New Roman" pitchFamily="18" charset="0"/>
              </a:rPr>
              <a:t>M. R. Rajagopal is an Indian palliative care physician referred to as the 'father of palliative care in India' in honour of his significant contribution to the palliative care scene in India. (Wikipedia)</a:t>
            </a:r>
          </a:p>
        </p:txBody>
      </p:sp>
    </p:spTree>
    <p:extLst>
      <p:ext uri="{BB962C8B-B14F-4D97-AF65-F5344CB8AC3E}">
        <p14:creationId xmlns:p14="http://schemas.microsoft.com/office/powerpoint/2010/main" val="193382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br>
              <a:rPr lang="en-US" sz="3200" b="1"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763000" cy="5431536"/>
          </a:xfrm>
        </p:spPr>
        <p:txBody>
          <a:bodyPr/>
          <a:lstStyle/>
          <a:p>
            <a:pPr marL="109728" indent="0" algn="ctr">
              <a:buNone/>
            </a:pPr>
            <a:r>
              <a:rPr lang="en-IN" b="1" dirty="0">
                <a:solidFill>
                  <a:srgbClr val="C00000"/>
                </a:solidFill>
              </a:rPr>
              <a:t>What is palliative care.</a:t>
            </a:r>
            <a:r>
              <a:rPr lang="en-US" b="1" dirty="0">
                <a:solidFill>
                  <a:srgbClr val="C00000"/>
                </a:solidFill>
              </a:rPr>
              <a:t> </a:t>
            </a:r>
          </a:p>
          <a:p>
            <a:pPr marL="109728" indent="0" algn="just">
              <a:buNone/>
            </a:pPr>
            <a:r>
              <a:rPr lang="en-US" dirty="0">
                <a:latin typeface="Times New Roman" pitchFamily="18" charset="0"/>
                <a:cs typeface="Times New Roman" pitchFamily="18" charset="0"/>
              </a:rPr>
              <a:t>Palliative care is a specialized care  given to patient those are dealing with life-threatening disease. </a:t>
            </a:r>
          </a:p>
          <a:p>
            <a:pPr marL="109728" indent="0" algn="just">
              <a:buNone/>
            </a:pPr>
            <a:endParaRPr lang="en-US" dirty="0">
              <a:latin typeface="Times New Roman" pitchFamily="18" charset="0"/>
              <a:cs typeface="Times New Roman" pitchFamily="18" charset="0"/>
            </a:endParaRPr>
          </a:p>
          <a:p>
            <a:pPr marL="109728" indent="0" algn="just">
              <a:buNone/>
            </a:pPr>
            <a:r>
              <a:rPr lang="en-US" dirty="0">
                <a:latin typeface="Times New Roman" pitchFamily="18" charset="0"/>
                <a:cs typeface="Times New Roman" pitchFamily="18" charset="0"/>
              </a:rPr>
              <a:t>Palliative care is an approach that improves the quality of life of patients (adults and children) and their families who are facing problems associated with life-threatening illness.(World health Organization )</a:t>
            </a:r>
          </a:p>
        </p:txBody>
      </p:sp>
    </p:spTree>
    <p:extLst>
      <p:ext uri="{BB962C8B-B14F-4D97-AF65-F5344CB8AC3E}">
        <p14:creationId xmlns:p14="http://schemas.microsoft.com/office/powerpoint/2010/main" val="3127740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633</TotalTime>
  <Words>1703</Words>
  <Application>Microsoft Office PowerPoint</Application>
  <PresentationFormat>On-screen Show (4:3)</PresentationFormat>
  <Paragraphs>174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Georgia</vt:lpstr>
      <vt:lpstr>Times New Roman</vt:lpstr>
      <vt:lpstr>Trebuchet MS</vt:lpstr>
      <vt:lpstr>Wingdings</vt:lpstr>
      <vt:lpstr>Wingdings 2</vt:lpstr>
      <vt:lpstr>Urban</vt:lpstr>
      <vt:lpstr>PowerPoint Presentation</vt:lpstr>
      <vt:lpstr>PowerPoint Presentation</vt:lpstr>
      <vt:lpstr>PowerPoint Presentation</vt:lpstr>
      <vt:lpstr>Outline of the presentation </vt:lpstr>
      <vt:lpstr>Introduction</vt:lpstr>
      <vt:lpstr>1st Hospital in India for palliative care</vt:lpstr>
      <vt:lpstr> </vt:lpstr>
      <vt:lpstr> </vt:lpstr>
      <vt:lpstr> </vt:lpstr>
      <vt:lpstr>Objectives of palliative care</vt:lpstr>
      <vt:lpstr> Facts related with palliative care as per (World Health Organization) </vt:lpstr>
      <vt:lpstr> </vt:lpstr>
      <vt:lpstr>Palliative care can be given in the following settings.</vt:lpstr>
      <vt:lpstr> </vt:lpstr>
      <vt:lpstr>Cont.</vt:lpstr>
      <vt:lpstr> CONT.</vt:lpstr>
      <vt:lpstr>Cont.</vt:lpstr>
      <vt:lpstr>Barriers in palliative care:-</vt:lpstr>
      <vt:lpstr>Common Nursing Assessment in palliative care:-</vt:lpstr>
      <vt:lpstr>Cont.</vt:lpstr>
      <vt:lpstr>Nurse’s role in palliative care:-</vt:lpstr>
      <vt:lpstr>Cont.</vt:lpstr>
      <vt:lpstr>Cont.</vt:lpstr>
      <vt:lpstr>Cont.</vt:lpstr>
      <vt:lpstr>Conclusion </vt:lpstr>
      <vt:lpstr>PowerPoint Presentation</vt:lpstr>
      <vt:lpstr>PowerPoint Presentation</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P</dc:creator>
  <cp:lastModifiedBy>H P</cp:lastModifiedBy>
  <cp:revision>83</cp:revision>
  <dcterms:created xsi:type="dcterms:W3CDTF">2006-08-16T00:00:00Z</dcterms:created>
  <dcterms:modified xsi:type="dcterms:W3CDTF">2025-01-28T05:54:14Z</dcterms:modified>
</cp:coreProperties>
</file>