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78" r:id="rId2"/>
    <p:sldId id="280" r:id="rId3"/>
    <p:sldId id="297" r:id="rId4"/>
    <p:sldId id="299" r:id="rId5"/>
    <p:sldId id="300" r:id="rId6"/>
    <p:sldId id="317" r:id="rId7"/>
    <p:sldId id="323" r:id="rId8"/>
    <p:sldId id="324" r:id="rId9"/>
    <p:sldId id="325" r:id="rId10"/>
    <p:sldId id="326" r:id="rId11"/>
    <p:sldId id="327" r:id="rId12"/>
    <p:sldId id="328" r:id="rId13"/>
    <p:sldId id="298" r:id="rId14"/>
    <p:sldId id="293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6" d="100"/>
          <a:sy n="86" d="100"/>
        </p:scale>
        <p:origin x="562" y="67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F3797-5168-41F3-9017-7798F1FAD68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449BA95-3F57-4644-8A71-BBE69052377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CASTING PROCEDURES</a:t>
          </a:r>
          <a:endParaRPr lang="en-IN" b="1" dirty="0">
            <a:solidFill>
              <a:schemeClr val="tx1"/>
            </a:solidFill>
          </a:endParaRPr>
        </a:p>
      </dgm:t>
    </dgm:pt>
    <dgm:pt modelId="{F4D803D6-9432-42C2-A787-AE4CC8015E99}" type="parTrans" cxnId="{A760315F-6312-4F71-99F2-C85D3C26DB75}">
      <dgm:prSet/>
      <dgm:spPr/>
      <dgm:t>
        <a:bodyPr/>
        <a:lstStyle/>
        <a:p>
          <a:endParaRPr lang="en-IN"/>
        </a:p>
      </dgm:t>
    </dgm:pt>
    <dgm:pt modelId="{BB02F98A-33BE-4712-939B-817F3D2A06A0}" type="sibTrans" cxnId="{A760315F-6312-4F71-99F2-C85D3C26DB75}">
      <dgm:prSet/>
      <dgm:spPr/>
      <dgm:t>
        <a:bodyPr/>
        <a:lstStyle/>
        <a:p>
          <a:endParaRPr lang="en-IN"/>
        </a:p>
      </dgm:t>
    </dgm:pt>
    <dgm:pt modelId="{65C0F5FA-E90B-4F03-A2DD-8CF421089AA3}">
      <dgm:prSet phldrT="[Text]" custT="1"/>
      <dgm:spPr/>
      <dgm:t>
        <a:bodyPr/>
        <a:lstStyle/>
        <a:p>
          <a:r>
            <a:rPr lang="en-US" sz="1050" b="1" dirty="0">
              <a:solidFill>
                <a:schemeClr val="tx1"/>
              </a:solidFill>
            </a:rPr>
            <a:t>INVESTMENT</a:t>
          </a:r>
        </a:p>
      </dgm:t>
    </dgm:pt>
    <dgm:pt modelId="{AE5E527F-F540-477B-9868-CB3749BC9BE7}" type="parTrans" cxnId="{D7D6CDB6-9ECC-40AE-9B2E-7A31DD117FC3}">
      <dgm:prSet/>
      <dgm:spPr/>
      <dgm:t>
        <a:bodyPr/>
        <a:lstStyle/>
        <a:p>
          <a:endParaRPr lang="en-IN"/>
        </a:p>
      </dgm:t>
    </dgm:pt>
    <dgm:pt modelId="{48F375A5-84D7-412C-8687-9ECB9E160B43}" type="sibTrans" cxnId="{D7D6CDB6-9ECC-40AE-9B2E-7A31DD117FC3}">
      <dgm:prSet/>
      <dgm:spPr/>
      <dgm:t>
        <a:bodyPr/>
        <a:lstStyle/>
        <a:p>
          <a:endParaRPr lang="en-IN"/>
        </a:p>
      </dgm:t>
    </dgm:pt>
    <dgm:pt modelId="{F20CBE2E-4D75-418A-B9D8-F13C7F958CD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BURNOUT</a:t>
          </a:r>
          <a:endParaRPr lang="en-IN" b="1" dirty="0">
            <a:solidFill>
              <a:schemeClr val="tx1"/>
            </a:solidFill>
          </a:endParaRPr>
        </a:p>
      </dgm:t>
    </dgm:pt>
    <dgm:pt modelId="{89EBE645-6FA9-4A16-8145-D52B0A6FA157}" type="parTrans" cxnId="{B808EF09-DED7-4C8C-BAD6-2241AD2CB759}">
      <dgm:prSet/>
      <dgm:spPr/>
      <dgm:t>
        <a:bodyPr/>
        <a:lstStyle/>
        <a:p>
          <a:endParaRPr lang="en-IN"/>
        </a:p>
      </dgm:t>
    </dgm:pt>
    <dgm:pt modelId="{20EE63B1-CB28-4B1E-8B16-BB54339DE700}" type="sibTrans" cxnId="{B808EF09-DED7-4C8C-BAD6-2241AD2CB759}">
      <dgm:prSet/>
      <dgm:spPr/>
      <dgm:t>
        <a:bodyPr/>
        <a:lstStyle/>
        <a:p>
          <a:endParaRPr lang="en-IN"/>
        </a:p>
      </dgm:t>
    </dgm:pt>
    <dgm:pt modelId="{84D04EA8-E16A-4CC2-8672-B449E01FAB0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CASTING</a:t>
          </a:r>
          <a:endParaRPr lang="en-IN" b="1" dirty="0">
            <a:solidFill>
              <a:schemeClr val="tx1"/>
            </a:solidFill>
          </a:endParaRPr>
        </a:p>
      </dgm:t>
    </dgm:pt>
    <dgm:pt modelId="{B6EFE07E-A402-4793-80C8-873B11209E90}" type="parTrans" cxnId="{E2012D37-47F5-4209-841B-B36C921A0BC5}">
      <dgm:prSet/>
      <dgm:spPr/>
      <dgm:t>
        <a:bodyPr/>
        <a:lstStyle/>
        <a:p>
          <a:endParaRPr lang="en-IN"/>
        </a:p>
      </dgm:t>
    </dgm:pt>
    <dgm:pt modelId="{59095D72-586A-4DB6-ADD2-26E8992F2303}" type="sibTrans" cxnId="{E2012D37-47F5-4209-841B-B36C921A0BC5}">
      <dgm:prSet/>
      <dgm:spPr/>
      <dgm:t>
        <a:bodyPr/>
        <a:lstStyle/>
        <a:p>
          <a:endParaRPr lang="en-IN"/>
        </a:p>
      </dgm:t>
    </dgm:pt>
    <dgm:pt modelId="{DEC48B9B-0363-4623-AAA6-D77FF9017E4E}" type="pres">
      <dgm:prSet presAssocID="{F74F3797-5168-41F3-9017-7798F1FAD6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F4FB48F-D77E-496E-AE7E-0703206DA8FA}" type="pres">
      <dgm:prSet presAssocID="{1449BA95-3F57-4644-8A71-BBE690523776}" presName="singleCycle" presStyleCnt="0"/>
      <dgm:spPr/>
    </dgm:pt>
    <dgm:pt modelId="{6D89FAB8-70AD-43E4-8844-6289C448B164}" type="pres">
      <dgm:prSet presAssocID="{1449BA95-3F57-4644-8A71-BBE690523776}" presName="singleCenter" presStyleLbl="node1" presStyleIdx="0" presStyleCnt="4" custLinFactNeighborY="-872">
        <dgm:presLayoutVars>
          <dgm:chMax val="7"/>
          <dgm:chPref val="7"/>
        </dgm:presLayoutVars>
      </dgm:prSet>
      <dgm:spPr/>
    </dgm:pt>
    <dgm:pt modelId="{026C9680-58D0-49F6-B56A-6A7935B7B703}" type="pres">
      <dgm:prSet presAssocID="{AE5E527F-F540-477B-9868-CB3749BC9BE7}" presName="Name56" presStyleLbl="parChTrans1D2" presStyleIdx="0" presStyleCnt="3"/>
      <dgm:spPr/>
    </dgm:pt>
    <dgm:pt modelId="{8488FD69-2774-4DC2-8020-7264C9B99279}" type="pres">
      <dgm:prSet presAssocID="{65C0F5FA-E90B-4F03-A2DD-8CF421089AA3}" presName="text0" presStyleLbl="node1" presStyleIdx="1" presStyleCnt="4">
        <dgm:presLayoutVars>
          <dgm:bulletEnabled val="1"/>
        </dgm:presLayoutVars>
      </dgm:prSet>
      <dgm:spPr/>
    </dgm:pt>
    <dgm:pt modelId="{765FF346-DBBF-4657-B26B-A689EDCDF567}" type="pres">
      <dgm:prSet presAssocID="{89EBE645-6FA9-4A16-8145-D52B0A6FA157}" presName="Name56" presStyleLbl="parChTrans1D2" presStyleIdx="1" presStyleCnt="3"/>
      <dgm:spPr/>
    </dgm:pt>
    <dgm:pt modelId="{BF73A4F2-A2AF-4CE3-9848-0E46CBBA71AE}" type="pres">
      <dgm:prSet presAssocID="{F20CBE2E-4D75-418A-B9D8-F13C7F958CD9}" presName="text0" presStyleLbl="node1" presStyleIdx="2" presStyleCnt="4">
        <dgm:presLayoutVars>
          <dgm:bulletEnabled val="1"/>
        </dgm:presLayoutVars>
      </dgm:prSet>
      <dgm:spPr/>
    </dgm:pt>
    <dgm:pt modelId="{E7506E25-D7EA-420B-AD9B-518B8BD1F801}" type="pres">
      <dgm:prSet presAssocID="{B6EFE07E-A402-4793-80C8-873B11209E90}" presName="Name56" presStyleLbl="parChTrans1D2" presStyleIdx="2" presStyleCnt="3"/>
      <dgm:spPr/>
    </dgm:pt>
    <dgm:pt modelId="{1C56BC62-17E2-48CA-9EEC-62D9936EB324}" type="pres">
      <dgm:prSet presAssocID="{84D04EA8-E16A-4CC2-8672-B449E01FAB01}" presName="text0" presStyleLbl="node1" presStyleIdx="3" presStyleCnt="4">
        <dgm:presLayoutVars>
          <dgm:bulletEnabled val="1"/>
        </dgm:presLayoutVars>
      </dgm:prSet>
      <dgm:spPr/>
    </dgm:pt>
  </dgm:ptLst>
  <dgm:cxnLst>
    <dgm:cxn modelId="{F930D907-62A6-40C2-B344-49556B35289D}" type="presOf" srcId="{1449BA95-3F57-4644-8A71-BBE690523776}" destId="{6D89FAB8-70AD-43E4-8844-6289C448B164}" srcOrd="0" destOrd="0" presId="urn:microsoft.com/office/officeart/2008/layout/RadialCluster"/>
    <dgm:cxn modelId="{B808EF09-DED7-4C8C-BAD6-2241AD2CB759}" srcId="{1449BA95-3F57-4644-8A71-BBE690523776}" destId="{F20CBE2E-4D75-418A-B9D8-F13C7F958CD9}" srcOrd="1" destOrd="0" parTransId="{89EBE645-6FA9-4A16-8145-D52B0A6FA157}" sibTransId="{20EE63B1-CB28-4B1E-8B16-BB54339DE700}"/>
    <dgm:cxn modelId="{2434F31C-0FBE-468E-8FF9-5C205ACECA01}" type="presOf" srcId="{B6EFE07E-A402-4793-80C8-873B11209E90}" destId="{E7506E25-D7EA-420B-AD9B-518B8BD1F801}" srcOrd="0" destOrd="0" presId="urn:microsoft.com/office/officeart/2008/layout/RadialCluster"/>
    <dgm:cxn modelId="{E2012D37-47F5-4209-841B-B36C921A0BC5}" srcId="{1449BA95-3F57-4644-8A71-BBE690523776}" destId="{84D04EA8-E16A-4CC2-8672-B449E01FAB01}" srcOrd="2" destOrd="0" parTransId="{B6EFE07E-A402-4793-80C8-873B11209E90}" sibTransId="{59095D72-586A-4DB6-ADD2-26E8992F2303}"/>
    <dgm:cxn modelId="{A760315F-6312-4F71-99F2-C85D3C26DB75}" srcId="{F74F3797-5168-41F3-9017-7798F1FAD681}" destId="{1449BA95-3F57-4644-8A71-BBE690523776}" srcOrd="0" destOrd="0" parTransId="{F4D803D6-9432-42C2-A787-AE4CC8015E99}" sibTransId="{BB02F98A-33BE-4712-939B-817F3D2A06A0}"/>
    <dgm:cxn modelId="{13D6B16C-0AFD-4D18-BF94-455BAF7E9E4B}" type="presOf" srcId="{89EBE645-6FA9-4A16-8145-D52B0A6FA157}" destId="{765FF346-DBBF-4657-B26B-A689EDCDF567}" srcOrd="0" destOrd="0" presId="urn:microsoft.com/office/officeart/2008/layout/RadialCluster"/>
    <dgm:cxn modelId="{F1653281-BACF-4E4B-AD64-263837A1DB9A}" type="presOf" srcId="{84D04EA8-E16A-4CC2-8672-B449E01FAB01}" destId="{1C56BC62-17E2-48CA-9EEC-62D9936EB324}" srcOrd="0" destOrd="0" presId="urn:microsoft.com/office/officeart/2008/layout/RadialCluster"/>
    <dgm:cxn modelId="{D7D6CDB6-9ECC-40AE-9B2E-7A31DD117FC3}" srcId="{1449BA95-3F57-4644-8A71-BBE690523776}" destId="{65C0F5FA-E90B-4F03-A2DD-8CF421089AA3}" srcOrd="0" destOrd="0" parTransId="{AE5E527F-F540-477B-9868-CB3749BC9BE7}" sibTransId="{48F375A5-84D7-412C-8687-9ECB9E160B43}"/>
    <dgm:cxn modelId="{CABEEEC9-C157-4D34-873B-4D1CBF45A620}" type="presOf" srcId="{AE5E527F-F540-477B-9868-CB3749BC9BE7}" destId="{026C9680-58D0-49F6-B56A-6A7935B7B703}" srcOrd="0" destOrd="0" presId="urn:microsoft.com/office/officeart/2008/layout/RadialCluster"/>
    <dgm:cxn modelId="{E55016D2-CC8A-41C9-A4C7-5E3DF0B5AA98}" type="presOf" srcId="{F20CBE2E-4D75-418A-B9D8-F13C7F958CD9}" destId="{BF73A4F2-A2AF-4CE3-9848-0E46CBBA71AE}" srcOrd="0" destOrd="0" presId="urn:microsoft.com/office/officeart/2008/layout/RadialCluster"/>
    <dgm:cxn modelId="{BC525CE0-9876-43C0-B72E-07EF05C548D2}" type="presOf" srcId="{65C0F5FA-E90B-4F03-A2DD-8CF421089AA3}" destId="{8488FD69-2774-4DC2-8020-7264C9B99279}" srcOrd="0" destOrd="0" presId="urn:microsoft.com/office/officeart/2008/layout/RadialCluster"/>
    <dgm:cxn modelId="{FF1B51FE-6776-49AC-AA59-DE75AFDA4A78}" type="presOf" srcId="{F74F3797-5168-41F3-9017-7798F1FAD681}" destId="{DEC48B9B-0363-4623-AAA6-D77FF9017E4E}" srcOrd="0" destOrd="0" presId="urn:microsoft.com/office/officeart/2008/layout/RadialCluster"/>
    <dgm:cxn modelId="{6CF89207-BCC6-4C87-BB7A-02C65D596998}" type="presParOf" srcId="{DEC48B9B-0363-4623-AAA6-D77FF9017E4E}" destId="{5F4FB48F-D77E-496E-AE7E-0703206DA8FA}" srcOrd="0" destOrd="0" presId="urn:microsoft.com/office/officeart/2008/layout/RadialCluster"/>
    <dgm:cxn modelId="{47BD7C1B-5E2F-4422-8B21-F56CFD350D3D}" type="presParOf" srcId="{5F4FB48F-D77E-496E-AE7E-0703206DA8FA}" destId="{6D89FAB8-70AD-43E4-8844-6289C448B164}" srcOrd="0" destOrd="0" presId="urn:microsoft.com/office/officeart/2008/layout/RadialCluster"/>
    <dgm:cxn modelId="{9F98B031-570A-4630-A6AC-E72870AB3A2F}" type="presParOf" srcId="{5F4FB48F-D77E-496E-AE7E-0703206DA8FA}" destId="{026C9680-58D0-49F6-B56A-6A7935B7B703}" srcOrd="1" destOrd="0" presId="urn:microsoft.com/office/officeart/2008/layout/RadialCluster"/>
    <dgm:cxn modelId="{1915E028-39B2-4C24-A87E-C4F9F758AB20}" type="presParOf" srcId="{5F4FB48F-D77E-496E-AE7E-0703206DA8FA}" destId="{8488FD69-2774-4DC2-8020-7264C9B99279}" srcOrd="2" destOrd="0" presId="urn:microsoft.com/office/officeart/2008/layout/RadialCluster"/>
    <dgm:cxn modelId="{7F70F436-7D9E-4FB4-B33E-9C159FA574B1}" type="presParOf" srcId="{5F4FB48F-D77E-496E-AE7E-0703206DA8FA}" destId="{765FF346-DBBF-4657-B26B-A689EDCDF567}" srcOrd="3" destOrd="0" presId="urn:microsoft.com/office/officeart/2008/layout/RadialCluster"/>
    <dgm:cxn modelId="{DE749699-1881-486D-88BB-2000F35611DB}" type="presParOf" srcId="{5F4FB48F-D77E-496E-AE7E-0703206DA8FA}" destId="{BF73A4F2-A2AF-4CE3-9848-0E46CBBA71AE}" srcOrd="4" destOrd="0" presId="urn:microsoft.com/office/officeart/2008/layout/RadialCluster"/>
    <dgm:cxn modelId="{8A5BB516-78F7-4CB3-9780-BE5721AE9EDC}" type="presParOf" srcId="{5F4FB48F-D77E-496E-AE7E-0703206DA8FA}" destId="{E7506E25-D7EA-420B-AD9B-518B8BD1F801}" srcOrd="5" destOrd="0" presId="urn:microsoft.com/office/officeart/2008/layout/RadialCluster"/>
    <dgm:cxn modelId="{5B45AECC-513D-4889-A70F-05C3578FA440}" type="presParOf" srcId="{5F4FB48F-D77E-496E-AE7E-0703206DA8FA}" destId="{1C56BC62-17E2-48CA-9EEC-62D9936EB32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9FAB8-70AD-43E4-8844-6289C448B164}">
      <dsp:nvSpPr>
        <dsp:cNvPr id="0" name=""/>
        <dsp:cNvSpPr/>
      </dsp:nvSpPr>
      <dsp:spPr>
        <a:xfrm>
          <a:off x="4644039" y="3037918"/>
          <a:ext cx="1993403" cy="199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CASTING PROCEDURES</a:t>
          </a:r>
          <a:endParaRPr lang="en-IN" sz="1900" b="1" kern="1200" dirty="0">
            <a:solidFill>
              <a:schemeClr val="tx1"/>
            </a:solidFill>
          </a:endParaRPr>
        </a:p>
      </dsp:txBody>
      <dsp:txXfrm>
        <a:off x="4741349" y="3135228"/>
        <a:ext cx="1798783" cy="1798783"/>
      </dsp:txXfrm>
    </dsp:sp>
    <dsp:sp modelId="{026C9680-58D0-49F6-B56A-6A7935B7B703}">
      <dsp:nvSpPr>
        <dsp:cNvPr id="0" name=""/>
        <dsp:cNvSpPr/>
      </dsp:nvSpPr>
      <dsp:spPr>
        <a:xfrm rot="16200000">
          <a:off x="4968304" y="2365480"/>
          <a:ext cx="1344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48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8FD69-2774-4DC2-8020-7264C9B99279}">
      <dsp:nvSpPr>
        <dsp:cNvPr id="0" name=""/>
        <dsp:cNvSpPr/>
      </dsp:nvSpPr>
      <dsp:spPr>
        <a:xfrm>
          <a:off x="4972951" y="357462"/>
          <a:ext cx="1335580" cy="1335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INVESTMENT</a:t>
          </a:r>
        </a:p>
      </dsp:txBody>
      <dsp:txXfrm>
        <a:off x="5038149" y="422660"/>
        <a:ext cx="1205184" cy="1205184"/>
      </dsp:txXfrm>
    </dsp:sp>
    <dsp:sp modelId="{765FF346-DBBF-4657-B26B-A689EDCDF567}">
      <dsp:nvSpPr>
        <dsp:cNvPr id="0" name=""/>
        <dsp:cNvSpPr/>
      </dsp:nvSpPr>
      <dsp:spPr>
        <a:xfrm rot="1851469">
          <a:off x="6555986" y="4925283"/>
          <a:ext cx="1150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08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3A4F2-A2AF-4CE3-9848-0E46CBBA71AE}">
      <dsp:nvSpPr>
        <dsp:cNvPr id="0" name=""/>
        <dsp:cNvSpPr/>
      </dsp:nvSpPr>
      <dsp:spPr>
        <a:xfrm>
          <a:off x="7625398" y="4951635"/>
          <a:ext cx="1335580" cy="1335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BURNOUT</a:t>
          </a:r>
          <a:endParaRPr lang="en-IN" sz="1700" b="1" kern="1200" dirty="0">
            <a:solidFill>
              <a:schemeClr val="tx1"/>
            </a:solidFill>
          </a:endParaRPr>
        </a:p>
      </dsp:txBody>
      <dsp:txXfrm>
        <a:off x="7690596" y="5016833"/>
        <a:ext cx="1205184" cy="1205184"/>
      </dsp:txXfrm>
    </dsp:sp>
    <dsp:sp modelId="{E7506E25-D7EA-420B-AD9B-518B8BD1F801}">
      <dsp:nvSpPr>
        <dsp:cNvPr id="0" name=""/>
        <dsp:cNvSpPr/>
      </dsp:nvSpPr>
      <dsp:spPr>
        <a:xfrm rot="8948531">
          <a:off x="3574628" y="4925283"/>
          <a:ext cx="1150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08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6BC62-17E2-48CA-9EEC-62D9936EB324}">
      <dsp:nvSpPr>
        <dsp:cNvPr id="0" name=""/>
        <dsp:cNvSpPr/>
      </dsp:nvSpPr>
      <dsp:spPr>
        <a:xfrm>
          <a:off x="2320504" y="4951635"/>
          <a:ext cx="1335580" cy="1335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CASTING</a:t>
          </a:r>
          <a:endParaRPr lang="en-IN" sz="1900" b="1" kern="1200" dirty="0">
            <a:solidFill>
              <a:schemeClr val="tx1"/>
            </a:solidFill>
          </a:endParaRPr>
        </a:p>
      </dsp:txBody>
      <dsp:txXfrm>
        <a:off x="2385702" y="5016833"/>
        <a:ext cx="1205184" cy="120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ft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2330" y="668198"/>
            <a:ext cx="6064936" cy="1549064"/>
          </a:xfrm>
        </p:spPr>
        <p:txBody>
          <a:bodyPr/>
          <a:lstStyle/>
          <a:p>
            <a:r>
              <a:rPr lang="en-US" sz="5400" dirty="0"/>
              <a:t>CASTING PROCEDURES IN DENTAL SCIENCES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731" y="3429000"/>
            <a:ext cx="4066535" cy="878908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Pronob</a:t>
            </a:r>
            <a:r>
              <a:rPr lang="en-US" dirty="0"/>
              <a:t> Sanyal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Department of Prosthodontics and Crown &amp;Bridge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5FF3-673B-A31E-9DA1-AF6BF0331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080" y="238809"/>
            <a:ext cx="11119104" cy="443484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given in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Craig's restorative dental materials, following are some special casting situations-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casting porcelain-fused-to-metal alloys,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vacuum investing, use of phosphate bonded investment material, careful wax elimination, a gas-oxygen torch or other high temperature melting facility and centrifugal casting with adequate casting pressure are required.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casting Co-Cr and Ni-Cr alloys and partial denture frameworks, painting a die spacer (varnish) on the die, short of the margin is necessary.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Titanium is cast under the protective atmosphere of argon or in a vacuum, to prevent absorption of gases. To achieve the high melting temperatures, arc melting in either graphite or water-cooled copper crucibles are used. 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D9F7-06F4-9401-492B-7543A513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1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04A3-BBBD-3B90-8A15-22077BE8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79828"/>
            <a:ext cx="6400800" cy="768096"/>
          </a:xfrm>
        </p:spPr>
        <p:txBody>
          <a:bodyPr/>
          <a:lstStyle/>
          <a:p>
            <a:r>
              <a:rPr lang="en-IN" dirty="0"/>
              <a:t>RECENT ADVANCES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552F9-890A-B4B2-881E-C0600CDDF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10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1CAB-F648-95E9-409F-EFFF9791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5FF3-673B-A31E-9DA1-AF6BF0331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952" y="1224142"/>
            <a:ext cx="11119104" cy="4434840"/>
          </a:xfrm>
        </p:spPr>
        <p:txBody>
          <a:bodyPr/>
          <a:lstStyle/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Recent advances – 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Electroforming Technology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 foil technology: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IN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Captek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system (capillary technology)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Sintered powder technology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CAD/CAM process such as additive and subtractive manufacturing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D9F7-06F4-9401-492B-7543A513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6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EB04-B3A8-9E68-7874-993AEC71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73152"/>
            <a:ext cx="4621005" cy="768096"/>
          </a:xfrm>
        </p:spPr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C174-AF44-65C7-A9ED-540821530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447" y="841248"/>
            <a:ext cx="10577921" cy="569671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Ferro KJ, </a:t>
            </a:r>
            <a:r>
              <a:rPr lang="en-IN" sz="24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Morgano</a:t>
            </a:r>
            <a:r>
              <a:rPr lang="en-IN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SM, Driscoll CF, </a:t>
            </a:r>
            <a:r>
              <a:rPr lang="en-IN" sz="24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Freilich</a:t>
            </a:r>
            <a:r>
              <a:rPr lang="en-IN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IN" sz="24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Guckes</a:t>
            </a:r>
            <a:r>
              <a:rPr lang="en-IN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AD, </a:t>
            </a:r>
            <a:r>
              <a:rPr lang="en-IN" sz="24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Knoernschild</a:t>
            </a:r>
            <a:r>
              <a:rPr lang="en-IN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KL, McGarry TJ, Twain M. The glossary of prosthodontic terms.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Anusavice</a:t>
            </a:r>
            <a:r>
              <a:rPr lang="en-US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KJ, Shen C, Rawls HR, editors. Phillips' science of dental materials. Elsevier Health Sciences; 2012 Sep 27.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Ahmed H. Craig's restorative dental materials.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Vani HM,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Saquib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AS, Niranjan KC. DIMENSIONAL ACCURACY OF RINGLESS CASTING AND ACCELERATED WAX-ELIMINATION TECHNIQUE IN FABRICATING MULTIPLE UNIT CAST RESTORATIONS.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47AE5-B134-9B52-FBE8-FD3474F0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336" y="3095244"/>
            <a:ext cx="6045604" cy="667512"/>
          </a:xfrm>
        </p:spPr>
        <p:txBody>
          <a:bodyPr/>
          <a:lstStyle/>
          <a:p>
            <a:r>
              <a:rPr lang="en-US" sz="660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17" y="26889"/>
            <a:ext cx="6766560" cy="7680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CAC7B5-B233-541B-E9D0-2EFEE28D8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21728"/>
              </p:ext>
            </p:extLst>
          </p:nvPr>
        </p:nvGraphicFramePr>
        <p:xfrm>
          <a:off x="1546748" y="457200"/>
          <a:ext cx="11281483" cy="664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18249-206D-A719-C29A-AABBF776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D7A24-1D3E-E861-DDCB-62FBF14A6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700507"/>
            <a:ext cx="3328416" cy="3557016"/>
          </a:xfrm>
        </p:spPr>
        <p:txBody>
          <a:bodyPr/>
          <a:lstStyle/>
          <a:p>
            <a:r>
              <a:rPr lang="en-US" sz="2400" dirty="0"/>
              <a:t>INVESTMENT</a:t>
            </a:r>
            <a:endParaRPr lang="en-IN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B58E8B-3D93-197C-0B93-87E8A2FE7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445" y="1766686"/>
            <a:ext cx="3468105" cy="2206752"/>
          </a:xfrm>
        </p:spPr>
        <p:txBody>
          <a:bodyPr/>
          <a:lstStyle/>
          <a:p>
            <a:pPr algn="just"/>
            <a:r>
              <a:rPr lang="en-US" sz="2000" dirty="0"/>
              <a:t>The process of covering or enveloping, wholly or in part, an object such as a denture, tooth, wax form, crown, etc., with a suitable investment material before processing, soldering, or casting.</a:t>
            </a:r>
            <a:endParaRPr lang="en-IN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C36191-6DB0-E6FE-4849-A0BCEFDB65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6884" y="700507"/>
            <a:ext cx="3328416" cy="3557016"/>
          </a:xfrm>
        </p:spPr>
        <p:txBody>
          <a:bodyPr/>
          <a:lstStyle/>
          <a:p>
            <a:r>
              <a:rPr lang="en-US" sz="2400" dirty="0"/>
              <a:t>BURNOUT</a:t>
            </a:r>
            <a:endParaRPr lang="en-IN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7E3450-2E81-7BA7-01D6-9CAEADB94A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20" y="2050771"/>
            <a:ext cx="3441256" cy="2206752"/>
          </a:xfrm>
        </p:spPr>
        <p:txBody>
          <a:bodyPr/>
          <a:lstStyle/>
          <a:p>
            <a:pPr algn="just"/>
            <a:r>
              <a:rPr lang="en-US" sz="2000" dirty="0"/>
              <a:t>The removal of wax from a mold, usually by heat.</a:t>
            </a:r>
            <a:endParaRPr lang="en-IN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4C3FC0-D09C-C0A6-6B68-5C52628BF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700507"/>
            <a:ext cx="3328416" cy="3557016"/>
          </a:xfrm>
        </p:spPr>
        <p:txBody>
          <a:bodyPr/>
          <a:lstStyle/>
          <a:p>
            <a:r>
              <a:rPr lang="en-US" sz="2400" dirty="0"/>
              <a:t>CASTING</a:t>
            </a:r>
            <a:endParaRPr lang="en-IN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5A6233-3416-9057-C5AA-AC25175F7E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88140" y="1988243"/>
            <a:ext cx="3632716" cy="2206752"/>
          </a:xfrm>
        </p:spPr>
        <p:txBody>
          <a:bodyPr/>
          <a:lstStyle/>
          <a:p>
            <a:pPr algn="just"/>
            <a:r>
              <a:rPr lang="en-US" sz="2000" dirty="0"/>
              <a:t>The action of pouring or injecting a flowable material into a refractory mold.</a:t>
            </a:r>
            <a:endParaRPr lang="en-IN" sz="2000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927FCC-129B-244F-108A-2463CB375779}"/>
              </a:ext>
            </a:extLst>
          </p:cNvPr>
          <p:cNvSpPr txBox="1">
            <a:spLocks/>
          </p:cNvSpPr>
          <p:nvPr/>
        </p:nvSpPr>
        <p:spPr>
          <a:xfrm>
            <a:off x="1911096" y="320040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A922D61-03D9-91D8-3734-6220A39652A6}"/>
              </a:ext>
            </a:extLst>
          </p:cNvPr>
          <p:cNvSpPr txBox="1">
            <a:spLocks/>
          </p:cNvSpPr>
          <p:nvPr/>
        </p:nvSpPr>
        <p:spPr>
          <a:xfrm>
            <a:off x="5544748" y="265176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28FB8840-05F8-AD72-7F92-2E9176B06F93}"/>
              </a:ext>
            </a:extLst>
          </p:cNvPr>
          <p:cNvSpPr txBox="1">
            <a:spLocks/>
          </p:cNvSpPr>
          <p:nvPr/>
        </p:nvSpPr>
        <p:spPr>
          <a:xfrm>
            <a:off x="9290304" y="320040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AADC41-3E28-DD37-5024-30371265552D}"/>
              </a:ext>
            </a:extLst>
          </p:cNvPr>
          <p:cNvSpPr txBox="1"/>
          <p:nvPr/>
        </p:nvSpPr>
        <p:spPr>
          <a:xfrm>
            <a:off x="213953" y="6414849"/>
            <a:ext cx="120727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Ferro KJ,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Morgano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SM, Driscoll CF,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Freilich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Guckes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Knoernschild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KL, McGarry TJ, Twain M. The glossary of prosthodontic terms.</a:t>
            </a:r>
          </a:p>
        </p:txBody>
      </p:sp>
    </p:spTree>
    <p:extLst>
      <p:ext uri="{BB962C8B-B14F-4D97-AF65-F5344CB8AC3E}">
        <p14:creationId xmlns:p14="http://schemas.microsoft.com/office/powerpoint/2010/main" val="387856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18249-206D-A719-C29A-AABBF776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D7A24-1D3E-E861-DDCB-62FBF14A6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700507"/>
            <a:ext cx="3328416" cy="5291920"/>
          </a:xfrm>
        </p:spPr>
        <p:txBody>
          <a:bodyPr/>
          <a:lstStyle/>
          <a:p>
            <a:r>
              <a:rPr lang="en-US" sz="2400" dirty="0"/>
              <a:t>SPRUE FORMER</a:t>
            </a:r>
            <a:endParaRPr lang="en-IN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B58E8B-3D93-197C-0B93-87E8A2FE7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445" y="1957852"/>
            <a:ext cx="3468105" cy="2206752"/>
          </a:xfrm>
        </p:spPr>
        <p:txBody>
          <a:bodyPr/>
          <a:lstStyle/>
          <a:p>
            <a:pPr algn="just"/>
            <a:r>
              <a:rPr lang="en-US" sz="2000" dirty="0"/>
              <a:t>A wax, plastic, or metal pattern used to form the channel or channels allowing molten metal to flow into a mold to make a casting.</a:t>
            </a:r>
            <a:endParaRPr lang="en-IN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C36191-6DB0-E6FE-4849-A0BCEFDB65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6884" y="700507"/>
            <a:ext cx="3328416" cy="5291920"/>
          </a:xfrm>
        </p:spPr>
        <p:txBody>
          <a:bodyPr/>
          <a:lstStyle/>
          <a:p>
            <a:r>
              <a:rPr lang="en-US" sz="2400" dirty="0"/>
              <a:t>LOST WAX TECHNIQUE</a:t>
            </a:r>
            <a:endParaRPr lang="en-IN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7E3450-2E81-7BA7-01D6-9CAEADB94A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41648" y="2113226"/>
            <a:ext cx="3538728" cy="3133788"/>
          </a:xfrm>
        </p:spPr>
        <p:txBody>
          <a:bodyPr/>
          <a:lstStyle/>
          <a:p>
            <a:pPr algn="just"/>
            <a:r>
              <a:rPr lang="en-US" sz="2000" dirty="0"/>
              <a:t>The casting of metal alloy or ceramics into a mold produced by surrounding (investing) an expendable (wax) pattern with a refractory slurry that sets at room temperature, after which the pattern is removed through the use of heat.</a:t>
            </a:r>
            <a:endParaRPr lang="en-IN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4C3FC0-D09C-C0A6-6B68-5C52628BF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700506"/>
            <a:ext cx="3328416" cy="5291919"/>
          </a:xfrm>
        </p:spPr>
        <p:txBody>
          <a:bodyPr/>
          <a:lstStyle/>
          <a:p>
            <a:r>
              <a:rPr lang="en-US" sz="2400" dirty="0"/>
              <a:t>CRUCIBLE FORMER</a:t>
            </a:r>
            <a:endParaRPr lang="en-IN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5A6233-3416-9057-C5AA-AC25175F7E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88140" y="1988243"/>
            <a:ext cx="3632716" cy="2206752"/>
          </a:xfrm>
        </p:spPr>
        <p:txBody>
          <a:bodyPr/>
          <a:lstStyle/>
          <a:p>
            <a:pPr algn="just"/>
            <a:r>
              <a:rPr lang="en-US" sz="2000" dirty="0"/>
              <a:t>The base to which a sprue former is attached while the wax pattern is being invested in refractory investment; a convex rubber, plastic, or metal base that forms a concave depression or crucible in the refractory investment.</a:t>
            </a:r>
            <a:endParaRPr lang="en-IN" sz="1800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927FCC-129B-244F-108A-2463CB375779}"/>
              </a:ext>
            </a:extLst>
          </p:cNvPr>
          <p:cNvSpPr txBox="1">
            <a:spLocks/>
          </p:cNvSpPr>
          <p:nvPr/>
        </p:nvSpPr>
        <p:spPr>
          <a:xfrm>
            <a:off x="1911096" y="320040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A922D61-03D9-91D8-3734-6220A39652A6}"/>
              </a:ext>
            </a:extLst>
          </p:cNvPr>
          <p:cNvSpPr txBox="1">
            <a:spLocks/>
          </p:cNvSpPr>
          <p:nvPr/>
        </p:nvSpPr>
        <p:spPr>
          <a:xfrm>
            <a:off x="5544748" y="265176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28FB8840-05F8-AD72-7F92-2E9176B06F93}"/>
              </a:ext>
            </a:extLst>
          </p:cNvPr>
          <p:cNvSpPr txBox="1">
            <a:spLocks/>
          </p:cNvSpPr>
          <p:nvPr/>
        </p:nvSpPr>
        <p:spPr>
          <a:xfrm>
            <a:off x="9290304" y="320040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E9D7F-0AD0-FED8-8EDE-049B1DFDCC83}"/>
              </a:ext>
            </a:extLst>
          </p:cNvPr>
          <p:cNvSpPr txBox="1"/>
          <p:nvPr/>
        </p:nvSpPr>
        <p:spPr>
          <a:xfrm>
            <a:off x="213953" y="6414849"/>
            <a:ext cx="120727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Ferro KJ,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Morgano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SM, Driscoll CF,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Freilich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Guckes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AD, </a:t>
            </a:r>
            <a:r>
              <a:rPr lang="en-IN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Knoernschild</a:t>
            </a:r>
            <a:r>
              <a:rPr lang="en-IN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KL, McGarry TJ, Twain M. The glossary of prosthodontic terms.</a:t>
            </a:r>
          </a:p>
        </p:txBody>
      </p:sp>
    </p:spTree>
    <p:extLst>
      <p:ext uri="{BB962C8B-B14F-4D97-AF65-F5344CB8AC3E}">
        <p14:creationId xmlns:p14="http://schemas.microsoft.com/office/powerpoint/2010/main" val="11477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517CD-0BA7-D9FF-9FE3-C8E57C62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A3477-1D41-471A-42B2-2716705F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38352-77A6-ECBA-C94D-3F81A3290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4142" r="28859" b="26343"/>
          <a:stretch/>
        </p:blipFill>
        <p:spPr>
          <a:xfrm>
            <a:off x="2749120" y="731520"/>
            <a:ext cx="6959313" cy="546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59F10-C261-C72D-D84B-FBC44A20B77B}"/>
              </a:ext>
            </a:extLst>
          </p:cNvPr>
          <p:cNvSpPr txBox="1"/>
          <p:nvPr/>
        </p:nvSpPr>
        <p:spPr>
          <a:xfrm>
            <a:off x="2379215" y="6557603"/>
            <a:ext cx="99341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Anusavice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KJ, Shen C, Rawls HR, editors. Phillips' science of dental materials. Elsevier Health Sciences; 2012 Sep 27.</a:t>
            </a:r>
          </a:p>
        </p:txBody>
      </p:sp>
    </p:spTree>
    <p:extLst>
      <p:ext uri="{BB962C8B-B14F-4D97-AF65-F5344CB8AC3E}">
        <p14:creationId xmlns:p14="http://schemas.microsoft.com/office/powerpoint/2010/main" val="1631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F248-985A-3BCE-6C34-B88229DD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47472"/>
            <a:ext cx="6766560" cy="768096"/>
          </a:xfrm>
        </p:spPr>
        <p:txBody>
          <a:bodyPr/>
          <a:lstStyle/>
          <a:p>
            <a:r>
              <a:rPr lang="en-US" dirty="0"/>
              <a:t>Casting machines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E947-BB7D-BD38-9435-6342AC94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014" y="1115568"/>
            <a:ext cx="7306768" cy="270052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Torch flame melting and centrifugal casting machines.</a:t>
            </a:r>
            <a:endParaRPr lang="en-I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Electrically heating and centrifugal casting machines.</a:t>
            </a:r>
            <a:endParaRPr lang="en-I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Induction heating and centrifugal casting machines.</a:t>
            </a:r>
            <a:endParaRPr lang="en-I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Vacuum-arc melting and pressure casting in argon atmosphere casting machines.</a:t>
            </a:r>
            <a:endParaRPr lang="en-I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9AC4B-C021-601F-186E-B2CDA5EB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0201-5D1F-E471-7F2F-10233CC8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210312"/>
            <a:ext cx="6766560" cy="768096"/>
          </a:xfrm>
        </p:spPr>
        <p:txBody>
          <a:bodyPr/>
          <a:lstStyle/>
          <a:p>
            <a:r>
              <a:rPr lang="en-IN" sz="3600" dirty="0"/>
              <a:t>CASTING CRUCIBLES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69E4-7B83-DC01-F588-D40BA791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185" y="1044399"/>
            <a:ext cx="7146968" cy="2700528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Clay crucibles 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crucibles 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Quartz crucibles 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Zirconia-alumina crucibles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D8713-2802-90F1-A2CC-F4FAD7A8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A6A3-91EF-14E0-9D12-29224F20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43" y="210312"/>
            <a:ext cx="8762705" cy="768096"/>
          </a:xfrm>
        </p:spPr>
        <p:txBody>
          <a:bodyPr/>
          <a:lstStyle/>
          <a:p>
            <a:r>
              <a:rPr lang="en-IN" dirty="0"/>
              <a:t>CLEANING THE 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B731-9768-5ACB-F53D-F5646846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661485"/>
            <a:ext cx="7403978" cy="270052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casting is done, it is cleaned using various methods. These methods include </a:t>
            </a:r>
            <a:r>
              <a:rPr lang="en-I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pickling, quenching or sandblasting.</a:t>
            </a:r>
            <a:endParaRPr lang="en-IN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6D648-E815-612D-6B3E-D572C8B0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0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04A3-BBBD-3B90-8A15-22077BE8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79828"/>
            <a:ext cx="6400800" cy="768096"/>
          </a:xfrm>
        </p:spPr>
        <p:txBody>
          <a:bodyPr/>
          <a:lstStyle/>
          <a:p>
            <a:r>
              <a:rPr lang="en-IN" dirty="0"/>
              <a:t>SPECIAL CASTING SITUATIONS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552F9-890A-B4B2-881E-C0600CDDF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33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{7286579A-EF01-4554-A26B-DC5447FEA4D0}tf78438558_win32</Template>
  <TotalTime>1223</TotalTime>
  <Words>633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Sabon Next LT</vt:lpstr>
      <vt:lpstr>Times New Roman</vt:lpstr>
      <vt:lpstr>Wingdings</vt:lpstr>
      <vt:lpstr>Office Theme</vt:lpstr>
      <vt:lpstr>CASTING PROCEDURES IN DENTAL SCIENCES </vt:lpstr>
      <vt:lpstr>Introduction</vt:lpstr>
      <vt:lpstr>PowerPoint Presentation</vt:lpstr>
      <vt:lpstr>PowerPoint Presentation</vt:lpstr>
      <vt:lpstr>PowerPoint Presentation</vt:lpstr>
      <vt:lpstr>Casting machines</vt:lpstr>
      <vt:lpstr>CASTING CRUCIBLES</vt:lpstr>
      <vt:lpstr>CLEANING THE CASTING</vt:lpstr>
      <vt:lpstr>SPECIAL CASTING SITUATIONS</vt:lpstr>
      <vt:lpstr>PowerPoint Presentation</vt:lpstr>
      <vt:lpstr>RECENT ADVANCES</vt:lpstr>
      <vt:lpstr>PowerPoint Presentation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>tanvi aphale</dc:creator>
  <cp:lastModifiedBy>tanvi aphale</cp:lastModifiedBy>
  <cp:revision>33</cp:revision>
  <dcterms:created xsi:type="dcterms:W3CDTF">2023-08-14T17:43:19Z</dcterms:created>
  <dcterms:modified xsi:type="dcterms:W3CDTF">2023-09-25T18:50:56Z</dcterms:modified>
</cp:coreProperties>
</file>