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notesMasterIdLst>
    <p:notesMasterId r:id="rId24"/>
  </p:notesMasterIdLst>
  <p:sldIdLst>
    <p:sldId id="283" r:id="rId4"/>
    <p:sldId id="285" r:id="rId5"/>
    <p:sldId id="260" r:id="rId6"/>
    <p:sldId id="287" r:id="rId7"/>
    <p:sldId id="278" r:id="rId8"/>
    <p:sldId id="261" r:id="rId9"/>
    <p:sldId id="262" r:id="rId10"/>
    <p:sldId id="263" r:id="rId11"/>
    <p:sldId id="264" r:id="rId12"/>
    <p:sldId id="265" r:id="rId13"/>
    <p:sldId id="266" r:id="rId14"/>
    <p:sldId id="273" r:id="rId15"/>
    <p:sldId id="269" r:id="rId16"/>
    <p:sldId id="277" r:id="rId17"/>
    <p:sldId id="267" r:id="rId18"/>
    <p:sldId id="275" r:id="rId19"/>
    <p:sldId id="280" r:id="rId20"/>
    <p:sldId id="276" r:id="rId21"/>
    <p:sldId id="281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5D9302-23B6-40F5-9CB4-1C58DC0B305C}" type="datetimeFigureOut">
              <a:rPr lang="en-IN" smtClean="0"/>
              <a:pPr/>
              <a:t>01-03-2025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F4FE9-0EE9-4E2D-B980-B868E3FB6270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8958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F4FE9-0EE9-4E2D-B980-B868E3FB6270}" type="slidenum">
              <a:rPr lang="en-IN" smtClean="0"/>
              <a:pPr/>
              <a:t>17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8979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CCBDF-65F0-4A33-A95B-087176C443EF}" type="slidenum">
              <a:rPr lang="en-US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207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97EB0-5944-4226-8C1E-6E3238AB23E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437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75971-C4A4-483C-B3A5-C37A991DACE0}" type="slidenum">
              <a:rPr lang="en-US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6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4B96-076E-4C5D-859A-D3376B947C0F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502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2E927-1853-4BCA-B94B-85B2F8FF65E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177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CD0FC-8AA8-460D-89D3-1063FC184A94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751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C50B8-B032-4882-B297-C248B0DE65E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2717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BED2A-CDFF-4373-B0AA-7315ECC3CC04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3237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BD56-7B20-44A4-AFD8-E454BFE5C75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842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234B7-ACE6-45D0-A02D-A8833BB1C78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02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AFF43-BF4D-418D-8B7F-AF96B82569F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7054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011C5-06E2-456F-A476-24ADA6E3B5D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8848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94994-4D3E-4634-A308-D80037472F2F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664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>
            <a:normAutofit/>
          </a:bodyPr>
          <a:lstStyle/>
          <a:p>
            <a:pPr lvl="0"/>
            <a:r>
              <a:rPr lang="en-US" noProof="0" smtClean="0"/>
              <a:t>Click icon to add clip 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4617B">
                    <a:shade val="90000"/>
                  </a:srgbClr>
                </a:solidFill>
              </a:rPr>
              <a:t>051104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4617B">
                    <a:shade val="90000"/>
                  </a:srgbClr>
                </a:solidFill>
              </a:rPr>
              <a:t>Neonatal Care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8755F-83CE-4281-A0C4-D99C100E6D5C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73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CCBDF-65F0-4A33-A95B-087176C443EF}" type="slidenum">
              <a:rPr lang="en-US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606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97EB0-5944-4226-8C1E-6E3238AB23E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762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75971-C4A4-483C-B3A5-C37A991DACE0}" type="slidenum">
              <a:rPr lang="en-US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794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4B96-076E-4C5D-859A-D3376B947C0F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2661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2E927-1853-4BCA-B94B-85B2F8FF65E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858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CD0FC-8AA8-460D-89D3-1063FC184A94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7679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C50B8-B032-4882-B297-C248B0DE65E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991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BED2A-CDFF-4373-B0AA-7315ECC3CC04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526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BD56-7B20-44A4-AFD8-E454BFE5C75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9782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234B7-ACE6-45D0-A02D-A8833BB1C78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4871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AFF43-BF4D-418D-8B7F-AF96B82569F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1098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011C5-06E2-456F-A476-24ADA6E3B5D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6562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94994-4D3E-4634-A308-D80037472F2F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1898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>
            <a:normAutofit/>
          </a:bodyPr>
          <a:lstStyle/>
          <a:p>
            <a:pPr lvl="0"/>
            <a:r>
              <a:rPr lang="en-US" noProof="0" smtClean="0"/>
              <a:t>Click icon to add clip 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4617B">
                    <a:shade val="90000"/>
                  </a:srgbClr>
                </a:solidFill>
              </a:rPr>
              <a:t>051104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4617B">
                    <a:shade val="90000"/>
                  </a:srgbClr>
                </a:solidFill>
              </a:rPr>
              <a:t>Neonatal Care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8755F-83CE-4281-A0C4-D99C100E6D5C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34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71E2-509D-44A1-8AE3-8C0AC9817EDA}" type="datetimeFigureOut">
              <a:rPr lang="en-US" smtClean="0"/>
              <a:pPr/>
              <a:t>3/1/2025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DD1E1-3A5B-42EA-BBE9-97B55FAC5EB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FA0C0-DD31-490A-BA7A-DBD375340E5E}" type="slidenum">
              <a:rPr lang="en-US">
                <a:solidFill>
                  <a:srgbClr val="04617B">
                    <a:shade val="90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prstClr val="black"/>
                </a:solidFill>
                <a:latin typeface="Times New Roman" pitchFamily="18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prstClr val="black"/>
                </a:solidFill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9071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FA0C0-DD31-490A-BA7A-DBD375340E5E}" type="slidenum">
              <a:rPr lang="en-US">
                <a:solidFill>
                  <a:srgbClr val="04617B">
                    <a:shade val="90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4617B">
                  <a:shade val="90000"/>
                </a:srgbClr>
              </a:solidFill>
              <a:latin typeface="Times New Roman" pitchFamily="18" charset="0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prstClr val="black"/>
                </a:solidFill>
                <a:latin typeface="Times New Roman" pitchFamily="18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prstClr val="black"/>
                </a:solidFill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23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tonyabalas.tripod.com/Evan/index.album?i=3&amp;s=1" TargetMode="External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IN" dirty="0" smtClean="0"/>
              <a:t>Centre For Distance And Online Education</a:t>
            </a:r>
            <a:br>
              <a:rPr lang="en-IN" dirty="0" smtClean="0"/>
            </a:br>
            <a:r>
              <a:rPr lang="en-IN" dirty="0" smtClean="0"/>
              <a:t>(CDOE)</a:t>
            </a:r>
            <a:br>
              <a:rPr lang="en-IN" dirty="0" smtClean="0"/>
            </a:b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IN" sz="40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 association with</a:t>
            </a:r>
            <a:br>
              <a:rPr lang="en-IN" sz="40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IN" sz="40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EDUCATIONAL TECHNOLOGY CELL</a:t>
            </a:r>
            <a:br>
              <a:rPr lang="en-IN" sz="40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IN" sz="40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PRESENTS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Neonatal Jaundice</a:t>
            </a:r>
            <a:b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DR.MRS.RAJASHRI KARALE</a:t>
            </a:r>
          </a:p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Associate Professor, </a:t>
            </a:r>
          </a:p>
          <a:p>
            <a:r>
              <a:rPr lang="en-US" sz="3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KRISHNA INSTITUTE OF NURSING SCIENCES,KARAD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Neonatal Jaundice is </a:t>
            </a:r>
            <a:r>
              <a:rPr lang="en-US" dirty="0" smtClean="0"/>
              <a:t>defined as excessive levels of </a:t>
            </a:r>
            <a:r>
              <a:rPr lang="en-US" dirty="0" err="1" smtClean="0"/>
              <a:t>bilirubin</a:t>
            </a:r>
            <a:r>
              <a:rPr lang="en-US" dirty="0" smtClean="0"/>
              <a:t> in blood &amp; </a:t>
            </a:r>
            <a:r>
              <a:rPr lang="en-US" dirty="0" err="1" smtClean="0"/>
              <a:t>characterised</a:t>
            </a:r>
            <a:r>
              <a:rPr lang="en-US" dirty="0" smtClean="0"/>
              <a:t>  by jaundice / </a:t>
            </a:r>
            <a:r>
              <a:rPr lang="en-US" dirty="0" err="1" smtClean="0"/>
              <a:t>icterus</a:t>
            </a:r>
            <a:r>
              <a:rPr lang="en-US" dirty="0" smtClean="0"/>
              <a:t> called </a:t>
            </a:r>
            <a:r>
              <a:rPr lang="en-US" dirty="0" err="1" smtClean="0"/>
              <a:t>Hyperbilirubinaemia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is also termed as </a:t>
            </a:r>
            <a:r>
              <a:rPr lang="en-US" dirty="0" err="1" smtClean="0"/>
              <a:t>iterus</a:t>
            </a:r>
            <a:r>
              <a:rPr lang="en-US" dirty="0" smtClean="0"/>
              <a:t> </a:t>
            </a:r>
            <a:r>
              <a:rPr lang="en-US" dirty="0" err="1" smtClean="0"/>
              <a:t>neonatorum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is common in new born.</a:t>
            </a:r>
          </a:p>
          <a:p>
            <a:r>
              <a:rPr lang="en-US" dirty="0" smtClean="0"/>
              <a:t>60% - term neonate &amp; 80% preterm have greater than 5mg /dl </a:t>
            </a:r>
            <a:r>
              <a:rPr lang="en-US" dirty="0" err="1" smtClean="0"/>
              <a:t>bilirubin</a:t>
            </a:r>
            <a:r>
              <a:rPr lang="en-US" dirty="0" smtClean="0"/>
              <a:t> level in first week of life.</a:t>
            </a:r>
          </a:p>
          <a:p>
            <a:r>
              <a:rPr lang="en-US" dirty="0" smtClean="0"/>
              <a:t>Normal </a:t>
            </a:r>
            <a:r>
              <a:rPr lang="en-US" dirty="0" err="1" smtClean="0"/>
              <a:t>bilirubin</a:t>
            </a:r>
            <a:r>
              <a:rPr lang="en-US" dirty="0" smtClean="0"/>
              <a:t> – 0.1 - 0.8mg/dl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Clinical Features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Neonatal Jaundice </a:t>
            </a:r>
            <a:r>
              <a:rPr lang="en-US" dirty="0" smtClean="0"/>
              <a:t>Characterized  by yellow discoloration of skin of ,</a:t>
            </a:r>
          </a:p>
          <a:p>
            <a:pPr>
              <a:buNone/>
            </a:pPr>
            <a:r>
              <a:rPr lang="en-US" dirty="0" smtClean="0"/>
              <a:t>    FACE,NOSE,SCLERA,NAILS,DARK URINE,CLAY COLOR STOOL.</a:t>
            </a:r>
          </a:p>
          <a:p>
            <a:r>
              <a:rPr lang="en-US" dirty="0" smtClean="0"/>
              <a:t>    Yellow discoloration first seen on skin of </a:t>
            </a:r>
            <a:r>
              <a:rPr lang="en-US" dirty="0" err="1" smtClean="0"/>
              <a:t>face,nose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is detected by blenching the skin with digital pressure in the natural light.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Baby’s with Neonatal Jaundice</a:t>
            </a:r>
            <a:b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26" name="AutoShape 2" descr="data:image/jpeg;base64,/9j/4AAQSkZJRgABAQAAAQABAAD/2wCEAAkGBwgHBgkIBwgKCgkLDRYPDQwMDRsUFRAWIB0iIiAdHx8kKDQsJCYxJx8fLT0tMTU3Ojo6Iys/RD84QzQ5OjcBCgoKDQwNGg8PGjclHyU3Nzc3Nzc3Nzc3Nzc3Nzc3Nzc3Nzc3Nzc3Nzc3Nzc3Nzc3Nzc3Nzc3Nzc3Nzc3Nzc3N//AABEIAFoAhAMBIgACEQEDEQH/xAAcAAACAgMBAQAAAAAAAAAAAAAEBQMGAAECBwj/xAA0EAACAQMDAgQDBwQDAQAAAAABAgMABBEFEiExQRMiUXEGYZEUFTKBscHwI1Kh0WLh8Qf/xAAZAQADAQEBAAAAAAAAAAAAAAACAwQBAAX/xAAgEQACAwACAgMBAAAAAAAAAAAAAQIDEQQSITETFDMi/9oADAMBAAIRAxEAPwD1ncyEKSD5uAxJPrWFmBPlA/Oo2imRi3iBl/tKcg++aHP2wS9YimOCFx+5pAIQUDDzMWI681xLtAKsx57KK1kkDxpW6cgHArkNAqZDBgOhGW/SiNB7gbgcsqj5ClWoXkFop3MAPUmpNc1Y2x8KNGMpHADDHuR9KqUkckrmScl3POSent6VPbyYw8L2UV0OS1hs2tqxPhK5+ZGB/mlt3qN0WzGVQenXNaeMqcnpQNzG5u4GySjEjHbOKUuRJhypSAtSbU2hlxOhRhkqUzj2pHHpupyzrOL1wezo2DV2FuDGysMgil+nwNFEyyKcqxA+Y7UX2pYZ9ZaKBpNyxzJfXBY/860+m3EMbLFdzqGHPmyKsuxQKjkjBXpQrky018dFZTUtY04qCy3KL3OQcU++HfjGCa5aG4H2eU4xv43+uP53oe5gXOSKr1/ao8nkUfl1qqu/SadXU9YTU4vEGx927pjvRcV/GwIWVWbHIB5rxzT9XntbhYLuZ/A6ZQ45+Zq/2WFgjkYrGrAMEHp6mq4vsJbaLIrxyZZ1LHPUVqutPeKW2DIQRkj2rKPUYOrjWPs8jJJbsDnnZ5sZrh9U8RiEgkY9gqEE/lTWS0hUlljOe+CTUD3MMOMJl8cYXmoRywrt3rUlmWEmn3UjAbs+EMY6/lQo+InuoN8Mbq7cjcuNp9Tjr7Uz11pPu6Vp9iGVlCIOTjknP+KrSLtjOBxUl9zi8RVTWmtZt2Adnmk3Sucsz8kmozcIDjymkeqTy/a4nU5G8Jj3OP3pxbJG0AaXvnBqRxXtluNIyUrN5VUFvelk6tHlJkOB5lOO4pzZokdxhgQWHlHqKzVEgaTEYOPn1rlLAXFgc0sCwxJE4ZyoL49fStW8W6Ni3XNTW2nBzvULnvRRg8PjitbOQB4JNY0PHSjxGK06YHSs01oR3kOVPFVjVGQFkDFXPQgVdblMo3FVbV7dJkOANyniqKpeRFkNKXeltzbwN3cevzFMfh3XbuCdLZ5/6bHCl+dtCXiYHlORk4I/Q0skBVsjg+tenCXghnE9ps9OmMW5JyNxyfPtyfYCsqofD3xlHbaXHDeyDxUJGW7jtWU3shGM+h4mDxE7huXhgecGo5wADkYwMkgVDZzGPUDE6lRIvAI7j+GjpAApx0qQYikfEU3iX6xZyEQH6k/6pZKmE3Y4pr8RIBeRSCPbvUjOOuD/AN0D1hKn0rzOR+jPUoa6FW1ZHktofKNviKQcd80+s/JH+EZJz06UHe27P9niUeUyDd7D/wAprCgGAMZoW/CHuWrwQXJ+zzb587gnkPbnrQjBtviS55PAqwxpu80uCo7EUp1MePLwMAdAO1BgOgqSSrhxwhOARU6zFnAY8npQNjbvJEXycbj196kmbwru3U55b9jRuOHJ6MYm3dRUjLx0qKIHkipmPl5OK7DmLrleCPlVZ1W3w+8ZHPOKtFyQc9D6Uj1AYyXYY9D3pkPDFzKFqEbLNIEHJfkD9aUTZHDLjnirLqURjmZxyDggjvj+f5pDc4lJIHevSrfghmgEkA1ldOoB5rKeKPrCdZJJDKONv4OOn8FNArSRZBzkZBHFQyKkER3sV45OM+9GR8RDjtwKmbME2u2SXGikoAHi8y47kdf8VTomyMVfpdrRGAkDcxyCe1UrULdbWdGjUiKVQy/I45H5GpOVXq7Ir408/lkAQFt3p0rAwQ561zvrlmyM9688vjgSbjCdaijXxEZvpQxPFdxTbUKqaKLw2SWAOkSmNJ4n/EkzqfqTXd4gklhbptORXGwR3c0g6SMGPv0/YUNf3X9aNV7Z5PYU/ezFekNBcbRjPNRy3JA4JpO97g9ciuvtStxuzxXYznJBMk+c85pPqcykHHYcn0oiebKkDpSm6YlSAMnsM0yKFSYsvf6qMuQOOvJqvvGATk4yc05nV0bfux8ulK7ghmYkeb1DZq6smmL5QGbOM1lcSnznB4rKpwSfXuoEyptjOT6CtSJPOmNwRQMY/wC673xIAVx07mh1ucygLnk8jHFIwE5VQjhX/EehI68V3eWUFxAY5lyNuTj1rV7iKHeWBZMEYH0/SuXuo2XdcSBYzyfNye+AK5o1b7RU9Z082YWaFHNu3GTyR/7SjxcAZqwa5d/ee60D+BFIpSNmA4PbNUef7w04Fb62favBkUZX6j96hu463YllV7zGNzOKhabmkj6gQMgZHaom1ML1BFI+JjvlQ9llwlJ5yWcyA9uKFfWoz5SeK012jAsGGPftTI1tGOaIZ5iHK5xgZPtWhdkZIzx0z8qUz3u643569AD2B4rRu22lMLz86oVbEuaHizFsBuuM5qOSVVQngt6Uo+8dqnDgH1J6/wCqHudTXGAxLe1aqpGfIsJNSljjy5YFjxjGTSOaQNk4x6V1c3JkPehW3O22NWdj6DJNVwhiJ5S1h+naTJqELTK6qA+3B9gf3rK9E0nQLNdOgJDAtGpwSM9BWU7qJ7nsv2VEbhd5HUjgfnXYSOLzvjcDx2qSUAbcDqP90mvHYMQGIAY4APvU6WhhWoSCVCi9+mOh/maVwafcXrBluI41AAGVJOe+O1GSHzsO20cfSudI5t2B5G/ofataNQW2lhrMWlxALiNejHh8+uRQn3PFGjIgumH9pkDDHtT2DmHmtMeR8zQGp4eax/B8sQVYrJV/uw3c9aE1f4Qv0snmWy8fauSsL5cD2IGf1r1NQNx4710ox09KWqYp6Nd7a9HzZe6FK0H2m1LuOuMZpUJ5wpRk2Y6nFX3VWMeu6+sZKqLkkBeAM9aoOpMxu5AWOM+tdVJtuLCsSSTRGZVQnZlnPoOlDTOWPmbHucmiEAJOR2rmUBYWKgA/KqEhIANqtkYb8qxpBk1p/wAH5VD3pmGadFiTx1q/f/OdFuUe5vLi2dVI2DxExuHfFVXSo0L6axRSWucE46817zpagWyYA+lHFC5MSm1gTC8pgdFcgfStUbqAxdNjisp+ISf/2Q=="/>
          <p:cNvSpPr>
            <a:spLocks noChangeAspect="1" noChangeArrowheads="1"/>
          </p:cNvSpPr>
          <p:nvPr/>
        </p:nvSpPr>
        <p:spPr bwMode="auto">
          <a:xfrm>
            <a:off x="155575" y="-411163"/>
            <a:ext cx="1257300" cy="857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https://encrypted-tbn1.gstatic.com/images?q=tbn:ANd9GcRTHxaMhlKPb4nGx4rniJ-rOYfQ1LPh2qx2qqvQSHCng5t3j_u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4038600" cy="3124200"/>
          </a:xfrm>
          <a:prstGeom prst="rect">
            <a:avLst/>
          </a:prstGeom>
          <a:noFill/>
        </p:spPr>
      </p:pic>
      <p:pic>
        <p:nvPicPr>
          <p:cNvPr id="1030" name="Picture 6" descr="photo of baby with physiologic jaundice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00808"/>
            <a:ext cx="4176464" cy="3175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Neonatal Jaundice -</a:t>
            </a:r>
            <a:r>
              <a:rPr lang="en-US" dirty="0" smtClean="0"/>
              <a:t>Classification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Physiological Jaundice</a:t>
            </a:r>
          </a:p>
          <a:p>
            <a:r>
              <a:rPr lang="en-US" dirty="0" err="1" smtClean="0"/>
              <a:t>Phathological</a:t>
            </a:r>
            <a:r>
              <a:rPr lang="en-US" dirty="0" smtClean="0"/>
              <a:t> Jaundice</a:t>
            </a:r>
          </a:p>
          <a:p>
            <a:r>
              <a:rPr lang="en-US" dirty="0" smtClean="0"/>
              <a:t>Breast feeding associated 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jaundice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Physiological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Jaundice</a:t>
            </a:r>
            <a:b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Appears – </a:t>
            </a:r>
            <a:r>
              <a:rPr lang="en-US" b="1" dirty="0" smtClean="0">
                <a:solidFill>
                  <a:srgbClr val="FF0000"/>
                </a:solidFill>
              </a:rPr>
              <a:t>30-72 hrs</a:t>
            </a:r>
          </a:p>
          <a:p>
            <a:r>
              <a:rPr lang="en-US" dirty="0" smtClean="0"/>
              <a:t>Maximum in 4th day –term neonate,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declines 7-10days</a:t>
            </a:r>
          </a:p>
          <a:p>
            <a:r>
              <a:rPr lang="en-US" dirty="0" smtClean="0"/>
              <a:t>Maximum in 5-7</a:t>
            </a:r>
            <a:r>
              <a:rPr lang="en-US" baseline="30000" dirty="0" smtClean="0"/>
              <a:t>th</a:t>
            </a:r>
            <a:r>
              <a:rPr lang="en-US" dirty="0" smtClean="0"/>
              <a:t> day – preterm neonate,</a:t>
            </a:r>
          </a:p>
          <a:p>
            <a:pPr>
              <a:buNone/>
            </a:pPr>
            <a:r>
              <a:rPr lang="en-US" dirty="0" smtClean="0"/>
              <a:t>        declines up to 14days</a:t>
            </a:r>
          </a:p>
          <a:p>
            <a:pPr>
              <a:buNone/>
            </a:pPr>
            <a:r>
              <a:rPr lang="en-US" dirty="0" smtClean="0"/>
              <a:t>Causes – </a:t>
            </a:r>
          </a:p>
          <a:p>
            <a:r>
              <a:rPr lang="en-US" dirty="0" smtClean="0"/>
              <a:t>Higher concentration of RBCs &amp; less life span -70-90days.</a:t>
            </a:r>
          </a:p>
          <a:p>
            <a:r>
              <a:rPr lang="en-US" dirty="0" smtClean="0"/>
              <a:t>Immature liver function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Pathological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Jaundice</a:t>
            </a:r>
            <a:b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 smtClean="0"/>
              <a:t>2/3 neonates develop </a:t>
            </a:r>
            <a:r>
              <a:rPr lang="en-US" dirty="0" smtClean="0">
                <a:solidFill>
                  <a:srgbClr val="FF0000"/>
                </a:solidFill>
              </a:rPr>
              <a:t>within 24hrs</a:t>
            </a:r>
          </a:p>
          <a:p>
            <a:r>
              <a:rPr lang="en-US" dirty="0" smtClean="0"/>
              <a:t>Persists beyond 10 days in term neonate</a:t>
            </a:r>
          </a:p>
          <a:p>
            <a:r>
              <a:rPr lang="en-US" dirty="0" smtClean="0"/>
              <a:t>Persists beyond 14 days in preterm neonate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Causes – Hemolytic diseases in new born</a:t>
            </a:r>
          </a:p>
          <a:p>
            <a:r>
              <a:rPr lang="en-US" dirty="0" err="1" smtClean="0"/>
              <a:t>Rh</a:t>
            </a:r>
            <a:r>
              <a:rPr lang="en-US" dirty="0" smtClean="0"/>
              <a:t>(Rhesus)/ABO incompatibility </a:t>
            </a:r>
          </a:p>
          <a:p>
            <a:r>
              <a:rPr lang="en-US" dirty="0" smtClean="0"/>
              <a:t>Intra uterine infection</a:t>
            </a:r>
          </a:p>
          <a:p>
            <a:r>
              <a:rPr lang="en-US" dirty="0" smtClean="0"/>
              <a:t>Stricture of common bile duct</a:t>
            </a:r>
          </a:p>
          <a:p>
            <a:r>
              <a:rPr lang="en-US" dirty="0" smtClean="0"/>
              <a:t>bleary </a:t>
            </a:r>
            <a:r>
              <a:rPr lang="en-US" dirty="0" err="1" smtClean="0"/>
              <a:t>atresia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PATHOPHYSIOLOGY</a:t>
            </a:r>
            <a:br>
              <a:rPr lang="en-US" sz="3200" b="1" dirty="0" smtClean="0"/>
            </a:br>
            <a:r>
              <a:rPr lang="en-US" sz="3200" b="1" dirty="0" smtClean="0"/>
              <a:t>Normal mechanism                                   </a:t>
            </a:r>
            <a:br>
              <a:rPr lang="en-US" sz="3200" b="1" dirty="0" smtClean="0"/>
            </a:br>
            <a:r>
              <a:rPr lang="en-US" sz="3200" b="1" dirty="0" smtClean="0"/>
              <a:t>                                                              </a:t>
            </a:r>
            <a:r>
              <a:rPr lang="en-US" sz="3200" b="1" dirty="0" smtClean="0">
                <a:solidFill>
                  <a:srgbClr val="FF0000"/>
                </a:solidFill>
              </a:rPr>
              <a:t>Neonatal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Jaundice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839200" cy="4906963"/>
          </a:xfrm>
        </p:spPr>
        <p:txBody>
          <a:bodyPr>
            <a:normAutofit fontScale="25000" lnSpcReduction="20000"/>
          </a:bodyPr>
          <a:lstStyle/>
          <a:p>
            <a:r>
              <a:rPr lang="en-US" sz="8600" dirty="0" smtClean="0"/>
              <a:t>Break down of RBCs </a:t>
            </a:r>
          </a:p>
          <a:p>
            <a:pPr>
              <a:buNone/>
            </a:pPr>
            <a:r>
              <a:rPr lang="en-US" sz="8600" dirty="0"/>
              <a:t> </a:t>
            </a:r>
            <a:r>
              <a:rPr lang="en-US" sz="8600" dirty="0" smtClean="0"/>
              <a:t>             </a:t>
            </a:r>
          </a:p>
          <a:p>
            <a:pPr>
              <a:buNone/>
            </a:pPr>
            <a:r>
              <a:rPr lang="en-US" sz="8600" dirty="0" smtClean="0"/>
              <a:t>   </a:t>
            </a:r>
            <a:r>
              <a:rPr lang="en-US" sz="8600" dirty="0" err="1" smtClean="0"/>
              <a:t>Haem</a:t>
            </a:r>
            <a:r>
              <a:rPr lang="en-US" sz="8600" dirty="0" smtClean="0"/>
              <a:t>           </a:t>
            </a:r>
            <a:r>
              <a:rPr lang="en-US" sz="8600" b="1" dirty="0" smtClean="0">
                <a:solidFill>
                  <a:srgbClr val="002060"/>
                </a:solidFill>
              </a:rPr>
              <a:t>+     </a:t>
            </a:r>
            <a:r>
              <a:rPr lang="en-US" sz="8600" b="1" dirty="0" err="1" smtClean="0">
                <a:solidFill>
                  <a:srgbClr val="002060"/>
                </a:solidFill>
              </a:rPr>
              <a:t>Globin</a:t>
            </a:r>
            <a:r>
              <a:rPr lang="en-US" sz="8600" b="1" dirty="0" smtClean="0">
                <a:solidFill>
                  <a:srgbClr val="002060"/>
                </a:solidFill>
              </a:rPr>
              <a:t>  </a:t>
            </a:r>
            <a:r>
              <a:rPr lang="en-US" sz="8600" dirty="0" smtClean="0"/>
              <a:t>– used for body synthesis</a:t>
            </a:r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r>
              <a:rPr lang="en-US" sz="8600" dirty="0" err="1" smtClean="0"/>
              <a:t>Unconjugated</a:t>
            </a:r>
            <a:r>
              <a:rPr lang="en-US" sz="8600" dirty="0" smtClean="0"/>
              <a:t> </a:t>
            </a:r>
            <a:r>
              <a:rPr lang="en-US" sz="8600" dirty="0" err="1" smtClean="0"/>
              <a:t>bilirubin</a:t>
            </a:r>
            <a:r>
              <a:rPr lang="en-US" sz="8600" dirty="0" smtClean="0"/>
              <a:t> – insoluble form</a:t>
            </a:r>
          </a:p>
          <a:p>
            <a:pPr>
              <a:buNone/>
            </a:pPr>
            <a:endParaRPr lang="en-US" sz="8600" dirty="0"/>
          </a:p>
          <a:p>
            <a:pPr>
              <a:buNone/>
            </a:pPr>
            <a:r>
              <a:rPr lang="en-US" sz="8600" dirty="0" smtClean="0"/>
              <a:t>UDPG-T              </a:t>
            </a:r>
            <a:endParaRPr lang="en-US" sz="8600" dirty="0"/>
          </a:p>
          <a:p>
            <a:r>
              <a:rPr lang="en-US" sz="8600" dirty="0" smtClean="0"/>
              <a:t>Conjugate  </a:t>
            </a:r>
            <a:r>
              <a:rPr lang="en-US" sz="8600" dirty="0" err="1" smtClean="0"/>
              <a:t>bilirubin</a:t>
            </a:r>
            <a:r>
              <a:rPr lang="en-US" sz="8600" dirty="0" smtClean="0"/>
              <a:t> – soluble form …      </a:t>
            </a:r>
            <a:r>
              <a:rPr lang="en-US" sz="8000" dirty="0" smtClean="0">
                <a:solidFill>
                  <a:srgbClr val="FF0000"/>
                </a:solidFill>
              </a:rPr>
              <a:t>not conjugated by  immature liver   </a:t>
            </a:r>
          </a:p>
          <a:p>
            <a:r>
              <a:rPr lang="en-US" sz="8600" dirty="0" smtClean="0"/>
              <a:t>Excreted through bile                                     </a:t>
            </a:r>
            <a:r>
              <a:rPr lang="en-US" sz="8600" dirty="0" smtClean="0">
                <a:solidFill>
                  <a:srgbClr val="FF0000"/>
                </a:solidFill>
              </a:rPr>
              <a:t>Remains </a:t>
            </a:r>
            <a:r>
              <a:rPr lang="en-US" sz="8600" dirty="0" err="1" smtClean="0">
                <a:solidFill>
                  <a:srgbClr val="FF0000"/>
                </a:solidFill>
              </a:rPr>
              <a:t>unsoluable</a:t>
            </a:r>
            <a:r>
              <a:rPr lang="en-US" sz="8600" dirty="0" smtClean="0">
                <a:solidFill>
                  <a:srgbClr val="FF0000"/>
                </a:solidFill>
              </a:rPr>
              <a:t> form</a:t>
            </a:r>
          </a:p>
          <a:p>
            <a:r>
              <a:rPr lang="en-US" sz="8600" dirty="0" smtClean="0"/>
              <a:t>In Intestine converted to </a:t>
            </a:r>
            <a:r>
              <a:rPr lang="en-US" sz="8600" dirty="0" err="1" smtClean="0"/>
              <a:t>urobilinogen</a:t>
            </a:r>
            <a:r>
              <a:rPr lang="en-US" sz="8600" dirty="0" smtClean="0"/>
              <a:t>    - </a:t>
            </a:r>
            <a:r>
              <a:rPr lang="en-US" sz="8600" dirty="0" smtClean="0">
                <a:solidFill>
                  <a:srgbClr val="FF0000"/>
                </a:solidFill>
              </a:rPr>
              <a:t>Appears in blood….skin..brain</a:t>
            </a:r>
            <a:endParaRPr lang="en-US" sz="8600" dirty="0" smtClean="0"/>
          </a:p>
          <a:p>
            <a:pPr>
              <a:buNone/>
            </a:pPr>
            <a:r>
              <a:rPr lang="en-US" sz="8600" dirty="0" smtClean="0"/>
              <a:t>     &amp; excreted thro. </a:t>
            </a:r>
            <a:r>
              <a:rPr lang="en-US" sz="8600" dirty="0" err="1" smtClean="0"/>
              <a:t>Faeces</a:t>
            </a:r>
            <a:r>
              <a:rPr lang="en-US" sz="8600" dirty="0" smtClean="0"/>
              <a:t> &amp; urine</a:t>
            </a:r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sz="8600" dirty="0"/>
          </a:p>
          <a:p>
            <a:pPr>
              <a:buNone/>
            </a:pPr>
            <a:endParaRPr lang="en-US" sz="8600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</a:t>
            </a: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1524000" y="1371600"/>
            <a:ext cx="2286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1524000" y="2209800"/>
            <a:ext cx="1524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1447800" y="3276600"/>
            <a:ext cx="256032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 flipV="1">
            <a:off x="381000" y="3810000"/>
            <a:ext cx="106680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6251587" y="2606669"/>
            <a:ext cx="278608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Transitional Encephalopathy </a:t>
            </a:r>
            <a:r>
              <a:rPr lang="en-US" dirty="0" smtClean="0"/>
              <a:t>– reversible neurological complication </a:t>
            </a:r>
          </a:p>
          <a:p>
            <a:r>
              <a:rPr lang="en-US" dirty="0" smtClean="0"/>
              <a:t>Increases lethargy by rising level of </a:t>
            </a:r>
            <a:r>
              <a:rPr lang="en-US" dirty="0" err="1" smtClean="0"/>
              <a:t>bilirubin</a:t>
            </a:r>
            <a:endParaRPr lang="en-US" dirty="0" smtClean="0"/>
          </a:p>
          <a:p>
            <a:r>
              <a:rPr lang="en-US" dirty="0" smtClean="0"/>
              <a:t>Recovery possible – Exchange blood transfusion</a:t>
            </a:r>
          </a:p>
          <a:p>
            <a:endParaRPr lang="en-US" dirty="0" smtClean="0"/>
          </a:p>
          <a:p>
            <a:r>
              <a:rPr lang="en-US" dirty="0" err="1" smtClean="0">
                <a:solidFill>
                  <a:srgbClr val="FF0000"/>
                </a:solidFill>
              </a:rPr>
              <a:t>Kernicterus</a:t>
            </a:r>
            <a:r>
              <a:rPr lang="en-US" dirty="0" smtClean="0">
                <a:solidFill>
                  <a:srgbClr val="FF0000"/>
                </a:solidFill>
              </a:rPr>
              <a:t> – </a:t>
            </a:r>
            <a:r>
              <a:rPr lang="en-US" dirty="0" err="1" smtClean="0">
                <a:solidFill>
                  <a:srgbClr val="FF0000"/>
                </a:solidFill>
              </a:rPr>
              <a:t>Unconjugated</a:t>
            </a:r>
            <a:r>
              <a:rPr lang="en-US" dirty="0" smtClean="0">
                <a:solidFill>
                  <a:srgbClr val="FF0000"/>
                </a:solidFill>
              </a:rPr>
              <a:t> - </a:t>
            </a:r>
            <a:r>
              <a:rPr lang="en-US" dirty="0" err="1" smtClean="0"/>
              <a:t>bilirubin</a:t>
            </a:r>
            <a:r>
              <a:rPr lang="en-US" dirty="0" smtClean="0"/>
              <a:t> deposited in brain cells …..necrosis of neurons</a:t>
            </a:r>
          </a:p>
          <a:p>
            <a:r>
              <a:rPr lang="en-US" dirty="0" smtClean="0"/>
              <a:t>Poor sucking, lethargy, altered consciousness, fever, high pitched cry, </a:t>
            </a:r>
            <a:r>
              <a:rPr lang="en-US" dirty="0" err="1" smtClean="0"/>
              <a:t>hypotonia</a:t>
            </a:r>
            <a:r>
              <a:rPr lang="en-US" dirty="0" smtClean="0"/>
              <a:t> ..death</a:t>
            </a:r>
          </a:p>
          <a:p>
            <a:r>
              <a:rPr lang="en-US" dirty="0" smtClean="0"/>
              <a:t>Complications –cerebral palsy, hearing loss, MR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534400" cy="5328592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Assesment</a:t>
            </a:r>
            <a:r>
              <a:rPr lang="en-US" dirty="0" smtClean="0"/>
              <a:t> of new born –   natural light</a:t>
            </a:r>
          </a:p>
          <a:p>
            <a:r>
              <a:rPr lang="en-US" dirty="0" smtClean="0"/>
              <a:t>History</a:t>
            </a:r>
          </a:p>
          <a:p>
            <a:r>
              <a:rPr lang="en-US" dirty="0" err="1" smtClean="0"/>
              <a:t>Icterus</a:t>
            </a:r>
            <a:r>
              <a:rPr lang="en-US" dirty="0" smtClean="0"/>
              <a:t> Face- 5-8mg/dl</a:t>
            </a:r>
          </a:p>
          <a:p>
            <a:r>
              <a:rPr lang="en-US" dirty="0" err="1" smtClean="0"/>
              <a:t>Icterus</a:t>
            </a:r>
            <a:r>
              <a:rPr lang="en-US" dirty="0" smtClean="0"/>
              <a:t> Trunk-10-12mg/dl</a:t>
            </a:r>
          </a:p>
          <a:p>
            <a:r>
              <a:rPr lang="en-US" dirty="0" err="1" smtClean="0"/>
              <a:t>Icterus</a:t>
            </a:r>
            <a:r>
              <a:rPr lang="en-US" dirty="0" smtClean="0"/>
              <a:t> Palm/sole - 15mg/dl</a:t>
            </a:r>
          </a:p>
          <a:p>
            <a:r>
              <a:rPr lang="en-US" dirty="0" err="1" smtClean="0"/>
              <a:t>Bilirubinometer</a:t>
            </a:r>
            <a:r>
              <a:rPr lang="en-US" dirty="0" smtClean="0"/>
              <a:t> – Non invasive method</a:t>
            </a:r>
          </a:p>
          <a:p>
            <a:pPr marL="0" indent="0">
              <a:buNone/>
              <a:defRPr/>
            </a:pPr>
            <a:r>
              <a:rPr lang="en-US" dirty="0" smtClean="0"/>
              <a:t>Blood  for  </a:t>
            </a:r>
            <a:r>
              <a:rPr lang="en-US" dirty="0" err="1" smtClean="0"/>
              <a:t>Bilirubin</a:t>
            </a:r>
            <a:r>
              <a:rPr lang="en-US" dirty="0" smtClean="0"/>
              <a:t>  - total conjugated &amp; </a:t>
            </a:r>
            <a:r>
              <a:rPr lang="en-US" dirty="0" err="1" smtClean="0"/>
              <a:t>unconjugated,Hb,RBC,Direct</a:t>
            </a:r>
            <a:r>
              <a:rPr lang="en-US" dirty="0" smtClean="0"/>
              <a:t> </a:t>
            </a:r>
            <a:r>
              <a:rPr lang="en-US" dirty="0" err="1" smtClean="0"/>
              <a:t>coomb</a:t>
            </a:r>
            <a:r>
              <a:rPr lang="en-US" dirty="0" smtClean="0"/>
              <a:t> </a:t>
            </a:r>
            <a:r>
              <a:rPr lang="en-US" dirty="0" err="1" smtClean="0"/>
              <a:t>test,LFT</a:t>
            </a:r>
            <a:r>
              <a:rPr lang="en-US" dirty="0" smtClean="0"/>
              <a:t>,</a:t>
            </a:r>
          </a:p>
          <a:p>
            <a:pPr marL="0" indent="0">
              <a:defRPr/>
            </a:pPr>
            <a:r>
              <a:rPr lang="en-US" dirty="0" smtClean="0"/>
              <a:t> TORCH </a:t>
            </a:r>
            <a:r>
              <a:rPr lang="en-US" dirty="0" err="1" smtClean="0"/>
              <a:t>titre</a:t>
            </a:r>
            <a:r>
              <a:rPr lang="en-US" dirty="0" smtClean="0"/>
              <a:t>-</a:t>
            </a:r>
            <a:endParaRPr lang="en-US" altLang="en-US" b="1" dirty="0" smtClean="0"/>
          </a:p>
          <a:p>
            <a:pPr>
              <a:buNone/>
              <a:defRPr/>
            </a:pPr>
            <a:r>
              <a:rPr lang="en-US" altLang="en-US" dirty="0" smtClean="0"/>
              <a:t>(</a:t>
            </a:r>
            <a:r>
              <a:rPr lang="en-US" altLang="en-US" b="1" dirty="0" smtClean="0"/>
              <a:t>TORCH infections-</a:t>
            </a:r>
            <a:r>
              <a:rPr lang="en-US" altLang="en-US" dirty="0" err="1" smtClean="0"/>
              <a:t>Toxoplasmosis,GonorrheaSyphilis,Varicella</a:t>
            </a:r>
            <a:r>
              <a:rPr lang="en-US" altLang="en-US" dirty="0" smtClean="0"/>
              <a:t>-</a:t>
            </a:r>
            <a:r>
              <a:rPr lang="en-US" altLang="en-US" dirty="0" err="1" smtClean="0"/>
              <a:t>zoster,Hepatitis</a:t>
            </a:r>
            <a:r>
              <a:rPr lang="en-US" altLang="en-US" dirty="0" smtClean="0"/>
              <a:t> B virus (HBV)Human immunodeficiency virus (HIV) and acquired immunodeficiency syndrome (AIDS)</a:t>
            </a:r>
          </a:p>
          <a:p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>
            <a:off x="4034729" y="1517999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Phototherapy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8674" name="Picture 2" descr="http://www.sleeplessinkl.com/wp-content/uploads/2012/05/jaundice_photo_thera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4876800" cy="3657600"/>
          </a:xfrm>
          <a:prstGeom prst="rect">
            <a:avLst/>
          </a:prstGeom>
          <a:noFill/>
        </p:spPr>
      </p:pic>
      <p:pic>
        <p:nvPicPr>
          <p:cNvPr id="28676" name="Picture 4" descr="http://www.myhousecallmd.com/wp-content/uploads/2010/12/Baby-with-Jaundice-getting-Photothera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600200"/>
            <a:ext cx="3810000" cy="3581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1210146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MANAGEMENT</a:t>
            </a:r>
            <a:br>
              <a:rPr lang="en-US" sz="4000" dirty="0" smtClean="0"/>
            </a:br>
            <a:r>
              <a:rPr lang="en-US" sz="4000" b="1" dirty="0" smtClean="0">
                <a:solidFill>
                  <a:srgbClr val="7030A0"/>
                </a:solidFill>
              </a:rPr>
              <a:t>Phototherapy for </a:t>
            </a:r>
            <a:r>
              <a:rPr lang="en-US" sz="4000" b="1" dirty="0" err="1" smtClean="0">
                <a:solidFill>
                  <a:srgbClr val="7030A0"/>
                </a:solidFill>
              </a:rPr>
              <a:t>Hyperbilirubinemia</a:t>
            </a:r>
            <a:r>
              <a:rPr lang="en-US" sz="4000" b="1" dirty="0" smtClean="0">
                <a:solidFill>
                  <a:srgbClr val="7030A0"/>
                </a:solidFill>
              </a:rPr>
              <a:t/>
            </a:r>
            <a:br>
              <a:rPr lang="en-US" sz="4000" b="1" dirty="0" smtClean="0">
                <a:solidFill>
                  <a:srgbClr val="7030A0"/>
                </a:solidFill>
              </a:rPr>
            </a:b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Phototherapy – mechanism - </a:t>
            </a:r>
            <a:r>
              <a:rPr lang="en-US" dirty="0" err="1" smtClean="0"/>
              <a:t>bilirubin</a:t>
            </a:r>
            <a:r>
              <a:rPr lang="en-US" dirty="0" smtClean="0"/>
              <a:t> in skin converted  into water-soluble </a:t>
            </a:r>
            <a:r>
              <a:rPr lang="en-US" dirty="0" err="1" smtClean="0"/>
              <a:t>bilirubin</a:t>
            </a:r>
            <a:r>
              <a:rPr lang="en-US" dirty="0" smtClean="0"/>
              <a:t> and  excreted in bile &amp; urine.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Keep baby open under phototherapy.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Cover the genitals with nappy.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Cover  eyes with eye pads.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Side effects of phototherapy</a:t>
            </a:r>
            <a:r>
              <a:rPr lang="en-US" dirty="0" smtClean="0"/>
              <a:t>: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/>
              <a:t>Frequent   loose, green stools, skin changes-Bronze Baby Syndrome – skin looks dusky </a:t>
            </a:r>
            <a:r>
              <a:rPr lang="en-US" dirty="0" err="1" smtClean="0"/>
              <a:t>color,Gonadal</a:t>
            </a:r>
            <a:r>
              <a:rPr lang="en-US" dirty="0" smtClean="0"/>
              <a:t> </a:t>
            </a:r>
            <a:r>
              <a:rPr lang="en-US" dirty="0" err="1" smtClean="0"/>
              <a:t>damage,Retinal</a:t>
            </a:r>
            <a:r>
              <a:rPr lang="en-US" dirty="0" smtClean="0"/>
              <a:t> damage.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400" dirty="0" smtClean="0">
                <a:solidFill>
                  <a:srgbClr val="164C6C"/>
                </a:solidFill>
              </a:rPr>
              <a:t>Risk for baby under Phototherapy</a:t>
            </a:r>
          </a:p>
        </p:txBody>
      </p:sp>
      <p:sp>
        <p:nvSpPr>
          <p:cNvPr id="890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Risk of injury to eyes</a:t>
            </a:r>
          </a:p>
          <a:p>
            <a:pPr eaLnBrk="1" hangingPunct="1"/>
            <a:r>
              <a:rPr lang="en-US" dirty="0" smtClean="0"/>
              <a:t>Risk of injury to gonads</a:t>
            </a:r>
          </a:p>
          <a:p>
            <a:pPr eaLnBrk="1" hangingPunct="1"/>
            <a:r>
              <a:rPr lang="en-US" dirty="0" smtClean="0"/>
              <a:t>Risk of impaired skin integrity</a:t>
            </a:r>
          </a:p>
          <a:p>
            <a:pPr eaLnBrk="1" hangingPunct="1"/>
            <a:r>
              <a:rPr lang="en-US" dirty="0" smtClean="0"/>
              <a:t>Risk for fluid volume deficiency</a:t>
            </a:r>
          </a:p>
          <a:p>
            <a:pPr eaLnBrk="1" hangingPunct="1"/>
            <a:r>
              <a:rPr lang="en-US" dirty="0" smtClean="0"/>
              <a:t>Risk for hyperthermia  or hypothermia</a:t>
            </a:r>
          </a:p>
          <a:p>
            <a:pPr eaLnBrk="1" hangingPunct="1"/>
            <a:r>
              <a:rPr lang="en-US" dirty="0" smtClean="0"/>
              <a:t>Risk of neurological injury</a:t>
            </a:r>
          </a:p>
          <a:p>
            <a:pPr eaLnBrk="1" hangingPunct="1"/>
            <a:r>
              <a:rPr lang="en-US" dirty="0" smtClean="0"/>
              <a:t>Imbalance nutrition</a:t>
            </a:r>
          </a:p>
          <a:p>
            <a:pPr eaLnBrk="1" hangingPunct="1"/>
            <a:r>
              <a:rPr lang="en-US" dirty="0" smtClean="0"/>
              <a:t>Parental anxiety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63651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Drug therapy – to bind </a:t>
            </a:r>
            <a:r>
              <a:rPr lang="en-US" dirty="0" err="1" smtClean="0"/>
              <a:t>unconjugated</a:t>
            </a:r>
            <a:r>
              <a:rPr lang="en-US" dirty="0" smtClean="0"/>
              <a:t> </a:t>
            </a:r>
            <a:r>
              <a:rPr lang="en-US" dirty="0" err="1" smtClean="0"/>
              <a:t>bilurubin</a:t>
            </a:r>
            <a:r>
              <a:rPr lang="en-US" dirty="0" smtClean="0"/>
              <a:t> in gut – </a:t>
            </a:r>
            <a:r>
              <a:rPr lang="en-US" dirty="0" err="1" smtClean="0"/>
              <a:t>charcol,agar</a:t>
            </a:r>
            <a:r>
              <a:rPr lang="en-US" dirty="0" smtClean="0"/>
              <a:t>, </a:t>
            </a:r>
            <a:r>
              <a:rPr lang="en-US" dirty="0" err="1" smtClean="0"/>
              <a:t>cholestyramine</a:t>
            </a:r>
            <a:endParaRPr lang="en-US" dirty="0" smtClean="0"/>
          </a:p>
          <a:p>
            <a:r>
              <a:rPr lang="en-US" dirty="0" smtClean="0"/>
              <a:t>To promote conjugation of </a:t>
            </a:r>
            <a:r>
              <a:rPr lang="en-US" dirty="0" err="1" smtClean="0"/>
              <a:t>bilurubin</a:t>
            </a:r>
            <a:r>
              <a:rPr lang="en-US" dirty="0" smtClean="0"/>
              <a:t>- </a:t>
            </a:r>
            <a:r>
              <a:rPr lang="en-US" dirty="0" err="1" smtClean="0"/>
              <a:t>orotic</a:t>
            </a:r>
            <a:r>
              <a:rPr lang="en-US" dirty="0" smtClean="0"/>
              <a:t> acid</a:t>
            </a:r>
          </a:p>
          <a:p>
            <a:r>
              <a:rPr lang="en-US" dirty="0" smtClean="0"/>
              <a:t>Metabolic precursor – UDPG ACID</a:t>
            </a:r>
          </a:p>
          <a:p>
            <a:r>
              <a:rPr lang="en-US" dirty="0" smtClean="0"/>
              <a:t>Albumin infusion before EBT-Exchange blood transfusion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364872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en-US" sz="3600" dirty="0" smtClean="0"/>
              <a:t>Exchange Blood Transfusion</a:t>
            </a:r>
            <a:br>
              <a:rPr lang="en-US" sz="3600" dirty="0" smtClean="0"/>
            </a:br>
            <a:r>
              <a:rPr lang="en-US" sz="3600" dirty="0" smtClean="0">
                <a:solidFill>
                  <a:srgbClr val="C00000"/>
                </a:solidFill>
              </a:rPr>
              <a:t>EBT - </a:t>
            </a:r>
            <a:r>
              <a:rPr lang="en-US" sz="3600" dirty="0" smtClean="0"/>
              <a:t>80 MI/KG DOUBLE VOLUME</a:t>
            </a:r>
            <a:br>
              <a:rPr lang="en-US" sz="3600" dirty="0" smtClean="0"/>
            </a:br>
            <a:r>
              <a:rPr lang="en-US" sz="3600" dirty="0" smtClean="0">
                <a:solidFill>
                  <a:srgbClr val="C00000"/>
                </a:solidFill>
              </a:rPr>
              <a:t>Blood – compatible with mother is used</a:t>
            </a:r>
            <a:r>
              <a:rPr lang="en-US" dirty="0" smtClean="0">
                <a:solidFill>
                  <a:srgbClr val="C00000"/>
                </a:solidFill>
              </a:rPr>
              <a:t/>
            </a:r>
            <a:br>
              <a:rPr lang="en-US" dirty="0" smtClean="0">
                <a:solidFill>
                  <a:srgbClr val="C00000"/>
                </a:solidFill>
              </a:rPr>
            </a:br>
            <a:endParaRPr lang="en-US" dirty="0" smtClean="0"/>
          </a:p>
        </p:txBody>
      </p:sp>
      <p:pic>
        <p:nvPicPr>
          <p:cNvPr id="91139" name="Picture 4" descr="Procedu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4572000" cy="3231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6705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6984776"/>
          </a:xfrm>
        </p:spPr>
        <p:txBody>
          <a:bodyPr>
            <a:normAutofit fontScale="9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3600" dirty="0" smtClean="0">
                <a:solidFill>
                  <a:srgbClr val="C00000"/>
                </a:solidFill>
              </a:rPr>
              <a:t>References:</a:t>
            </a:r>
            <a:r>
              <a:rPr lang="en-IN" sz="2700" dirty="0" smtClean="0"/>
              <a:t/>
            </a:r>
            <a:br>
              <a:rPr lang="en-IN" sz="2700" dirty="0" smtClean="0"/>
            </a:br>
            <a:r>
              <a:rPr lang="en-IN" sz="2700" dirty="0" smtClean="0"/>
              <a:t>1.</a:t>
            </a:r>
            <a:r>
              <a:rPr lang="en-US" sz="2700" dirty="0" smtClean="0">
                <a:latin typeface="Arial"/>
              </a:rPr>
              <a:t>Text book on Care of Newborn – </a:t>
            </a:r>
            <a:r>
              <a:rPr lang="en-US" sz="2700" dirty="0" err="1" smtClean="0">
                <a:latin typeface="Arial"/>
              </a:rPr>
              <a:t>Meharban</a:t>
            </a:r>
            <a:r>
              <a:rPr lang="en-US" sz="2700" dirty="0" smtClean="0">
                <a:latin typeface="Arial"/>
              </a:rPr>
              <a:t> Singh, VI 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Arial"/>
              </a:rPr>
              <a:t>2.Ghai Essential Pediatrics- VI Edition- 2004.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Arial"/>
              </a:rPr>
              <a:t>Manual of Neonatal care – John P. </a:t>
            </a:r>
            <a:r>
              <a:rPr lang="en-US" sz="2700" dirty="0" err="1" smtClean="0">
                <a:latin typeface="Arial"/>
              </a:rPr>
              <a:t>Cloherty</a:t>
            </a:r>
            <a:r>
              <a:rPr lang="en-US" sz="2700" dirty="0" smtClean="0">
                <a:latin typeface="Arial"/>
              </a:rPr>
              <a:t> V 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Arial"/>
              </a:rPr>
              <a:t>3.Nelson Text Book of Pediatrics – 17th Edition 2004.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Symbol"/>
              </a:rPr>
              <a:t> 4.</a:t>
            </a:r>
            <a:r>
              <a:rPr lang="en-US" sz="2700" dirty="0" smtClean="0">
                <a:latin typeface="Arial"/>
              </a:rPr>
              <a:t>Managing Newborn Problems. A guide for doctors, nurses, and midwives: WHO Publication, 2003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Arial"/>
              </a:rPr>
              <a:t>5.www.gmch.gov.in/e-study/e lectures/Pediatrics/managementoflwb.pdf · PDF </a:t>
            </a:r>
            <a:r>
              <a:rPr lang="en-US" sz="2700" dirty="0" err="1" smtClean="0">
                <a:latin typeface="Arial"/>
              </a:rPr>
              <a:t>file,Teaching</a:t>
            </a:r>
            <a:r>
              <a:rPr lang="en-US" sz="2700" dirty="0" smtClean="0">
                <a:latin typeface="Arial"/>
              </a:rPr>
              <a:t> Aids: NNF</a:t>
            </a:r>
            <a:br>
              <a:rPr lang="en-US" sz="2700" dirty="0" smtClean="0">
                <a:latin typeface="Arial"/>
              </a:rPr>
            </a:br>
            <a:r>
              <a:rPr lang="en-US" sz="2700" dirty="0" smtClean="0">
                <a:latin typeface="Arial"/>
              </a:rPr>
              <a:t>6.Pediatric </a:t>
            </a:r>
            <a:r>
              <a:rPr lang="en-US" sz="2700" smtClean="0">
                <a:latin typeface="Arial"/>
              </a:rPr>
              <a:t>Nursing-2</a:t>
            </a:r>
            <a:r>
              <a:rPr lang="en-US" sz="2700" baseline="30000" smtClean="0">
                <a:latin typeface="Arial"/>
              </a:rPr>
              <a:t>nd</a:t>
            </a:r>
            <a:r>
              <a:rPr lang="en-US" sz="2700" smtClean="0">
                <a:latin typeface="Arial"/>
              </a:rPr>
              <a:t> </a:t>
            </a:r>
            <a:r>
              <a:rPr lang="en-US" sz="2700" smtClean="0">
                <a:latin typeface="Arial"/>
              </a:rPr>
              <a:t>edition </a:t>
            </a:r>
            <a:r>
              <a:rPr lang="en-US" sz="2700" dirty="0" err="1" smtClean="0">
                <a:latin typeface="Arial"/>
              </a:rPr>
              <a:t>Parul</a:t>
            </a:r>
            <a:r>
              <a:rPr lang="en-US" sz="2700" dirty="0" smtClean="0">
                <a:latin typeface="Arial"/>
              </a:rPr>
              <a:t> </a:t>
            </a:r>
            <a:r>
              <a:rPr lang="en-US" sz="2700" dirty="0" err="1" smtClean="0">
                <a:latin typeface="Arial"/>
              </a:rPr>
              <a:t>Datta</a:t>
            </a:r>
            <a:r>
              <a:rPr lang="en-US" sz="5400" dirty="0" smtClean="0">
                <a:latin typeface="Arial"/>
              </a:rPr>
              <a:t/>
            </a:r>
            <a:br>
              <a:rPr lang="en-US" sz="5400" dirty="0" smtClean="0">
                <a:latin typeface="Arial"/>
              </a:rPr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>  </a:t>
            </a:r>
            <a:endParaRPr lang="en-IN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Isn’t he lovely?</a:t>
            </a:r>
          </a:p>
        </p:txBody>
      </p:sp>
      <p:pic>
        <p:nvPicPr>
          <p:cNvPr id="92163" name="Picture 3" descr="Newborn exa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5334000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1258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Assignment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IN" sz="2000" dirty="0" smtClean="0"/>
              <a:t>Q.1MCQ</a:t>
            </a:r>
          </a:p>
          <a:p>
            <a:pPr>
              <a:buNone/>
            </a:pPr>
            <a:r>
              <a:rPr lang="en-US" sz="2000" dirty="0" smtClean="0"/>
              <a:t>1. Onset of  physiological jaundice is ------------ </a:t>
            </a:r>
            <a:endParaRPr lang="en-IN" sz="2000" dirty="0" smtClean="0"/>
          </a:p>
          <a:p>
            <a:r>
              <a:rPr lang="en-US" sz="2000" dirty="0" smtClean="0"/>
              <a:t>a. After 24 Hrs		</a:t>
            </a:r>
            <a:endParaRPr lang="en-IN" sz="2000" dirty="0" smtClean="0"/>
          </a:p>
          <a:p>
            <a:r>
              <a:rPr lang="en-US" sz="2000" dirty="0" smtClean="0"/>
              <a:t>b. 2</a:t>
            </a:r>
            <a:r>
              <a:rPr lang="en-US" sz="2000" baseline="30000" dirty="0" smtClean="0"/>
              <a:t>nd</a:t>
            </a:r>
            <a:r>
              <a:rPr lang="en-US" sz="2000" dirty="0" smtClean="0"/>
              <a:t> –4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Day</a:t>
            </a:r>
            <a:endParaRPr lang="en-IN" sz="2000" dirty="0" smtClean="0"/>
          </a:p>
          <a:p>
            <a:r>
              <a:rPr lang="en-US" sz="2000" dirty="0" smtClean="0"/>
              <a:t>c. 4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–7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Day		</a:t>
            </a:r>
            <a:endParaRPr lang="en-IN" sz="2000" dirty="0" smtClean="0"/>
          </a:p>
          <a:p>
            <a:r>
              <a:rPr lang="en-US" sz="2000" dirty="0" smtClean="0"/>
              <a:t>d. First 24hrs after birth.</a:t>
            </a:r>
          </a:p>
          <a:p>
            <a:pPr>
              <a:buNone/>
            </a:pPr>
            <a:r>
              <a:rPr lang="en-US" sz="2000" dirty="0" smtClean="0"/>
              <a:t>Q.2-BAQ</a:t>
            </a:r>
          </a:p>
          <a:p>
            <a:pPr>
              <a:buNone/>
            </a:pPr>
            <a:r>
              <a:rPr lang="en-US" sz="2000" dirty="0" smtClean="0"/>
              <a:t>1.Define neonatal Jaundice.</a:t>
            </a:r>
          </a:p>
          <a:p>
            <a:pPr>
              <a:buNone/>
            </a:pPr>
            <a:r>
              <a:rPr lang="en-US" sz="2000" dirty="0" smtClean="0"/>
              <a:t>2.Write classification of neonatal Jaundice.</a:t>
            </a:r>
          </a:p>
          <a:p>
            <a:pPr>
              <a:buNone/>
            </a:pPr>
            <a:r>
              <a:rPr lang="en-US" sz="2000" dirty="0" smtClean="0"/>
              <a:t>3.List clinical symptoms of neonatal Jaundice.</a:t>
            </a:r>
          </a:p>
          <a:p>
            <a:pPr>
              <a:buNone/>
            </a:pPr>
            <a:r>
              <a:rPr lang="en-US" sz="2000" dirty="0" smtClean="0"/>
              <a:t>Q3  SAQ</a:t>
            </a:r>
          </a:p>
          <a:p>
            <a:pPr>
              <a:buNone/>
            </a:pPr>
            <a:r>
              <a:rPr lang="en-US" sz="2000" dirty="0" smtClean="0"/>
              <a:t>    Care of baby under phototherapy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IN" sz="2000" dirty="0" smtClean="0"/>
          </a:p>
          <a:p>
            <a:pPr>
              <a:buNone/>
            </a:pPr>
            <a:endParaRPr lang="en-IN" dirty="0" smtClean="0"/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 fontScale="90000"/>
          </a:bodyPr>
          <a:lstStyle/>
          <a:p>
            <a:r>
              <a:rPr lang="en-IN" sz="3600" dirty="0" smtClean="0"/>
              <a:t>Thanks FOR SUPPORT AND GUIDANCE</a:t>
            </a:r>
            <a:br>
              <a:rPr lang="en-IN" sz="3600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>DR.VAISHALI RAJSINH MOHITE</a:t>
            </a:r>
            <a:br>
              <a:rPr lang="en-IN" dirty="0" smtClean="0"/>
            </a:br>
            <a:r>
              <a:rPr lang="en-IN" dirty="0" smtClean="0"/>
              <a:t>DEAN,KINS,KARAD 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207096"/>
          </a:xfrm>
        </p:spPr>
        <p:txBody>
          <a:bodyPr>
            <a:normAutofit fontScale="40000" lnSpcReduction="20000"/>
          </a:bodyPr>
          <a:lstStyle/>
          <a:p>
            <a:r>
              <a:rPr lang="en-IN" sz="58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SPECIAL THANKS TO,</a:t>
            </a:r>
          </a:p>
          <a:p>
            <a:endParaRPr lang="en-IN" dirty="0" smtClean="0"/>
          </a:p>
          <a:p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DR.MV.GHORPADE</a:t>
            </a:r>
          </a:p>
          <a:p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REGISTRAR,KVV,KARAD</a:t>
            </a:r>
          </a:p>
          <a:p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DR.YUGANDHARS KADAM</a:t>
            </a:r>
          </a:p>
          <a:p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IN" sz="57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Prof.and</a:t>
            </a:r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Head</a:t>
            </a:r>
            <a:r>
              <a:rPr lang="en-IN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575</Words>
  <Application>Microsoft Office PowerPoint</Application>
  <PresentationFormat>On-screen Show (4:3)</PresentationFormat>
  <Paragraphs>145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Calibri</vt:lpstr>
      <vt:lpstr>Constantia</vt:lpstr>
      <vt:lpstr>Symbol</vt:lpstr>
      <vt:lpstr>Times New Roman</vt:lpstr>
      <vt:lpstr>Wingdings</vt:lpstr>
      <vt:lpstr>Wingdings 2</vt:lpstr>
      <vt:lpstr>Office Theme</vt:lpstr>
      <vt:lpstr>Flow</vt:lpstr>
      <vt:lpstr>1_Flow</vt:lpstr>
      <vt:lpstr>Centre For Distance And Online Education (CDOE) </vt:lpstr>
      <vt:lpstr>Neonatal Jaundice </vt:lpstr>
      <vt:lpstr> Introduction</vt:lpstr>
      <vt:lpstr>Clinical Features</vt:lpstr>
      <vt:lpstr>Baby’s with Neonatal Jaundice </vt:lpstr>
      <vt:lpstr>Neonatal Jaundice -Classification</vt:lpstr>
      <vt:lpstr> Physiological Jaundice  </vt:lpstr>
      <vt:lpstr> Pathological Jaundice  </vt:lpstr>
      <vt:lpstr>PATHOPHYSIOLOGY Normal mechanism                                                                                                  Neonatal Jaundice</vt:lpstr>
      <vt:lpstr>Complications</vt:lpstr>
      <vt:lpstr>Diagnosis</vt:lpstr>
      <vt:lpstr>Phototherapy</vt:lpstr>
      <vt:lpstr> MANAGEMENT Phototherapy for Hyperbilirubinemia </vt:lpstr>
      <vt:lpstr>Risk for baby under Phototherapy</vt:lpstr>
      <vt:lpstr>MANAGEMENT</vt:lpstr>
      <vt:lpstr>Exchange Blood Transfusion EBT - 80 MI/KG DOUBLE VOLUME Blood – compatible with mother is used </vt:lpstr>
      <vt:lpstr>     References: 1.Text book on Care of Newborn – Meharban Singh, VI  2.Ghai Essential Pediatrics- VI Edition- 2004. Manual of Neonatal care – John P. Cloherty V  3.Nelson Text Book of Pediatrics – 17th Edition 2004.  4.Managing Newborn Problems. A guide for doctors, nurses, and midwives: WHO Publication, 2003 5.www.gmch.gov.in/e-study/e lectures/Pediatrics/managementoflwb.pdf · PDF file,Teaching Aids: NNF 6.Pediatric Nursing-2nd edition Parul Datta     </vt:lpstr>
      <vt:lpstr>Isn’t he lovely?</vt:lpstr>
      <vt:lpstr>Assignment</vt:lpstr>
      <vt:lpstr>Thanks FOR SUPPORT AND GUIDANCE  DR.VAISHALI RAJSINH MOHITE DEAN,KINS,KARAD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PROBLEMS IN NEWBORNS AND ITS MANAGEMENT.</dc:title>
  <dc:creator>mypc</dc:creator>
  <cp:lastModifiedBy>KARALE</cp:lastModifiedBy>
  <cp:revision>44</cp:revision>
  <dcterms:created xsi:type="dcterms:W3CDTF">2014-01-22T16:42:06Z</dcterms:created>
  <dcterms:modified xsi:type="dcterms:W3CDTF">2025-03-01T05:23:09Z</dcterms:modified>
</cp:coreProperties>
</file>