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4" r:id="rId2"/>
    <p:sldId id="295" r:id="rId3"/>
    <p:sldId id="256" r:id="rId4"/>
    <p:sldId id="301" r:id="rId5"/>
    <p:sldId id="302" r:id="rId6"/>
    <p:sldId id="303" r:id="rId7"/>
    <p:sldId id="311" r:id="rId8"/>
    <p:sldId id="296" r:id="rId9"/>
    <p:sldId id="297" r:id="rId10"/>
    <p:sldId id="298" r:id="rId11"/>
    <p:sldId id="299" r:id="rId12"/>
    <p:sldId id="300" r:id="rId13"/>
    <p:sldId id="317" r:id="rId14"/>
    <p:sldId id="310" r:id="rId15"/>
    <p:sldId id="312" r:id="rId16"/>
    <p:sldId id="313" r:id="rId17"/>
    <p:sldId id="314" r:id="rId18"/>
    <p:sldId id="315" r:id="rId19"/>
    <p:sldId id="316" r:id="rId20"/>
    <p:sldId id="27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660"/>
  </p:normalViewPr>
  <p:slideViewPr>
    <p:cSldViewPr>
      <p:cViewPr varScale="1">
        <p:scale>
          <a:sx n="78" d="100"/>
          <a:sy n="78" d="100"/>
        </p:scale>
        <p:origin x="1594"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51E5456-6401-4A33-8D54-9AD8A0AB8518}" type="datetimeFigureOut">
              <a:rPr lang="en-US" smtClean="0"/>
              <a:t>11/23/2023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B4284-B7ED-4071-AF85-8333B8DB56C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E5456-6401-4A33-8D54-9AD8A0AB8518}" type="datetimeFigureOut">
              <a:rPr lang="en-US" smtClean="0"/>
              <a:t>11/23/2023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B4284-B7ED-4071-AF85-8333B8DB56C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E5456-6401-4A33-8D54-9AD8A0AB8518}" type="datetimeFigureOut">
              <a:rPr lang="en-US" smtClean="0"/>
              <a:t>11/23/2023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B4284-B7ED-4071-AF85-8333B8DB56C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E5456-6401-4A33-8D54-9AD8A0AB8518}" type="datetimeFigureOut">
              <a:rPr lang="en-US" smtClean="0"/>
              <a:t>11/23/2023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B4284-B7ED-4071-AF85-8333B8DB56C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1E5456-6401-4A33-8D54-9AD8A0AB8518}" type="datetimeFigureOut">
              <a:rPr lang="en-US" smtClean="0"/>
              <a:t>11/23/2023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B4284-B7ED-4071-AF85-8333B8DB56C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51E5456-6401-4A33-8D54-9AD8A0AB8518}" type="datetimeFigureOut">
              <a:rPr lang="en-US" smtClean="0"/>
              <a:t>11/23/2023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AB4284-B7ED-4071-AF85-8333B8DB56C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51E5456-6401-4A33-8D54-9AD8A0AB8518}" type="datetimeFigureOut">
              <a:rPr lang="en-US" smtClean="0"/>
              <a:t>11/23/2023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AB4284-B7ED-4071-AF85-8333B8DB56C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51E5456-6401-4A33-8D54-9AD8A0AB8518}" type="datetimeFigureOut">
              <a:rPr lang="en-US" smtClean="0"/>
              <a:t>11/23/2023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AB4284-B7ED-4071-AF85-8333B8DB56C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1E5456-6401-4A33-8D54-9AD8A0AB8518}" type="datetimeFigureOut">
              <a:rPr lang="en-US" smtClean="0"/>
              <a:t>11/23/2023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AB4284-B7ED-4071-AF85-8333B8DB56C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1E5456-6401-4A33-8D54-9AD8A0AB8518}" type="datetimeFigureOut">
              <a:rPr lang="en-US" smtClean="0"/>
              <a:t>11/23/2023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AB4284-B7ED-4071-AF85-8333B8DB56C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1E5456-6401-4A33-8D54-9AD8A0AB8518}" type="datetimeFigureOut">
              <a:rPr lang="en-US" smtClean="0"/>
              <a:t>11/23/2023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AB4284-B7ED-4071-AF85-8333B8DB56C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1E5456-6401-4A33-8D54-9AD8A0AB8518}" type="datetimeFigureOut">
              <a:rPr lang="en-US" smtClean="0"/>
              <a:t>11/23/2023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AB4284-B7ED-4071-AF85-8333B8DB56C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4996BF-6562-AD9D-55A0-F8D8CEC70D09}"/>
              </a:ext>
            </a:extLst>
          </p:cNvPr>
          <p:cNvSpPr>
            <a:spLocks noGrp="1"/>
          </p:cNvSpPr>
          <p:nvPr>
            <p:ph idx="1"/>
          </p:nvPr>
        </p:nvSpPr>
        <p:spPr>
          <a:xfrm>
            <a:off x="0" y="0"/>
            <a:ext cx="9144000" cy="6126163"/>
          </a:xfrm>
        </p:spPr>
        <p:txBody>
          <a:bodyPr>
            <a:noAutofit/>
          </a:bodyPr>
          <a:lstStyle/>
          <a:p>
            <a:pPr algn="ctr">
              <a:lnSpc>
                <a:spcPct val="200000"/>
              </a:lnSpc>
            </a:pPr>
            <a:r>
              <a:rPr lang="en-US" b="1" dirty="0">
                <a:solidFill>
                  <a:srgbClr val="0070C0"/>
                </a:solidFill>
                <a:latin typeface="Times New Roman" panose="02020603050405020304" pitchFamily="18" charset="0"/>
                <a:cs typeface="Times New Roman" panose="02020603050405020304" pitchFamily="18" charset="0"/>
              </a:rPr>
              <a:t>CENTER FOR DISTANCE AND ONLINE EDUCATION</a:t>
            </a:r>
          </a:p>
          <a:p>
            <a:pPr algn="ctr">
              <a:lnSpc>
                <a:spcPct val="200000"/>
              </a:lnSpc>
            </a:pPr>
            <a:r>
              <a:rPr lang="en-US" b="1" dirty="0">
                <a:solidFill>
                  <a:srgbClr val="0070C0"/>
                </a:solidFill>
                <a:latin typeface="Times New Roman" panose="02020603050405020304" pitchFamily="18" charset="0"/>
                <a:cs typeface="Times New Roman" panose="02020603050405020304" pitchFamily="18" charset="0"/>
              </a:rPr>
              <a:t>(CDOE)</a:t>
            </a:r>
          </a:p>
          <a:p>
            <a:pPr algn="ctr">
              <a:lnSpc>
                <a:spcPct val="200000"/>
              </a:lnSpc>
            </a:pPr>
            <a:r>
              <a:rPr lang="en-US" b="1" dirty="0">
                <a:solidFill>
                  <a:srgbClr val="0070C0"/>
                </a:solidFill>
                <a:latin typeface="Times New Roman" panose="02020603050405020304" pitchFamily="18" charset="0"/>
                <a:cs typeface="Times New Roman" panose="02020603050405020304" pitchFamily="18" charset="0"/>
              </a:rPr>
              <a:t>IN ASSOCIATION WITH </a:t>
            </a:r>
          </a:p>
          <a:p>
            <a:pPr algn="ctr">
              <a:lnSpc>
                <a:spcPct val="200000"/>
              </a:lnSpc>
            </a:pPr>
            <a:r>
              <a:rPr lang="en-US" b="1" dirty="0">
                <a:solidFill>
                  <a:srgbClr val="0070C0"/>
                </a:solidFill>
                <a:latin typeface="Times New Roman" panose="02020603050405020304" pitchFamily="18" charset="0"/>
                <a:cs typeface="Times New Roman" panose="02020603050405020304" pitchFamily="18" charset="0"/>
              </a:rPr>
              <a:t>EDUCATIONAL TECHNOLOGY CELL </a:t>
            </a:r>
          </a:p>
          <a:p>
            <a:pPr algn="ctr">
              <a:lnSpc>
                <a:spcPct val="200000"/>
              </a:lnSpc>
            </a:pPr>
            <a:r>
              <a:rPr lang="en-US" b="1" dirty="0">
                <a:solidFill>
                  <a:srgbClr val="0070C0"/>
                </a:solidFill>
                <a:latin typeface="Times New Roman" panose="02020603050405020304" pitchFamily="18" charset="0"/>
                <a:cs typeface="Times New Roman" panose="02020603050405020304" pitchFamily="18" charset="0"/>
              </a:rPr>
              <a:t>PRESENTS </a:t>
            </a:r>
            <a:endParaRPr lang="en-IN"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40092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D7511-0BCD-01BF-0990-0A5E8A36183D}"/>
              </a:ext>
            </a:extLst>
          </p:cNvPr>
          <p:cNvSpPr>
            <a:spLocks noGrp="1"/>
          </p:cNvSpPr>
          <p:nvPr>
            <p:ph type="title"/>
          </p:nvPr>
        </p:nvSpPr>
        <p:spPr/>
        <p:txBody>
          <a:bodyPr>
            <a:normAutofit/>
          </a:bodyPr>
          <a:lstStyle/>
          <a:p>
            <a:r>
              <a:rPr lang="en-US" sz="3200" b="1" dirty="0">
                <a:latin typeface="Times New Roman" panose="02020603050405020304" pitchFamily="18" charset="0"/>
                <a:cs typeface="Times New Roman" panose="02020603050405020304" pitchFamily="18" charset="0"/>
              </a:rPr>
              <a:t>TYMPANIC THERMOMETER </a:t>
            </a:r>
            <a:endParaRPr lang="en-IN" sz="3200" b="1" dirty="0">
              <a:latin typeface="Times New Roman" panose="02020603050405020304" pitchFamily="18" charset="0"/>
              <a:cs typeface="Times New Roman" panose="02020603050405020304" pitchFamily="18" charset="0"/>
            </a:endParaRPr>
          </a:p>
        </p:txBody>
      </p:sp>
      <p:pic>
        <p:nvPicPr>
          <p:cNvPr id="2050" name="Picture 2" descr="Ear Thermometer">
            <a:extLst>
              <a:ext uri="{FF2B5EF4-FFF2-40B4-BE49-F238E27FC236}">
                <a16:creationId xmlns:a16="http://schemas.microsoft.com/office/drawing/2014/main" id="{7FEED695-AF2A-715C-264F-19B6F3FD366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1" y="1676400"/>
            <a:ext cx="7543800" cy="4571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3197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5549A-0FA1-6F7F-2B46-54A8F6E1A9D1}"/>
              </a:ext>
            </a:extLst>
          </p:cNvPr>
          <p:cNvSpPr>
            <a:spLocks noGrp="1"/>
          </p:cNvSpPr>
          <p:nvPr>
            <p:ph type="title"/>
          </p:nvPr>
        </p:nvSpPr>
        <p:spPr/>
        <p:txBody>
          <a:bodyPr>
            <a:normAutofit/>
          </a:bodyPr>
          <a:lstStyle/>
          <a:p>
            <a:r>
              <a:rPr lang="en-US" sz="3200" b="1" dirty="0">
                <a:latin typeface="Times New Roman" panose="02020603050405020304" pitchFamily="18" charset="0"/>
                <a:cs typeface="Times New Roman" panose="02020603050405020304" pitchFamily="18" charset="0"/>
              </a:rPr>
              <a:t>DIGITAL THERMOMETER </a:t>
            </a:r>
            <a:endParaRPr lang="en-IN" sz="3200" b="1" dirty="0">
              <a:latin typeface="Times New Roman" panose="02020603050405020304" pitchFamily="18" charset="0"/>
              <a:cs typeface="Times New Roman" panose="02020603050405020304" pitchFamily="18" charset="0"/>
            </a:endParaRPr>
          </a:p>
        </p:txBody>
      </p:sp>
      <p:pic>
        <p:nvPicPr>
          <p:cNvPr id="3076" name="Picture 4" descr="GEN-X Digital Thermometer |Buy Online at best price in India from  Healthklin.com">
            <a:extLst>
              <a:ext uri="{FF2B5EF4-FFF2-40B4-BE49-F238E27FC236}">
                <a16:creationId xmlns:a16="http://schemas.microsoft.com/office/drawing/2014/main" id="{42A6217D-A897-4D81-BEC4-8DB5B401F1E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57400" y="1981200"/>
            <a:ext cx="4419600"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7935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27377-EDFC-70B6-E160-05ED0BF67DCC}"/>
              </a:ext>
            </a:extLst>
          </p:cNvPr>
          <p:cNvSpPr>
            <a:spLocks noGrp="1"/>
          </p:cNvSpPr>
          <p:nvPr>
            <p:ph type="title"/>
          </p:nvPr>
        </p:nvSpPr>
        <p:spPr/>
        <p:txBody>
          <a:bodyPr>
            <a:normAutofit/>
          </a:bodyPr>
          <a:lstStyle/>
          <a:p>
            <a:r>
              <a:rPr lang="en-US" sz="3200" b="1" dirty="0">
                <a:latin typeface="Times New Roman" panose="02020603050405020304" pitchFamily="18" charset="0"/>
                <a:cs typeface="Times New Roman" panose="02020603050405020304" pitchFamily="18" charset="0"/>
              </a:rPr>
              <a:t>SKIN THERMOMETER </a:t>
            </a:r>
            <a:endParaRPr lang="en-IN" sz="3200" b="1" dirty="0">
              <a:latin typeface="Times New Roman" panose="02020603050405020304" pitchFamily="18" charset="0"/>
              <a:cs typeface="Times New Roman" panose="02020603050405020304" pitchFamily="18" charset="0"/>
            </a:endParaRPr>
          </a:p>
        </p:txBody>
      </p:sp>
      <p:pic>
        <p:nvPicPr>
          <p:cNvPr id="4098" name="Picture 2" descr="Non-Contact InfraRed Elevated Skin Temperature Thermometer">
            <a:extLst>
              <a:ext uri="{FF2B5EF4-FFF2-40B4-BE49-F238E27FC236}">
                <a16:creationId xmlns:a16="http://schemas.microsoft.com/office/drawing/2014/main" id="{EA3EC472-D112-B46B-FA35-23A7CF2937E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57400" y="2362200"/>
            <a:ext cx="4419600" cy="23725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0200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4A426-3370-3D7C-0E25-6D7BF094AC33}"/>
              </a:ext>
            </a:extLst>
          </p:cNvPr>
          <p:cNvSpPr>
            <a:spLocks noGrp="1"/>
          </p:cNvSpPr>
          <p:nvPr>
            <p:ph type="title"/>
          </p:nvPr>
        </p:nvSpPr>
        <p:spPr/>
        <p:txBody>
          <a:bodyPr>
            <a:normAutofit/>
          </a:bodyPr>
          <a:lstStyle/>
          <a:p>
            <a:r>
              <a:rPr lang="en-US" sz="3200" b="1" dirty="0">
                <a:latin typeface="Times New Roman" panose="02020603050405020304" pitchFamily="18" charset="0"/>
                <a:cs typeface="Times New Roman" panose="02020603050405020304" pitchFamily="18" charset="0"/>
              </a:rPr>
              <a:t>ORAL TEMPRATURE</a:t>
            </a:r>
            <a:endParaRPr lang="en-IN" sz="3200" b="1" dirty="0">
              <a:latin typeface="Times New Roman" panose="02020603050405020304" pitchFamily="18" charset="0"/>
              <a:cs typeface="Times New Roman" panose="02020603050405020304" pitchFamily="18" charset="0"/>
            </a:endParaRPr>
          </a:p>
        </p:txBody>
      </p:sp>
      <p:pic>
        <p:nvPicPr>
          <p:cNvPr id="6146" name="Picture 2" descr="Temperature assessment by oral route - YouTube">
            <a:extLst>
              <a:ext uri="{FF2B5EF4-FFF2-40B4-BE49-F238E27FC236}">
                <a16:creationId xmlns:a16="http://schemas.microsoft.com/office/drawing/2014/main" id="{D732272A-06A0-BCB0-A9A7-4742AA4E9B6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8922" y="1600200"/>
            <a:ext cx="8046156"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558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95201C-6083-242C-09DE-B94575DC3333}"/>
              </a:ext>
            </a:extLst>
          </p:cNvPr>
          <p:cNvSpPr>
            <a:spLocks noGrp="1"/>
          </p:cNvSpPr>
          <p:nvPr>
            <p:ph idx="1"/>
          </p:nvPr>
        </p:nvSpPr>
        <p:spPr>
          <a:xfrm>
            <a:off x="0" y="228600"/>
            <a:ext cx="9067800" cy="5897563"/>
          </a:xfrm>
        </p:spPr>
        <p:txBody>
          <a:bodyPr>
            <a:normAutofit/>
          </a:bodyPr>
          <a:lstStyle/>
          <a:p>
            <a:pPr>
              <a:lnSpc>
                <a:spcPct val="150000"/>
              </a:lnSpc>
              <a:spcAft>
                <a:spcPts val="1000"/>
              </a:spcAf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Oral temperature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1000"/>
              </a:spcAf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Temperature checked by oral cavity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1000"/>
              </a:spcAf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Purposes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Symbol" panose="05050102010706020507" pitchFamily="18"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To determine the body temperature of the patient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To aid in making diagnosis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4481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95201C-6083-242C-09DE-B94575DC3333}"/>
              </a:ext>
            </a:extLst>
          </p:cNvPr>
          <p:cNvSpPr>
            <a:spLocks noGrp="1"/>
          </p:cNvSpPr>
          <p:nvPr>
            <p:ph idx="1"/>
          </p:nvPr>
        </p:nvSpPr>
        <p:spPr>
          <a:xfrm>
            <a:off x="0" y="228600"/>
            <a:ext cx="9067800" cy="5897563"/>
          </a:xfrm>
        </p:spPr>
        <p:txBody>
          <a:bodyPr>
            <a:normAutofit fontScale="85000" lnSpcReduction="20000"/>
          </a:bodyPr>
          <a:lstStyle/>
          <a:p>
            <a:pPr>
              <a:lnSpc>
                <a:spcPct val="150000"/>
              </a:lnSpc>
              <a:spcAft>
                <a:spcPts val="1000"/>
              </a:spcAf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Preliminary assessment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To determine the need to measure clients body temperature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Assemble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equipements</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Identify the patient, greet the patient and explain the procedure to the patients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Place the client in comfortable position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Assess the site most appropriate for temperature measurement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Symbol" panose="05050102010706020507" pitchFamily="18"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Wait 20 to 30 minutes before measuring oral temperature if client has ingested hot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2654091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95201C-6083-242C-09DE-B94575DC3333}"/>
              </a:ext>
            </a:extLst>
          </p:cNvPr>
          <p:cNvSpPr>
            <a:spLocks noGrp="1"/>
          </p:cNvSpPr>
          <p:nvPr>
            <p:ph idx="1"/>
          </p:nvPr>
        </p:nvSpPr>
        <p:spPr>
          <a:xfrm>
            <a:off x="0" y="228600"/>
            <a:ext cx="9067800" cy="5897563"/>
          </a:xfrm>
        </p:spPr>
        <p:txBody>
          <a:bodyPr/>
          <a:lstStyle/>
          <a:p>
            <a:pPr>
              <a:lnSpc>
                <a:spcPct val="150000"/>
              </a:lnSpc>
              <a:spcAft>
                <a:spcPts val="1000"/>
              </a:spcAft>
            </a:pPr>
            <a:r>
              <a:rPr lang="en-US" b="1" dirty="0" err="1">
                <a:effectLst/>
                <a:latin typeface="Times New Roman" panose="02020603050405020304" pitchFamily="18" charset="0"/>
                <a:ea typeface="Times New Roman" panose="02020603050405020304" pitchFamily="18" charset="0"/>
                <a:cs typeface="Times New Roman" panose="02020603050405020304" pitchFamily="18" charset="0"/>
              </a:rPr>
              <a:t>Equipement</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Oral clinical thermometer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Swab in a container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Kidney basin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Watch with second hand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Symbol" panose="05050102010706020507" pitchFamily="18"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Graphic TPR Chart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450015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95201C-6083-242C-09DE-B94575DC3333}"/>
              </a:ext>
            </a:extLst>
          </p:cNvPr>
          <p:cNvSpPr>
            <a:spLocks noGrp="1"/>
          </p:cNvSpPr>
          <p:nvPr>
            <p:ph idx="1"/>
          </p:nvPr>
        </p:nvSpPr>
        <p:spPr>
          <a:xfrm>
            <a:off x="0" y="-76200"/>
            <a:ext cx="9144000" cy="6781800"/>
          </a:xfrm>
        </p:spPr>
        <p:txBody>
          <a:bodyPr>
            <a:normAutofit fontScale="92500" lnSpcReduction="20000"/>
          </a:bodyPr>
          <a:lstStyle/>
          <a:p>
            <a:pPr>
              <a:lnSpc>
                <a:spcPct val="150000"/>
              </a:lnSpc>
              <a:spcAft>
                <a:spcPts val="1000"/>
              </a:spcAf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Procedure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Hold the thermometer with finger tips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If the thermometer stored in a disinfectant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solution,rince</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in cold water before using</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Take swab and wipe thermometer bulb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towords</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fingers in rotating fashion and dispose the swab.</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Symbol" panose="05050102010706020507" pitchFamily="18"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If using clinical thermometer  read  mercury level  by holding thermometer horizontally and gently rotating at eye level. Mercury level is raised then shake the thermometer till the mercury level below the normal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221249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95201C-6083-242C-09DE-B94575DC3333}"/>
              </a:ext>
            </a:extLst>
          </p:cNvPr>
          <p:cNvSpPr>
            <a:spLocks noGrp="1"/>
          </p:cNvSpPr>
          <p:nvPr>
            <p:ph idx="1"/>
          </p:nvPr>
        </p:nvSpPr>
        <p:spPr>
          <a:xfrm>
            <a:off x="0" y="0"/>
            <a:ext cx="9067800" cy="6629400"/>
          </a:xfrm>
        </p:spPr>
        <p:txBody>
          <a:bodyPr/>
          <a:lstStyle/>
          <a:p>
            <a:pPr marL="342900" lvl="0" indent="-342900">
              <a:lnSpc>
                <a:spcPct val="150000"/>
              </a:lnSpc>
              <a:buFont typeface="Symbol" panose="05050102010706020507" pitchFamily="18" charset="2"/>
              <a:buChar char=""/>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Ask the client to open mouth and gently place the thermometer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uder</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the tongue in posterior sublingual, lateral to center of lower jaw </a:t>
            </a:r>
            <a:endParaRPr lang="en-I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Ask the client to hold thermometer with lips closed.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Causion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against biting down on thermometer </a:t>
            </a:r>
            <a:endParaRPr lang="en-I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Leave thermometer in place for 2 minutes </a:t>
            </a:r>
            <a:endParaRPr lang="en-I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Symbol" panose="05050102010706020507" pitchFamily="18" charset="2"/>
              <a:buChar char=""/>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Carefully remove thermometer and read thermometer by holding it horizontally </a:t>
            </a:r>
            <a:endParaRPr lang="en-I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2885239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95201C-6083-242C-09DE-B94575DC3333}"/>
              </a:ext>
            </a:extLst>
          </p:cNvPr>
          <p:cNvSpPr>
            <a:spLocks noGrp="1"/>
          </p:cNvSpPr>
          <p:nvPr>
            <p:ph idx="1"/>
          </p:nvPr>
        </p:nvSpPr>
        <p:spPr>
          <a:xfrm>
            <a:off x="0" y="228600"/>
            <a:ext cx="9067800" cy="5897563"/>
          </a:xfrm>
        </p:spPr>
        <p:txBody>
          <a:bodyPr>
            <a:normAutofit fontScale="92500" lnSpcReduction="10000"/>
          </a:bodyPr>
          <a:lstStyle/>
          <a:p>
            <a:pPr>
              <a:lnSpc>
                <a:spcPct val="150000"/>
              </a:lnSpc>
              <a:spcAft>
                <a:spcPts val="1000"/>
              </a:spcAf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After care :-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Clean the thermometer with soap swab, wait swab and dry swab  in rotating fashion from stem to bulb and place the thermometer in place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Record the temp on chart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Wash hands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1000"/>
              </a:spcAft>
              <a:buFont typeface="Symbol" panose="05050102010706020507" pitchFamily="18" charset="2"/>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Report any unusual variation to the senior staff nurse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28600">
              <a:lnSpc>
                <a:spcPct val="150000"/>
              </a:lnSpc>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243925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5BB574-B5CB-543E-77D3-5EDCD3BF99FF}"/>
              </a:ext>
            </a:extLst>
          </p:cNvPr>
          <p:cNvSpPr>
            <a:spLocks noGrp="1"/>
          </p:cNvSpPr>
          <p:nvPr>
            <p:ph idx="1"/>
          </p:nvPr>
        </p:nvSpPr>
        <p:spPr>
          <a:xfrm>
            <a:off x="228600" y="152400"/>
            <a:ext cx="8610600" cy="5973763"/>
          </a:xfrm>
        </p:spPr>
        <p:txBody>
          <a:bodyPr/>
          <a:lstStyle/>
          <a:p>
            <a:pPr algn="ctr"/>
            <a:endParaRPr lang="en-US" dirty="0">
              <a:solidFill>
                <a:srgbClr val="0070C0"/>
              </a:solidFill>
            </a:endParaRPr>
          </a:p>
          <a:p>
            <a:pPr algn="ctr"/>
            <a:endParaRPr lang="en-US" dirty="0">
              <a:solidFill>
                <a:srgbClr val="0070C0"/>
              </a:solidFill>
            </a:endParaRPr>
          </a:p>
          <a:p>
            <a:pPr algn="ctr"/>
            <a:endParaRPr lang="en-US" dirty="0">
              <a:solidFill>
                <a:srgbClr val="0070C0"/>
              </a:solidFill>
            </a:endParaRPr>
          </a:p>
          <a:p>
            <a:pPr marL="0" indent="0" algn="ctr">
              <a:buNone/>
            </a:pPr>
            <a:endParaRPr lang="en-US" dirty="0">
              <a:solidFill>
                <a:srgbClr val="0070C0"/>
              </a:solidFill>
            </a:endParaRPr>
          </a:p>
          <a:p>
            <a:pPr algn="ctr"/>
            <a:r>
              <a:rPr lang="en-US" dirty="0">
                <a:solidFill>
                  <a:srgbClr val="0070C0"/>
                </a:solidFill>
                <a:latin typeface="Algerian" panose="04020705040A02060702" pitchFamily="82" charset="0"/>
              </a:rPr>
              <a:t>KRISHNA VISHWA VIDYAPEETH </a:t>
            </a:r>
            <a:endParaRPr lang="en-IN" dirty="0">
              <a:solidFill>
                <a:srgbClr val="0070C0"/>
              </a:solidFill>
              <a:latin typeface="Algerian" panose="04020705040A02060702" pitchFamily="82" charset="0"/>
            </a:endParaRPr>
          </a:p>
        </p:txBody>
      </p:sp>
    </p:spTree>
    <p:extLst>
      <p:ext uri="{BB962C8B-B14F-4D97-AF65-F5344CB8AC3E}">
        <p14:creationId xmlns:p14="http://schemas.microsoft.com/office/powerpoint/2010/main" val="27437256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66800"/>
            <a:ext cx="8229600" cy="5059363"/>
          </a:xfrm>
        </p:spPr>
        <p:txBody>
          <a:bodyPr>
            <a:prstTxWarp prst="textChevronInverted">
              <a:avLst/>
            </a:prstTxWarp>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buNone/>
            </a:pPr>
            <a:r>
              <a:rPr lang="en-U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752600"/>
            <a:ext cx="7772400" cy="1162050"/>
          </a:xfrm>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br>
              <a:rPr lang="en-US" b="1" spc="50" dirty="0">
                <a:ln w="11430"/>
                <a:solidFill>
                  <a:srgbClr val="00B050"/>
                </a:solidFill>
                <a:effectLst>
                  <a:outerShdw blurRad="76200" dist="50800" dir="5400000" algn="tl" rotWithShape="0">
                    <a:srgbClr val="000000">
                      <a:alpha val="65000"/>
                    </a:srgbClr>
                  </a:outerShdw>
                </a:effectLst>
              </a:rPr>
            </a:br>
            <a:r>
              <a:rPr lang="en-US" b="1" spc="50" dirty="0">
                <a:ln w="11430"/>
                <a:solidFill>
                  <a:srgbClr val="00B050"/>
                </a:solidFill>
                <a:effectLst>
                  <a:outerShdw blurRad="76200" dist="50800" dir="5400000" algn="tl" rotWithShape="0">
                    <a:srgbClr val="000000">
                      <a:alpha val="65000"/>
                    </a:srgbClr>
                  </a:outerShdw>
                </a:effectLst>
              </a:rPr>
              <a:t>ASSESSMENTR OF TEMPERATURE BY ORAL METHOD  </a:t>
            </a:r>
            <a:br>
              <a:rPr lang="en-US" b="1" spc="50" dirty="0">
                <a:ln w="11430"/>
                <a:solidFill>
                  <a:srgbClr val="00B050"/>
                </a:solidFill>
                <a:effectLst>
                  <a:outerShdw blurRad="76200" dist="50800" dir="5400000" algn="tl" rotWithShape="0">
                    <a:srgbClr val="000000">
                      <a:alpha val="65000"/>
                    </a:srgbClr>
                  </a:outerShdw>
                </a:effectLst>
              </a:rPr>
            </a:br>
            <a:endParaRPr lang="en-US" b="1" spc="50" dirty="0">
              <a:ln w="11430"/>
              <a:solidFill>
                <a:srgbClr val="00B050"/>
              </a:solidFill>
              <a:effectLst>
                <a:outerShdw blurRad="76200" dist="50800" dir="5400000" algn="tl" rotWithShape="0">
                  <a:srgbClr val="000000">
                    <a:alpha val="65000"/>
                  </a:srgbClr>
                </a:outerShdw>
              </a:effectLst>
            </a:endParaRPr>
          </a:p>
        </p:txBody>
      </p:sp>
      <p:sp>
        <p:nvSpPr>
          <p:cNvPr id="3" name="Subtitle 2"/>
          <p:cNvSpPr>
            <a:spLocks noGrp="1"/>
          </p:cNvSpPr>
          <p:nvPr>
            <p:ph type="subTitle" idx="1"/>
          </p:nvPr>
        </p:nvSpPr>
        <p:spPr>
          <a:xfrm>
            <a:off x="1295400" y="3352800"/>
            <a:ext cx="6400800" cy="1905000"/>
          </a:xfrm>
        </p:spPr>
        <p:txBody>
          <a:bodyPr>
            <a:normAutofit fontScale="77500" lnSpcReduction="20000"/>
          </a:bodyPr>
          <a:lstStyle/>
          <a:p>
            <a:pPr algn="l"/>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NAME :-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Mrs</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Sheetal A. Kadam</a:t>
            </a:r>
          </a:p>
          <a:p>
            <a:pPr algn="l"/>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Assistant Professor </a:t>
            </a:r>
          </a:p>
          <a:p>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Krishna Institute Of Nursing      Sciences,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Karad</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p>
          <a:p>
            <a:endParaRPr 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Cast – </a:t>
            </a:r>
            <a:r>
              <a:rPr lang="en-US" sz="2800" dirty="0" err="1">
                <a:solidFill>
                  <a:schemeClr val="tx1">
                    <a:lumMod val="95000"/>
                    <a:lumOff val="5000"/>
                  </a:schemeClr>
                </a:solidFill>
                <a:latin typeface="Times New Roman" panose="02020603050405020304" pitchFamily="18" charset="0"/>
                <a:cs typeface="Times New Roman" panose="02020603050405020304" pitchFamily="18" charset="0"/>
              </a:rPr>
              <a:t>Mrs.Mayuri</a:t>
            </a:r>
            <a:r>
              <a:rPr lang="en-US" sz="2800">
                <a:solidFill>
                  <a:schemeClr val="tx1">
                    <a:lumMod val="95000"/>
                    <a:lumOff val="5000"/>
                  </a:schemeClr>
                </a:solidFill>
                <a:latin typeface="Times New Roman" panose="02020603050405020304" pitchFamily="18" charset="0"/>
                <a:cs typeface="Times New Roman" panose="02020603050405020304" pitchFamily="18" charset="0"/>
              </a:rPr>
              <a:t> More </a:t>
            </a:r>
            <a:endParaRPr 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E1FA8F04-8035-FCD7-D08A-DC509F96F304}"/>
              </a:ext>
            </a:extLst>
          </p:cNvPr>
          <p:cNvSpPr txBox="1"/>
          <p:nvPr/>
        </p:nvSpPr>
        <p:spPr>
          <a:xfrm>
            <a:off x="609600" y="609600"/>
            <a:ext cx="7696200" cy="954107"/>
          </a:xfrm>
          <a:prstGeom prst="rect">
            <a:avLst/>
          </a:prstGeom>
          <a:noFill/>
        </p:spPr>
        <p:txBody>
          <a:bodyPr wrap="square">
            <a:spAutoFit/>
          </a:bodyPr>
          <a:lstStyle/>
          <a:p>
            <a:pPr algn="ctr"/>
            <a:r>
              <a:rPr lang="en-US" sz="2800" b="1" spc="50" dirty="0">
                <a:ln w="11430"/>
                <a:solidFill>
                  <a:srgbClr val="00B050"/>
                </a:soli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KRISHNA INSTITUTE OF NURSING SCIENCES KARAD </a:t>
            </a:r>
            <a:endParaRPr lang="en-IN"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95201C-6083-242C-09DE-B94575DC3333}"/>
              </a:ext>
            </a:extLst>
          </p:cNvPr>
          <p:cNvSpPr>
            <a:spLocks noGrp="1"/>
          </p:cNvSpPr>
          <p:nvPr>
            <p:ph idx="1"/>
          </p:nvPr>
        </p:nvSpPr>
        <p:spPr>
          <a:xfrm>
            <a:off x="0" y="228600"/>
            <a:ext cx="9067800" cy="5897563"/>
          </a:xfrm>
        </p:spPr>
        <p:txBody>
          <a:bodyPr/>
          <a:lstStyle/>
          <a:p>
            <a:pPr>
              <a:lnSpc>
                <a:spcPct val="150000"/>
              </a:lnSpc>
              <a:spcAft>
                <a:spcPts val="100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INTRODUCTION </a:t>
            </a:r>
          </a:p>
          <a:p>
            <a:pPr>
              <a:lnSpc>
                <a:spcPct val="150000"/>
              </a:lnSpc>
              <a:spcAft>
                <a:spcPts val="1000"/>
              </a:spcAf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Temperature is a degree of heat maintained by the body. It is the balance between the heat produced and heat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lossed</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1000"/>
              </a:spcAf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Normal oral temperature is 98,6 degree F , axillary temperature is 97,6 degree F and  Rectal Temperature is 99,6 degree F </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798130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95201C-6083-242C-09DE-B94575DC3333}"/>
              </a:ext>
            </a:extLst>
          </p:cNvPr>
          <p:cNvSpPr>
            <a:spLocks noGrp="1"/>
          </p:cNvSpPr>
          <p:nvPr>
            <p:ph idx="1"/>
          </p:nvPr>
        </p:nvSpPr>
        <p:spPr>
          <a:xfrm>
            <a:off x="0" y="228600"/>
            <a:ext cx="9067800" cy="5897563"/>
          </a:xfrm>
        </p:spPr>
        <p:txBody>
          <a:bodyPr>
            <a:normAutofit fontScale="92500"/>
          </a:bodyPr>
          <a:lstStyle/>
          <a:p>
            <a:pPr>
              <a:lnSpc>
                <a:spcPct val="150000"/>
              </a:lnSpc>
              <a:spcAft>
                <a:spcPts val="1000"/>
              </a:spcAf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Body temperature is of two types core temperature and surface temperature. Core temperature is most important including deep tissues such as temperature of cranial , thoracic and abdominal cavities.</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1000"/>
              </a:spcAf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Normal body temperature depends on when, where, and in whom it is measured. Body has regulatory system that keeps the core temperature normal.</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781868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95201C-6083-242C-09DE-B94575DC3333}"/>
              </a:ext>
            </a:extLst>
          </p:cNvPr>
          <p:cNvSpPr>
            <a:spLocks noGrp="1"/>
          </p:cNvSpPr>
          <p:nvPr>
            <p:ph idx="1"/>
          </p:nvPr>
        </p:nvSpPr>
        <p:spPr>
          <a:xfrm>
            <a:off x="0" y="228600"/>
            <a:ext cx="9067800" cy="5897563"/>
          </a:xfrm>
        </p:spPr>
        <p:txBody>
          <a:bodyPr>
            <a:normAutofit fontScale="92500" lnSpcReduction="20000"/>
          </a:bodyPr>
          <a:lstStyle/>
          <a:p>
            <a:pPr>
              <a:lnSpc>
                <a:spcPct val="200000"/>
              </a:lnSpc>
            </a:pPr>
            <a:r>
              <a:rPr lang="en-US" b="1" dirty="0">
                <a:latin typeface="Times New Roman" panose="02020603050405020304" pitchFamily="18" charset="0"/>
                <a:cs typeface="Times New Roman" panose="02020603050405020304" pitchFamily="18" charset="0"/>
              </a:rPr>
              <a:t>METHODS OF TAKING TEMPERATURE </a:t>
            </a:r>
          </a:p>
          <a:p>
            <a:pPr>
              <a:lnSpc>
                <a:spcPct val="200000"/>
              </a:lnSpc>
            </a:pPr>
            <a:r>
              <a:rPr lang="en-US" sz="3500" dirty="0">
                <a:latin typeface="Times New Roman" panose="02020603050405020304" pitchFamily="18" charset="0"/>
                <a:cs typeface="Times New Roman" panose="02020603050405020304" pitchFamily="18" charset="0"/>
              </a:rPr>
              <a:t>Oral Method </a:t>
            </a:r>
          </a:p>
          <a:p>
            <a:pPr>
              <a:lnSpc>
                <a:spcPct val="200000"/>
              </a:lnSpc>
            </a:pPr>
            <a:r>
              <a:rPr lang="en-US" sz="3500" dirty="0">
                <a:latin typeface="Times New Roman" panose="02020603050405020304" pitchFamily="18" charset="0"/>
                <a:cs typeface="Times New Roman" panose="02020603050405020304" pitchFamily="18" charset="0"/>
              </a:rPr>
              <a:t>Rectal Method </a:t>
            </a:r>
          </a:p>
          <a:p>
            <a:pPr>
              <a:lnSpc>
                <a:spcPct val="200000"/>
              </a:lnSpc>
            </a:pPr>
            <a:r>
              <a:rPr lang="en-US" sz="3500" dirty="0">
                <a:latin typeface="Times New Roman" panose="02020603050405020304" pitchFamily="18" charset="0"/>
                <a:cs typeface="Times New Roman" panose="02020603050405020304" pitchFamily="18" charset="0"/>
              </a:rPr>
              <a:t>Axillary Method </a:t>
            </a:r>
          </a:p>
          <a:p>
            <a:pPr>
              <a:lnSpc>
                <a:spcPct val="200000"/>
              </a:lnSpc>
            </a:pPr>
            <a:r>
              <a:rPr lang="en-US" sz="3500" dirty="0">
                <a:latin typeface="Times New Roman" panose="02020603050405020304" pitchFamily="18" charset="0"/>
                <a:cs typeface="Times New Roman" panose="02020603050405020304" pitchFamily="18" charset="0"/>
              </a:rPr>
              <a:t>Tympanic </a:t>
            </a:r>
          </a:p>
          <a:p>
            <a:pPr>
              <a:lnSpc>
                <a:spcPct val="200000"/>
              </a:lnSpc>
            </a:pPr>
            <a:r>
              <a:rPr lang="en-US" sz="3500" dirty="0">
                <a:latin typeface="Times New Roman" panose="02020603050405020304" pitchFamily="18" charset="0"/>
                <a:cs typeface="Times New Roman" panose="02020603050405020304" pitchFamily="18" charset="0"/>
              </a:rPr>
              <a:t>Skin</a:t>
            </a:r>
            <a:r>
              <a:rPr lang="en-US" dirty="0"/>
              <a:t> </a:t>
            </a:r>
            <a:endParaRPr lang="en-IN" dirty="0"/>
          </a:p>
        </p:txBody>
      </p:sp>
    </p:spTree>
    <p:extLst>
      <p:ext uri="{BB962C8B-B14F-4D97-AF65-F5344CB8AC3E}">
        <p14:creationId xmlns:p14="http://schemas.microsoft.com/office/powerpoint/2010/main" val="3342888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867DB0-DCD1-111D-1A56-029B5B1DBD23}"/>
              </a:ext>
            </a:extLst>
          </p:cNvPr>
          <p:cNvSpPr>
            <a:spLocks noGrp="1"/>
          </p:cNvSpPr>
          <p:nvPr>
            <p:ph idx="1"/>
          </p:nvPr>
        </p:nvSpPr>
        <p:spPr>
          <a:xfrm>
            <a:off x="152400" y="228600"/>
            <a:ext cx="8534400" cy="5897563"/>
          </a:xfrm>
        </p:spPr>
        <p:txBody>
          <a:bodyPr/>
          <a:lstStyle/>
          <a:p>
            <a:endParaRPr lang="en-US" dirty="0"/>
          </a:p>
          <a:p>
            <a:endParaRPr lang="en-US" dirty="0"/>
          </a:p>
          <a:p>
            <a:endParaRPr lang="en-US" dirty="0"/>
          </a:p>
          <a:p>
            <a:r>
              <a:rPr lang="en-US" dirty="0"/>
              <a:t>      </a:t>
            </a:r>
            <a:r>
              <a:rPr lang="en-US" dirty="0">
                <a:solidFill>
                  <a:srgbClr val="FF0000"/>
                </a:solidFill>
                <a:latin typeface="Algerian" panose="04020705040A02060702" pitchFamily="82" charset="0"/>
              </a:rPr>
              <a:t>TYPES OF THERMOMETER </a:t>
            </a:r>
            <a:endParaRPr lang="en-IN" dirty="0">
              <a:solidFill>
                <a:srgbClr val="FF0000"/>
              </a:solidFill>
              <a:latin typeface="Algerian" panose="04020705040A02060702" pitchFamily="82" charset="0"/>
            </a:endParaRPr>
          </a:p>
        </p:txBody>
      </p:sp>
    </p:spTree>
    <p:extLst>
      <p:ext uri="{BB962C8B-B14F-4D97-AF65-F5344CB8AC3E}">
        <p14:creationId xmlns:p14="http://schemas.microsoft.com/office/powerpoint/2010/main" val="2030523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25D2D-A13D-DB8E-3E62-E9E7C0051CA1}"/>
              </a:ext>
            </a:extLst>
          </p:cNvPr>
          <p:cNvSpPr>
            <a:spLocks noGrp="1"/>
          </p:cNvSpPr>
          <p:nvPr>
            <p:ph type="title"/>
          </p:nvPr>
        </p:nvSpPr>
        <p:spPr/>
        <p:txBody>
          <a:bodyPr>
            <a:normAutofit/>
          </a:bodyPr>
          <a:lstStyle/>
          <a:p>
            <a:r>
              <a:rPr lang="en-US" sz="3200" b="1" dirty="0">
                <a:solidFill>
                  <a:srgbClr val="FF0000"/>
                </a:solidFill>
                <a:latin typeface="Times New Roman" panose="02020603050405020304" pitchFamily="18" charset="0"/>
                <a:cs typeface="Times New Roman" panose="02020603050405020304" pitchFamily="18" charset="0"/>
              </a:rPr>
              <a:t>CLINICAL THERMOMETER </a:t>
            </a:r>
            <a:endParaRPr lang="en-IN" sz="3200" b="1" dirty="0">
              <a:solidFill>
                <a:srgbClr val="FF0000"/>
              </a:solidFill>
              <a:latin typeface="Times New Roman" panose="02020603050405020304" pitchFamily="18" charset="0"/>
              <a:cs typeface="Times New Roman" panose="02020603050405020304" pitchFamily="18" charset="0"/>
            </a:endParaRPr>
          </a:p>
        </p:txBody>
      </p:sp>
      <p:pic>
        <p:nvPicPr>
          <p:cNvPr id="4" name="Content Placeholder 3" descr="Hicks Oval Clinical Thermometer">
            <a:extLst>
              <a:ext uri="{FF2B5EF4-FFF2-40B4-BE49-F238E27FC236}">
                <a16:creationId xmlns:a16="http://schemas.microsoft.com/office/drawing/2014/main" id="{10CB2C52-E4C3-3B0D-40DC-E1BBB02642F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755818" y="1600200"/>
            <a:ext cx="1632363" cy="4525963"/>
          </a:xfrm>
          <a:prstGeom prst="rect">
            <a:avLst/>
          </a:prstGeom>
          <a:noFill/>
          <a:ln>
            <a:noFill/>
          </a:ln>
        </p:spPr>
      </p:pic>
    </p:spTree>
    <p:extLst>
      <p:ext uri="{BB962C8B-B14F-4D97-AF65-F5344CB8AC3E}">
        <p14:creationId xmlns:p14="http://schemas.microsoft.com/office/powerpoint/2010/main" val="32941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4CBF6-2AF9-1BA7-E825-EF3C89433E4D}"/>
              </a:ext>
            </a:extLst>
          </p:cNvPr>
          <p:cNvSpPr>
            <a:spLocks noGrp="1"/>
          </p:cNvSpPr>
          <p:nvPr>
            <p:ph type="title"/>
          </p:nvPr>
        </p:nvSpPr>
        <p:spPr/>
        <p:txBody>
          <a:bodyPr>
            <a:normAutofit/>
          </a:bodyPr>
          <a:lstStyle/>
          <a:p>
            <a:r>
              <a:rPr lang="en-US" sz="3200" b="1" dirty="0">
                <a:latin typeface="Times New Roman" panose="02020603050405020304" pitchFamily="18" charset="0"/>
                <a:cs typeface="Times New Roman" panose="02020603050405020304" pitchFamily="18" charset="0"/>
              </a:rPr>
              <a:t>RECTAL THERMOMETER </a:t>
            </a:r>
            <a:endParaRPr lang="en-IN" sz="3200" b="1" dirty="0">
              <a:latin typeface="Times New Roman" panose="02020603050405020304" pitchFamily="18" charset="0"/>
              <a:cs typeface="Times New Roman" panose="02020603050405020304" pitchFamily="18" charset="0"/>
            </a:endParaRPr>
          </a:p>
        </p:txBody>
      </p:sp>
      <p:pic>
        <p:nvPicPr>
          <p:cNvPr id="1028" name="Picture 4" descr="Steritemp ASTM E667 Rectal Thermometer – imedsales">
            <a:extLst>
              <a:ext uri="{FF2B5EF4-FFF2-40B4-BE49-F238E27FC236}">
                <a16:creationId xmlns:a16="http://schemas.microsoft.com/office/drawing/2014/main" id="{5D656F1B-4C96-CC37-F4BE-D7FB547ACA5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752600"/>
            <a:ext cx="7391400" cy="4343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29723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TotalTime>
  <Words>455</Words>
  <Application>Microsoft Office PowerPoint</Application>
  <PresentationFormat>On-screen Show (4:3)</PresentationFormat>
  <Paragraphs>72</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Algerian</vt:lpstr>
      <vt:lpstr>Arial</vt:lpstr>
      <vt:lpstr>Calibri</vt:lpstr>
      <vt:lpstr>Symbol</vt:lpstr>
      <vt:lpstr>Times New Roman</vt:lpstr>
      <vt:lpstr>Office Theme</vt:lpstr>
      <vt:lpstr>PowerPoint Presentation</vt:lpstr>
      <vt:lpstr>PowerPoint Presentation</vt:lpstr>
      <vt:lpstr> ASSESSMENTR OF TEMPERATURE BY ORAL METHOD   </vt:lpstr>
      <vt:lpstr>PowerPoint Presentation</vt:lpstr>
      <vt:lpstr>PowerPoint Presentation</vt:lpstr>
      <vt:lpstr>PowerPoint Presentation</vt:lpstr>
      <vt:lpstr>PowerPoint Presentation</vt:lpstr>
      <vt:lpstr>CLINICAL THERMOMETER </vt:lpstr>
      <vt:lpstr>RECTAL THERMOMETER </vt:lpstr>
      <vt:lpstr>TYMPANIC THERMOMETER </vt:lpstr>
      <vt:lpstr>DIGITAL THERMOMETER </vt:lpstr>
      <vt:lpstr>SKIN THERMOMETER </vt:lpstr>
      <vt:lpstr>ORAL TEMPRATURE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PRESENTATION ON BRONCHOPNEUMONIA </dc:title>
  <dc:creator>shree</dc:creator>
  <cp:lastModifiedBy>Shivajj Mane</cp:lastModifiedBy>
  <cp:revision>12</cp:revision>
  <dcterms:created xsi:type="dcterms:W3CDTF">2014-09-17T16:51:08Z</dcterms:created>
  <dcterms:modified xsi:type="dcterms:W3CDTF">2023-11-23T10:26:32Z</dcterms:modified>
</cp:coreProperties>
</file>