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2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4" r:id="rId22"/>
    <p:sldId id="286" r:id="rId23"/>
    <p:sldId id="285" r:id="rId24"/>
    <p:sldId id="287" r:id="rId25"/>
    <p:sldId id="25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.in/search?sca_esv=567185982&amp;hl=en&amp;q=inauthor:%22Elsevier+India%22&amp;tbm=bk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4323187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Permanent  Maxillary  First  Molar :</a:t>
            </a:r>
            <a:br>
              <a:rPr lang="en-US" sz="4900" b="1" dirty="0" smtClean="0"/>
            </a:br>
            <a:r>
              <a:rPr lang="en-US" sz="4900" b="1" dirty="0" smtClean="0"/>
              <a:t>Occlusal   Aspect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Dr  </a:t>
            </a:r>
            <a:r>
              <a:rPr lang="en-US" b="1" dirty="0" err="1" smtClean="0"/>
              <a:t>Nupura</a:t>
            </a:r>
            <a:r>
              <a:rPr lang="en-US" b="1" dirty="0" smtClean="0"/>
              <a:t>  </a:t>
            </a:r>
            <a:r>
              <a:rPr lang="en-US" b="1" dirty="0" err="1" smtClean="0"/>
              <a:t>Vibhute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/>
              <a:t>PROFESSOR AND HEAD </a:t>
            </a:r>
            <a:br>
              <a:rPr lang="en-US" sz="2700" b="1" dirty="0" smtClean="0"/>
            </a:br>
            <a:r>
              <a:rPr lang="en-US" sz="2700" b="1" dirty="0" smtClean="0"/>
              <a:t>DEPARTMENT OF ORAL PATHOLOGY AND MICROBIOLOGY</a:t>
            </a:r>
            <a:br>
              <a:rPr lang="en-US" sz="2700" b="1" dirty="0" smtClean="0"/>
            </a:br>
            <a:r>
              <a:rPr lang="en-US" sz="2700" b="1" dirty="0" smtClean="0"/>
              <a:t>SCHOOL OF DENTAL SCIENCES</a:t>
            </a:r>
            <a:br>
              <a:rPr lang="en-US" sz="2700" b="1" dirty="0" smtClean="0"/>
            </a:br>
            <a:r>
              <a:rPr lang="en-US" sz="2700" b="1" dirty="0" smtClean="0"/>
              <a:t>KVV, KARAD</a:t>
            </a:r>
            <a:endParaRPr lang="en-US" dirty="0" smtClean="0"/>
          </a:p>
        </p:txBody>
      </p:sp>
      <p:pic>
        <p:nvPicPr>
          <p:cNvPr id="5" name="Picture 4" descr="KVV_LetterHead_A+_Dean_SDS.jpg"/>
          <p:cNvPicPr/>
          <p:nvPr/>
        </p:nvPicPr>
        <p:blipFill>
          <a:blip r:embed="rId2"/>
          <a:srcRect r="83333"/>
          <a:stretch>
            <a:fillRect/>
          </a:stretch>
        </p:blipFill>
        <p:spPr>
          <a:xfrm>
            <a:off x="7391400" y="304800"/>
            <a:ext cx="990600" cy="1262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9020"/>
    </mc:Choice>
    <mc:Fallback>
      <p:transition spd="slow" advTm="190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</a:t>
            </a:r>
            <a:r>
              <a:rPr lang="en-US" dirty="0" err="1" smtClean="0"/>
              <a:t>fossa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fossa is roughly triangular and                mesial to oblique ridge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689" r="5882" b="8138"/>
          <a:stretch>
            <a:fillRect/>
          </a:stretch>
        </p:blipFill>
        <p:spPr bwMode="auto">
          <a:xfrm>
            <a:off x="3048000" y="3515554"/>
            <a:ext cx="2590800" cy="258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Isosceles Triangle 4"/>
          <p:cNvSpPr/>
          <p:nvPr/>
        </p:nvSpPr>
        <p:spPr>
          <a:xfrm rot="10090562">
            <a:off x="3943522" y="4055095"/>
            <a:ext cx="932808" cy="1241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4419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MESIAL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4419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DISTAL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2971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BUCCAL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6248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LINGUAL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3429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FF"/>
                </a:solidFill>
              </a:rPr>
              <a:t>Oblique ridge</a:t>
            </a:r>
            <a:endParaRPr lang="en-US" b="1" dirty="0">
              <a:solidFill>
                <a:srgbClr val="FF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95600" y="4038600"/>
            <a:ext cx="609600" cy="381000"/>
          </a:xfrm>
          <a:prstGeom prst="straightConnector1">
            <a:avLst/>
          </a:prstGeom>
          <a:ln w="444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apezoid 13"/>
          <p:cNvSpPr/>
          <p:nvPr/>
        </p:nvSpPr>
        <p:spPr>
          <a:xfrm rot="8938153">
            <a:off x="3488127" y="3926233"/>
            <a:ext cx="415143" cy="935925"/>
          </a:xfrm>
          <a:prstGeom prst="trapezoid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19693626">
            <a:off x="4096637" y="4823010"/>
            <a:ext cx="340156" cy="896108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Distal  </a:t>
            </a:r>
            <a:r>
              <a:rPr lang="en-US" dirty="0" err="1" smtClean="0"/>
              <a:t>fossa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dirty="0" smtClean="0"/>
              <a:t>Distal  fossa is roughly linear and                             distal to oblique ridge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689" r="5882" b="8138"/>
          <a:stretch>
            <a:fillRect/>
          </a:stretch>
        </p:blipFill>
        <p:spPr bwMode="auto">
          <a:xfrm>
            <a:off x="3048000" y="3515554"/>
            <a:ext cx="2590800" cy="258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Isosceles Triangle 4"/>
          <p:cNvSpPr/>
          <p:nvPr/>
        </p:nvSpPr>
        <p:spPr>
          <a:xfrm rot="9979251">
            <a:off x="3943521" y="4055095"/>
            <a:ext cx="932808" cy="1241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4419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MESIAL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4419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DISTAL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2971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BUCCAL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6248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LINGUAL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3429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FF"/>
                </a:solidFill>
              </a:rPr>
              <a:t>Oblique ridge</a:t>
            </a:r>
            <a:endParaRPr lang="en-US" b="1" dirty="0">
              <a:solidFill>
                <a:srgbClr val="FF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95600" y="4038600"/>
            <a:ext cx="609600" cy="381000"/>
          </a:xfrm>
          <a:prstGeom prst="straightConnector1">
            <a:avLst/>
          </a:prstGeom>
          <a:ln w="444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agonal Stripe 13"/>
          <p:cNvSpPr/>
          <p:nvPr/>
        </p:nvSpPr>
        <p:spPr>
          <a:xfrm rot="1956949" flipH="1">
            <a:off x="3254105" y="4751802"/>
            <a:ext cx="793375" cy="431388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rapezoid 14"/>
          <p:cNvSpPr/>
          <p:nvPr/>
        </p:nvSpPr>
        <p:spPr>
          <a:xfrm rot="8938153">
            <a:off x="3488127" y="3926233"/>
            <a:ext cx="415143" cy="935925"/>
          </a:xfrm>
          <a:prstGeom prst="trapezoid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/>
          <p:cNvSpPr/>
          <p:nvPr/>
        </p:nvSpPr>
        <p:spPr>
          <a:xfrm rot="19693626">
            <a:off x="4096637" y="4823010"/>
            <a:ext cx="340156" cy="896108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9020" y="3457575"/>
            <a:ext cx="258458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228600"/>
            <a:ext cx="6934200" cy="1143000"/>
          </a:xfrm>
        </p:spPr>
        <p:txBody>
          <a:bodyPr/>
          <a:lstStyle/>
          <a:p>
            <a:r>
              <a:rPr lang="en-US" sz="3600" dirty="0" smtClean="0"/>
              <a:t>Distal &amp; </a:t>
            </a:r>
            <a:r>
              <a:rPr lang="en-US" sz="3600" dirty="0" err="1" smtClean="0"/>
              <a:t>Mesial</a:t>
            </a:r>
            <a:r>
              <a:rPr lang="en-US" sz="3600" dirty="0" smtClean="0"/>
              <a:t> triangular </a:t>
            </a:r>
            <a:r>
              <a:rPr lang="en-US" sz="3600" dirty="0" err="1" smtClean="0"/>
              <a:t>fossae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153400" cy="5410200"/>
          </a:xfrm>
        </p:spPr>
        <p:txBody>
          <a:bodyPr/>
          <a:lstStyle/>
          <a:p>
            <a:r>
              <a:rPr lang="en-US" dirty="0" smtClean="0"/>
              <a:t>Distal triangular fossa</a:t>
            </a:r>
          </a:p>
          <a:p>
            <a:pPr>
              <a:buNone/>
            </a:pPr>
            <a:r>
              <a:rPr lang="en-US" dirty="0" smtClean="0"/>
              <a:t>                         is mesial to distal </a:t>
            </a:r>
            <a:r>
              <a:rPr lang="en-US" dirty="0" smtClean="0"/>
              <a:t>marginal ridge</a:t>
            </a:r>
            <a:endParaRPr lang="en-US" dirty="0" smtClean="0"/>
          </a:p>
          <a:p>
            <a:r>
              <a:rPr lang="en-US" dirty="0" smtClean="0"/>
              <a:t>Mesial triangular fossa</a:t>
            </a:r>
          </a:p>
          <a:p>
            <a:pPr>
              <a:buNone/>
            </a:pPr>
            <a:r>
              <a:rPr lang="en-US" dirty="0" smtClean="0"/>
              <a:t>                         is distal to mesial marginal ridge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4419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MESIAL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419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DISTAL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2971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BUCCAL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616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LINGUAL</a:t>
            </a:r>
            <a:endParaRPr lang="en-US" b="1" dirty="0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3733800" y="4800600"/>
            <a:ext cx="609600" cy="304800"/>
          </a:xfrm>
          <a:prstGeom prst="triangl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6200000">
            <a:off x="5029200" y="4648200"/>
            <a:ext cx="609600" cy="304800"/>
          </a:xfrm>
          <a:prstGeom prst="triangl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6934200" cy="838200"/>
          </a:xfrm>
        </p:spPr>
        <p:txBody>
          <a:bodyPr/>
          <a:lstStyle/>
          <a:p>
            <a:r>
              <a:rPr lang="en-US" sz="4400" dirty="0" smtClean="0"/>
              <a:t>Pit and Grooves 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86400"/>
          </a:xfrm>
        </p:spPr>
        <p:txBody>
          <a:bodyPr/>
          <a:lstStyle/>
          <a:p>
            <a:r>
              <a:rPr lang="en-US" dirty="0" smtClean="0"/>
              <a:t>    In centre of the central fossa, there is a central developmental pit </a:t>
            </a:r>
          </a:p>
          <a:p>
            <a:r>
              <a:rPr lang="en-US" dirty="0" smtClean="0"/>
              <a:t>    From this pit  3 developmental grooves, radiate at obtuse angles to each other</a:t>
            </a:r>
            <a:endParaRPr lang="en-US" dirty="0"/>
          </a:p>
        </p:txBody>
      </p:sp>
      <p:pic>
        <p:nvPicPr>
          <p:cNvPr id="4" name="Picture 4" descr="TUTH7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3140" t="4348" r="41904" b="47826"/>
          <a:stretch>
            <a:fillRect/>
          </a:stretch>
        </p:blipFill>
        <p:spPr bwMode="auto">
          <a:xfrm>
            <a:off x="3200400" y="3048000"/>
            <a:ext cx="3352800" cy="3161212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4534694" y="4075906"/>
            <a:ext cx="685800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4343400" y="4419600"/>
            <a:ext cx="533400" cy="3048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953000" y="4419600"/>
            <a:ext cx="762000" cy="1524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800600" y="4267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667000"/>
            <a:ext cx="3884583" cy="378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934200" cy="838200"/>
          </a:xfrm>
        </p:spPr>
        <p:txBody>
          <a:bodyPr/>
          <a:lstStyle/>
          <a:p>
            <a:r>
              <a:rPr lang="en-US" sz="3600" dirty="0" smtClean="0"/>
              <a:t>Buccal developmental groove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10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From the central pit it radiates buccally continuing on the buccal surface of the crown between the buccal cusps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961606" y="3810000"/>
            <a:ext cx="1372394" cy="79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572000" y="4419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1" y="3557383"/>
            <a:ext cx="2971800" cy="289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934200" cy="838200"/>
          </a:xfrm>
        </p:spPr>
        <p:txBody>
          <a:bodyPr/>
          <a:lstStyle/>
          <a:p>
            <a:r>
              <a:rPr lang="en-US" sz="3600" dirty="0" smtClean="0"/>
              <a:t>Central developmental groove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10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From the central pit it radiates in mesial direction</a:t>
            </a:r>
          </a:p>
          <a:p>
            <a:pPr>
              <a:buNone/>
            </a:pPr>
            <a:r>
              <a:rPr lang="en-US" dirty="0" smtClean="0"/>
              <a:t>   and terminates at the apex of the mesial triangular</a:t>
            </a:r>
          </a:p>
          <a:p>
            <a:pPr>
              <a:buNone/>
            </a:pPr>
            <a:r>
              <a:rPr lang="en-US" dirty="0" smtClean="0"/>
              <a:t>   fossa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6" name="Straight Arrow Connector 5"/>
          <p:cNvCxnSpPr>
            <a:stCxn id="16" idx="6"/>
          </p:cNvCxnSpPr>
          <p:nvPr/>
        </p:nvCxnSpPr>
        <p:spPr>
          <a:xfrm>
            <a:off x="5334000" y="4991100"/>
            <a:ext cx="609600" cy="1905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105400" y="4876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6200000">
            <a:off x="5715000" y="5029200"/>
            <a:ext cx="609600" cy="304800"/>
          </a:xfrm>
          <a:prstGeom prst="triangl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838200"/>
          </a:xfrm>
        </p:spPr>
        <p:txBody>
          <a:bodyPr/>
          <a:lstStyle/>
          <a:p>
            <a:r>
              <a:rPr lang="en-US" sz="3600" dirty="0" smtClean="0"/>
              <a:t>Transverse groove of the oblique ridge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410200"/>
          </a:xfrm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 smtClean="0"/>
              <a:t>A short developmental groove radiates from the central pit of the central fossa, and crosses the oblique ridge transversely.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 smtClean="0"/>
              <a:t>It joins the central and distal </a:t>
            </a:r>
            <a:r>
              <a:rPr lang="en-US" dirty="0" err="1" smtClean="0"/>
              <a:t>fossae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689" r="5882" b="8138"/>
          <a:stretch>
            <a:fillRect/>
          </a:stretch>
        </p:blipFill>
        <p:spPr bwMode="auto">
          <a:xfrm>
            <a:off x="3048000" y="3515554"/>
            <a:ext cx="2590800" cy="258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Isosceles Triangle 4"/>
          <p:cNvSpPr/>
          <p:nvPr/>
        </p:nvSpPr>
        <p:spPr>
          <a:xfrm rot="9979251">
            <a:off x="3867322" y="4076398"/>
            <a:ext cx="932808" cy="1241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4419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MESIAL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4419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DISTAL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2971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BUCCAL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6248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LINGUAL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3429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FF"/>
                </a:solidFill>
              </a:rPr>
              <a:t>Oblique ridge</a:t>
            </a:r>
            <a:endParaRPr lang="en-US" b="1" dirty="0">
              <a:solidFill>
                <a:srgbClr val="FF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95600" y="4038600"/>
            <a:ext cx="609600" cy="381000"/>
          </a:xfrm>
          <a:prstGeom prst="straightConnector1">
            <a:avLst/>
          </a:prstGeom>
          <a:ln w="444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agonal Stripe 13"/>
          <p:cNvSpPr/>
          <p:nvPr/>
        </p:nvSpPr>
        <p:spPr>
          <a:xfrm rot="1956949" flipH="1">
            <a:off x="3267721" y="4904202"/>
            <a:ext cx="793375" cy="431388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endCxn id="20" idx="2"/>
          </p:cNvCxnSpPr>
          <p:nvPr/>
        </p:nvCxnSpPr>
        <p:spPr>
          <a:xfrm flipV="1">
            <a:off x="3733800" y="4762500"/>
            <a:ext cx="457200" cy="1905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191000" y="4648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/>
          <p:cNvSpPr/>
          <p:nvPr/>
        </p:nvSpPr>
        <p:spPr>
          <a:xfrm rot="8938153">
            <a:off x="3488127" y="3926233"/>
            <a:ext cx="415143" cy="935925"/>
          </a:xfrm>
          <a:prstGeom prst="trapezoid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/>
          <p:cNvSpPr/>
          <p:nvPr/>
        </p:nvSpPr>
        <p:spPr>
          <a:xfrm rot="19693626">
            <a:off x="4096637" y="4823010"/>
            <a:ext cx="340156" cy="896108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667000"/>
            <a:ext cx="3884583" cy="378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69342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Distal  Oblique  Groove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724400"/>
          </a:xfrm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 smtClean="0"/>
              <a:t>Traverses deepest portion of distal </a:t>
            </a:r>
            <a:r>
              <a:rPr lang="en-US" dirty="0" err="1" smtClean="0"/>
              <a:t>fossa</a:t>
            </a:r>
            <a:r>
              <a:rPr lang="en-US" sz="3600" dirty="0" smtClean="0"/>
              <a:t> </a:t>
            </a:r>
          </a:p>
          <a:p>
            <a:pPr eaLnBrk="0" hangingPunct="0"/>
            <a:r>
              <a:rPr lang="en-US" dirty="0" smtClean="0"/>
              <a:t>It connects with lingual developmental groove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Diagonal Stripe 6"/>
          <p:cNvSpPr/>
          <p:nvPr/>
        </p:nvSpPr>
        <p:spPr>
          <a:xfrm rot="1956949" flipH="1">
            <a:off x="4253962" y="4494010"/>
            <a:ext cx="1020993" cy="613178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6200000" flipV="1">
            <a:off x="4381500" y="4457700"/>
            <a:ext cx="838200" cy="4572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667000"/>
            <a:ext cx="3884583" cy="378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6934200" cy="838200"/>
          </a:xfrm>
        </p:spPr>
        <p:txBody>
          <a:bodyPr/>
          <a:lstStyle/>
          <a:p>
            <a:r>
              <a:rPr lang="en-US" sz="3600" dirty="0" smtClean="0"/>
              <a:t>Lingual developmental groove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610600" cy="5105400"/>
          </a:xfrm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 smtClean="0"/>
              <a:t>Marks the junction of the lingual cusps</a:t>
            </a:r>
            <a:endParaRPr lang="en-US" sz="3600" dirty="0" smtClean="0"/>
          </a:p>
          <a:p>
            <a:pPr eaLnBrk="0" hangingPunct="0"/>
            <a:r>
              <a:rPr lang="en-US" dirty="0" smtClean="0"/>
              <a:t>It connects with distal developmental groove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V="1">
            <a:off x="4381500" y="4457700"/>
            <a:ext cx="838200" cy="45720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4876800" y="5410200"/>
            <a:ext cx="990600" cy="5334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934200" cy="838200"/>
          </a:xfrm>
        </p:spPr>
        <p:txBody>
          <a:bodyPr/>
          <a:lstStyle/>
          <a:p>
            <a:r>
              <a:rPr lang="en-US" sz="3600" dirty="0" smtClean="0"/>
              <a:t>Fifth cusp groove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610600" cy="5105400"/>
          </a:xfrm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 smtClean="0"/>
              <a:t>If the fifth cusp development is distinct, a developmental groove outlining it joins the lingual groove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 smtClean="0"/>
              <a:t>Any part of the groove that outlines the fifth cusp is called the fifth cusp groove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810000"/>
            <a:ext cx="2634269" cy="24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6200000" flipV="1">
            <a:off x="5410200" y="6096000"/>
            <a:ext cx="685800" cy="381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330825"/>
          </a:xfrm>
        </p:spPr>
        <p:txBody>
          <a:bodyPr>
            <a:normAutofit fontScale="92500"/>
          </a:bodyPr>
          <a:lstStyle/>
          <a:p>
            <a:pPr eaLnBrk="1" hangingPunct="1">
              <a:buNone/>
            </a:pPr>
            <a:r>
              <a:rPr lang="en-US" dirty="0" smtClean="0"/>
              <a:t>    At the end of the session the learner should be able to</a:t>
            </a:r>
          </a:p>
          <a:p>
            <a:pPr eaLnBrk="1" hangingPunct="1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Describe the shape of </a:t>
            </a:r>
            <a:r>
              <a:rPr lang="en-IN" dirty="0" smtClean="0"/>
              <a:t>occlusal aspect of the </a:t>
            </a:r>
            <a:r>
              <a:rPr lang="en-US" dirty="0" smtClean="0"/>
              <a:t>permanent maxillary first molar </a:t>
            </a:r>
          </a:p>
          <a:p>
            <a:r>
              <a:rPr lang="en-US" dirty="0" smtClean="0"/>
              <a:t>Discuss the ridges on the </a:t>
            </a:r>
            <a:r>
              <a:rPr lang="en-IN" dirty="0" smtClean="0"/>
              <a:t>occlusal aspect of the </a:t>
            </a:r>
            <a:r>
              <a:rPr lang="en-US" dirty="0" smtClean="0"/>
              <a:t>permanent maxillary first molar </a:t>
            </a:r>
          </a:p>
          <a:p>
            <a:r>
              <a:rPr lang="en-US" dirty="0" smtClean="0"/>
              <a:t>Describe the </a:t>
            </a:r>
            <a:r>
              <a:rPr lang="en-US" dirty="0" err="1" smtClean="0"/>
              <a:t>fossae</a:t>
            </a:r>
            <a:r>
              <a:rPr lang="en-US" dirty="0" smtClean="0"/>
              <a:t> on the </a:t>
            </a:r>
            <a:r>
              <a:rPr lang="en-IN" dirty="0" smtClean="0"/>
              <a:t>occlusal aspect of the </a:t>
            </a:r>
            <a:r>
              <a:rPr lang="en-US" dirty="0" smtClean="0"/>
              <a:t>permanent maxillary first molar </a:t>
            </a:r>
          </a:p>
          <a:p>
            <a:r>
              <a:rPr lang="en-US" dirty="0" smtClean="0"/>
              <a:t>Discuss the grooves and pit  on the </a:t>
            </a:r>
            <a:r>
              <a:rPr lang="en-IN" dirty="0" smtClean="0"/>
              <a:t>occlusal aspect of the </a:t>
            </a:r>
            <a:r>
              <a:rPr lang="en-US" dirty="0" smtClean="0"/>
              <a:t>permanent maxillary first molar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474"/>
    </mc:Choice>
    <mc:Fallback>
      <p:transition spd="slow" advTm="2047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Stuart’s groove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524000"/>
            <a:ext cx="4419600" cy="4648200"/>
          </a:xfrm>
        </p:spPr>
        <p:txBody>
          <a:bodyPr/>
          <a:lstStyle/>
          <a:p>
            <a:r>
              <a:rPr lang="en-US" dirty="0" smtClean="0"/>
              <a:t>The groove between the 2 ridges on the </a:t>
            </a:r>
            <a:r>
              <a:rPr lang="en-US" dirty="0" err="1" smtClean="0"/>
              <a:t>mesiolingual</a:t>
            </a:r>
            <a:r>
              <a:rPr lang="en-US" dirty="0" smtClean="0"/>
              <a:t> cusp is Stuart’s groove</a:t>
            </a:r>
            <a:endParaRPr lang="en-US" dirty="0"/>
          </a:p>
        </p:txBody>
      </p:sp>
      <p:pic>
        <p:nvPicPr>
          <p:cNvPr id="4" name="Picture 4" descr="MX 1ST MOLAR"/>
          <p:cNvPicPr>
            <a:picLocks noChangeAspect="1" noChangeArrowheads="1"/>
          </p:cNvPicPr>
          <p:nvPr/>
        </p:nvPicPr>
        <p:blipFill>
          <a:blip r:embed="rId2"/>
          <a:srcRect l="31624" t="8333" r="34188" b="9590"/>
          <a:stretch>
            <a:fillRect/>
          </a:stretch>
        </p:blipFill>
        <p:spPr bwMode="auto">
          <a:xfrm>
            <a:off x="762000" y="1524000"/>
            <a:ext cx="30480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Up Arrow 4"/>
          <p:cNvSpPr/>
          <p:nvPr/>
        </p:nvSpPr>
        <p:spPr>
          <a:xfrm>
            <a:off x="2133600" y="3886200"/>
            <a:ext cx="457200" cy="1752600"/>
          </a:xfrm>
          <a:prstGeom prst="up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5931" y="1828800"/>
            <a:ext cx="3751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934200" cy="762000"/>
          </a:xfrm>
        </p:spPr>
        <p:txBody>
          <a:bodyPr/>
          <a:lstStyle/>
          <a:p>
            <a:r>
              <a:rPr lang="en-US" sz="3600" dirty="0" smtClean="0"/>
              <a:t>Summary: RIDGES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7315200" cy="152400"/>
          </a:xfrm>
        </p:spPr>
        <p:txBody>
          <a:bodyPr>
            <a:normAutofit fontScale="25000" lnSpcReduction="20000"/>
          </a:bodyPr>
          <a:lstStyle/>
          <a:p>
            <a:endParaRPr lang="en-US" sz="3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705600" y="3048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MESIAL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3124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DISTAL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1295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BUCCAL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5486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LINGUAL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1430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CC"/>
                </a:solidFill>
              </a:rPr>
              <a:t>Triangular ridge of the </a:t>
            </a:r>
            <a:r>
              <a:rPr lang="en-US" sz="2800" b="1" dirty="0" err="1" smtClean="0">
                <a:solidFill>
                  <a:srgbClr val="CC00CC"/>
                </a:solidFill>
              </a:rPr>
              <a:t>distobuccal</a:t>
            </a:r>
            <a:r>
              <a:rPr lang="en-US" sz="2800" b="1" dirty="0" smtClean="0">
                <a:solidFill>
                  <a:srgbClr val="CC00CC"/>
                </a:solidFill>
              </a:rPr>
              <a:t> cusp</a:t>
            </a:r>
            <a:endParaRPr lang="en-US" sz="2800" b="1" dirty="0">
              <a:solidFill>
                <a:srgbClr val="CC00CC"/>
              </a:solidFill>
            </a:endParaRPr>
          </a:p>
        </p:txBody>
      </p:sp>
      <p:sp>
        <p:nvSpPr>
          <p:cNvPr id="15" name="Trapezoid 14"/>
          <p:cNvSpPr/>
          <p:nvPr/>
        </p:nvSpPr>
        <p:spPr>
          <a:xfrm rot="21265444">
            <a:off x="5154469" y="3822146"/>
            <a:ext cx="371889" cy="883971"/>
          </a:xfrm>
          <a:prstGeom prst="trapezoi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/>
          <p:cNvSpPr/>
          <p:nvPr/>
        </p:nvSpPr>
        <p:spPr>
          <a:xfrm rot="8938153">
            <a:off x="3862282" y="2547758"/>
            <a:ext cx="485397" cy="1285073"/>
          </a:xfrm>
          <a:prstGeom prst="trapezoid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77000" y="3276600"/>
            <a:ext cx="26670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Mesial </a:t>
            </a:r>
            <a:r>
              <a:rPr lang="en-US" sz="2800" b="1" dirty="0" smtClean="0">
                <a:solidFill>
                  <a:srgbClr val="7030A0"/>
                </a:solidFill>
              </a:rPr>
              <a:t>triangular ridge </a:t>
            </a:r>
            <a:r>
              <a:rPr lang="en-US" sz="2800" b="1" dirty="0" smtClean="0">
                <a:solidFill>
                  <a:srgbClr val="7030A0"/>
                </a:solidFill>
              </a:rPr>
              <a:t>of the </a:t>
            </a:r>
            <a:r>
              <a:rPr lang="en-US" sz="2800" b="1" dirty="0" err="1" smtClean="0">
                <a:solidFill>
                  <a:srgbClr val="7030A0"/>
                </a:solidFill>
              </a:rPr>
              <a:t>mesiolingual</a:t>
            </a:r>
            <a:r>
              <a:rPr lang="en-US" sz="2800" b="1" dirty="0" smtClean="0">
                <a:solidFill>
                  <a:srgbClr val="7030A0"/>
                </a:solidFill>
              </a:rPr>
              <a:t> cusp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5638800" y="4267200"/>
            <a:ext cx="762000" cy="1588"/>
          </a:xfrm>
          <a:prstGeom prst="straightConnector1">
            <a:avLst/>
          </a:prstGeom>
          <a:ln w="444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rapezoid 18"/>
          <p:cNvSpPr/>
          <p:nvPr/>
        </p:nvSpPr>
        <p:spPr>
          <a:xfrm rot="19693626">
            <a:off x="4631008" y="3849663"/>
            <a:ext cx="340156" cy="896108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/>
          <p:cNvSpPr/>
          <p:nvPr/>
        </p:nvSpPr>
        <p:spPr>
          <a:xfrm rot="1799042">
            <a:off x="3903127" y="3949658"/>
            <a:ext cx="485397" cy="864247"/>
          </a:xfrm>
          <a:prstGeom prst="trapezoid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apezoid 20"/>
          <p:cNvSpPr/>
          <p:nvPr/>
        </p:nvSpPr>
        <p:spPr>
          <a:xfrm rot="12285268">
            <a:off x="5189271" y="2881005"/>
            <a:ext cx="485397" cy="871075"/>
          </a:xfrm>
          <a:prstGeom prst="trapezoid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324600" y="1066800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CC"/>
                </a:solidFill>
              </a:rPr>
              <a:t>Triangular ridge of the </a:t>
            </a:r>
            <a:r>
              <a:rPr lang="en-US" sz="2800" b="1" dirty="0" err="1" smtClean="0">
                <a:solidFill>
                  <a:srgbClr val="CC00CC"/>
                </a:solidFill>
              </a:rPr>
              <a:t>mesiobuccal</a:t>
            </a:r>
            <a:r>
              <a:rPr lang="en-US" sz="2800" b="1" dirty="0" smtClean="0">
                <a:solidFill>
                  <a:srgbClr val="CC00CC"/>
                </a:solidFill>
              </a:rPr>
              <a:t> cusp</a:t>
            </a:r>
            <a:endParaRPr lang="en-US" sz="2800" b="1" dirty="0">
              <a:solidFill>
                <a:srgbClr val="CC00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50292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CC"/>
                </a:solidFill>
              </a:rPr>
              <a:t>Triangular ridge of the </a:t>
            </a:r>
            <a:r>
              <a:rPr lang="en-US" sz="2800" b="1" dirty="0" err="1" smtClean="0">
                <a:solidFill>
                  <a:srgbClr val="CC00CC"/>
                </a:solidFill>
              </a:rPr>
              <a:t>Distolingual</a:t>
            </a:r>
            <a:r>
              <a:rPr lang="en-US" sz="2800" b="1" dirty="0" smtClean="0">
                <a:solidFill>
                  <a:srgbClr val="CC00CC"/>
                </a:solidFill>
              </a:rPr>
              <a:t> cusp</a:t>
            </a:r>
            <a:endParaRPr lang="en-US" sz="2800" b="1" dirty="0">
              <a:solidFill>
                <a:srgbClr val="CC00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0" y="5334000"/>
            <a:ext cx="32766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Distal  </a:t>
            </a:r>
            <a:r>
              <a:rPr lang="en-US" sz="2800" b="1" dirty="0" smtClean="0">
                <a:solidFill>
                  <a:srgbClr val="FF0000"/>
                </a:solidFill>
              </a:rPr>
              <a:t>triangular </a:t>
            </a:r>
            <a:r>
              <a:rPr lang="en-US" sz="2800" b="1" dirty="0" smtClean="0">
                <a:solidFill>
                  <a:srgbClr val="FF0000"/>
                </a:solidFill>
              </a:rPr>
              <a:t>ridge of the </a:t>
            </a:r>
            <a:r>
              <a:rPr lang="en-US" sz="2800" b="1" dirty="0" err="1" smtClean="0">
                <a:solidFill>
                  <a:srgbClr val="FF0000"/>
                </a:solidFill>
              </a:rPr>
              <a:t>mesiolingual</a:t>
            </a:r>
            <a:r>
              <a:rPr lang="en-US" sz="2800" b="1" dirty="0" smtClean="0">
                <a:solidFill>
                  <a:srgbClr val="FF0000"/>
                </a:solidFill>
              </a:rPr>
              <a:t> cusp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4876800" y="5029200"/>
            <a:ext cx="685800" cy="381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/>
          <p:cNvSpPr/>
          <p:nvPr/>
        </p:nvSpPr>
        <p:spPr>
          <a:xfrm>
            <a:off x="2514600" y="1828800"/>
            <a:ext cx="4343400" cy="3429000"/>
          </a:xfrm>
          <a:prstGeom prst="parallelogram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 animBg="1"/>
      <p:bldP spid="17" grpId="0"/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689" r="5882" b="8138"/>
          <a:stretch>
            <a:fillRect/>
          </a:stretch>
        </p:blipFill>
        <p:spPr bwMode="auto">
          <a:xfrm>
            <a:off x="3810000" y="2209800"/>
            <a:ext cx="2590800" cy="258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Isosceles Triangle 4"/>
          <p:cNvSpPr/>
          <p:nvPr/>
        </p:nvSpPr>
        <p:spPr>
          <a:xfrm rot="9979251">
            <a:off x="4724870" y="2857198"/>
            <a:ext cx="932808" cy="1241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9400" y="3276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MESIAL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3048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DISTAL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1600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BUCCAL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5029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LINGUAL</a:t>
            </a:r>
            <a:endParaRPr lang="en-US" b="1" dirty="0"/>
          </a:p>
        </p:txBody>
      </p:sp>
      <p:sp>
        <p:nvSpPr>
          <p:cNvPr id="14" name="Diagonal Stripe 13"/>
          <p:cNvSpPr/>
          <p:nvPr/>
        </p:nvSpPr>
        <p:spPr>
          <a:xfrm rot="1956949" flipH="1">
            <a:off x="4016104" y="3456402"/>
            <a:ext cx="793375" cy="431388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3962400" y="3581400"/>
            <a:ext cx="609600" cy="304800"/>
          </a:xfrm>
          <a:prstGeom prst="triangl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6200000">
            <a:off x="5562600" y="3352800"/>
            <a:ext cx="609600" cy="304800"/>
          </a:xfrm>
          <a:prstGeom prst="triangl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371600" y="762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Summary: </a:t>
            </a:r>
            <a:r>
              <a:rPr lang="en-US" sz="3600" dirty="0" smtClean="0"/>
              <a:t>FOSSAE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200400" y="1600200"/>
            <a:ext cx="69342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Central fossa</a:t>
            </a:r>
            <a:endParaRPr lang="en-US" sz="28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838200" y="3810000"/>
            <a:ext cx="6934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Distal fossa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-1143000" y="3200400"/>
            <a:ext cx="6934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Distal marginal fossa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91200" y="4191000"/>
            <a:ext cx="34671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Mesial marginal fossa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133600"/>
            <a:ext cx="3884583" cy="378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10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572000" y="38862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00600" y="4038600"/>
            <a:ext cx="914400" cy="76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4057650" y="3257551"/>
            <a:ext cx="1219201" cy="3810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3238500" y="3619500"/>
            <a:ext cx="838200" cy="45720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3733800" y="4572000"/>
            <a:ext cx="990600" cy="5334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810000" y="3962400"/>
            <a:ext cx="1033322" cy="26207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1143000" y="4572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Summary: PIT &amp;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GROOVES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47800" y="1371600"/>
            <a:ext cx="69342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Buccal developmental groove  </a:t>
            </a:r>
            <a:endParaRPr lang="en-US" sz="28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28600" y="1752600"/>
            <a:ext cx="2667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Transverse groove of oblique ridge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752600" y="5791200"/>
            <a:ext cx="6934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Lingual  developmental groove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28600" y="3352800"/>
            <a:ext cx="2667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Distal </a:t>
            </a:r>
            <a:r>
              <a:rPr lang="en-US" sz="2800" dirty="0" smtClean="0"/>
              <a:t>oblique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groove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191000" y="3124200"/>
            <a:ext cx="6934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Central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developmental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groove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References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Wheeler's Dental Anatomy, Physiology and Occlusion, 1st South Asia Edition By </a:t>
            </a:r>
            <a:r>
              <a:rPr lang="en-US" dirty="0" smtClean="0">
                <a:hlinkClick r:id="rId2"/>
              </a:rPr>
              <a:t>Elsevier India</a:t>
            </a:r>
            <a:r>
              <a:rPr lang="en-US" dirty="0" smtClean="0"/>
              <a:t> · 2015</a:t>
            </a:r>
          </a:p>
          <a:p>
            <a:endParaRPr lang="en-US" dirty="0" smtClean="0"/>
          </a:p>
          <a:p>
            <a:r>
              <a:rPr lang="en-US" dirty="0" smtClean="0"/>
              <a:t>Textbook of Oral Anatomy, Physiology, Histology and Tooth Morphology. Authors, K. </a:t>
            </a:r>
            <a:r>
              <a:rPr lang="en-US" dirty="0" err="1" smtClean="0"/>
              <a:t>Rajkumar</a:t>
            </a:r>
            <a:r>
              <a:rPr lang="en-US" dirty="0" smtClean="0"/>
              <a:t>, R. </a:t>
            </a:r>
            <a:r>
              <a:rPr lang="en-US" dirty="0" err="1" smtClean="0"/>
              <a:t>Ramya</a:t>
            </a:r>
            <a:r>
              <a:rPr lang="en-US" dirty="0" smtClean="0"/>
              <a:t>. Publisher, </a:t>
            </a:r>
            <a:r>
              <a:rPr lang="en-US" dirty="0" err="1" smtClean="0"/>
              <a:t>Wolters</a:t>
            </a:r>
            <a:r>
              <a:rPr lang="en-US" dirty="0" smtClean="0"/>
              <a:t> </a:t>
            </a:r>
            <a:r>
              <a:rPr lang="en-US" dirty="0" err="1" smtClean="0"/>
              <a:t>kluwer</a:t>
            </a:r>
            <a:r>
              <a:rPr lang="en-US" dirty="0" smtClean="0"/>
              <a:t> </a:t>
            </a:r>
            <a:r>
              <a:rPr lang="en-US" dirty="0" err="1" smtClean="0"/>
              <a:t>india</a:t>
            </a:r>
            <a:r>
              <a:rPr lang="en-US" dirty="0" smtClean="0"/>
              <a:t> </a:t>
            </a:r>
            <a:r>
              <a:rPr lang="en-US" dirty="0" err="1" smtClean="0"/>
              <a:t>Pvt</a:t>
            </a:r>
            <a:r>
              <a:rPr lang="en-US" dirty="0" smtClean="0"/>
              <a:t> Ltd, 2017. ISBN 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1905000"/>
          </a:xfrm>
        </p:spPr>
        <p:txBody>
          <a:bodyPr/>
          <a:lstStyle/>
          <a:p>
            <a:pPr algn="ctr"/>
            <a:r>
              <a:rPr lang="en-US" sz="4800" dirty="0" smtClean="0"/>
              <a:t>THANK YOU!!!</a:t>
            </a:r>
            <a:endParaRPr lang="en-US" sz="4800" dirty="0"/>
          </a:p>
        </p:txBody>
      </p:sp>
      <p:pic>
        <p:nvPicPr>
          <p:cNvPr id="281601" name="Picture 1"/>
          <p:cNvPicPr>
            <a:picLocks noChangeAspect="1" noChangeArrowheads="1"/>
          </p:cNvPicPr>
          <p:nvPr/>
        </p:nvPicPr>
        <p:blipFill>
          <a:blip r:embed="rId2"/>
          <a:srcRect l="10000" t="15867" r="10000"/>
          <a:stretch>
            <a:fillRect/>
          </a:stretch>
        </p:blipFill>
        <p:spPr bwMode="auto">
          <a:xfrm>
            <a:off x="2743200" y="3276600"/>
            <a:ext cx="38100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001000" cy="5486400"/>
          </a:xfrm>
        </p:spPr>
        <p:txBody>
          <a:bodyPr/>
          <a:lstStyle/>
          <a:p>
            <a:r>
              <a:rPr lang="en-US" dirty="0" smtClean="0"/>
              <a:t>Some what rhomboidal outline</a:t>
            </a:r>
          </a:p>
          <a:p>
            <a:r>
              <a:rPr lang="en-US" dirty="0" smtClean="0"/>
              <a:t>Crown wider </a:t>
            </a:r>
            <a:r>
              <a:rPr lang="en-US" dirty="0" err="1" smtClean="0"/>
              <a:t>mesially</a:t>
            </a:r>
            <a:r>
              <a:rPr lang="en-US" dirty="0" smtClean="0"/>
              <a:t> than distally</a:t>
            </a:r>
          </a:p>
          <a:p>
            <a:r>
              <a:rPr lang="en-US" dirty="0" smtClean="0"/>
              <a:t>Crown wider </a:t>
            </a:r>
            <a:r>
              <a:rPr lang="en-US" dirty="0" err="1" smtClean="0"/>
              <a:t>lingually</a:t>
            </a:r>
            <a:r>
              <a:rPr lang="en-US" dirty="0" smtClean="0"/>
              <a:t> than </a:t>
            </a:r>
            <a:r>
              <a:rPr lang="en-US" dirty="0" err="1" smtClean="0"/>
              <a:t>bucally</a:t>
            </a:r>
            <a:endParaRPr lang="en-US" dirty="0" smtClean="0"/>
          </a:p>
          <a:p>
            <a:pPr eaLnBrk="0" hangingPunct="0"/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4419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MESIAL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419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DISTAL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2971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BUCCAL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616773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LINGUAL</a:t>
            </a:r>
            <a:endParaRPr lang="en-US" b="1" dirty="0"/>
          </a:p>
        </p:txBody>
      </p:sp>
      <p:pic>
        <p:nvPicPr>
          <p:cNvPr id="10" name="Picture 4" descr="TUTH7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6887" t="6654" r="46900" b="51844"/>
          <a:stretch>
            <a:fillRect/>
          </a:stretch>
        </p:blipFill>
        <p:spPr bwMode="auto">
          <a:xfrm>
            <a:off x="3352800" y="3429000"/>
            <a:ext cx="2427817" cy="2362200"/>
          </a:xfrm>
          <a:prstGeom prst="rect">
            <a:avLst/>
          </a:prstGeom>
          <a:noFill/>
        </p:spPr>
      </p:pic>
      <p:sp>
        <p:nvSpPr>
          <p:cNvPr id="9" name="Parallelogram 8"/>
          <p:cNvSpPr/>
          <p:nvPr/>
        </p:nvSpPr>
        <p:spPr>
          <a:xfrm>
            <a:off x="3200400" y="3505200"/>
            <a:ext cx="2819400" cy="2286000"/>
          </a:xfrm>
          <a:prstGeom prst="parallelogram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8229600" cy="5821363"/>
          </a:xfrm>
        </p:spPr>
        <p:txBody>
          <a:bodyPr/>
          <a:lstStyle/>
          <a:p>
            <a:r>
              <a:rPr lang="en-US" dirty="0" smtClean="0"/>
              <a:t>4 major well developed cusps along with            fifth cusp: Cusp of </a:t>
            </a:r>
            <a:r>
              <a:rPr lang="en-US" dirty="0" err="1" smtClean="0"/>
              <a:t>Carabelli</a:t>
            </a:r>
            <a:endParaRPr lang="en-US" dirty="0" smtClean="0"/>
          </a:p>
          <a:p>
            <a:endParaRPr lang="en-US" sz="3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590800"/>
            <a:ext cx="258458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43600" y="3581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MESIAL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3581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DISTAL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2133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BUCCAL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5334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LINGUAL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24384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DISTO BUCCAL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CUSP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43434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DISTO LINGUAL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CUSP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44196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MESIO LINGUAL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CUSP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23622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MESIO BUCCAL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CUSP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5562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CUSP OF CARABELLI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 rot="2912434">
            <a:off x="4823646" y="5196493"/>
            <a:ext cx="990600" cy="30480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5931" y="1828800"/>
            <a:ext cx="3751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934200" cy="762000"/>
          </a:xfrm>
        </p:spPr>
        <p:txBody>
          <a:bodyPr/>
          <a:lstStyle/>
          <a:p>
            <a:r>
              <a:rPr lang="en-US" sz="3600" dirty="0" smtClean="0"/>
              <a:t>RIDGES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7315200" cy="152400"/>
          </a:xfrm>
        </p:spPr>
        <p:txBody>
          <a:bodyPr>
            <a:normAutofit fontScale="25000" lnSpcReduction="20000"/>
          </a:bodyPr>
          <a:lstStyle/>
          <a:p>
            <a:endParaRPr lang="en-US" sz="3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781800" y="3276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MESIAL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3429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DISTAL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1295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BUCCAL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533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LINGUAL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1430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CC"/>
                </a:solidFill>
              </a:rPr>
              <a:t>Triangular ridge of the </a:t>
            </a:r>
            <a:r>
              <a:rPr lang="en-US" sz="2800" b="1" dirty="0" err="1" smtClean="0">
                <a:solidFill>
                  <a:srgbClr val="CC00CC"/>
                </a:solidFill>
              </a:rPr>
              <a:t>distobuccal</a:t>
            </a:r>
            <a:r>
              <a:rPr lang="en-US" sz="2800" b="1" dirty="0" smtClean="0">
                <a:solidFill>
                  <a:srgbClr val="CC00CC"/>
                </a:solidFill>
              </a:rPr>
              <a:t> cusp</a:t>
            </a:r>
            <a:endParaRPr lang="en-US" sz="2800" b="1" dirty="0">
              <a:solidFill>
                <a:srgbClr val="CC00CC"/>
              </a:solidFill>
            </a:endParaRPr>
          </a:p>
        </p:txBody>
      </p:sp>
      <p:sp>
        <p:nvSpPr>
          <p:cNvPr id="15" name="Trapezoid 14"/>
          <p:cNvSpPr/>
          <p:nvPr/>
        </p:nvSpPr>
        <p:spPr>
          <a:xfrm rot="21265444">
            <a:off x="5154469" y="3822146"/>
            <a:ext cx="371889" cy="883971"/>
          </a:xfrm>
          <a:prstGeom prst="trapezoi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/>
          <p:cNvSpPr/>
          <p:nvPr/>
        </p:nvSpPr>
        <p:spPr>
          <a:xfrm rot="8938153">
            <a:off x="3862282" y="2547758"/>
            <a:ext cx="485397" cy="1285073"/>
          </a:xfrm>
          <a:prstGeom prst="trapezoid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77000" y="3505200"/>
            <a:ext cx="26670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Mesial </a:t>
            </a:r>
            <a:r>
              <a:rPr lang="en-US" sz="2800" b="1" dirty="0" err="1" smtClean="0">
                <a:solidFill>
                  <a:srgbClr val="7030A0"/>
                </a:solidFill>
              </a:rPr>
              <a:t>traingular</a:t>
            </a:r>
            <a:r>
              <a:rPr lang="en-US" sz="2800" b="1" dirty="0" smtClean="0">
                <a:solidFill>
                  <a:srgbClr val="7030A0"/>
                </a:solidFill>
              </a:rPr>
              <a:t> ridge of the </a:t>
            </a:r>
            <a:r>
              <a:rPr lang="en-US" sz="2800" b="1" dirty="0" err="1" smtClean="0">
                <a:solidFill>
                  <a:srgbClr val="7030A0"/>
                </a:solidFill>
              </a:rPr>
              <a:t>mesiolingual</a:t>
            </a:r>
            <a:r>
              <a:rPr lang="en-US" sz="2800" b="1" dirty="0" smtClean="0">
                <a:solidFill>
                  <a:srgbClr val="7030A0"/>
                </a:solidFill>
              </a:rPr>
              <a:t> cusp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5638800" y="4267200"/>
            <a:ext cx="762000" cy="1588"/>
          </a:xfrm>
          <a:prstGeom prst="straightConnector1">
            <a:avLst/>
          </a:prstGeom>
          <a:ln w="444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rapezoid 18"/>
          <p:cNvSpPr/>
          <p:nvPr/>
        </p:nvSpPr>
        <p:spPr>
          <a:xfrm rot="19693626">
            <a:off x="4631008" y="3849663"/>
            <a:ext cx="340156" cy="896108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/>
          <p:cNvSpPr/>
          <p:nvPr/>
        </p:nvSpPr>
        <p:spPr>
          <a:xfrm rot="1799042">
            <a:off x="3764876" y="3879371"/>
            <a:ext cx="485397" cy="864247"/>
          </a:xfrm>
          <a:prstGeom prst="trapezoid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apezoid 20"/>
          <p:cNvSpPr/>
          <p:nvPr/>
        </p:nvSpPr>
        <p:spPr>
          <a:xfrm rot="12285268">
            <a:off x="5189271" y="2881005"/>
            <a:ext cx="485397" cy="871075"/>
          </a:xfrm>
          <a:prstGeom prst="trapezoid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324600" y="1066800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CC"/>
                </a:solidFill>
              </a:rPr>
              <a:t>Triangular ridge of the </a:t>
            </a:r>
            <a:r>
              <a:rPr lang="en-US" sz="2800" b="1" dirty="0" err="1" smtClean="0">
                <a:solidFill>
                  <a:srgbClr val="CC00CC"/>
                </a:solidFill>
              </a:rPr>
              <a:t>mesiobuccal</a:t>
            </a:r>
            <a:r>
              <a:rPr lang="en-US" sz="2800" b="1" dirty="0" smtClean="0">
                <a:solidFill>
                  <a:srgbClr val="CC00CC"/>
                </a:solidFill>
              </a:rPr>
              <a:t> cusp</a:t>
            </a:r>
            <a:endParaRPr lang="en-US" sz="2800" b="1" dirty="0">
              <a:solidFill>
                <a:srgbClr val="CC00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50292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CC"/>
                </a:solidFill>
              </a:rPr>
              <a:t>Triangular ridge of the </a:t>
            </a:r>
            <a:r>
              <a:rPr lang="en-US" sz="2800" b="1" dirty="0" err="1" smtClean="0">
                <a:solidFill>
                  <a:srgbClr val="CC00CC"/>
                </a:solidFill>
              </a:rPr>
              <a:t>Distolingual</a:t>
            </a:r>
            <a:r>
              <a:rPr lang="en-US" sz="2800" b="1" dirty="0" smtClean="0">
                <a:solidFill>
                  <a:srgbClr val="CC00CC"/>
                </a:solidFill>
              </a:rPr>
              <a:t> cusp</a:t>
            </a:r>
            <a:endParaRPr lang="en-US" sz="2800" b="1" dirty="0">
              <a:solidFill>
                <a:srgbClr val="CC00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1000" y="5473005"/>
            <a:ext cx="29718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Distal  triangular ridge of the </a:t>
            </a:r>
            <a:r>
              <a:rPr lang="en-US" sz="2800" b="1" dirty="0" err="1" smtClean="0">
                <a:solidFill>
                  <a:srgbClr val="FF0000"/>
                </a:solidFill>
              </a:rPr>
              <a:t>mesiolingual</a:t>
            </a:r>
            <a:r>
              <a:rPr lang="en-US" sz="2800" b="1" dirty="0" smtClean="0">
                <a:solidFill>
                  <a:srgbClr val="FF0000"/>
                </a:solidFill>
              </a:rPr>
              <a:t> cusp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4876800" y="5029200"/>
            <a:ext cx="685800" cy="381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 animBg="1"/>
      <p:bldP spid="17" grpId="0"/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442090"/>
            <a:ext cx="2819911" cy="257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6934200" cy="762000"/>
          </a:xfrm>
        </p:spPr>
        <p:txBody>
          <a:bodyPr/>
          <a:lstStyle/>
          <a:p>
            <a:r>
              <a:rPr lang="en-US" sz="3600" dirty="0" smtClean="0"/>
              <a:t>OBLIQUE  RIDGE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410200"/>
          </a:xfrm>
        </p:spPr>
        <p:txBody>
          <a:bodyPr/>
          <a:lstStyle/>
          <a:p>
            <a:r>
              <a:rPr lang="en-US" sz="3000" dirty="0" smtClean="0"/>
              <a:t>Ridge that crosses the occlusal surface obliquely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4419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MESIAL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4419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DISTAL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2971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BUCCAL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6248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LINGUAL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895600"/>
            <a:ext cx="2819400" cy="138499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99FF"/>
                </a:solidFill>
              </a:rPr>
              <a:t>Triangular ridge of the </a:t>
            </a:r>
            <a:r>
              <a:rPr lang="en-US" sz="2800" b="1" dirty="0" err="1" smtClean="0">
                <a:solidFill>
                  <a:srgbClr val="CC99FF"/>
                </a:solidFill>
              </a:rPr>
              <a:t>distobuccal</a:t>
            </a:r>
            <a:r>
              <a:rPr lang="en-US" sz="2800" b="1" dirty="0" smtClean="0">
                <a:solidFill>
                  <a:srgbClr val="CC99FF"/>
                </a:solidFill>
              </a:rPr>
              <a:t> cusp</a:t>
            </a:r>
            <a:endParaRPr lang="en-US" sz="2800" b="1" dirty="0">
              <a:solidFill>
                <a:srgbClr val="CC99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95600" y="4038600"/>
            <a:ext cx="609600" cy="381000"/>
          </a:xfrm>
          <a:prstGeom prst="straightConnector1">
            <a:avLst/>
          </a:prstGeom>
          <a:ln w="444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apezoid 14"/>
          <p:cNvSpPr/>
          <p:nvPr/>
        </p:nvSpPr>
        <p:spPr>
          <a:xfrm rot="18926834">
            <a:off x="4066643" y="4880228"/>
            <a:ext cx="371889" cy="883971"/>
          </a:xfrm>
          <a:prstGeom prst="trapezoi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/>
          <p:cNvSpPr/>
          <p:nvPr/>
        </p:nvSpPr>
        <p:spPr>
          <a:xfrm rot="9961719">
            <a:off x="3562400" y="4018814"/>
            <a:ext cx="485397" cy="871075"/>
          </a:xfrm>
          <a:prstGeom prst="trapezoid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19800" y="5105400"/>
            <a:ext cx="2819400" cy="1384995"/>
          </a:xfrm>
          <a:prstGeom prst="rect">
            <a:avLst/>
          </a:prstGeom>
          <a:solidFill>
            <a:srgbClr val="F379EA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Distal triangular ridge of the </a:t>
            </a:r>
            <a:r>
              <a:rPr lang="en-US" sz="2800" b="1" dirty="0" err="1" smtClean="0">
                <a:solidFill>
                  <a:srgbClr val="7030A0"/>
                </a:solidFill>
              </a:rPr>
              <a:t>mesiolingual</a:t>
            </a:r>
            <a:r>
              <a:rPr lang="en-US" sz="2800" b="1" dirty="0" smtClean="0">
                <a:solidFill>
                  <a:srgbClr val="7030A0"/>
                </a:solidFill>
              </a:rPr>
              <a:t> cusp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4648200" y="5410200"/>
            <a:ext cx="1143000" cy="304800"/>
          </a:xfrm>
          <a:prstGeom prst="straightConnector1">
            <a:avLst/>
          </a:prstGeom>
          <a:ln w="444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6934200" cy="1143000"/>
          </a:xfrm>
        </p:spPr>
        <p:txBody>
          <a:bodyPr/>
          <a:lstStyle/>
          <a:p>
            <a:r>
              <a:rPr lang="en-US" sz="4400" dirty="0" smtClean="0"/>
              <a:t>Transverse ridge</a:t>
            </a:r>
            <a:endParaRPr lang="en-US" sz="4400" dirty="0"/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4796" y="2362200"/>
            <a:ext cx="3884583" cy="378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066800"/>
            <a:ext cx="8001000" cy="990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572000"/>
            <a:ext cx="3352800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Mesial triangular  ridge of the </a:t>
            </a:r>
            <a:r>
              <a:rPr lang="en-US" sz="3200" dirty="0" err="1" smtClean="0">
                <a:solidFill>
                  <a:schemeClr val="bg1"/>
                </a:solidFill>
              </a:rPr>
              <a:t>mesiolingual</a:t>
            </a:r>
            <a:r>
              <a:rPr lang="en-US" sz="3200" dirty="0" smtClean="0">
                <a:solidFill>
                  <a:schemeClr val="bg1"/>
                </a:solidFill>
              </a:rPr>
              <a:t> cusp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1295400"/>
            <a:ext cx="3276600" cy="1569660"/>
          </a:xfrm>
          <a:prstGeom prst="rect">
            <a:avLst/>
          </a:prstGeom>
          <a:solidFill>
            <a:srgbClr val="F379EA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Triangular ridge of the </a:t>
            </a:r>
            <a:r>
              <a:rPr lang="en-US" sz="3200" dirty="0" err="1" smtClean="0">
                <a:solidFill>
                  <a:srgbClr val="7030A0"/>
                </a:solidFill>
              </a:rPr>
              <a:t>mesiobuccal</a:t>
            </a:r>
            <a:r>
              <a:rPr lang="en-US" sz="3200" dirty="0" smtClean="0">
                <a:solidFill>
                  <a:srgbClr val="7030A0"/>
                </a:solidFill>
              </a:rPr>
              <a:t> cusp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 rot="12106428">
            <a:off x="4089527" y="2875959"/>
            <a:ext cx="485397" cy="1189634"/>
          </a:xfrm>
          <a:prstGeom prst="trapezoid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4724400" y="2133600"/>
            <a:ext cx="838200" cy="457200"/>
          </a:xfrm>
          <a:prstGeom prst="straightConnector1">
            <a:avLst/>
          </a:prstGeom>
          <a:ln w="444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apezoid 10"/>
          <p:cNvSpPr/>
          <p:nvPr/>
        </p:nvSpPr>
        <p:spPr>
          <a:xfrm rot="328700">
            <a:off x="3752193" y="4358369"/>
            <a:ext cx="368730" cy="1152141"/>
          </a:xfrm>
          <a:prstGeom prst="trapezoi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4343400" y="4800600"/>
            <a:ext cx="1143000" cy="304800"/>
          </a:xfrm>
          <a:prstGeom prst="straightConnector1">
            <a:avLst/>
          </a:prstGeom>
          <a:ln w="444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429000"/>
            <a:ext cx="25908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6934200" cy="1143000"/>
          </a:xfrm>
        </p:spPr>
        <p:txBody>
          <a:bodyPr/>
          <a:lstStyle/>
          <a:p>
            <a:r>
              <a:rPr lang="en-US" sz="3600" dirty="0" smtClean="0"/>
              <a:t>Distal &amp; </a:t>
            </a:r>
            <a:r>
              <a:rPr lang="en-US" sz="3600" dirty="0" err="1" smtClean="0"/>
              <a:t>Mesial</a:t>
            </a:r>
            <a:r>
              <a:rPr lang="en-US" sz="3600" dirty="0" smtClean="0"/>
              <a:t> marginal ridges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01000" cy="5410200"/>
          </a:xfrm>
        </p:spPr>
        <p:txBody>
          <a:bodyPr/>
          <a:lstStyle/>
          <a:p>
            <a:r>
              <a:rPr lang="en-US" dirty="0" smtClean="0"/>
              <a:t>Irregular ridges </a:t>
            </a:r>
          </a:p>
          <a:p>
            <a:r>
              <a:rPr lang="en-US" dirty="0" smtClean="0"/>
              <a:t>Confluent with </a:t>
            </a:r>
            <a:r>
              <a:rPr lang="en-US" dirty="0" err="1" smtClean="0"/>
              <a:t>mesial</a:t>
            </a:r>
            <a:r>
              <a:rPr lang="en-US" dirty="0" smtClean="0"/>
              <a:t> &amp; distal cusp ridges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4267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MESIAL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267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DISTAL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2819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BUCCAL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6015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LINGUAL</a:t>
            </a:r>
            <a:endParaRPr lang="en-US" b="1" dirty="0"/>
          </a:p>
        </p:txBody>
      </p:sp>
      <p:sp>
        <p:nvSpPr>
          <p:cNvPr id="11" name="Diagonal Stripe 10"/>
          <p:cNvSpPr/>
          <p:nvPr/>
        </p:nvSpPr>
        <p:spPr>
          <a:xfrm rot="9148397">
            <a:off x="2954748" y="4417301"/>
            <a:ext cx="578774" cy="105723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iagonal Stripe 11"/>
          <p:cNvSpPr/>
          <p:nvPr/>
        </p:nvSpPr>
        <p:spPr>
          <a:xfrm rot="20415952">
            <a:off x="5134224" y="4404605"/>
            <a:ext cx="485418" cy="706509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Fossae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major </a:t>
            </a:r>
            <a:r>
              <a:rPr lang="en-US" dirty="0" err="1" smtClean="0"/>
              <a:t>fossae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             Central</a:t>
            </a:r>
          </a:p>
          <a:p>
            <a:pPr>
              <a:buNone/>
            </a:pPr>
            <a:r>
              <a:rPr lang="en-US" dirty="0" smtClean="0"/>
              <a:t>               Distal</a:t>
            </a:r>
          </a:p>
          <a:p>
            <a:r>
              <a:rPr lang="en-US" dirty="0" smtClean="0"/>
              <a:t>2 minor </a:t>
            </a:r>
            <a:r>
              <a:rPr lang="en-US" dirty="0" err="1" smtClean="0"/>
              <a:t>fossae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            Mesial marginal fossa </a:t>
            </a:r>
          </a:p>
          <a:p>
            <a:pPr>
              <a:buNone/>
            </a:pPr>
            <a:r>
              <a:rPr lang="en-US" dirty="0" smtClean="0"/>
              <a:t>              distal marginal fossa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604</Words>
  <Application>Microsoft Office PowerPoint</Application>
  <PresentationFormat>On-screen Show (4:3)</PresentationFormat>
  <Paragraphs>150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Permanent  Maxillary  First  Molar : Occlusal   Aspect  Dr  Nupura  Vibhute PROFESSOR AND HEAD  DEPARTMENT OF ORAL PATHOLOGY AND MICROBIOLOGY SCHOOL OF DENTAL SCIENCES KVV, KARAD</vt:lpstr>
      <vt:lpstr>Objectives</vt:lpstr>
      <vt:lpstr>Slide 3</vt:lpstr>
      <vt:lpstr>Slide 4</vt:lpstr>
      <vt:lpstr>RIDGES</vt:lpstr>
      <vt:lpstr>OBLIQUE  RIDGE</vt:lpstr>
      <vt:lpstr>Transverse ridge</vt:lpstr>
      <vt:lpstr>Distal &amp; Mesial marginal ridges</vt:lpstr>
      <vt:lpstr>Fossae </vt:lpstr>
      <vt:lpstr>Central fossa</vt:lpstr>
      <vt:lpstr>Distal  fossa</vt:lpstr>
      <vt:lpstr>Distal &amp; Mesial triangular fossae</vt:lpstr>
      <vt:lpstr>Pit and Grooves  </vt:lpstr>
      <vt:lpstr>Buccal developmental groove  </vt:lpstr>
      <vt:lpstr>Central developmental groove  </vt:lpstr>
      <vt:lpstr>Transverse groove of the oblique ridge </vt:lpstr>
      <vt:lpstr>Distal  Oblique  Groove </vt:lpstr>
      <vt:lpstr>Lingual developmental groove </vt:lpstr>
      <vt:lpstr>Fifth cusp groove </vt:lpstr>
      <vt:lpstr>Stuart’s groove</vt:lpstr>
      <vt:lpstr>Summary: RIDGES </vt:lpstr>
      <vt:lpstr>Central fossa</vt:lpstr>
      <vt:lpstr>Buccal developmental groove  </vt:lpstr>
      <vt:lpstr>References </vt:lpstr>
      <vt:lpstr>THANK YOU!!!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Permanent  Maxillary  First  Molar: OCCLUSAL   ASPECT</dc:title>
  <dc:creator>Oral P_Denatl</dc:creator>
  <cp:lastModifiedBy>Oral P_Denatl</cp:lastModifiedBy>
  <cp:revision>12</cp:revision>
  <dcterms:created xsi:type="dcterms:W3CDTF">2006-08-16T00:00:00Z</dcterms:created>
  <dcterms:modified xsi:type="dcterms:W3CDTF">2023-09-22T08:58:45Z</dcterms:modified>
</cp:coreProperties>
</file>