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58" r:id="rId5"/>
    <p:sldId id="259" r:id="rId6"/>
    <p:sldId id="260" r:id="rId7"/>
    <p:sldId id="261" r:id="rId8"/>
    <p:sldId id="262" r:id="rId9"/>
    <p:sldId id="263" r:id="rId10"/>
    <p:sldId id="264" r:id="rId11"/>
    <p:sldId id="265" r:id="rId12"/>
    <p:sldId id="266" r:id="rId13"/>
    <p:sldId id="267" r:id="rId14"/>
    <p:sldId id="268" r:id="rId15"/>
    <p:sldId id="286"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FF66"/>
    <a:srgbClr val="3333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BC593FC-BE23-423B-97D3-48B85E20DF7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C593FC-BE23-423B-97D3-48B85E20DF7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C593FC-BE23-423B-97D3-48B85E20DF7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DAD94D-FA84-4B1C-93E9-81D9104FDFA8}" type="datetimeFigureOut">
              <a:rPr lang="en-US" smtClean="0"/>
              <a:pPr/>
              <a:t>25/03/2013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C593FC-BE23-423B-97D3-48B85E20DF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2DAD94D-FA84-4B1C-93E9-81D9104FDFA8}" type="datetimeFigureOut">
              <a:rPr lang="en-US" smtClean="0"/>
              <a:pPr/>
              <a:t>25/03/2013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BC593FC-BE23-423B-97D3-48B85E20DF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2DAD94D-FA84-4B1C-93E9-81D9104FDFA8}" type="datetimeFigureOut">
              <a:rPr lang="en-US" smtClean="0"/>
              <a:pPr/>
              <a:t>25/03/2013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BC593FC-BE23-423B-97D3-48B85E20DF7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458200" cy="6553200"/>
          </a:xfrm>
        </p:spPr>
        <p:txBody>
          <a:bodyPr/>
          <a:lstStyle/>
          <a:p>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
        <p:nvSpPr>
          <p:cNvPr id="4" name="Rectangle 3"/>
          <p:cNvSpPr/>
          <p:nvPr/>
        </p:nvSpPr>
        <p:spPr>
          <a:xfrm>
            <a:off x="0" y="762000"/>
            <a:ext cx="9143999" cy="1754326"/>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ElECTROCONVULSIVE THERAPY   (E.C.T)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5" name="il_fi" descr="http://www.electroconvulsivetherapy.org/wp-content/themes/ultimatetheme/images/carousel/big/electroconvulsivetherapy04.jpg"/>
          <p:cNvPicPr/>
          <p:nvPr/>
        </p:nvPicPr>
        <p:blipFill>
          <a:blip r:embed="rId2"/>
          <a:srcRect/>
          <a:stretch>
            <a:fillRect/>
          </a:stretch>
        </p:blipFill>
        <p:spPr bwMode="auto">
          <a:xfrm>
            <a:off x="1905000" y="2590800"/>
            <a:ext cx="5638800" cy="3962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382000" cy="6477000"/>
          </a:xfrm>
        </p:spPr>
        <p:txBody>
          <a:bodyPr>
            <a:normAutofit fontScale="85000" lnSpcReduction="20000"/>
          </a:bodyPr>
          <a:lstStyle/>
          <a:p>
            <a:r>
              <a:rPr lang="en-US" sz="3800" b="1" dirty="0" smtClean="0">
                <a:solidFill>
                  <a:schemeClr val="accent4">
                    <a:lumMod val="40000"/>
                    <a:lumOff val="60000"/>
                  </a:schemeClr>
                </a:solidFill>
              </a:rPr>
              <a:t>INDICATIONS:-</a:t>
            </a:r>
            <a:endParaRPr lang="en-US" sz="3800" dirty="0" smtClean="0">
              <a:solidFill>
                <a:schemeClr val="accent4">
                  <a:lumMod val="40000"/>
                  <a:lumOff val="60000"/>
                </a:schemeClr>
              </a:solidFill>
            </a:endParaRPr>
          </a:p>
          <a:p>
            <a:r>
              <a:rPr lang="en-US" dirty="0" smtClean="0"/>
              <a:t>	</a:t>
            </a:r>
            <a:r>
              <a:rPr lang="en-US" sz="3300" dirty="0" smtClean="0"/>
              <a:t>The indications for Electroconvulsive therapy are ------</a:t>
            </a:r>
          </a:p>
          <a:p>
            <a:r>
              <a:rPr lang="en-US" sz="3300" dirty="0" smtClean="0"/>
              <a:t>     A)  </a:t>
            </a:r>
            <a:r>
              <a:rPr lang="en-US" sz="3300" u="sng" dirty="0" smtClean="0"/>
              <a:t> Major severe Depression:- </a:t>
            </a:r>
            <a:endParaRPr lang="en-US" sz="3300" dirty="0" smtClean="0"/>
          </a:p>
          <a:p>
            <a:r>
              <a:rPr lang="en-US" sz="3300" dirty="0" smtClean="0"/>
              <a:t> </a:t>
            </a:r>
          </a:p>
          <a:p>
            <a:pPr lvl="0"/>
            <a:r>
              <a:rPr lang="en-US" sz="3300" dirty="0" smtClean="0"/>
              <a:t>          ECT is effective treatment in severe depression with       suicidal risk.</a:t>
            </a:r>
          </a:p>
          <a:p>
            <a:pPr lvl="0"/>
            <a:r>
              <a:rPr lang="en-US" sz="3300" dirty="0" smtClean="0"/>
              <a:t>         With stupor, with melancholia.</a:t>
            </a:r>
          </a:p>
          <a:p>
            <a:r>
              <a:rPr lang="en-US" sz="3300" dirty="0" smtClean="0"/>
              <a:t>     B)  </a:t>
            </a:r>
            <a:r>
              <a:rPr lang="en-US" sz="3300" u="sng" dirty="0" smtClean="0"/>
              <a:t>Severe catatonia:-</a:t>
            </a:r>
            <a:endParaRPr lang="en-US" sz="3300" dirty="0" smtClean="0"/>
          </a:p>
          <a:p>
            <a:r>
              <a:rPr lang="en-US" sz="3300" dirty="0" smtClean="0"/>
              <a:t> </a:t>
            </a:r>
          </a:p>
          <a:p>
            <a:pPr lvl="0"/>
            <a:r>
              <a:rPr lang="en-US" sz="3300" dirty="0" smtClean="0"/>
              <a:t>             With stupor </a:t>
            </a:r>
          </a:p>
          <a:p>
            <a:pPr lvl="0"/>
            <a:r>
              <a:rPr lang="en-US" sz="3300" dirty="0" smtClean="0"/>
              <a:t>             With poor intake of food and fluids </a:t>
            </a:r>
          </a:p>
          <a:p>
            <a:pPr lvl="0"/>
            <a:r>
              <a:rPr lang="en-US" sz="3300" dirty="0" smtClean="0"/>
              <a:t>             With unsatisfactory response to drug therapy </a:t>
            </a:r>
          </a:p>
          <a:p>
            <a:pPr lvl="0"/>
            <a:r>
              <a:rPr lang="en-US" sz="3300" dirty="0" smtClean="0"/>
              <a:t>             Where speedier recovery is needed.</a:t>
            </a:r>
          </a:p>
          <a:p>
            <a:r>
              <a:rPr lang="en-US" dirty="0" smtClean="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305800" cy="6553200"/>
          </a:xfrm>
        </p:spPr>
        <p:txBody>
          <a:bodyPr/>
          <a:lstStyle/>
          <a:p>
            <a:r>
              <a:rPr lang="en-US" dirty="0" smtClean="0"/>
              <a:t>C) </a:t>
            </a:r>
            <a:r>
              <a:rPr lang="en-US" u="sng" dirty="0" smtClean="0"/>
              <a:t>Severe psychosis:-</a:t>
            </a:r>
            <a:r>
              <a:rPr lang="en-US" dirty="0" smtClean="0"/>
              <a:t> </a:t>
            </a:r>
          </a:p>
          <a:p>
            <a:r>
              <a:rPr lang="en-US" dirty="0" smtClean="0"/>
              <a:t>      -   schizophrenia or mania  with risk of suicide, </a:t>
            </a:r>
          </a:p>
          <a:p>
            <a:r>
              <a:rPr lang="en-US" dirty="0" smtClean="0"/>
              <a:t>	     homicide or  danger of physical assault                                                                                                                                                           </a:t>
            </a:r>
          </a:p>
          <a:p>
            <a:r>
              <a:rPr lang="en-US" dirty="0" smtClean="0"/>
              <a:t>    -  With unsatisfactory response to drug therapy</a:t>
            </a:r>
          </a:p>
          <a:p>
            <a:r>
              <a:rPr lang="en-US" dirty="0" smtClean="0"/>
              <a:t>    -  Where drug is contraindicated, have serious </a:t>
            </a:r>
          </a:p>
          <a:p>
            <a:r>
              <a:rPr lang="en-US" dirty="0" smtClean="0"/>
              <a:t>          side effects                </a:t>
            </a:r>
          </a:p>
          <a:p>
            <a:r>
              <a:rPr lang="en-US" dirty="0" smtClean="0"/>
              <a:t>     - schizoaffective disorders </a:t>
            </a:r>
          </a:p>
          <a:p>
            <a:r>
              <a:rPr lang="en-US" b="1" dirty="0" smtClean="0"/>
              <a:t> </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382000" cy="6400800"/>
          </a:xfrm>
        </p:spPr>
        <p:txBody>
          <a:bodyPr/>
          <a:lstStyle/>
          <a:p>
            <a:r>
              <a:rPr lang="en-US" sz="3200" b="1" dirty="0" smtClean="0">
                <a:solidFill>
                  <a:srgbClr val="FF99FF"/>
                </a:solidFill>
              </a:rPr>
              <a:t>RELATIVE CONTRAINDICATIONS:-</a:t>
            </a:r>
            <a:endParaRPr lang="en-US" sz="3200" dirty="0" smtClean="0">
              <a:solidFill>
                <a:srgbClr val="FF99FF"/>
              </a:solidFill>
            </a:endParaRPr>
          </a:p>
          <a:p>
            <a:r>
              <a:rPr lang="en-US" dirty="0" smtClean="0"/>
              <a:t>  Raised intracranial pressure</a:t>
            </a:r>
          </a:p>
          <a:p>
            <a:pPr lvl="0"/>
            <a:r>
              <a:rPr lang="en-US" dirty="0" smtClean="0"/>
              <a:t>  History of cerebral infraction</a:t>
            </a:r>
          </a:p>
          <a:p>
            <a:pPr lvl="0"/>
            <a:r>
              <a:rPr lang="en-US" dirty="0" smtClean="0"/>
              <a:t>   Myocardial infraction</a:t>
            </a:r>
          </a:p>
          <a:p>
            <a:pPr lvl="0"/>
            <a:r>
              <a:rPr lang="en-US" dirty="0" smtClean="0"/>
              <a:t>   Brain tumor </a:t>
            </a:r>
          </a:p>
          <a:p>
            <a:pPr lvl="0"/>
            <a:r>
              <a:rPr lang="en-US" dirty="0" smtClean="0"/>
              <a:t>   Cardiac disease </a:t>
            </a:r>
          </a:p>
          <a:p>
            <a:pPr lvl="0"/>
            <a:r>
              <a:rPr lang="en-US" dirty="0" smtClean="0"/>
              <a:t>   Pulmonary disease (T.B. pneumonia) </a:t>
            </a:r>
          </a:p>
          <a:p>
            <a:pPr lvl="0"/>
            <a:r>
              <a:rPr lang="en-US" dirty="0" smtClean="0"/>
              <a:t>Cardiovascular accident (C.V.A)</a:t>
            </a:r>
          </a:p>
          <a:p>
            <a:pPr lvl="0"/>
            <a:r>
              <a:rPr lang="en-US" dirty="0" smtClean="0"/>
              <a:t> Retinal detachment </a:t>
            </a:r>
          </a:p>
          <a:p>
            <a:pPr lvl="0"/>
            <a:r>
              <a:rPr lang="en-US" dirty="0" smtClean="0"/>
              <a:t> Cognitive heart failure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305800" cy="6477000"/>
          </a:xfrm>
        </p:spPr>
        <p:txBody>
          <a:bodyPr>
            <a:normAutofit lnSpcReduction="10000"/>
          </a:bodyPr>
          <a:lstStyle/>
          <a:p>
            <a:r>
              <a:rPr lang="en-US" dirty="0" smtClean="0"/>
              <a:t>A)  </a:t>
            </a:r>
            <a:r>
              <a:rPr lang="en-US" u="sng" dirty="0" smtClean="0">
                <a:solidFill>
                  <a:srgbClr val="6666FF"/>
                </a:solidFill>
              </a:rPr>
              <a:t>Administration:-</a:t>
            </a:r>
            <a:r>
              <a:rPr lang="en-US" dirty="0" smtClean="0">
                <a:solidFill>
                  <a:srgbClr val="6666FF"/>
                </a:solidFill>
              </a:rPr>
              <a:t>    </a:t>
            </a:r>
          </a:p>
          <a:p>
            <a:r>
              <a:rPr lang="en-US" dirty="0" smtClean="0"/>
              <a:t>                                 E.C.T can administered in a hospital, clinic or in nursing homes. ECT usually administered in the morning hours. </a:t>
            </a:r>
          </a:p>
          <a:p>
            <a:r>
              <a:rPr lang="en-US" dirty="0" smtClean="0"/>
              <a:t> </a:t>
            </a:r>
          </a:p>
          <a:p>
            <a:r>
              <a:rPr lang="en-US" u="sng" dirty="0" smtClean="0">
                <a:solidFill>
                  <a:srgbClr val="99FF66"/>
                </a:solidFill>
              </a:rPr>
              <a:t>Consent:-</a:t>
            </a:r>
            <a:r>
              <a:rPr lang="en-US" dirty="0" smtClean="0">
                <a:solidFill>
                  <a:srgbClr val="99FF66"/>
                </a:solidFill>
              </a:rPr>
              <a:t>    </a:t>
            </a:r>
            <a:r>
              <a:rPr lang="en-US" dirty="0" smtClean="0"/>
              <a:t>Informed consent for ECT must be obtained from patient preferably in writing if patient psychological state does not permit this, consent may be obtained from patient legal guardian. Procedure of obtaining consent.</a:t>
            </a:r>
          </a:p>
          <a:p>
            <a:pPr lvl="0"/>
            <a:r>
              <a:rPr lang="en-US" dirty="0" smtClean="0"/>
              <a:t>Psychotic features </a:t>
            </a:r>
          </a:p>
          <a:p>
            <a:pPr lvl="0"/>
            <a:r>
              <a:rPr lang="en-US" dirty="0" smtClean="0"/>
              <a:t>With unsatisfactory response to drug therapy </a:t>
            </a:r>
          </a:p>
          <a:p>
            <a:r>
              <a:rPr lang="en-US" dirty="0" smtClean="0"/>
              <a:t>   Gives opportunity to educate the patient and family about ECT.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399" y="304800"/>
            <a:ext cx="7924801" cy="1754326"/>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TECHNIQUE  USED  IN E.C.T  </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5" name="Content Placeholder 4" descr="Modern electroconvulsive therapy (ECT) is not like the shock treatments depiected in old movies. Patients receive medications to relax and sedate them before treatment begins, and many patients with depression find that ECT is a faster and more effective treatment than medication. Photo Researchers, Inc."/>
          <p:cNvPicPr>
            <a:picLocks noGrp="1"/>
          </p:cNvPicPr>
          <p:nvPr>
            <p:ph idx="1"/>
          </p:nvPr>
        </p:nvPicPr>
        <p:blipFill>
          <a:blip r:embed="rId2"/>
          <a:srcRect/>
          <a:stretch>
            <a:fillRect/>
          </a:stretch>
        </p:blipFill>
        <p:spPr bwMode="auto">
          <a:xfrm>
            <a:off x="1524000" y="2438400"/>
            <a:ext cx="6553200" cy="4038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nkfig3"/>
          <p:cNvPicPr>
            <a:picLocks noGrp="1" noChangeAspect="1" noChangeArrowheads="1"/>
          </p:cNvPicPr>
          <p:nvPr>
            <p:ph idx="1"/>
          </p:nvPr>
        </p:nvPicPr>
        <p:blipFill>
          <a:blip r:embed="rId2"/>
          <a:srcRect/>
          <a:stretch>
            <a:fillRect/>
          </a:stretch>
        </p:blipFill>
        <p:spPr bwMode="auto">
          <a:xfrm>
            <a:off x="838200" y="228600"/>
            <a:ext cx="7848600" cy="6324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229600" cy="6477000"/>
          </a:xfrm>
        </p:spPr>
        <p:txBody>
          <a:bodyPr/>
          <a:lstStyle/>
          <a:p>
            <a:r>
              <a:rPr lang="en-US" dirty="0" smtClean="0"/>
              <a:t>The techniques used for ECT administration are of two types.</a:t>
            </a:r>
          </a:p>
          <a:p>
            <a:pPr lvl="0"/>
            <a:r>
              <a:rPr lang="en-US" u="sng" dirty="0" smtClean="0">
                <a:solidFill>
                  <a:srgbClr val="99FF66"/>
                </a:solidFill>
              </a:rPr>
              <a:t>Direct E.C.T:-  </a:t>
            </a:r>
            <a:r>
              <a:rPr lang="en-US" dirty="0" smtClean="0">
                <a:solidFill>
                  <a:srgbClr val="99FF66"/>
                </a:solidFill>
              </a:rPr>
              <a:t>  </a:t>
            </a:r>
            <a:r>
              <a:rPr lang="en-US" dirty="0" smtClean="0"/>
              <a:t>Here ECT is given in the absence of muscular relaxation and general anesthesia; All other stapes are the same this is now infrequently used.</a:t>
            </a:r>
          </a:p>
          <a:p>
            <a:r>
              <a:rPr lang="en-US" dirty="0" smtClean="0"/>
              <a:t> </a:t>
            </a:r>
          </a:p>
          <a:p>
            <a:pPr lvl="0"/>
            <a:r>
              <a:rPr lang="en-US" u="sng" dirty="0" smtClean="0">
                <a:solidFill>
                  <a:srgbClr val="FF99FF"/>
                </a:solidFill>
              </a:rPr>
              <a:t>Modified E.C.T:-   </a:t>
            </a:r>
            <a:r>
              <a:rPr lang="en-US" dirty="0" smtClean="0">
                <a:solidFill>
                  <a:srgbClr val="FF99FF"/>
                </a:solidFill>
              </a:rPr>
              <a:t> </a:t>
            </a:r>
            <a:r>
              <a:rPr lang="en-US" dirty="0" smtClean="0"/>
              <a:t>Here, ECT is modified by drug induced muscular relaxation &amp; general anesthesia. ECT is usually administered in the morning after overnight, fast for 4 hrs before ECT.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382000" cy="6400800"/>
          </a:xfrm>
        </p:spPr>
        <p:txBody>
          <a:bodyPr/>
          <a:lstStyle/>
          <a:p>
            <a:r>
              <a:rPr lang="en-US" sz="3200" b="1" dirty="0" smtClean="0">
                <a:solidFill>
                  <a:schemeClr val="accent4"/>
                </a:solidFill>
              </a:rPr>
              <a:t>TYPES OF ECT:-</a:t>
            </a:r>
            <a:r>
              <a:rPr lang="en-US" b="1" dirty="0" smtClean="0">
                <a:solidFill>
                  <a:schemeClr val="accent4"/>
                </a:solidFill>
              </a:rPr>
              <a:t> </a:t>
            </a:r>
            <a:r>
              <a:rPr lang="en-US" dirty="0" smtClean="0">
                <a:solidFill>
                  <a:schemeClr val="accent4"/>
                </a:solidFill>
              </a:rPr>
              <a:t>    </a:t>
            </a:r>
            <a:r>
              <a:rPr lang="en-US" dirty="0" smtClean="0"/>
              <a:t>There are two types of administration</a:t>
            </a:r>
          </a:p>
          <a:p>
            <a:pPr>
              <a:buNone/>
            </a:pPr>
            <a:r>
              <a:rPr lang="en-US" dirty="0" smtClean="0"/>
              <a:t> </a:t>
            </a:r>
          </a:p>
          <a:p>
            <a:pPr lvl="0"/>
            <a:r>
              <a:rPr lang="en-US" dirty="0" smtClean="0"/>
              <a:t>Bilateral  E.C.T</a:t>
            </a:r>
          </a:p>
          <a:p>
            <a:pPr lvl="0"/>
            <a:r>
              <a:rPr lang="en-US" dirty="0" smtClean="0"/>
              <a:t> Unilateral  E.C.T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05800" cy="6477000"/>
          </a:xfrm>
        </p:spPr>
        <p:txBody>
          <a:bodyPr/>
          <a:lstStyle/>
          <a:p>
            <a:pPr lvl="0"/>
            <a:r>
              <a:rPr lang="en-US" sz="3200" u="sng" dirty="0" smtClean="0">
                <a:solidFill>
                  <a:srgbClr val="FFC000"/>
                </a:solidFill>
              </a:rPr>
              <a:t>Bilateral E.C.T:- </a:t>
            </a:r>
            <a:endParaRPr lang="en-US" sz="3200" dirty="0" smtClean="0">
              <a:solidFill>
                <a:srgbClr val="FFC000"/>
              </a:solidFill>
            </a:endParaRPr>
          </a:p>
          <a:p>
            <a:r>
              <a:rPr lang="en-US" dirty="0" smtClean="0"/>
              <a:t>	This is the standard form of ECT most commonly used, in bilateral ECT electrodes are placed on each side one each above the midpoint of an imaginary line connecting the outer canthus of the eye and turgus of the ear, one of this electrodes (right non- dominant) other on the same side one- inch lateral to vertex are used in unilateral ECT.</a:t>
            </a:r>
          </a:p>
          <a:p>
            <a:r>
              <a:rPr lang="en-US" dirty="0" smtClean="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82000" cy="6400800"/>
          </a:xfrm>
        </p:spPr>
        <p:txBody>
          <a:bodyPr/>
          <a:lstStyle/>
          <a:p>
            <a:pPr lvl="0"/>
            <a:r>
              <a:rPr lang="en-US" sz="3200" u="sng" dirty="0" smtClean="0">
                <a:solidFill>
                  <a:srgbClr val="FF99FF"/>
                </a:solidFill>
              </a:rPr>
              <a:t>Unilateral E.C.T :-  </a:t>
            </a:r>
            <a:r>
              <a:rPr lang="en-US" sz="3200" dirty="0" smtClean="0">
                <a:solidFill>
                  <a:srgbClr val="FF99FF"/>
                </a:solidFill>
              </a:rPr>
              <a:t> </a:t>
            </a:r>
          </a:p>
          <a:p>
            <a:r>
              <a:rPr lang="en-US" dirty="0" smtClean="0"/>
              <a:t>	   Here, the electrodes placed only one side of head usually non- dominant side unilateral ECT is safer with much fewer side effects particularly those of memory impairment. The place of electrodes placement is also cleaned with normal saline or 25% bicarbonate solution or a conducting gel is applied.</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6477000"/>
          </a:xfrm>
        </p:spPr>
        <p:txBody>
          <a:bodyPr/>
          <a:lstStyle/>
          <a:p>
            <a:r>
              <a:rPr lang="en-US" sz="3600" b="1" dirty="0" smtClean="0">
                <a:solidFill>
                  <a:srgbClr val="92D050"/>
                </a:solidFill>
              </a:rPr>
              <a:t>INTRODUCTION:- </a:t>
            </a:r>
            <a:r>
              <a:rPr lang="en-US" b="1" dirty="0" smtClean="0">
                <a:solidFill>
                  <a:srgbClr val="92D050"/>
                </a:solidFill>
              </a:rPr>
              <a:t> </a:t>
            </a:r>
            <a:endParaRPr lang="en-US" dirty="0" smtClean="0">
              <a:solidFill>
                <a:srgbClr val="92D050"/>
              </a:solidFill>
            </a:endParaRPr>
          </a:p>
          <a:p>
            <a:r>
              <a:rPr lang="en-US" b="1" dirty="0" smtClean="0"/>
              <a:t>                     	</a:t>
            </a:r>
            <a:r>
              <a:rPr lang="en-US" sz="3200" dirty="0" smtClean="0"/>
              <a:t>Somatic therapies are treatment approaches that use physiological or physical interventions to affect behavior change. The most common form of somatic therapy is Electroconvulsive therapy. Electroconvulsive therapy (E.C.T) was first used as treatment modality in 1934 to “cure” psychotic disorders by inducing convulsions. E.C.T is one of the best potent and sometimes life saving treatment in psychiatry.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305800" cy="6477000"/>
          </a:xfrm>
        </p:spPr>
        <p:txBody>
          <a:bodyPr>
            <a:normAutofit/>
          </a:bodyPr>
          <a:lstStyle/>
          <a:p>
            <a:r>
              <a:rPr lang="en-US" sz="3200" b="1" dirty="0" smtClean="0">
                <a:solidFill>
                  <a:srgbClr val="92D050"/>
                </a:solidFill>
              </a:rPr>
              <a:t>PRE- E.C.T PREPARATION:-</a:t>
            </a:r>
            <a:endParaRPr lang="en-US" sz="3200" dirty="0" smtClean="0">
              <a:solidFill>
                <a:srgbClr val="92D050"/>
              </a:solidFill>
            </a:endParaRPr>
          </a:p>
          <a:p>
            <a:pPr lvl="0"/>
            <a:r>
              <a:rPr lang="en-US" dirty="0" smtClean="0"/>
              <a:t>Psychiatric history and mental status examination to determine the indication for ECT should be available. </a:t>
            </a:r>
          </a:p>
          <a:p>
            <a:pPr lvl="0"/>
            <a:r>
              <a:rPr lang="en-US" dirty="0" smtClean="0"/>
              <a:t>Anticonvulsant like carbamazepine need to be withhold before night E.C.T.</a:t>
            </a:r>
          </a:p>
          <a:p>
            <a:pPr lvl="0"/>
            <a:r>
              <a:rPr lang="en-US" dirty="0" smtClean="0"/>
              <a:t>Check the record for recent physical examination and routine laboratory work.</a:t>
            </a:r>
          </a:p>
          <a:p>
            <a:pPr lvl="0"/>
            <a:r>
              <a:rPr lang="en-US" dirty="0" smtClean="0"/>
              <a:t>Check for signed consent form</a:t>
            </a:r>
          </a:p>
          <a:p>
            <a:pPr lvl="0"/>
            <a:r>
              <a:rPr lang="en-US" dirty="0" smtClean="0"/>
              <a:t>Involve the family as much as possible to inform them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82000" cy="6400800"/>
          </a:xfrm>
        </p:spPr>
        <p:txBody>
          <a:bodyPr>
            <a:normAutofit lnSpcReduction="10000"/>
          </a:bodyPr>
          <a:lstStyle/>
          <a:p>
            <a:pPr lvl="0"/>
            <a:r>
              <a:rPr lang="en-US" dirty="0" smtClean="0"/>
              <a:t>Communicate positive feeling about the procedure </a:t>
            </a:r>
          </a:p>
          <a:p>
            <a:pPr lvl="0"/>
            <a:r>
              <a:rPr lang="en-US" dirty="0" smtClean="0"/>
              <a:t>Discourage cigarette smoking just before the procedure’s to avoid increased difficulty in managing pulmonary secretions during treatment.</a:t>
            </a:r>
          </a:p>
          <a:p>
            <a:pPr lvl="0"/>
            <a:r>
              <a:rPr lang="en-US" dirty="0" smtClean="0"/>
              <a:t>Ensures that liquids and solids are not taken six hrs before treatment.</a:t>
            </a:r>
          </a:p>
          <a:p>
            <a:pPr lvl="0"/>
            <a:r>
              <a:rPr lang="en-US" dirty="0" smtClean="0"/>
              <a:t>Remove dentures, glasses, jewelry, contact lenses.</a:t>
            </a:r>
          </a:p>
          <a:p>
            <a:pPr lvl="0"/>
            <a:r>
              <a:rPr lang="en-US" dirty="0" smtClean="0"/>
              <a:t>Have the client evaluate bladder and bowels.</a:t>
            </a:r>
          </a:p>
          <a:p>
            <a:pPr lvl="0"/>
            <a:r>
              <a:rPr lang="en-US" dirty="0" smtClean="0"/>
              <a:t>Monitor vital signs before, during and after treatment.</a:t>
            </a:r>
          </a:p>
          <a:p>
            <a:r>
              <a:rPr lang="en-US" dirty="0" smtClean="0"/>
              <a:t>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382000" cy="6400800"/>
          </a:xfrm>
        </p:spPr>
        <p:txBody>
          <a:bodyPr>
            <a:normAutofit lnSpcReduction="10000"/>
          </a:bodyPr>
          <a:lstStyle/>
          <a:p>
            <a:r>
              <a:rPr lang="en-US" sz="3200" b="1" dirty="0" smtClean="0">
                <a:solidFill>
                  <a:schemeClr val="accent4">
                    <a:lumMod val="60000"/>
                    <a:lumOff val="40000"/>
                  </a:schemeClr>
                </a:solidFill>
              </a:rPr>
              <a:t>MEDICINE TRAY:-</a:t>
            </a:r>
            <a:endParaRPr lang="en-US" sz="3200" dirty="0" smtClean="0">
              <a:solidFill>
                <a:schemeClr val="accent4">
                  <a:lumMod val="60000"/>
                  <a:lumOff val="40000"/>
                </a:schemeClr>
              </a:solidFill>
            </a:endParaRPr>
          </a:p>
          <a:p>
            <a:pPr lvl="0"/>
            <a:r>
              <a:rPr lang="en-US" dirty="0" smtClean="0"/>
              <a:t>Sodium pentothal – 5mg /kg body wt (150-200mg)</a:t>
            </a:r>
          </a:p>
          <a:p>
            <a:pPr lvl="0"/>
            <a:r>
              <a:rPr lang="en-US" dirty="0" smtClean="0"/>
              <a:t>Succnylcoline – 0.75mg/ kg   body wt (30-50mg)</a:t>
            </a:r>
          </a:p>
          <a:p>
            <a:pPr lvl="0"/>
            <a:r>
              <a:rPr lang="en-US" dirty="0" smtClean="0"/>
              <a:t>Injection atropine sulphate- 0.6mg Im </a:t>
            </a:r>
          </a:p>
          <a:p>
            <a:pPr lvl="0"/>
            <a:r>
              <a:rPr lang="en-US" dirty="0" smtClean="0"/>
              <a:t>All emergency drugs like diazepam nitroglycerin tablets, etc</a:t>
            </a:r>
          </a:p>
          <a:p>
            <a:pPr lvl="0"/>
            <a:r>
              <a:rPr lang="en-US" dirty="0" smtClean="0"/>
              <a:t>Anticolinergic agents </a:t>
            </a:r>
          </a:p>
          <a:p>
            <a:pPr lvl="0"/>
            <a:r>
              <a:rPr lang="en-US" dirty="0" smtClean="0"/>
              <a:t>Sufficient autoclaved syringes and needles </a:t>
            </a:r>
          </a:p>
          <a:p>
            <a:pPr lvl="0"/>
            <a:r>
              <a:rPr lang="en-US" dirty="0" smtClean="0"/>
              <a:t>Spirit swabs </a:t>
            </a:r>
          </a:p>
          <a:p>
            <a:pPr lvl="0"/>
            <a:r>
              <a:rPr lang="en-US" dirty="0" smtClean="0"/>
              <a:t>I.V. glucose in water , glucose in saline </a:t>
            </a:r>
          </a:p>
          <a:p>
            <a:pPr lvl="0"/>
            <a:r>
              <a:rPr lang="en-US" dirty="0" smtClean="0"/>
              <a:t>Tourniquet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305800" cy="6477000"/>
          </a:xfrm>
        </p:spPr>
        <p:txBody>
          <a:bodyPr/>
          <a:lstStyle/>
          <a:p>
            <a:r>
              <a:rPr lang="en-US" sz="3200" b="1" dirty="0" smtClean="0">
                <a:solidFill>
                  <a:srgbClr val="FFC000"/>
                </a:solidFill>
              </a:rPr>
              <a:t>TREATMENT FACILITIES:- </a:t>
            </a:r>
            <a:endParaRPr lang="en-US" sz="3200" dirty="0" smtClean="0">
              <a:solidFill>
                <a:srgbClr val="FFC000"/>
              </a:solidFill>
            </a:endParaRPr>
          </a:p>
          <a:p>
            <a:r>
              <a:rPr lang="en-US" dirty="0" smtClean="0"/>
              <a:t>	There should a suite of three rooms-------</a:t>
            </a:r>
          </a:p>
          <a:p>
            <a:pPr lvl="0"/>
            <a:r>
              <a:rPr lang="en-US" dirty="0" smtClean="0"/>
              <a:t>A pleasant and comfortable waiting room.</a:t>
            </a:r>
          </a:p>
          <a:p>
            <a:pPr lvl="0"/>
            <a:r>
              <a:rPr lang="en-US" dirty="0" smtClean="0"/>
              <a:t>The room where E.C.T given</a:t>
            </a:r>
          </a:p>
          <a:p>
            <a:pPr lvl="0"/>
            <a:r>
              <a:rPr lang="en-US" dirty="0" smtClean="0"/>
              <a:t>A well equipped recovery room  </a:t>
            </a:r>
          </a:p>
          <a:p>
            <a:r>
              <a:rPr lang="en-US" dirty="0" smtClean="0"/>
              <a:t> </a:t>
            </a:r>
          </a:p>
          <a:p>
            <a:r>
              <a:rPr lang="en-US" b="1" dirty="0" smtClean="0">
                <a:solidFill>
                  <a:srgbClr val="00B0F0"/>
                </a:solidFill>
              </a:rPr>
              <a:t>E.C.T Team:-    </a:t>
            </a:r>
            <a:r>
              <a:rPr lang="en-US" dirty="0" smtClean="0"/>
              <a:t>This team consists of psychiatrist , anesthesiologist, trained nurses, and attainder.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05800" cy="6400800"/>
          </a:xfrm>
        </p:spPr>
        <p:txBody>
          <a:bodyPr>
            <a:normAutofit fontScale="92500" lnSpcReduction="20000"/>
          </a:bodyPr>
          <a:lstStyle/>
          <a:p>
            <a:pPr lvl="0"/>
            <a:r>
              <a:rPr lang="en-US" sz="3500" b="1" dirty="0" smtClean="0">
                <a:solidFill>
                  <a:srgbClr val="99FF66"/>
                </a:solidFill>
              </a:rPr>
              <a:t>PRE- E.C.T ROOM:-</a:t>
            </a:r>
            <a:endParaRPr lang="en-US" sz="3500" dirty="0" smtClean="0">
              <a:solidFill>
                <a:srgbClr val="99FF66"/>
              </a:solidFill>
            </a:endParaRPr>
          </a:p>
          <a:p>
            <a:pPr lvl="0"/>
            <a:r>
              <a:rPr lang="en-US" dirty="0" smtClean="0"/>
              <a:t>A room which is pleasant and clam with dim light. </a:t>
            </a:r>
          </a:p>
          <a:p>
            <a:pPr lvl="0"/>
            <a:r>
              <a:rPr lang="en-US" dirty="0" smtClean="0"/>
              <a:t>Sitting arrangements </a:t>
            </a:r>
          </a:p>
          <a:p>
            <a:pPr lvl="0"/>
            <a:r>
              <a:rPr lang="en-US" dirty="0" smtClean="0"/>
              <a:t>Attached toilet and bathrooms.</a:t>
            </a:r>
          </a:p>
          <a:p>
            <a:pPr lvl="0"/>
            <a:r>
              <a:rPr lang="en-US" dirty="0" smtClean="0"/>
              <a:t>Stretchers</a:t>
            </a:r>
          </a:p>
          <a:p>
            <a:r>
              <a:rPr lang="en-US" dirty="0" smtClean="0"/>
              <a:t> </a:t>
            </a:r>
          </a:p>
          <a:p>
            <a:pPr lvl="0"/>
            <a:r>
              <a:rPr lang="en-US" sz="3500" b="1" dirty="0" smtClean="0">
                <a:solidFill>
                  <a:schemeClr val="accent6">
                    <a:lumMod val="75000"/>
                  </a:schemeClr>
                </a:solidFill>
              </a:rPr>
              <a:t>E.C.T ROOM:-</a:t>
            </a:r>
            <a:endParaRPr lang="en-US" sz="3500" dirty="0" smtClean="0">
              <a:solidFill>
                <a:schemeClr val="accent6">
                  <a:lumMod val="75000"/>
                </a:schemeClr>
              </a:solidFill>
            </a:endParaRPr>
          </a:p>
          <a:p>
            <a:pPr lvl="0"/>
            <a:r>
              <a:rPr lang="en-US" dirty="0" smtClean="0"/>
              <a:t>ECT machine, jelly and electrodes.</a:t>
            </a:r>
          </a:p>
          <a:p>
            <a:pPr lvl="0"/>
            <a:r>
              <a:rPr lang="en-US" dirty="0" smtClean="0"/>
              <a:t>Sphygmomanometer, stethoscope, intubation set , </a:t>
            </a:r>
          </a:p>
          <a:p>
            <a:pPr lvl="0"/>
            <a:r>
              <a:rPr lang="en-US" dirty="0" smtClean="0"/>
              <a:t>O2 delivery system etc</a:t>
            </a:r>
          </a:p>
          <a:p>
            <a:r>
              <a:rPr lang="en-US" dirty="0" smtClean="0"/>
              <a:t> </a:t>
            </a:r>
          </a:p>
          <a:p>
            <a:pPr lvl="0"/>
            <a:r>
              <a:rPr lang="en-US" sz="3500" b="1" dirty="0" smtClean="0">
                <a:solidFill>
                  <a:srgbClr val="FF99FF"/>
                </a:solidFill>
              </a:rPr>
              <a:t>POST- ECT ROOM:-  </a:t>
            </a:r>
            <a:endParaRPr lang="en-US" sz="3500" dirty="0" smtClean="0">
              <a:solidFill>
                <a:srgbClr val="FF99FF"/>
              </a:solidFill>
            </a:endParaRPr>
          </a:p>
          <a:p>
            <a:r>
              <a:rPr lang="en-US" dirty="0" smtClean="0"/>
              <a:t>	Once the patient respond to a painful stimulus he is transferred to post ECT room</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229600" cy="6400800"/>
          </a:xfrm>
        </p:spPr>
        <p:txBody>
          <a:bodyPr/>
          <a:lstStyle/>
          <a:p>
            <a:r>
              <a:rPr lang="en-US" sz="3200" u="sng" dirty="0" smtClean="0">
                <a:solidFill>
                  <a:schemeClr val="accent3">
                    <a:lumMod val="60000"/>
                    <a:lumOff val="40000"/>
                  </a:schemeClr>
                </a:solidFill>
              </a:rPr>
              <a:t>FREQUENCY AND NUMBER OF TERATMENTS:-</a:t>
            </a:r>
            <a:endParaRPr lang="en-US" sz="3200" dirty="0" smtClean="0">
              <a:solidFill>
                <a:schemeClr val="accent3">
                  <a:lumMod val="60000"/>
                  <a:lumOff val="40000"/>
                </a:schemeClr>
              </a:solidFill>
            </a:endParaRPr>
          </a:p>
          <a:p>
            <a:r>
              <a:rPr lang="en-US" dirty="0" smtClean="0"/>
              <a:t>	Usually two or three ECTs per week are prescribed daily treatment is permissible in some cases in rapid onset of improvement is important as in severe mania, catatonia, high suicidal risk .etc </a:t>
            </a:r>
          </a:p>
          <a:p>
            <a:r>
              <a:rPr lang="en-US" dirty="0" smtClean="0"/>
              <a:t> </a:t>
            </a:r>
            <a:r>
              <a:rPr lang="en-US" u="sng" dirty="0" smtClean="0">
                <a:solidFill>
                  <a:srgbClr val="00B050"/>
                </a:solidFill>
              </a:rPr>
              <a:t>NUMBER:-</a:t>
            </a:r>
            <a:r>
              <a:rPr lang="en-US" dirty="0" smtClean="0"/>
              <a:t>     A set number of treatments should not be prescribed. The patient should be assessed after each treatment see if there is need for further EC. The total number is 6 to 10 up to 25 may preferred as indicated.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229600" cy="6477000"/>
          </a:xfrm>
        </p:spPr>
        <p:txBody>
          <a:bodyPr>
            <a:normAutofit lnSpcReduction="10000"/>
          </a:bodyPr>
          <a:lstStyle/>
          <a:p>
            <a:r>
              <a:rPr lang="en-US" b="1" dirty="0" smtClean="0">
                <a:solidFill>
                  <a:srgbClr val="FF99FF"/>
                </a:solidFill>
              </a:rPr>
              <a:t>SIDE EFFECTS OF E.C.T:-</a:t>
            </a:r>
            <a:endParaRPr lang="en-US" dirty="0" smtClean="0">
              <a:solidFill>
                <a:srgbClr val="FF99FF"/>
              </a:solidFill>
            </a:endParaRPr>
          </a:p>
          <a:p>
            <a:r>
              <a:rPr lang="en-US" dirty="0" smtClean="0"/>
              <a:t>	E.C.T is also known as produce undesirable side effects like, amnesia, confusion, and EEG slowing, memory impairment, palpitation, nausea vomiting, dizziness, dryness of mouth, headache, weakness, muscle pain, poor concentration.etc </a:t>
            </a:r>
          </a:p>
          <a:p>
            <a:r>
              <a:rPr lang="en-US" dirty="0" smtClean="0"/>
              <a:t> </a:t>
            </a:r>
          </a:p>
          <a:p>
            <a:r>
              <a:rPr lang="en-US" b="1" dirty="0" smtClean="0">
                <a:solidFill>
                  <a:srgbClr val="99FF66"/>
                </a:solidFill>
              </a:rPr>
              <a:t>COMPLICATIONS:-</a:t>
            </a:r>
            <a:endParaRPr lang="en-US" dirty="0" smtClean="0">
              <a:solidFill>
                <a:srgbClr val="99FF66"/>
              </a:solidFill>
            </a:endParaRPr>
          </a:p>
          <a:p>
            <a:pPr lvl="0"/>
            <a:r>
              <a:rPr lang="en-US" dirty="0" smtClean="0"/>
              <a:t>Respiratory arrest</a:t>
            </a:r>
          </a:p>
          <a:p>
            <a:pPr lvl="0"/>
            <a:r>
              <a:rPr lang="en-US" dirty="0" smtClean="0"/>
              <a:t>Memory loss</a:t>
            </a:r>
          </a:p>
          <a:p>
            <a:pPr lvl="0"/>
            <a:r>
              <a:rPr lang="en-US" dirty="0" smtClean="0"/>
              <a:t>Fractures sometimes occurs in elderly patient with osteoporosis</a:t>
            </a:r>
          </a:p>
          <a:p>
            <a:r>
              <a:rPr lang="en-US" dirty="0" smtClean="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05800" cy="6400800"/>
          </a:xfrm>
        </p:spPr>
        <p:txBody>
          <a:bodyPr>
            <a:normAutofit/>
          </a:bodyPr>
          <a:lstStyle/>
          <a:p>
            <a:r>
              <a:rPr lang="en-US" sz="3200" b="1" dirty="0" smtClean="0">
                <a:solidFill>
                  <a:schemeClr val="accent5">
                    <a:lumMod val="60000"/>
                    <a:lumOff val="40000"/>
                  </a:schemeClr>
                </a:solidFill>
              </a:rPr>
              <a:t>ROLE OF THE NURSE:-</a:t>
            </a:r>
            <a:endParaRPr lang="en-US" sz="3200" dirty="0" smtClean="0">
              <a:solidFill>
                <a:schemeClr val="accent5">
                  <a:lumMod val="60000"/>
                  <a:lumOff val="40000"/>
                </a:schemeClr>
              </a:solidFill>
            </a:endParaRPr>
          </a:p>
          <a:p>
            <a:pPr lvl="0"/>
            <a:r>
              <a:rPr lang="en-US" u="sng" dirty="0" smtClean="0">
                <a:solidFill>
                  <a:srgbClr val="FFC000"/>
                </a:solidFill>
              </a:rPr>
              <a:t>Pre- treatment evaluation:-</a:t>
            </a:r>
            <a:endParaRPr lang="en-US" dirty="0" smtClean="0">
              <a:solidFill>
                <a:srgbClr val="FFC000"/>
              </a:solidFill>
            </a:endParaRPr>
          </a:p>
          <a:p>
            <a:r>
              <a:rPr lang="en-US" dirty="0" smtClean="0"/>
              <a:t> </a:t>
            </a:r>
          </a:p>
          <a:p>
            <a:pPr lvl="0"/>
            <a:r>
              <a:rPr lang="en-US" dirty="0" smtClean="0"/>
              <a:t>Detailed medical &amp; psychiatric history including history of    allergies.</a:t>
            </a:r>
          </a:p>
          <a:p>
            <a:pPr lvl="0"/>
            <a:r>
              <a:rPr lang="en-US" dirty="0" smtClean="0"/>
              <a:t>Assessment of patients &amp; family knowledge of indications side effects of E.C.T.</a:t>
            </a:r>
          </a:p>
          <a:p>
            <a:pPr lvl="0"/>
            <a:r>
              <a:rPr lang="en-US" dirty="0" smtClean="0"/>
              <a:t>An informed consent should be taken.</a:t>
            </a:r>
          </a:p>
          <a:p>
            <a:pPr lvl="0"/>
            <a:r>
              <a:rPr lang="en-US" dirty="0" smtClean="0"/>
              <a:t>Assess baseline vital signs.</a:t>
            </a:r>
          </a:p>
          <a:p>
            <a:pPr lvl="0"/>
            <a:r>
              <a:rPr lang="en-US" dirty="0" smtClean="0"/>
              <a:t>Patient should be an empty stomach for 4-6 hrs prior to E.C.T.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05800" cy="6477000"/>
          </a:xfrm>
        </p:spPr>
        <p:txBody>
          <a:bodyPr/>
          <a:lstStyle/>
          <a:p>
            <a:pPr lvl="0"/>
            <a:r>
              <a:rPr lang="en-US" dirty="0" smtClean="0"/>
              <a:t>Withhold night doses of drugs which increase seizures threshold like diazepam &amp; anticonvulsants.</a:t>
            </a:r>
          </a:p>
          <a:p>
            <a:pPr lvl="0"/>
            <a:r>
              <a:rPr lang="en-US" dirty="0" smtClean="0"/>
              <a:t>Withhold oral medication in the morning</a:t>
            </a:r>
          </a:p>
          <a:p>
            <a:pPr lvl="0"/>
            <a:r>
              <a:rPr lang="en-US" dirty="0" smtClean="0"/>
              <a:t>Head shampooing in the morning since oil causes impedance of passage electricity to brain.</a:t>
            </a:r>
          </a:p>
          <a:p>
            <a:pPr lvl="0"/>
            <a:r>
              <a:rPr lang="en-US" dirty="0" smtClean="0"/>
              <a:t>Any jewelry, prosthesis, dentures, contact lenses, are removed.</a:t>
            </a:r>
          </a:p>
          <a:p>
            <a:pPr lvl="0"/>
            <a:r>
              <a:rPr lang="en-US" dirty="0" smtClean="0"/>
              <a:t>Empty bladder &amp; bowel before E.C.T.</a:t>
            </a:r>
          </a:p>
          <a:p>
            <a:pPr lvl="0"/>
            <a:r>
              <a:rPr lang="en-US" dirty="0" smtClean="0"/>
              <a:t>Administered 0.6mg atropine IM or SC 30 min before ECT.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153400" cy="6400800"/>
          </a:xfrm>
        </p:spPr>
        <p:txBody>
          <a:bodyPr>
            <a:normAutofit/>
          </a:bodyPr>
          <a:lstStyle/>
          <a:p>
            <a:r>
              <a:rPr lang="en-US" u="sng" dirty="0" smtClean="0">
                <a:solidFill>
                  <a:srgbClr val="FF99FF"/>
                </a:solidFill>
              </a:rPr>
              <a:t>Intra- procedure care:-</a:t>
            </a:r>
            <a:endParaRPr lang="en-US" dirty="0" smtClean="0">
              <a:solidFill>
                <a:srgbClr val="FF99FF"/>
              </a:solidFill>
            </a:endParaRPr>
          </a:p>
          <a:p>
            <a:pPr lvl="0"/>
            <a:r>
              <a:rPr lang="en-US" dirty="0" smtClean="0"/>
              <a:t>Place the patient comfortably in supine position</a:t>
            </a:r>
          </a:p>
          <a:p>
            <a:pPr lvl="0"/>
            <a:r>
              <a:rPr lang="en-US" dirty="0" smtClean="0"/>
              <a:t>Stay with the patient to alley anxiety and fear.</a:t>
            </a:r>
          </a:p>
          <a:p>
            <a:pPr lvl="0"/>
            <a:r>
              <a:rPr lang="en-US" dirty="0" smtClean="0"/>
              <a:t>Assisting in administering the anesthetic agent.</a:t>
            </a:r>
          </a:p>
          <a:p>
            <a:pPr lvl="0"/>
            <a:r>
              <a:rPr lang="en-US" dirty="0" smtClean="0"/>
              <a:t>Mouth gag should be inserted to prevent possible toungue bite.</a:t>
            </a:r>
          </a:p>
          <a:p>
            <a:pPr lvl="0"/>
            <a:r>
              <a:rPr lang="en-US" dirty="0" smtClean="0"/>
              <a:t>The place of electrode placement should be cleaned with normal saline or 25% bicarbonate solution are conducting gel applied.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143000" y="304800"/>
            <a:ext cx="7162800" cy="6019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82000" cy="6400800"/>
          </a:xfrm>
        </p:spPr>
        <p:txBody>
          <a:bodyPr/>
          <a:lstStyle/>
          <a:p>
            <a:pPr lvl="0"/>
            <a:r>
              <a:rPr lang="en-US" dirty="0" smtClean="0"/>
              <a:t>Monitor voltage intensity and duration of electrical  stimulus given.</a:t>
            </a:r>
          </a:p>
          <a:p>
            <a:pPr lvl="0"/>
            <a:r>
              <a:rPr lang="en-US" dirty="0" smtClean="0"/>
              <a:t>Monitor seizure activity.</a:t>
            </a:r>
          </a:p>
          <a:p>
            <a:pPr lvl="0"/>
            <a:r>
              <a:rPr lang="en-US" dirty="0" smtClean="0"/>
              <a:t>100% O2 should be provided.</a:t>
            </a:r>
          </a:p>
          <a:p>
            <a:pPr lvl="0"/>
            <a:r>
              <a:rPr lang="en-US" dirty="0" smtClean="0"/>
              <a:t>Monitor vital signs.</a:t>
            </a:r>
          </a:p>
          <a:p>
            <a:pPr lvl="0"/>
            <a:r>
              <a:rPr lang="en-US" dirty="0" smtClean="0"/>
              <a:t>Record the findings and medicine given in the medicine chart.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05800" cy="6400800"/>
          </a:xfrm>
        </p:spPr>
        <p:txBody>
          <a:bodyPr/>
          <a:lstStyle/>
          <a:p>
            <a:pPr>
              <a:buNone/>
            </a:pPr>
            <a:r>
              <a:rPr lang="en-US" dirty="0" smtClean="0"/>
              <a:t>  </a:t>
            </a:r>
            <a:r>
              <a:rPr lang="en-US" u="sng" dirty="0" smtClean="0">
                <a:solidFill>
                  <a:srgbClr val="FFFF00"/>
                </a:solidFill>
              </a:rPr>
              <a:t>Post- operative care:-</a:t>
            </a:r>
            <a:endParaRPr lang="en-US" dirty="0" smtClean="0">
              <a:solidFill>
                <a:srgbClr val="FFFF00"/>
              </a:solidFill>
            </a:endParaRPr>
          </a:p>
          <a:p>
            <a:pPr lvl="0"/>
            <a:r>
              <a:rPr lang="en-US" dirty="0" smtClean="0"/>
              <a:t>Monitor vital signs </a:t>
            </a:r>
          </a:p>
          <a:p>
            <a:pPr lvl="0"/>
            <a:r>
              <a:rPr lang="en-US" dirty="0" smtClean="0"/>
              <a:t>Continue oxygenation till spontaneous respiration starts.</a:t>
            </a:r>
          </a:p>
          <a:p>
            <a:pPr lvl="0"/>
            <a:r>
              <a:rPr lang="en-US" dirty="0" smtClean="0"/>
              <a:t>Assess for post- ictal confusion and restlessness.</a:t>
            </a:r>
          </a:p>
          <a:p>
            <a:pPr lvl="0"/>
            <a:r>
              <a:rPr lang="en-US" dirty="0" smtClean="0"/>
              <a:t>Take safety precautions to prevent injury .</a:t>
            </a:r>
          </a:p>
          <a:p>
            <a:pPr lvl="0"/>
            <a:r>
              <a:rPr lang="en-US" dirty="0" smtClean="0"/>
              <a:t>Reorient the patient after recovery and stay with </a:t>
            </a:r>
          </a:p>
          <a:p>
            <a:r>
              <a:rPr lang="en-US" dirty="0" smtClean="0"/>
              <a:t> him until fully oriented.</a:t>
            </a:r>
          </a:p>
          <a:p>
            <a:pPr lvl="0"/>
            <a:r>
              <a:rPr lang="en-US" dirty="0" smtClean="0"/>
              <a:t>Document any findings as relevant in the patient record.</a:t>
            </a:r>
          </a:p>
          <a:p>
            <a:r>
              <a:rPr lang="en-US" dirty="0" smtClean="0"/>
              <a: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nguins.jpg"/>
          <p:cNvPicPr>
            <a:picLocks noGrp="1" noChangeAspect="1"/>
          </p:cNvPicPr>
          <p:nvPr>
            <p:ph idx="1"/>
          </p:nvPr>
        </p:nvPicPr>
        <p:blipFill>
          <a:blip r:embed="rId2"/>
          <a:stretch>
            <a:fillRect/>
          </a:stretch>
        </p:blipFill>
        <p:spPr>
          <a:xfrm>
            <a:off x="609600" y="1600200"/>
            <a:ext cx="8229600" cy="5029200"/>
          </a:xfrm>
          <a:prstGeom prst="rect">
            <a:avLst/>
          </a:prstGeom>
        </p:spPr>
      </p:pic>
      <p:sp>
        <p:nvSpPr>
          <p:cNvPr id="5" name="Rectangle 4"/>
          <p:cNvSpPr/>
          <p:nvPr/>
        </p:nvSpPr>
        <p:spPr>
          <a:xfrm>
            <a:off x="1676400" y="304800"/>
            <a:ext cx="6248400" cy="1015663"/>
          </a:xfrm>
          <a:prstGeom prst="rect">
            <a:avLst/>
          </a:prstGeom>
        </p:spPr>
        <p:txBody>
          <a:bodyPr wrap="square">
            <a:spAutoFit/>
          </a:bodyPr>
          <a:lstStyle/>
          <a:p>
            <a:r>
              <a:rPr lang="en-US"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t>
            </a:r>
            <a:r>
              <a:rPr lang="en-US" sz="60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THANK  YOU  </a:t>
            </a:r>
            <a:endParaRPr lang="en-US"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458200" cy="6477000"/>
          </a:xfrm>
        </p:spPr>
        <p:txBody>
          <a:bodyPr>
            <a:normAutofit lnSpcReduction="10000"/>
          </a:bodyPr>
          <a:lstStyle/>
          <a:p>
            <a:r>
              <a:rPr lang="en-US" sz="3600" b="1" dirty="0" smtClean="0">
                <a:solidFill>
                  <a:srgbClr val="FFC000"/>
                </a:solidFill>
              </a:rPr>
              <a:t>HISTORY:-</a:t>
            </a:r>
            <a:r>
              <a:rPr lang="en-US" sz="3600" dirty="0" smtClean="0">
                <a:solidFill>
                  <a:srgbClr val="FFC000"/>
                </a:solidFill>
              </a:rPr>
              <a:t>  </a:t>
            </a:r>
          </a:p>
          <a:p>
            <a:r>
              <a:rPr lang="en-US" dirty="0" smtClean="0"/>
              <a:t>	Ledislas van meduna used the convulsant agent to treat schizophrenic patients after an extensive research for suitable convulsant agent meduna selected camphor in oil on , January 23, 1934 in the state hospital at the Budapest, Meduna gave the first injection to a male catatonic schizophrenic patient. He later switched to more reliable convalsant drug like cardiozol , it is because that his neuropathological studies on epileptical patients gave on observation of crushing growth of glial cells in the brains, in contrast to lack of glial reactions in the brain of schizophrenic patients.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6553200"/>
          </a:xfrm>
        </p:spPr>
        <p:txBody>
          <a:bodyPr>
            <a:normAutofit/>
          </a:bodyPr>
          <a:lstStyle/>
          <a:p>
            <a:endParaRPr lang="en-US" sz="3200" dirty="0" smtClean="0"/>
          </a:p>
          <a:p>
            <a:r>
              <a:rPr lang="en-US" sz="3200" dirty="0" smtClean="0"/>
              <a:t>In April, 1938, Bini and Cerletti in Rome for the first time administered E.C.T to a man of 34 yrs old a wondering lunatic he was alterning between periods of mutism and incompressible neurologistic speech and hallucinating. The first shock “stunned “ the patient but was sub convulsive Cerletti repeated the treatment a higher voltage  (100) and successfully induced a convulsions with uneventful recovery. </a:t>
            </a:r>
          </a:p>
          <a:p>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305800" cy="6553200"/>
          </a:xfrm>
        </p:spPr>
        <p:txBody>
          <a:bodyPr/>
          <a:lstStyle/>
          <a:p>
            <a:pPr>
              <a:buNone/>
            </a:pPr>
            <a:endParaRPr lang="en-US" dirty="0" smtClean="0"/>
          </a:p>
          <a:p>
            <a:r>
              <a:rPr lang="en-US" sz="3200" dirty="0" smtClean="0"/>
              <a:t>In 1974, American Psychiatric Association (APA’S) council on research and development appointed a task force on E.C.T in 1976, gave its report which provided clear guidelines for the use of E.C.T and decreased it to be safe &amp; effective method of treatment when used by professionals’ trained in the technique.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458200" cy="6400800"/>
          </a:xfrm>
        </p:spPr>
        <p:txBody>
          <a:bodyPr/>
          <a:lstStyle/>
          <a:p>
            <a:r>
              <a:rPr lang="en-US" sz="3600" b="1" dirty="0" smtClean="0">
                <a:solidFill>
                  <a:schemeClr val="tx1">
                    <a:lumMod val="85000"/>
                  </a:schemeClr>
                </a:solidFill>
              </a:rPr>
              <a:t>DEFINITION:-   </a:t>
            </a:r>
            <a:endParaRPr lang="en-US" sz="3600" dirty="0" smtClean="0">
              <a:solidFill>
                <a:schemeClr val="tx1">
                  <a:lumMod val="85000"/>
                </a:schemeClr>
              </a:solidFill>
            </a:endParaRPr>
          </a:p>
          <a:p>
            <a:r>
              <a:rPr lang="en-US" dirty="0" smtClean="0"/>
              <a:t>	</a:t>
            </a:r>
            <a:r>
              <a:rPr lang="en-US" sz="3200" dirty="0" smtClean="0"/>
              <a:t>Electroconvulsive therapy is a type of a somatic treatment in which electric current is applied to the brain through electrodes placed on the tamples of the patient. The passage of an electrical stimulus of 70 to 150 volts to the brain for 0.1 to 0.5 second to produce a grandmal seizures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09600"/>
            <a:ext cx="78486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MECHANISM OF ACTION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il_fi" descr="http://www.electroconvulsivetherapy.org/wp-content/themes/ultimatetheme/images/carousel/big/electroconvulsivetherapy02.jpg"/>
          <p:cNvPicPr>
            <a:picLocks noGrp="1"/>
          </p:cNvPicPr>
          <p:nvPr>
            <p:ph idx="1"/>
          </p:nvPr>
        </p:nvPicPr>
        <p:blipFill>
          <a:blip r:embed="rId2"/>
          <a:srcRect/>
          <a:stretch>
            <a:fillRect/>
          </a:stretch>
        </p:blipFill>
        <p:spPr bwMode="auto">
          <a:xfrm>
            <a:off x="1752600" y="1981200"/>
            <a:ext cx="6096000" cy="44195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458200" cy="6553200"/>
          </a:xfrm>
        </p:spPr>
        <p:txBody>
          <a:bodyPr/>
          <a:lstStyle/>
          <a:p>
            <a:endParaRPr lang="en-US" dirty="0" smtClean="0"/>
          </a:p>
          <a:p>
            <a:r>
              <a:rPr lang="en-US" sz="3200" dirty="0" smtClean="0"/>
              <a:t>The exact mechanism of action is not known. One hypothesis state that E.C.T possibly affects the catecholamine pathway between diencephalon (from where seizures generalization occurs) &amp; limbic system (which may be responsible for mood disorders) also involving the hypothalamus.  </a:t>
            </a:r>
          </a:p>
          <a:p>
            <a:r>
              <a:rPr lang="en-US" sz="3200" dirty="0" smtClean="0"/>
              <a: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225</TotalTime>
  <Words>777</Words>
  <Application>Microsoft Office PowerPoint</Application>
  <PresentationFormat>On-screen Show (4:3)</PresentationFormat>
  <Paragraphs>157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Metro</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16</cp:revision>
  <dcterms:created xsi:type="dcterms:W3CDTF">2011-11-06T20:18:19Z</dcterms:created>
  <dcterms:modified xsi:type="dcterms:W3CDTF">2013-03-25T07:54:13Z</dcterms:modified>
</cp:coreProperties>
</file>