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0"/>
  </p:notesMasterIdLst>
  <p:sldIdLst>
    <p:sldId id="260" r:id="rId2"/>
    <p:sldId id="264" r:id="rId3"/>
    <p:sldId id="269" r:id="rId4"/>
    <p:sldId id="266" r:id="rId5"/>
    <p:sldId id="271" r:id="rId6"/>
    <p:sldId id="272" r:id="rId7"/>
    <p:sldId id="27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F21FB-386C-40D0-9B93-BA72AE1F22C0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22FF6-E310-4059-8C03-61848D775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2FF6-E310-4059-8C03-61848D775D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1E1176-05B6-4059-82DA-2D6F4BEBCA3A}" type="datetimeFigureOut">
              <a:rPr lang="en-US" smtClean="0"/>
              <a:pPr/>
              <a:t>3/21/2024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9E691B-CDA7-4A3B-8A9A-6837CD75A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Vice_president" TargetMode="External"/><Relationship Id="rId3" Type="http://schemas.openxmlformats.org/officeDocument/2006/relationships/hyperlink" Target="https://en.wikipedia.org/wiki/Government_Of_India" TargetMode="External"/><Relationship Id="rId7" Type="http://schemas.openxmlformats.org/officeDocument/2006/relationships/hyperlink" Target="https://en.wikipedia.org/w/index.php?title=Montukumar_Patel&amp;action=edit&amp;redlink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ew_Delhi" TargetMode="External"/><Relationship Id="rId5" Type="http://schemas.openxmlformats.org/officeDocument/2006/relationships/hyperlink" Target="http://www.pci.nic.in/pharmaact_chapter1.html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pci.nic.i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077" y="2514600"/>
            <a:ext cx="10434558" cy="1297745"/>
          </a:xfrm>
        </p:spPr>
        <p:txBody>
          <a:bodyPr>
            <a:normAutofit/>
          </a:bodyPr>
          <a:lstStyle/>
          <a:p>
            <a:pPr marL="0" lvl="0" indent="0" algn="ctr"/>
            <a:r>
              <a:rPr lang="en-US" sz="3600" b="1" dirty="0" smtClean="0">
                <a:solidFill>
                  <a:srgbClr val="C00000"/>
                </a:solidFill>
                <a:latin typeface="Times" pitchFamily="18" charset="0"/>
                <a:cs typeface="Arial" panose="020B0604020202020204" pitchFamily="34" charset="0"/>
              </a:rPr>
              <a:t>Constitution and function of Pharmacy council of India</a:t>
            </a:r>
            <a:endParaRPr lang="en-US" sz="3600" b="1" dirty="0">
              <a:solidFill>
                <a:srgbClr val="C00000"/>
              </a:solidFill>
              <a:latin typeface="Times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21" y="1278823"/>
            <a:ext cx="11696131" cy="94648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Krishna Institute of Pharmacy,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Karad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0693" y="4363239"/>
            <a:ext cx="9440034" cy="1049867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167138"/>
            <a:ext cx="12156974" cy="14120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Sandhyarani</a:t>
            </a:r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Sagavkar</a:t>
            </a:r>
            <a:endParaRPr lang="en-US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US" sz="1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  <a:endParaRPr lang="en-US" sz="1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(Department of Pharmaceutics)</a:t>
            </a:r>
            <a:endParaRPr lang="en-US" sz="16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C8BC874A-6915-E371-91EC-E80769B80831}"/>
              </a:ext>
            </a:extLst>
          </p:cNvPr>
          <p:cNvGrpSpPr/>
          <p:nvPr/>
        </p:nvGrpSpPr>
        <p:grpSpPr>
          <a:xfrm>
            <a:off x="2596577" y="67799"/>
            <a:ext cx="6857818" cy="1211024"/>
            <a:chOff x="3813488" y="25063"/>
            <a:chExt cx="5694852" cy="1211024"/>
          </a:xfrm>
        </p:grpSpPr>
        <p:pic>
          <p:nvPicPr>
            <p:cNvPr id="9" name="Picture 8" descr="kimsualumni | Karad">
              <a:extLst>
                <a:ext uri="{FF2B5EF4-FFF2-40B4-BE49-F238E27FC236}">
                  <a16:creationId xmlns="" xmlns:a16="http://schemas.microsoft.com/office/drawing/2014/main" id="{8A150180-5CB9-48EE-193D-9818A03A4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0528" t="15088" r="19888" b="12991"/>
            <a:stretch>
              <a:fillRect/>
            </a:stretch>
          </p:blipFill>
          <p:spPr bwMode="auto">
            <a:xfrm>
              <a:off x="3813488" y="25063"/>
              <a:ext cx="838200" cy="10083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7">
              <a:extLst>
                <a:ext uri="{FF2B5EF4-FFF2-40B4-BE49-F238E27FC236}">
                  <a16:creationId xmlns="" xmlns:a16="http://schemas.microsoft.com/office/drawing/2014/main" id="{6927C8ED-C5A5-1600-0D34-06DE45D67535}"/>
                </a:ext>
              </a:extLst>
            </p:cNvPr>
            <p:cNvSpPr txBox="1"/>
            <p:nvPr/>
          </p:nvSpPr>
          <p:spPr>
            <a:xfrm>
              <a:off x="4651688" y="128091"/>
              <a:ext cx="4856652" cy="110799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4AA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KRISHNA VISHWA VIDYAPEETH </a:t>
              </a:r>
            </a:p>
            <a:p>
              <a:pPr algn="ctr"/>
              <a:r>
                <a:rPr lang="en-US" sz="2400" b="1" dirty="0">
                  <a:solidFill>
                    <a:srgbClr val="004AA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(DEEMED TO BE UNIVERSITY), KARAD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456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7FCF22-233C-809D-419E-D39437EE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968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>
                <a:latin typeface="Times" pitchFamily="18" charset="0"/>
                <a:cs typeface="Arial" panose="020B0604020202020204" pitchFamily="34" charset="0"/>
              </a:rPr>
              <a:t>After completion of this lecture, students will be able to</a:t>
            </a:r>
            <a:r>
              <a:rPr lang="en-IN" dirty="0" smtClean="0">
                <a:latin typeface="Times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IN" dirty="0">
              <a:latin typeface="Times" pitchFamily="18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Times" pitchFamily="18" charset="0"/>
              </a:rPr>
              <a:t>To understand the Regulation of the Pharmacy education and status of Pharmacy profession in India.</a:t>
            </a:r>
          </a:p>
          <a:p>
            <a:pPr marL="514350" indent="-514350" algn="just">
              <a:buAutoNum type="arabicPeriod"/>
            </a:pPr>
            <a:endParaRPr lang="en-US" dirty="0" smtClean="0">
              <a:latin typeface="Times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 smtClean="0">
                <a:latin typeface="Times" pitchFamily="18" charset="0"/>
              </a:rPr>
              <a:t>To know the registration process under the Pharmacy act. </a:t>
            </a:r>
          </a:p>
          <a:p>
            <a:pPr marL="514350" indent="-514350" algn="just">
              <a:buNone/>
            </a:pPr>
            <a:endParaRPr lang="en-US" dirty="0" smtClean="0">
              <a:latin typeface="Times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A2C2A83-B116-E9A4-1D24-D5572730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2880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517C6E-A773-83D5-BF50-EDBFBD297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8225"/>
            <a:ext cx="10515600" cy="10550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I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Char char="v"/>
            </a:pPr>
            <a:r>
              <a:rPr lang="en-US" dirty="0" smtClean="0"/>
              <a:t> Pharmacy Council of India is constituted by </a:t>
            </a:r>
            <a:r>
              <a:rPr lang="en-US" dirty="0" smtClean="0">
                <a:hlinkClick r:id="rId3" tooltip="Government Of India"/>
              </a:rPr>
              <a:t>central government</a:t>
            </a:r>
            <a:r>
              <a:rPr lang="en-US" dirty="0" smtClean="0"/>
              <a:t> every five years. . </a:t>
            </a:r>
          </a:p>
          <a:p>
            <a:pPr marL="0" indent="0">
              <a:buFont typeface="Wingdings" pitchFamily="2" charset="2"/>
              <a:buChar char="v"/>
            </a:pPr>
            <a:r>
              <a:rPr lang="en-US" dirty="0" smtClean="0"/>
              <a:t> There are three types of members collectively forms a frame of PCI</a:t>
            </a:r>
            <a:r>
              <a:rPr lang="en-I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AF9B06-4824-120C-8025-B682D70B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Pharmacy Council of India  </a:t>
            </a:r>
            <a:r>
              <a:rPr lang="en-IN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N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09776" y="1210729"/>
            <a:ext cx="3661230" cy="349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097279" y="1185312"/>
          <a:ext cx="5922499" cy="3671308"/>
        </p:xfrm>
        <a:graphic>
          <a:graphicData uri="http://schemas.openxmlformats.org/drawingml/2006/table">
            <a:tbl>
              <a:tblPr/>
              <a:tblGrid>
                <a:gridCol w="1505243"/>
                <a:gridCol w="4417256"/>
              </a:tblGrid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Abbreviation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/>
                        <a:t>PCI</a:t>
                      </a:r>
                      <a:endParaRPr lang="en-US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Formation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March 4, 1948; </a:t>
                      </a:r>
                      <a:r>
                        <a:rPr lang="en-US" dirty="0" smtClean="0"/>
                        <a:t>76 </a:t>
                      </a:r>
                      <a:r>
                        <a:rPr lang="en-US" dirty="0"/>
                        <a:t>years ago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4513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Purpose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3366CC"/>
                          </a:solidFill>
                          <a:hlinkClick r:id="rId5"/>
                        </a:rPr>
                        <a:t>Regulation of the profession and </a:t>
                      </a:r>
                      <a:r>
                        <a:rPr lang="en-US" u="none" strike="noStrike" dirty="0" err="1">
                          <a:solidFill>
                            <a:srgbClr val="3366CC"/>
                          </a:solidFill>
                          <a:hlinkClick r:id="rId5"/>
                        </a:rPr>
                        <a:t>practise</a:t>
                      </a:r>
                      <a:r>
                        <a:rPr lang="en-US" u="none" strike="noStrike" dirty="0">
                          <a:solidFill>
                            <a:srgbClr val="3366CC"/>
                          </a:solidFill>
                          <a:hlinkClick r:id="rId5"/>
                        </a:rPr>
                        <a:t> of </a:t>
                      </a:r>
                      <a:r>
                        <a:rPr lang="en-US" u="none" strike="noStrike" dirty="0" smtClean="0">
                          <a:solidFill>
                            <a:srgbClr val="3366CC"/>
                          </a:solidFill>
                          <a:hlinkClick r:id="rId5"/>
                        </a:rPr>
                        <a:t>Pharmacy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Headquarters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3366CC"/>
                          </a:solidFill>
                          <a:hlinkClick r:id="rId6" tooltip="New Delhi"/>
                        </a:rPr>
                        <a:t>New Delhi</a:t>
                      </a:r>
                      <a:r>
                        <a:rPr lang="en-US" dirty="0"/>
                        <a:t>, India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President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Dr</a:t>
                      </a:r>
                      <a:r>
                        <a:rPr lang="en-US" u="sng" dirty="0"/>
                        <a:t>. </a:t>
                      </a:r>
                      <a:r>
                        <a:rPr lang="en-US" u="sng" strike="noStrike" dirty="0" err="1">
                          <a:solidFill>
                            <a:srgbClr val="D73333"/>
                          </a:solidFill>
                          <a:hlinkClick r:id="rId7" tooltip="Montukumar Patel (page does not exist)"/>
                        </a:rPr>
                        <a:t>Montukumar</a:t>
                      </a:r>
                      <a:r>
                        <a:rPr lang="en-US" u="sng" strike="noStrike" dirty="0">
                          <a:solidFill>
                            <a:srgbClr val="D73333"/>
                          </a:solidFill>
                          <a:hlinkClick r:id="rId7" tooltip="Montukumar Patel (page does not exist)"/>
                        </a:rPr>
                        <a:t> Patel</a:t>
                      </a:r>
                      <a:endParaRPr lang="en-US" u="sng" dirty="0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 smtClean="0">
                          <a:solidFill>
                            <a:schemeClr val="tx1"/>
                          </a:solidFill>
                          <a:hlinkClick r:id="rId8" tooltip="Vice president"/>
                        </a:rPr>
                        <a:t>Vice president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Prof.(Dr.) </a:t>
                      </a:r>
                      <a:r>
                        <a:rPr lang="en-US" dirty="0" err="1"/>
                        <a:t>Pramod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Yeole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8646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Website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sng" dirty="0">
                          <a:solidFill>
                            <a:srgbClr val="3366CC"/>
                          </a:solidFill>
                          <a:hlinkClick r:id="rId9"/>
                        </a:rPr>
                        <a:t>pci.nic.in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278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Elected members: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1) 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6  members = </a:t>
            </a:r>
            <a:r>
              <a:rPr lang="en-US" dirty="0" smtClean="0">
                <a:latin typeface="Times" pitchFamily="18" charset="0"/>
              </a:rPr>
              <a:t>Elected by the University Grant commission (U.G.C).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There is at least one teacher of each of the Pharmaceutical chemistry, Pharmacy, </a:t>
            </a:r>
            <a:r>
              <a:rPr lang="en-US" dirty="0" err="1" smtClean="0">
                <a:latin typeface="Times" pitchFamily="18" charset="0"/>
              </a:rPr>
              <a:t>Pharmacognosy</a:t>
            </a:r>
            <a:r>
              <a:rPr lang="en-US" dirty="0" smtClean="0">
                <a:latin typeface="Times" pitchFamily="18" charset="0"/>
              </a:rPr>
              <a:t> and Pharmacology.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2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) 1 member = </a:t>
            </a:r>
            <a:r>
              <a:rPr lang="en-US" dirty="0" smtClean="0">
                <a:latin typeface="Times" pitchFamily="18" charset="0"/>
              </a:rPr>
              <a:t>Elected Medical council of India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3) 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1 member =  </a:t>
            </a:r>
            <a:r>
              <a:rPr lang="en-US" dirty="0" smtClean="0">
                <a:latin typeface="Times" pitchFamily="18" charset="0"/>
              </a:rPr>
              <a:t>Elected by State Council ,who shall be a registered Pharmacist.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AECF0A-13DA-7078-B07C-E00BDBC51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Pharmacy council of India:</a:t>
            </a:r>
            <a:b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Constitution :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9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Nominated members:</a:t>
            </a:r>
          </a:p>
          <a:p>
            <a:pPr algn="just">
              <a:lnSpc>
                <a:spcPct val="110000"/>
              </a:lnSpc>
            </a:pPr>
            <a:r>
              <a:rPr lang="en-US" dirty="0" smtClean="0">
                <a:latin typeface="Times" pitchFamily="18" charset="0"/>
              </a:rPr>
              <a:t>1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) 6 members = </a:t>
            </a:r>
            <a:r>
              <a:rPr lang="en-US" dirty="0" smtClean="0">
                <a:latin typeface="Times" pitchFamily="18" charset="0"/>
              </a:rPr>
              <a:t>Nominated by the Central Government. of whom at least 4 shall be persons possessing a degree or diploma and practicing Pharmacy or Pharmaceutical chemistry.</a:t>
            </a:r>
          </a:p>
          <a:p>
            <a:pPr algn="just">
              <a:lnSpc>
                <a:spcPct val="110000"/>
              </a:lnSpc>
            </a:pPr>
            <a:r>
              <a:rPr lang="en-US" dirty="0" smtClean="0">
                <a:latin typeface="Times" pitchFamily="18" charset="0"/>
              </a:rPr>
              <a:t>2) A 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Representative of the U.G.C</a:t>
            </a:r>
            <a:r>
              <a:rPr lang="en-US" dirty="0" smtClean="0">
                <a:latin typeface="Times" pitchFamily="18" charset="0"/>
              </a:rPr>
              <a:t>. and a representative of the 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All India Council for Technical Education(A.I.C.T.E.</a:t>
            </a:r>
            <a:r>
              <a:rPr lang="en-US" dirty="0" smtClean="0">
                <a:latin typeface="Times" pitchFamily="18" charset="0"/>
              </a:rPr>
              <a:t>).</a:t>
            </a:r>
          </a:p>
          <a:p>
            <a:pPr algn="just">
              <a:lnSpc>
                <a:spcPct val="110000"/>
              </a:lnSpc>
            </a:pPr>
            <a:r>
              <a:rPr lang="en-US" dirty="0" smtClean="0">
                <a:latin typeface="Times" pitchFamily="18" charset="0"/>
              </a:rPr>
              <a:t>3)</a:t>
            </a:r>
            <a:r>
              <a:rPr lang="en-US" dirty="0" smtClean="0">
                <a:solidFill>
                  <a:srgbClr val="0070C0"/>
                </a:solidFill>
                <a:latin typeface="Times" pitchFamily="18" charset="0"/>
              </a:rPr>
              <a:t>1 member =  </a:t>
            </a:r>
            <a:r>
              <a:rPr lang="en-US" dirty="0" smtClean="0">
                <a:latin typeface="Times" pitchFamily="18" charset="0"/>
              </a:rPr>
              <a:t>Nominated by each State Government, who shall be a registered  Pharmacist.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9483"/>
            <a:ext cx="10515600" cy="503748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" pitchFamily="18" charset="0"/>
              </a:rPr>
              <a:t>Ex-officio members:</a:t>
            </a:r>
          </a:p>
          <a:p>
            <a:pPr algn="just"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1) Director General of Health Services.</a:t>
            </a:r>
          </a:p>
          <a:p>
            <a:pPr algn="just"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2)  Director of the Central Drugs Laboratory.</a:t>
            </a:r>
          </a:p>
          <a:p>
            <a:pPr algn="just">
              <a:lnSpc>
                <a:spcPct val="100000"/>
              </a:lnSpc>
            </a:pPr>
            <a:r>
              <a:rPr lang="en-US" dirty="0" smtClean="0">
                <a:latin typeface="Times" pitchFamily="18" charset="0"/>
              </a:rPr>
              <a:t>3)  Drugs Controller of India.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863" y="365126"/>
            <a:ext cx="10247671" cy="99172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" pitchFamily="18" charset="0"/>
              </a:rPr>
              <a:t>FUNCTION OF PCI:</a:t>
            </a:r>
            <a:endParaRPr lang="en-US" sz="2800" b="1" dirty="0">
              <a:latin typeface="Times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0831" y="1519311"/>
            <a:ext cx="8285871" cy="450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To regulate minimum educational standard of education 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64898" y="2124223"/>
            <a:ext cx="8215533" cy="436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Framing of Education Regulation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93034" y="2757268"/>
            <a:ext cx="8285871" cy="4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Ensure uniform implementation of the educational standards throughout the country.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07102" y="3376246"/>
            <a:ext cx="8299939" cy="351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approve the course of study and examination for pharmacists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35237" y="4009292"/>
            <a:ext cx="8271803" cy="590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withdraw </a:t>
            </a:r>
            <a:r>
              <a:rPr lang="en-US" dirty="0" err="1" smtClean="0"/>
              <a:t>approval,If</a:t>
            </a:r>
            <a:r>
              <a:rPr lang="en-US" dirty="0" smtClean="0"/>
              <a:t> the approved course /examination does not continue to be in conformity with the educational standards prescribed by the PCI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49304" y="4881489"/>
            <a:ext cx="8299940" cy="60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To approve qualifications granted outside the </a:t>
            </a:r>
            <a:r>
              <a:rPr lang="en-US" dirty="0" err="1" smtClean="0"/>
              <a:t>terretory</a:t>
            </a:r>
            <a:r>
              <a:rPr lang="en-US" dirty="0" smtClean="0"/>
              <a:t> to which the Pharmacy Act extends i.e. the approval of foreign qualification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63372" y="5767754"/>
            <a:ext cx="8328074" cy="295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To maintain Central Register of Pharmacists.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069" y="109182"/>
            <a:ext cx="11859904" cy="652363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endParaRPr lang="en-IN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en-IN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IN" sz="8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IN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8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39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693</TotalTime>
  <Words>357</Words>
  <Application>Microsoft Office PowerPoint</Application>
  <PresentationFormat>Custom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Constitution and function of Pharmacy council of India</vt:lpstr>
      <vt:lpstr>Objectives</vt:lpstr>
      <vt:lpstr>Pharmacy Council of India   </vt:lpstr>
      <vt:lpstr>Pharmacy council of India:  Constitution :</vt:lpstr>
      <vt:lpstr>Slide 5</vt:lpstr>
      <vt:lpstr>Slide 6</vt:lpstr>
      <vt:lpstr>FUNCTION OF PCI: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Admin</cp:lastModifiedBy>
  <cp:revision>56</cp:revision>
  <dcterms:created xsi:type="dcterms:W3CDTF">2023-09-12T17:50:26Z</dcterms:created>
  <dcterms:modified xsi:type="dcterms:W3CDTF">2024-03-21T06:02:05Z</dcterms:modified>
</cp:coreProperties>
</file>