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6"/>
  </p:notesMasterIdLst>
  <p:sldIdLst>
    <p:sldId id="256" r:id="rId2"/>
    <p:sldId id="288" r:id="rId3"/>
    <p:sldId id="291" r:id="rId4"/>
    <p:sldId id="319" r:id="rId5"/>
    <p:sldId id="293" r:id="rId6"/>
    <p:sldId id="320" r:id="rId7"/>
    <p:sldId id="333" r:id="rId8"/>
    <p:sldId id="321" r:id="rId9"/>
    <p:sldId id="334" r:id="rId10"/>
    <p:sldId id="322" r:id="rId11"/>
    <p:sldId id="329" r:id="rId12"/>
    <p:sldId id="323" r:id="rId13"/>
    <p:sldId id="335" r:id="rId14"/>
    <p:sldId id="324" r:id="rId15"/>
    <p:sldId id="325" r:id="rId16"/>
    <p:sldId id="326" r:id="rId17"/>
    <p:sldId id="311" r:id="rId18"/>
    <p:sldId id="313" r:id="rId19"/>
    <p:sldId id="336" r:id="rId20"/>
    <p:sldId id="327" r:id="rId21"/>
    <p:sldId id="328" r:id="rId22"/>
    <p:sldId id="332" r:id="rId23"/>
    <p:sldId id="294" r:id="rId24"/>
    <p:sldId id="331" r:id="rId25"/>
  </p:sldIdLst>
  <p:sldSz cx="10799763" cy="575945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Poppins Black" panose="020B0604020202020204" charset="0"/>
      <p:bold r:id="rId35"/>
      <p:boldItalic r:id="rId36"/>
    </p:embeddedFont>
    <p:embeddedFont>
      <p:font typeface="Proxima Nova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26" userDrawn="1">
          <p15:clr>
            <a:srgbClr val="9AA0A6"/>
          </p15:clr>
        </p15:guide>
        <p15:guide id="2" pos="34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3F8"/>
    <a:srgbClr val="C0DAEA"/>
    <a:srgbClr val="0954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F89695-3C00-4EA4-A45B-F715C1D301FC}">
  <a:tblStyle styleId="{E0F89695-3C00-4EA4-A45B-F715C1D301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62" y="648"/>
      </p:cViewPr>
      <p:guideLst>
        <p:guide orient="horz" pos="726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AEDFEE1B-A837-3DFB-70E1-47D440134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045AF4A8-28C0-F083-78C3-C416ECA5D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EFDA8B9F-1486-9E46-61FF-282F4CB15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7024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18C39378-781F-761F-9D41-8CD04E52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9DD35EBC-312B-4BB7-5F0D-91F09DC17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C892806F-2297-F3BF-C64B-6CB963106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634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83148F48-3355-39E6-557C-FE0F7CD7B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9E565785-1924-25EE-CB27-4E1411105D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4F6FBC04-07E8-9115-82A5-50E93EADA7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8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E87C257D-6DD8-3A2E-B15C-4AAED90AC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3E7AA95D-CD8C-0D37-4EE1-FD5F3AF60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A5977821-13DB-1155-175E-14B11305B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424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E87C257D-6DD8-3A2E-B15C-4AAED90AC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3E7AA95D-CD8C-0D37-4EE1-FD5F3AF605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A5977821-13DB-1155-175E-14B11305BB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463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498EBA2F-2619-819B-00D1-2857E2316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BFBFBCD3-327C-3CE8-DBF5-9F3A921D7D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076F8E3A-8384-A819-6032-3E6922F063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40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AEDFEE1B-A837-3DFB-70E1-47D440134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045AF4A8-28C0-F083-78C3-C416ECA5D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EFDA8B9F-1486-9E46-61FF-282F4CB157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702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B1C71B87-33EE-69FA-C7DE-CC595F2545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25462E50-CAB1-4E8E-8942-4CD4880B9C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3CA05AD7-6A7B-9F30-06A6-D3296BA0CA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3934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18C39378-781F-761F-9D41-8CD04E52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9DD35EBC-312B-4BB7-5F0D-91F09DC17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C892806F-2297-F3BF-C64B-6CB963106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659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>
          <a:extLst>
            <a:ext uri="{FF2B5EF4-FFF2-40B4-BE49-F238E27FC236}">
              <a16:creationId xmlns:a16="http://schemas.microsoft.com/office/drawing/2014/main" id="{18C39378-781F-761F-9D41-8CD04E52A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b28366aba4_0_11:notes">
            <a:extLst>
              <a:ext uri="{FF2B5EF4-FFF2-40B4-BE49-F238E27FC236}">
                <a16:creationId xmlns:a16="http://schemas.microsoft.com/office/drawing/2014/main" id="{9DD35EBC-312B-4BB7-5F0D-91F09DC17F4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3" y="685800"/>
            <a:ext cx="64293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b28366aba4_0_11:notes">
            <a:extLst>
              <a:ext uri="{FF2B5EF4-FFF2-40B4-BE49-F238E27FC236}">
                <a16:creationId xmlns:a16="http://schemas.microsoft.com/office/drawing/2014/main" id="{C892806F-2297-F3BF-C64B-6CB9631061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7173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0"/>
            <a:ext cx="10799815" cy="5759450"/>
            <a:chOff x="0" y="0"/>
            <a:chExt cx="9144044" cy="5143500"/>
          </a:xfrm>
        </p:grpSpPr>
        <p:sp>
          <p:nvSpPr>
            <p:cNvPr id="10" name="Google Shape;10;p2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997833" y="1669216"/>
            <a:ext cx="4482185" cy="24210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6CCDDE-7AB3-D923-3E3E-7E7F1BA32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87377" y="4778415"/>
            <a:ext cx="673369" cy="635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7"/>
          <p:cNvGrpSpPr/>
          <p:nvPr/>
        </p:nvGrpSpPr>
        <p:grpSpPr>
          <a:xfrm>
            <a:off x="1" y="0"/>
            <a:ext cx="10799815" cy="5759450"/>
            <a:chOff x="0" y="0"/>
            <a:chExt cx="9144044" cy="5143500"/>
          </a:xfrm>
        </p:grpSpPr>
        <p:sp>
          <p:nvSpPr>
            <p:cNvPr id="58" name="Google Shape;58;p7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59" name="Google Shape;59;p7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0" name="Google Shape;60;p7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61" name="Google Shape;61;p7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62" name="Google Shape;62;p7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850376" y="498318"/>
            <a:ext cx="9099013" cy="6412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850375" y="1290488"/>
            <a:ext cx="3923772" cy="38255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9"/>
          <p:cNvGrpSpPr/>
          <p:nvPr/>
        </p:nvGrpSpPr>
        <p:grpSpPr>
          <a:xfrm>
            <a:off x="1" y="0"/>
            <a:ext cx="10799815" cy="5759450"/>
            <a:chOff x="0" y="0"/>
            <a:chExt cx="9144044" cy="5143500"/>
          </a:xfrm>
        </p:grpSpPr>
        <p:sp>
          <p:nvSpPr>
            <p:cNvPr id="75" name="Google Shape;75;p9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7" name="Google Shape;77;p9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78" name="Google Shape;78;p9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79" name="Google Shape;79;p9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850376" y="411423"/>
            <a:ext cx="9099013" cy="9426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9"/>
          <p:cNvSpPr txBox="1">
            <a:spLocks noGrp="1"/>
          </p:cNvSpPr>
          <p:nvPr>
            <p:ph type="subTitle" idx="1"/>
          </p:nvPr>
        </p:nvSpPr>
        <p:spPr>
          <a:xfrm>
            <a:off x="2647443" y="1510267"/>
            <a:ext cx="5505115" cy="18832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1" y="0"/>
            <a:ext cx="10799815" cy="5759450"/>
            <a:chOff x="0" y="0"/>
            <a:chExt cx="9144044" cy="5143500"/>
          </a:xfrm>
        </p:grpSpPr>
        <p:sp>
          <p:nvSpPr>
            <p:cNvPr id="84" name="Google Shape;84;p10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5" name="Google Shape;85;p10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6" name="Google Shape;86;p10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10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8" name="Google Shape;88;p10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850376" y="2559084"/>
            <a:ext cx="9099013" cy="6412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1"/>
          <p:cNvGrpSpPr/>
          <p:nvPr/>
        </p:nvGrpSpPr>
        <p:grpSpPr>
          <a:xfrm>
            <a:off x="1" y="0"/>
            <a:ext cx="10799815" cy="5759450"/>
            <a:chOff x="0" y="0"/>
            <a:chExt cx="9144044" cy="5143500"/>
          </a:xfrm>
        </p:grpSpPr>
        <p:sp>
          <p:nvSpPr>
            <p:cNvPr id="92" name="Google Shape;92;p11"/>
            <p:cNvSpPr/>
            <p:nvPr/>
          </p:nvSpPr>
          <p:spPr>
            <a:xfrm rot="10800000">
              <a:off x="8060822" y="3562803"/>
              <a:ext cx="1083176" cy="1580697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3" name="Google Shape;93;p11"/>
            <p:cNvSpPr/>
            <p:nvPr/>
          </p:nvSpPr>
          <p:spPr>
            <a:xfrm>
              <a:off x="0" y="2743600"/>
              <a:ext cx="3279051" cy="2399849"/>
            </a:xfrm>
            <a:custGeom>
              <a:avLst/>
              <a:gdLst/>
              <a:ahLst/>
              <a:cxnLst/>
              <a:rect l="l" t="t" r="r" b="b"/>
              <a:pathLst>
                <a:path w="62292" h="45592" extrusionOk="0">
                  <a:moveTo>
                    <a:pt x="7788" y="0"/>
                  </a:moveTo>
                  <a:cubicBezTo>
                    <a:pt x="3764" y="0"/>
                    <a:pt x="0" y="1997"/>
                    <a:pt x="0" y="1997"/>
                  </a:cubicBezTo>
                  <a:lnTo>
                    <a:pt x="0" y="45592"/>
                  </a:lnTo>
                  <a:lnTo>
                    <a:pt x="62292" y="45592"/>
                  </a:lnTo>
                  <a:cubicBezTo>
                    <a:pt x="54378" y="29842"/>
                    <a:pt x="29644" y="32862"/>
                    <a:pt x="19418" y="29757"/>
                  </a:cubicBezTo>
                  <a:cubicBezTo>
                    <a:pt x="9192" y="26649"/>
                    <a:pt x="20513" y="11568"/>
                    <a:pt x="14930" y="3520"/>
                  </a:cubicBezTo>
                  <a:cubicBezTo>
                    <a:pt x="13058" y="822"/>
                    <a:pt x="10370" y="0"/>
                    <a:pt x="778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" name="Google Shape;94;p11"/>
            <p:cNvSpPr/>
            <p:nvPr/>
          </p:nvSpPr>
          <p:spPr>
            <a:xfrm>
              <a:off x="5063126" y="0"/>
              <a:ext cx="4080917" cy="2233020"/>
            </a:xfrm>
            <a:custGeom>
              <a:avLst/>
              <a:gdLst/>
              <a:ahLst/>
              <a:cxnLst/>
              <a:rect l="l" t="t" r="r" b="b"/>
              <a:pathLst>
                <a:path w="78085" h="42727" extrusionOk="0">
                  <a:moveTo>
                    <a:pt x="0" y="0"/>
                  </a:moveTo>
                  <a:cubicBezTo>
                    <a:pt x="2914" y="4598"/>
                    <a:pt x="12288" y="7650"/>
                    <a:pt x="27630" y="7650"/>
                  </a:cubicBezTo>
                  <a:cubicBezTo>
                    <a:pt x="28201" y="7650"/>
                    <a:pt x="28780" y="7646"/>
                    <a:pt x="29367" y="7637"/>
                  </a:cubicBezTo>
                  <a:cubicBezTo>
                    <a:pt x="29565" y="7635"/>
                    <a:pt x="29760" y="7633"/>
                    <a:pt x="29954" y="7633"/>
                  </a:cubicBezTo>
                  <a:cubicBezTo>
                    <a:pt x="53022" y="7633"/>
                    <a:pt x="43343" y="27895"/>
                    <a:pt x="60435" y="38577"/>
                  </a:cubicBezTo>
                  <a:cubicBezTo>
                    <a:pt x="65012" y="41437"/>
                    <a:pt x="71009" y="42727"/>
                    <a:pt x="75508" y="42727"/>
                  </a:cubicBezTo>
                  <a:cubicBezTo>
                    <a:pt x="76440" y="42727"/>
                    <a:pt x="77307" y="42672"/>
                    <a:pt x="78084" y="42564"/>
                  </a:cubicBezTo>
                  <a:lnTo>
                    <a:pt x="78084" y="0"/>
                  </a:ln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5" name="Google Shape;95;p11"/>
            <p:cNvSpPr/>
            <p:nvPr/>
          </p:nvSpPr>
          <p:spPr>
            <a:xfrm>
              <a:off x="0" y="1"/>
              <a:ext cx="802288" cy="1170793"/>
            </a:xfrm>
            <a:custGeom>
              <a:avLst/>
              <a:gdLst/>
              <a:ahLst/>
              <a:cxnLst/>
              <a:rect l="l" t="t" r="r" b="b"/>
              <a:pathLst>
                <a:path w="8898" h="12985" extrusionOk="0">
                  <a:moveTo>
                    <a:pt x="8682" y="0"/>
                  </a:moveTo>
                  <a:cubicBezTo>
                    <a:pt x="8665" y="2715"/>
                    <a:pt x="7730" y="5446"/>
                    <a:pt x="6129" y="7648"/>
                  </a:cubicBezTo>
                  <a:cubicBezTo>
                    <a:pt x="4534" y="9841"/>
                    <a:pt x="2395" y="11524"/>
                    <a:pt x="0" y="12735"/>
                  </a:cubicBezTo>
                  <a:lnTo>
                    <a:pt x="0" y="12984"/>
                  </a:lnTo>
                  <a:cubicBezTo>
                    <a:pt x="267" y="12851"/>
                    <a:pt x="529" y="12712"/>
                    <a:pt x="790" y="12566"/>
                  </a:cubicBezTo>
                  <a:cubicBezTo>
                    <a:pt x="2751" y="11468"/>
                    <a:pt x="4539" y="10023"/>
                    <a:pt x="5937" y="8256"/>
                  </a:cubicBezTo>
                  <a:cubicBezTo>
                    <a:pt x="7367" y="6447"/>
                    <a:pt x="8353" y="4317"/>
                    <a:pt x="8727" y="2035"/>
                  </a:cubicBezTo>
                  <a:cubicBezTo>
                    <a:pt x="8837" y="1363"/>
                    <a:pt x="8895" y="681"/>
                    <a:pt x="8898" y="0"/>
                  </a:cubicBezTo>
                  <a:close/>
                </a:path>
              </a:pathLst>
            </a:custGeom>
            <a:solidFill>
              <a:srgbClr val="A0BFDB">
                <a:alpha val="48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6" name="Google Shape;96;p11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97" name="Google Shape;97;p11"/>
          <p:cNvSpPr txBox="1">
            <a:spLocks noGrp="1"/>
          </p:cNvSpPr>
          <p:nvPr>
            <p:ph type="title" hasCustomPrompt="1"/>
          </p:nvPr>
        </p:nvSpPr>
        <p:spPr>
          <a:xfrm>
            <a:off x="1516503" y="1745107"/>
            <a:ext cx="7766759" cy="16920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8" name="Google Shape;98;p11"/>
          <p:cNvSpPr txBox="1">
            <a:spLocks noGrp="1"/>
          </p:cNvSpPr>
          <p:nvPr>
            <p:ph type="subTitle" idx="1"/>
          </p:nvPr>
        </p:nvSpPr>
        <p:spPr>
          <a:xfrm>
            <a:off x="1516503" y="3437222"/>
            <a:ext cx="7766759" cy="7988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>
            <a:off x="1" y="2974483"/>
            <a:ext cx="4641587" cy="2784996"/>
          </a:xfrm>
          <a:custGeom>
            <a:avLst/>
            <a:gdLst/>
            <a:ahLst/>
            <a:cxnLst/>
            <a:rect l="l" t="t" r="r" b="b"/>
            <a:pathLst>
              <a:path w="65606" h="41520" extrusionOk="0">
                <a:moveTo>
                  <a:pt x="3403" y="1"/>
                </a:moveTo>
                <a:cubicBezTo>
                  <a:pt x="1302" y="1"/>
                  <a:pt x="0" y="501"/>
                  <a:pt x="0" y="501"/>
                </a:cubicBezTo>
                <a:lnTo>
                  <a:pt x="0" y="41519"/>
                </a:lnTo>
                <a:lnTo>
                  <a:pt x="65606" y="41519"/>
                </a:lnTo>
                <a:cubicBezTo>
                  <a:pt x="65606" y="41519"/>
                  <a:pt x="61764" y="36094"/>
                  <a:pt x="53544" y="36094"/>
                </a:cubicBezTo>
                <a:cubicBezTo>
                  <a:pt x="52716" y="36094"/>
                  <a:pt x="51844" y="36149"/>
                  <a:pt x="50928" y="36270"/>
                </a:cubicBezTo>
                <a:cubicBezTo>
                  <a:pt x="49598" y="36445"/>
                  <a:pt x="48291" y="36548"/>
                  <a:pt x="47001" y="36548"/>
                </a:cubicBezTo>
                <a:cubicBezTo>
                  <a:pt x="38572" y="36548"/>
                  <a:pt x="30879" y="32171"/>
                  <a:pt x="22233" y="15274"/>
                </a:cubicBezTo>
                <a:cubicBezTo>
                  <a:pt x="15513" y="2141"/>
                  <a:pt x="7749" y="1"/>
                  <a:pt x="340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1" name="Google Shape;181;p21"/>
          <p:cNvSpPr/>
          <p:nvPr/>
        </p:nvSpPr>
        <p:spPr>
          <a:xfrm>
            <a:off x="7304527" y="0"/>
            <a:ext cx="3495230" cy="1387130"/>
          </a:xfrm>
          <a:custGeom>
            <a:avLst/>
            <a:gdLst/>
            <a:ahLst/>
            <a:cxnLst/>
            <a:rect l="l" t="t" r="r" b="b"/>
            <a:pathLst>
              <a:path w="54415" h="22778" extrusionOk="0">
                <a:moveTo>
                  <a:pt x="1" y="1"/>
                </a:moveTo>
                <a:cubicBezTo>
                  <a:pt x="8129" y="521"/>
                  <a:pt x="14031" y="3075"/>
                  <a:pt x="17554" y="8487"/>
                </a:cubicBezTo>
                <a:cubicBezTo>
                  <a:pt x="24665" y="19420"/>
                  <a:pt x="34653" y="22777"/>
                  <a:pt x="42844" y="22777"/>
                </a:cubicBezTo>
                <a:cubicBezTo>
                  <a:pt x="47620" y="22777"/>
                  <a:pt x="51785" y="21636"/>
                  <a:pt x="54415" y="20190"/>
                </a:cubicBezTo>
                <a:lnTo>
                  <a:pt x="54415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2" name="Google Shape;182;p21"/>
          <p:cNvSpPr/>
          <p:nvPr/>
        </p:nvSpPr>
        <p:spPr>
          <a:xfrm>
            <a:off x="0" y="2"/>
            <a:ext cx="844575" cy="1168685"/>
          </a:xfrm>
          <a:custGeom>
            <a:avLst/>
            <a:gdLst/>
            <a:ahLst/>
            <a:cxnLst/>
            <a:rect l="l" t="t" r="r" b="b"/>
            <a:pathLst>
              <a:path w="9750" h="14230" extrusionOk="0">
                <a:moveTo>
                  <a:pt x="9514" y="1"/>
                </a:moveTo>
                <a:cubicBezTo>
                  <a:pt x="9495" y="2976"/>
                  <a:pt x="8470" y="5968"/>
                  <a:pt x="6716" y="8381"/>
                </a:cubicBezTo>
                <a:cubicBezTo>
                  <a:pt x="4969" y="10784"/>
                  <a:pt x="2623" y="12629"/>
                  <a:pt x="0" y="13955"/>
                </a:cubicBezTo>
                <a:lnTo>
                  <a:pt x="0" y="14230"/>
                </a:lnTo>
                <a:cubicBezTo>
                  <a:pt x="291" y="14084"/>
                  <a:pt x="580" y="13931"/>
                  <a:pt x="864" y="13771"/>
                </a:cubicBezTo>
                <a:cubicBezTo>
                  <a:pt x="3014" y="12568"/>
                  <a:pt x="4972" y="10986"/>
                  <a:pt x="6505" y="9048"/>
                </a:cubicBezTo>
                <a:cubicBezTo>
                  <a:pt x="8073" y="7064"/>
                  <a:pt x="9154" y="4732"/>
                  <a:pt x="9564" y="2231"/>
                </a:cubicBezTo>
                <a:cubicBezTo>
                  <a:pt x="9684" y="1495"/>
                  <a:pt x="9748" y="749"/>
                  <a:pt x="97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3" name="Google Shape;183;p21"/>
          <p:cNvSpPr/>
          <p:nvPr/>
        </p:nvSpPr>
        <p:spPr>
          <a:xfrm>
            <a:off x="9604430" y="4985533"/>
            <a:ext cx="1191302" cy="773918"/>
          </a:xfrm>
          <a:custGeom>
            <a:avLst/>
            <a:gdLst/>
            <a:ahLst/>
            <a:cxnLst/>
            <a:rect l="l" t="t" r="r" b="b"/>
            <a:pathLst>
              <a:path w="14230" h="9751" extrusionOk="0">
                <a:moveTo>
                  <a:pt x="14230" y="0"/>
                </a:moveTo>
                <a:cubicBezTo>
                  <a:pt x="13482" y="2"/>
                  <a:pt x="12735" y="67"/>
                  <a:pt x="11999" y="186"/>
                </a:cubicBezTo>
                <a:cubicBezTo>
                  <a:pt x="9498" y="596"/>
                  <a:pt x="7166" y="1677"/>
                  <a:pt x="5182" y="3246"/>
                </a:cubicBezTo>
                <a:cubicBezTo>
                  <a:pt x="3244" y="4777"/>
                  <a:pt x="1663" y="6735"/>
                  <a:pt x="458" y="8884"/>
                </a:cubicBezTo>
                <a:cubicBezTo>
                  <a:pt x="299" y="9170"/>
                  <a:pt x="146" y="9458"/>
                  <a:pt x="1" y="9750"/>
                </a:cubicBezTo>
                <a:lnTo>
                  <a:pt x="274" y="9750"/>
                </a:lnTo>
                <a:cubicBezTo>
                  <a:pt x="1601" y="7125"/>
                  <a:pt x="3446" y="4780"/>
                  <a:pt x="5850" y="3034"/>
                </a:cubicBezTo>
                <a:cubicBezTo>
                  <a:pt x="8263" y="1280"/>
                  <a:pt x="11254" y="256"/>
                  <a:pt x="14230" y="236"/>
                </a:cubicBezTo>
                <a:lnTo>
                  <a:pt x="1423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184" name="Google Shape;184;p21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22"/>
          <p:cNvGrpSpPr/>
          <p:nvPr/>
        </p:nvGrpSpPr>
        <p:grpSpPr>
          <a:xfrm flipH="1">
            <a:off x="-1" y="-28"/>
            <a:ext cx="10799769" cy="5759505"/>
            <a:chOff x="0" y="25"/>
            <a:chExt cx="9144005" cy="5143549"/>
          </a:xfrm>
        </p:grpSpPr>
        <p:sp>
          <p:nvSpPr>
            <p:cNvPr id="187" name="Google Shape;187;p22"/>
            <p:cNvSpPr/>
            <p:nvPr/>
          </p:nvSpPr>
          <p:spPr>
            <a:xfrm>
              <a:off x="0" y="2426243"/>
              <a:ext cx="3712582" cy="2717331"/>
            </a:xfrm>
            <a:custGeom>
              <a:avLst/>
              <a:gdLst/>
              <a:ahLst/>
              <a:cxnLst/>
              <a:rect l="l" t="t" r="r" b="b"/>
              <a:pathLst>
                <a:path w="67108" h="49118" extrusionOk="0">
                  <a:moveTo>
                    <a:pt x="8389" y="1"/>
                  </a:moveTo>
                  <a:cubicBezTo>
                    <a:pt x="4054" y="1"/>
                    <a:pt x="0" y="2152"/>
                    <a:pt x="0" y="2152"/>
                  </a:cubicBezTo>
                  <a:lnTo>
                    <a:pt x="0" y="49117"/>
                  </a:lnTo>
                  <a:lnTo>
                    <a:pt x="67108" y="49117"/>
                  </a:lnTo>
                  <a:cubicBezTo>
                    <a:pt x="58580" y="32150"/>
                    <a:pt x="31936" y="35403"/>
                    <a:pt x="20920" y="32057"/>
                  </a:cubicBezTo>
                  <a:cubicBezTo>
                    <a:pt x="9902" y="28710"/>
                    <a:pt x="22099" y="12463"/>
                    <a:pt x="16084" y="3793"/>
                  </a:cubicBezTo>
                  <a:cubicBezTo>
                    <a:pt x="14068" y="886"/>
                    <a:pt x="11170" y="1"/>
                    <a:pt x="8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88" name="Google Shape;188;p22"/>
            <p:cNvSpPr/>
            <p:nvPr/>
          </p:nvSpPr>
          <p:spPr>
            <a:xfrm>
              <a:off x="4490166" y="25"/>
              <a:ext cx="4653839" cy="2546605"/>
            </a:xfrm>
            <a:custGeom>
              <a:avLst/>
              <a:gdLst/>
              <a:ahLst/>
              <a:cxnLst/>
              <a:rect l="l" t="t" r="r" b="b"/>
              <a:pathLst>
                <a:path w="84122" h="46032" extrusionOk="0">
                  <a:moveTo>
                    <a:pt x="0" y="0"/>
                  </a:moveTo>
                  <a:cubicBezTo>
                    <a:pt x="3140" y="4954"/>
                    <a:pt x="13237" y="8242"/>
                    <a:pt x="29765" y="8242"/>
                  </a:cubicBezTo>
                  <a:cubicBezTo>
                    <a:pt x="30380" y="8242"/>
                    <a:pt x="31004" y="8237"/>
                    <a:pt x="31637" y="8228"/>
                  </a:cubicBezTo>
                  <a:cubicBezTo>
                    <a:pt x="31851" y="8225"/>
                    <a:pt x="32062" y="8224"/>
                    <a:pt x="32270" y="8224"/>
                  </a:cubicBezTo>
                  <a:cubicBezTo>
                    <a:pt x="57121" y="8224"/>
                    <a:pt x="46695" y="30052"/>
                    <a:pt x="65108" y="41560"/>
                  </a:cubicBezTo>
                  <a:cubicBezTo>
                    <a:pt x="70037" y="44641"/>
                    <a:pt x="76496" y="46031"/>
                    <a:pt x="81343" y="46031"/>
                  </a:cubicBezTo>
                  <a:cubicBezTo>
                    <a:pt x="82348" y="46031"/>
                    <a:pt x="83283" y="45971"/>
                    <a:pt x="84121" y="45855"/>
                  </a:cubicBezTo>
                  <a:lnTo>
                    <a:pt x="841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89" name="Google Shape;189;p22"/>
          <p:cNvSpPr/>
          <p:nvPr/>
        </p:nvSpPr>
        <p:spPr>
          <a:xfrm>
            <a:off x="420759" y="379597"/>
            <a:ext cx="9958246" cy="5000257"/>
          </a:xfrm>
          <a:prstGeom prst="roundRect">
            <a:avLst>
              <a:gd name="adj" fmla="val 2595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588" y="599068"/>
            <a:ext cx="9110706" cy="79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 Black"/>
              <a:buNone/>
              <a:defRPr sz="33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529" y="1394876"/>
            <a:ext cx="9110706" cy="3765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●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○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Poppins"/>
              <a:buChar char="■"/>
              <a:defRPr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67" r:id="rId7"/>
    <p:sldLayoutId id="214748366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>
            <a:spLocks noGrp="1"/>
          </p:cNvSpPr>
          <p:nvPr>
            <p:ph type="ctrTitle"/>
          </p:nvPr>
        </p:nvSpPr>
        <p:spPr>
          <a:xfrm>
            <a:off x="1930655" y="1798677"/>
            <a:ext cx="6938455" cy="10308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3200" dirty="0"/>
              <a:t>Stability Testing Framework</a:t>
            </a:r>
            <a:endParaRPr sz="3200" dirty="0"/>
          </a:p>
        </p:txBody>
      </p:sp>
      <p:sp>
        <p:nvSpPr>
          <p:cNvPr id="11" name="Google Shape;378;p27">
            <a:extLst>
              <a:ext uri="{FF2B5EF4-FFF2-40B4-BE49-F238E27FC236}">
                <a16:creationId xmlns:a16="http://schemas.microsoft.com/office/drawing/2014/main" id="{50AE18C7-007F-8BDF-CC45-46E757CEABC8}"/>
              </a:ext>
            </a:extLst>
          </p:cNvPr>
          <p:cNvSpPr txBox="1">
            <a:spLocks/>
          </p:cNvSpPr>
          <p:nvPr/>
        </p:nvSpPr>
        <p:spPr>
          <a:xfrm>
            <a:off x="3752424" y="3673794"/>
            <a:ext cx="3294913" cy="10299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IN" sz="1600" b="1" dirty="0" err="1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Dr.</a:t>
            </a:r>
            <a:r>
              <a:rPr lang="en-IN" sz="1600" b="1" dirty="0">
                <a:solidFill>
                  <a:srgbClr val="0954A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Sarika J. Patil</a:t>
            </a:r>
          </a:p>
          <a:p>
            <a:pPr algn="ctr"/>
            <a:r>
              <a:rPr lang="en-IN" sz="1600" dirty="0">
                <a:latin typeface="Poppins" panose="00000500000000000000" pitchFamily="2" charset="0"/>
                <a:cs typeface="Poppins" panose="00000500000000000000" pitchFamily="2" charset="0"/>
              </a:rPr>
              <a:t>Assistant Professor</a:t>
            </a:r>
          </a:p>
          <a:p>
            <a:pPr algn="ctr"/>
            <a:r>
              <a:rPr lang="en-IN" sz="1200" dirty="0">
                <a:latin typeface="Poppins" panose="00000500000000000000" pitchFamily="2" charset="0"/>
                <a:cs typeface="Poppins" panose="00000500000000000000" pitchFamily="2" charset="0"/>
              </a:rPr>
              <a:t>Department of Regulatory Affairs,</a:t>
            </a:r>
          </a:p>
          <a:p>
            <a:pPr algn="ctr"/>
            <a:r>
              <a:rPr lang="en-IN" sz="1200" dirty="0">
                <a:latin typeface="Poppins" panose="00000500000000000000" pitchFamily="2" charset="0"/>
                <a:cs typeface="Poppins" panose="00000500000000000000" pitchFamily="2" charset="0"/>
              </a:rPr>
              <a:t>Krishna Institute of Pharmacy, </a:t>
            </a:r>
          </a:p>
          <a:p>
            <a:pPr algn="ctr"/>
            <a:r>
              <a:rPr lang="en-IN" sz="1200" dirty="0">
                <a:latin typeface="Poppins" panose="00000500000000000000" pitchFamily="2" charset="0"/>
                <a:cs typeface="Poppins" panose="00000500000000000000" pitchFamily="2" charset="0"/>
              </a:rPr>
              <a:t>Krishna Vishwa Vidyapeeth (Deemed to be University), Karad, Maharashtra,  INDIA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1BAB6E-3891-DD32-0132-03FA112BBE65}"/>
              </a:ext>
            </a:extLst>
          </p:cNvPr>
          <p:cNvSpPr txBox="1"/>
          <p:nvPr/>
        </p:nvSpPr>
        <p:spPr>
          <a:xfrm>
            <a:off x="3113880" y="2829504"/>
            <a:ext cx="4572000" cy="32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IN" dirty="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Resource Person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CA74E8-89EE-4DE5-AB4C-0E50934B2344}"/>
              </a:ext>
            </a:extLst>
          </p:cNvPr>
          <p:cNvSpPr txBox="1"/>
          <p:nvPr/>
        </p:nvSpPr>
        <p:spPr>
          <a:xfrm>
            <a:off x="650291" y="989970"/>
            <a:ext cx="9499180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Overall Role in Predicting Shelf Life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1. Integration of Data: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Long-term data confirms shelf life, while accelerated and intermediate studies provide early predictions.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2. Risk Mitigation: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Stress and photostability studies identify vulnerabilities, guiding formulation and packaging.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3. Regulatory Compliance: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Together, these studies fulfill ICH and WHO requirements, ensuring global acceptance of shelf-life claims.</a:t>
            </a:r>
          </a:p>
        </p:txBody>
      </p:sp>
    </p:spTree>
    <p:extLst>
      <p:ext uri="{BB962C8B-B14F-4D97-AF65-F5344CB8AC3E}">
        <p14:creationId xmlns:p14="http://schemas.microsoft.com/office/powerpoint/2010/main" val="370938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EFC3F542-D4DD-0075-66FB-4AFAA880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2BCF9556-7020-BC12-0231-EA1FBC908D15}"/>
              </a:ext>
            </a:extLst>
          </p:cNvPr>
          <p:cNvSpPr txBox="1">
            <a:spLocks/>
          </p:cNvSpPr>
          <p:nvPr/>
        </p:nvSpPr>
        <p:spPr>
          <a:xfrm>
            <a:off x="1542981" y="842975"/>
            <a:ext cx="7713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dirty="0"/>
              <a:t>Reflection Spot</a:t>
            </a:r>
            <a:endParaRPr lang="en-IN" dirty="0"/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46A7CF3D-BEBA-8CB8-6B83-669216239DEE}"/>
              </a:ext>
            </a:extLst>
          </p:cNvPr>
          <p:cNvSpPr txBox="1">
            <a:spLocks/>
          </p:cNvSpPr>
          <p:nvPr/>
        </p:nvSpPr>
        <p:spPr>
          <a:xfrm>
            <a:off x="1859783" y="2105558"/>
            <a:ext cx="7223605" cy="1548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Bef>
                <a:spcPts val="1000"/>
              </a:spcBef>
              <a:buSzPct val="135000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oogle Shape;10183;p53">
            <a:extLst>
              <a:ext uri="{FF2B5EF4-FFF2-40B4-BE49-F238E27FC236}">
                <a16:creationId xmlns:a16="http://schemas.microsoft.com/office/drawing/2014/main" id="{559DB105-8FCE-D326-28F5-F56C2FD960D0}"/>
              </a:ext>
            </a:extLst>
          </p:cNvPr>
          <p:cNvGrpSpPr/>
          <p:nvPr/>
        </p:nvGrpSpPr>
        <p:grpSpPr>
          <a:xfrm>
            <a:off x="7718282" y="758342"/>
            <a:ext cx="821624" cy="795335"/>
            <a:chOff x="2189568" y="1961603"/>
            <a:chExt cx="364993" cy="359049"/>
          </a:xfrm>
        </p:grpSpPr>
        <p:sp>
          <p:nvSpPr>
            <p:cNvPr id="3" name="Google Shape;10184;p53">
              <a:extLst>
                <a:ext uri="{FF2B5EF4-FFF2-40B4-BE49-F238E27FC236}">
                  <a16:creationId xmlns:a16="http://schemas.microsoft.com/office/drawing/2014/main" id="{BD5ADE78-9B7F-627E-51D5-338515519C40}"/>
                </a:ext>
              </a:extLst>
            </p:cNvPr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0185;p53">
              <a:extLst>
                <a:ext uri="{FF2B5EF4-FFF2-40B4-BE49-F238E27FC236}">
                  <a16:creationId xmlns:a16="http://schemas.microsoft.com/office/drawing/2014/main" id="{54143F83-56DE-5045-CF61-32EBCFBF789A}"/>
                </a:ext>
              </a:extLst>
            </p:cNvPr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0186;p53">
              <a:extLst>
                <a:ext uri="{FF2B5EF4-FFF2-40B4-BE49-F238E27FC236}">
                  <a16:creationId xmlns:a16="http://schemas.microsoft.com/office/drawing/2014/main" id="{BF6177DC-7D94-F2CB-992C-D5399B8BECA8}"/>
                </a:ext>
              </a:extLst>
            </p:cNvPr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0187;p53">
              <a:extLst>
                <a:ext uri="{FF2B5EF4-FFF2-40B4-BE49-F238E27FC236}">
                  <a16:creationId xmlns:a16="http://schemas.microsoft.com/office/drawing/2014/main" id="{7C18E777-44EA-BD68-CB69-88B2CB0E7A17}"/>
                </a:ext>
              </a:extLst>
            </p:cNvPr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0188;p53">
              <a:extLst>
                <a:ext uri="{FF2B5EF4-FFF2-40B4-BE49-F238E27FC236}">
                  <a16:creationId xmlns:a16="http://schemas.microsoft.com/office/drawing/2014/main" id="{5B25031F-5B92-F293-7170-B195DF76B8FC}"/>
                </a:ext>
              </a:extLst>
            </p:cNvPr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0189;p53">
              <a:extLst>
                <a:ext uri="{FF2B5EF4-FFF2-40B4-BE49-F238E27FC236}">
                  <a16:creationId xmlns:a16="http://schemas.microsoft.com/office/drawing/2014/main" id="{6A4827F8-636C-7E0B-7510-F24065B4AFF4}"/>
                </a:ext>
              </a:extLst>
            </p:cNvPr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0190;p53">
              <a:extLst>
                <a:ext uri="{FF2B5EF4-FFF2-40B4-BE49-F238E27FC236}">
                  <a16:creationId xmlns:a16="http://schemas.microsoft.com/office/drawing/2014/main" id="{DE9F72C4-24C4-CBC3-EBBA-4F14ADF10093}"/>
                </a:ext>
              </a:extLst>
            </p:cNvPr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0191;p53">
              <a:extLst>
                <a:ext uri="{FF2B5EF4-FFF2-40B4-BE49-F238E27FC236}">
                  <a16:creationId xmlns:a16="http://schemas.microsoft.com/office/drawing/2014/main" id="{5A94085F-E698-0877-7F00-4C642D9AB32A}"/>
                </a:ext>
              </a:extLst>
            </p:cNvPr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0192;p53">
              <a:extLst>
                <a:ext uri="{FF2B5EF4-FFF2-40B4-BE49-F238E27FC236}">
                  <a16:creationId xmlns:a16="http://schemas.microsoft.com/office/drawing/2014/main" id="{F8540B01-38F5-F27B-839F-377AAF317AAC}"/>
                </a:ext>
              </a:extLst>
            </p:cNvPr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0193;p53">
              <a:extLst>
                <a:ext uri="{FF2B5EF4-FFF2-40B4-BE49-F238E27FC236}">
                  <a16:creationId xmlns:a16="http://schemas.microsoft.com/office/drawing/2014/main" id="{76FF85D0-65A2-AEBF-61D1-0DC5FC28A669}"/>
                </a:ext>
              </a:extLst>
            </p:cNvPr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0194;p53">
              <a:extLst>
                <a:ext uri="{FF2B5EF4-FFF2-40B4-BE49-F238E27FC236}">
                  <a16:creationId xmlns:a16="http://schemas.microsoft.com/office/drawing/2014/main" id="{FAFC2BE5-D48B-15D1-BDC7-3600B9639E37}"/>
                </a:ext>
              </a:extLst>
            </p:cNvPr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0195;p53">
              <a:extLst>
                <a:ext uri="{FF2B5EF4-FFF2-40B4-BE49-F238E27FC236}">
                  <a16:creationId xmlns:a16="http://schemas.microsoft.com/office/drawing/2014/main" id="{1C31202A-4555-A446-6629-ECD23CDB0BEC}"/>
                </a:ext>
              </a:extLst>
            </p:cNvPr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0196;p53">
              <a:extLst>
                <a:ext uri="{FF2B5EF4-FFF2-40B4-BE49-F238E27FC236}">
                  <a16:creationId xmlns:a16="http://schemas.microsoft.com/office/drawing/2014/main" id="{A597C217-AE3B-B918-089A-C126629D5F7D}"/>
                </a:ext>
              </a:extLst>
            </p:cNvPr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0197;p53">
              <a:extLst>
                <a:ext uri="{FF2B5EF4-FFF2-40B4-BE49-F238E27FC236}">
                  <a16:creationId xmlns:a16="http://schemas.microsoft.com/office/drawing/2014/main" id="{CE22DC70-FCDE-9B8F-392E-7BC63D3D9149}"/>
                </a:ext>
              </a:extLst>
            </p:cNvPr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0198;p53">
              <a:extLst>
                <a:ext uri="{FF2B5EF4-FFF2-40B4-BE49-F238E27FC236}">
                  <a16:creationId xmlns:a16="http://schemas.microsoft.com/office/drawing/2014/main" id="{3D5423C5-5E7E-A0D5-94B7-9CF8575D7ABE}"/>
                </a:ext>
              </a:extLst>
            </p:cNvPr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0199;p53">
              <a:extLst>
                <a:ext uri="{FF2B5EF4-FFF2-40B4-BE49-F238E27FC236}">
                  <a16:creationId xmlns:a16="http://schemas.microsoft.com/office/drawing/2014/main" id="{EE259077-F55C-4B3B-18EB-938A4C4D24AF}"/>
                </a:ext>
              </a:extLst>
            </p:cNvPr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" name="Google Shape;10183;p53">
            <a:extLst>
              <a:ext uri="{FF2B5EF4-FFF2-40B4-BE49-F238E27FC236}">
                <a16:creationId xmlns:a16="http://schemas.microsoft.com/office/drawing/2014/main" id="{E2DB89F3-4151-D3EE-D703-EBE6CFBB00C3}"/>
              </a:ext>
            </a:extLst>
          </p:cNvPr>
          <p:cNvGrpSpPr/>
          <p:nvPr/>
        </p:nvGrpSpPr>
        <p:grpSpPr>
          <a:xfrm>
            <a:off x="2157735" y="728627"/>
            <a:ext cx="821624" cy="795335"/>
            <a:chOff x="2189568" y="1961603"/>
            <a:chExt cx="364993" cy="359049"/>
          </a:xfrm>
        </p:grpSpPr>
        <p:sp>
          <p:nvSpPr>
            <p:cNvPr id="22" name="Google Shape;10184;p53">
              <a:extLst>
                <a:ext uri="{FF2B5EF4-FFF2-40B4-BE49-F238E27FC236}">
                  <a16:creationId xmlns:a16="http://schemas.microsoft.com/office/drawing/2014/main" id="{7C0329A5-7B1E-6D82-C8D1-25D71441AD8D}"/>
                </a:ext>
              </a:extLst>
            </p:cNvPr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0185;p53">
              <a:extLst>
                <a:ext uri="{FF2B5EF4-FFF2-40B4-BE49-F238E27FC236}">
                  <a16:creationId xmlns:a16="http://schemas.microsoft.com/office/drawing/2014/main" id="{84ECB2B8-BD6A-8CA6-0B20-32F85F4B0548}"/>
                </a:ext>
              </a:extLst>
            </p:cNvPr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0186;p53">
              <a:extLst>
                <a:ext uri="{FF2B5EF4-FFF2-40B4-BE49-F238E27FC236}">
                  <a16:creationId xmlns:a16="http://schemas.microsoft.com/office/drawing/2014/main" id="{74B8E724-DD72-81EF-0A45-779F41D01219}"/>
                </a:ext>
              </a:extLst>
            </p:cNvPr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0187;p53">
              <a:extLst>
                <a:ext uri="{FF2B5EF4-FFF2-40B4-BE49-F238E27FC236}">
                  <a16:creationId xmlns:a16="http://schemas.microsoft.com/office/drawing/2014/main" id="{A7DD1463-B6F2-88DB-1296-B43C3AFA1ABC}"/>
                </a:ext>
              </a:extLst>
            </p:cNvPr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0188;p53">
              <a:extLst>
                <a:ext uri="{FF2B5EF4-FFF2-40B4-BE49-F238E27FC236}">
                  <a16:creationId xmlns:a16="http://schemas.microsoft.com/office/drawing/2014/main" id="{E25BC778-F87B-CE6C-9737-09E435CF0191}"/>
                </a:ext>
              </a:extLst>
            </p:cNvPr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0189;p53">
              <a:extLst>
                <a:ext uri="{FF2B5EF4-FFF2-40B4-BE49-F238E27FC236}">
                  <a16:creationId xmlns:a16="http://schemas.microsoft.com/office/drawing/2014/main" id="{051A891A-B92F-CB92-5274-6DF2B58200EF}"/>
                </a:ext>
              </a:extLst>
            </p:cNvPr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8" name="Google Shape;10190;p53">
              <a:extLst>
                <a:ext uri="{FF2B5EF4-FFF2-40B4-BE49-F238E27FC236}">
                  <a16:creationId xmlns:a16="http://schemas.microsoft.com/office/drawing/2014/main" id="{7DB6BB12-EC4D-BEB8-6D0C-426CD8D5C6F5}"/>
                </a:ext>
              </a:extLst>
            </p:cNvPr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0191;p53">
              <a:extLst>
                <a:ext uri="{FF2B5EF4-FFF2-40B4-BE49-F238E27FC236}">
                  <a16:creationId xmlns:a16="http://schemas.microsoft.com/office/drawing/2014/main" id="{0F0FE383-39BF-E67A-607B-A17A405F7856}"/>
                </a:ext>
              </a:extLst>
            </p:cNvPr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0192;p53">
              <a:extLst>
                <a:ext uri="{FF2B5EF4-FFF2-40B4-BE49-F238E27FC236}">
                  <a16:creationId xmlns:a16="http://schemas.microsoft.com/office/drawing/2014/main" id="{B8F6FDB8-7492-1869-B07E-17E4ABF05E53}"/>
                </a:ext>
              </a:extLst>
            </p:cNvPr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0193;p53">
              <a:extLst>
                <a:ext uri="{FF2B5EF4-FFF2-40B4-BE49-F238E27FC236}">
                  <a16:creationId xmlns:a16="http://schemas.microsoft.com/office/drawing/2014/main" id="{AFE56490-A48B-9206-44A0-39CA42687258}"/>
                </a:ext>
              </a:extLst>
            </p:cNvPr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0194;p53">
              <a:extLst>
                <a:ext uri="{FF2B5EF4-FFF2-40B4-BE49-F238E27FC236}">
                  <a16:creationId xmlns:a16="http://schemas.microsoft.com/office/drawing/2014/main" id="{970FC023-FD22-1B72-AE82-305781E27D49}"/>
                </a:ext>
              </a:extLst>
            </p:cNvPr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0195;p53">
              <a:extLst>
                <a:ext uri="{FF2B5EF4-FFF2-40B4-BE49-F238E27FC236}">
                  <a16:creationId xmlns:a16="http://schemas.microsoft.com/office/drawing/2014/main" id="{6E85ADB6-B82C-5E0A-2B97-15C98B8EF844}"/>
                </a:ext>
              </a:extLst>
            </p:cNvPr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0196;p53">
              <a:extLst>
                <a:ext uri="{FF2B5EF4-FFF2-40B4-BE49-F238E27FC236}">
                  <a16:creationId xmlns:a16="http://schemas.microsoft.com/office/drawing/2014/main" id="{17527557-0910-1A58-7941-2E5EEEC32835}"/>
                </a:ext>
              </a:extLst>
            </p:cNvPr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0197;p53">
              <a:extLst>
                <a:ext uri="{FF2B5EF4-FFF2-40B4-BE49-F238E27FC236}">
                  <a16:creationId xmlns:a16="http://schemas.microsoft.com/office/drawing/2014/main" id="{82E65DCF-CD51-3EB4-D316-56B15CFA6AD3}"/>
                </a:ext>
              </a:extLst>
            </p:cNvPr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0198;p53">
              <a:extLst>
                <a:ext uri="{FF2B5EF4-FFF2-40B4-BE49-F238E27FC236}">
                  <a16:creationId xmlns:a16="http://schemas.microsoft.com/office/drawing/2014/main" id="{CB0EC23E-B7AF-3B79-6BDB-4CFE5D2BFCE1}"/>
                </a:ext>
              </a:extLst>
            </p:cNvPr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0199;p53">
              <a:extLst>
                <a:ext uri="{FF2B5EF4-FFF2-40B4-BE49-F238E27FC236}">
                  <a16:creationId xmlns:a16="http://schemas.microsoft.com/office/drawing/2014/main" id="{F83DF41F-897E-9931-0F1D-1A8D457071D6}"/>
                </a:ext>
              </a:extLst>
            </p:cNvPr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A7B4905-B9D6-413F-A98E-2E61315B3806}"/>
              </a:ext>
            </a:extLst>
          </p:cNvPr>
          <p:cNvSpPr txBox="1"/>
          <p:nvPr/>
        </p:nvSpPr>
        <p:spPr>
          <a:xfrm>
            <a:off x="1859783" y="2281561"/>
            <a:ext cx="6911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oppins" panose="020B0604020202020204" charset="0"/>
                <a:cs typeface="Poppins" panose="020B0604020202020204" charset="0"/>
              </a:rPr>
              <a:t>How does integration of data ensure regulatory compliance?</a:t>
            </a:r>
          </a:p>
        </p:txBody>
      </p:sp>
    </p:spTree>
    <p:extLst>
      <p:ext uri="{BB962C8B-B14F-4D97-AF65-F5344CB8AC3E}">
        <p14:creationId xmlns:p14="http://schemas.microsoft.com/office/powerpoint/2010/main" val="2118635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1072E9-2C99-47D2-B105-E7BAF6C4DB89}"/>
              </a:ext>
            </a:extLst>
          </p:cNvPr>
          <p:cNvSpPr txBox="1"/>
          <p:nvPr/>
        </p:nvSpPr>
        <p:spPr>
          <a:xfrm>
            <a:off x="603608" y="1186954"/>
            <a:ext cx="981657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2. Core Approaches to Stability Testing</a:t>
            </a:r>
            <a:endParaRPr lang="en-US" sz="2000" dirty="0">
              <a:latin typeface="Poppins" panose="020B0604020202020204" charset="0"/>
              <a:cs typeface="Poppins" panose="020B060402020202020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Real-Time (Long-Term):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Conducted under recommended storage conditions (e.g., 25°C/60% RH for 12–24 months).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Accelerated Testing: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Uses elevated stress conditions (e.g., 40°C/75% RH for 6 months) to predict shelf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262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EC2914-F885-4E36-A2A0-3E439C9F5E4C}"/>
              </a:ext>
            </a:extLst>
          </p:cNvPr>
          <p:cNvSpPr txBox="1"/>
          <p:nvPr/>
        </p:nvSpPr>
        <p:spPr>
          <a:xfrm>
            <a:off x="1003177" y="1136342"/>
            <a:ext cx="870899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Intermediate Testing: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Applied when accelerated data shows significant change (e.g., 30°C/65% RH).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Stress Testing: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Identifies degradation mechanisms under extreme conditions (heat, humidity, light, oxidation).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Photostability Testing (ICH Q1B):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Evaluates light sensitivity using defined light 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988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E91330-08E3-4427-BDA7-09F73A9340C3}"/>
              </a:ext>
            </a:extLst>
          </p:cNvPr>
          <p:cNvSpPr txBox="1"/>
          <p:nvPr/>
        </p:nvSpPr>
        <p:spPr>
          <a:xfrm>
            <a:off x="899285" y="921957"/>
            <a:ext cx="900119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3. Accelerated Regulatory-Compliant Considerations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Must be scientifically justified and supported by real-time data.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Used for early-stage development, post-approval changes, and conditional approvals.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Requires validated analytical methods and robust statistical evaluation.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Regulatory bodies may accept extrapolated shelf life if supported by sound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95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575D75-F5DB-470F-A36E-7054D85EF811}"/>
              </a:ext>
            </a:extLst>
          </p:cNvPr>
          <p:cNvSpPr txBox="1"/>
          <p:nvPr/>
        </p:nvSpPr>
        <p:spPr>
          <a:xfrm>
            <a:off x="1269580" y="831273"/>
            <a:ext cx="8297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4. Harmonized ICH Guidelines (Q1 Series)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7621FEE-D016-4E9C-9F0D-71AA0F1C8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12076"/>
              </p:ext>
            </p:extLst>
          </p:nvPr>
        </p:nvGraphicFramePr>
        <p:xfrm>
          <a:off x="844550" y="1632316"/>
          <a:ext cx="9110662" cy="2985024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367186">
                  <a:extLst>
                    <a:ext uri="{9D8B030D-6E8A-4147-A177-3AD203B41FA5}">
                      <a16:colId xmlns:a16="http://schemas.microsoft.com/office/drawing/2014/main" val="1162290931"/>
                    </a:ext>
                  </a:extLst>
                </a:gridCol>
                <a:gridCol w="6743476">
                  <a:extLst>
                    <a:ext uri="{9D8B030D-6E8A-4147-A177-3AD203B41FA5}">
                      <a16:colId xmlns:a16="http://schemas.microsoft.com/office/drawing/2014/main" val="3353876659"/>
                    </a:ext>
                  </a:extLst>
                </a:gridCol>
              </a:tblGrid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Guideline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Focus Area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762337230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Q1A(R2)</a:t>
                      </a:r>
                      <a:endParaRPr lang="en-US" sz="2000" b="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Stability Testing of New Drug Substances and Products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867521670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Q1B</a:t>
                      </a:r>
                      <a:endParaRPr lang="en-US" sz="2000" b="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Photostability Testing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306729566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Q1C</a:t>
                      </a:r>
                      <a:endParaRPr lang="en-US" sz="2000" b="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Stability Testing for New Dosage Forms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601037553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Q1D</a:t>
                      </a:r>
                      <a:endParaRPr lang="en-US" sz="2000" b="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Bracketing and Matrixing Designs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1740657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Q1E</a:t>
                      </a:r>
                      <a:endParaRPr lang="en-US" sz="2000" b="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Evaluation of Stability Data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75107091"/>
                  </a:ext>
                </a:extLst>
              </a:tr>
              <a:tr h="4264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dirty="0">
                          <a:effectLst/>
                        </a:rPr>
                        <a:t>Q1F</a:t>
                      </a:r>
                      <a:endParaRPr lang="en-US" sz="2000" b="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Stability Data for Climatic Zones III &amp; IV</a:t>
                      </a:r>
                      <a:endParaRPr lang="en-US" sz="2000" dirty="0">
                        <a:effectLst/>
                        <a:latin typeface="Poppins" panose="020B0604020202020204" charset="0"/>
                        <a:ea typeface="Calibri" panose="020F0502020204030204" pitchFamily="34" charset="0"/>
                        <a:cs typeface="Poppins" panose="020B060402020202020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80920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48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9832CF-DB48-4A87-A81C-1A0D6CFFCD86}"/>
              </a:ext>
            </a:extLst>
          </p:cNvPr>
          <p:cNvSpPr txBox="1"/>
          <p:nvPr/>
        </p:nvSpPr>
        <p:spPr>
          <a:xfrm>
            <a:off x="1103325" y="1186954"/>
            <a:ext cx="879637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5. Climatic Zone-Based Protocols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Zone I: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Temperate (21°C/45% RH)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Zone II: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Subtropical (25°C/60% RH)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Zone III: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Hot/Dry (30°C/65% RH) – e.g., India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Zone </a:t>
            </a:r>
            <a:r>
              <a:rPr lang="en-US" sz="2000" b="1" dirty="0" err="1">
                <a:latin typeface="Poppins" panose="020B0604020202020204" charset="0"/>
                <a:cs typeface="Poppins" panose="020B0604020202020204" charset="0"/>
              </a:rPr>
              <a:t>IVa</a:t>
            </a: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/b: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Hot/Humid (30°C/75% RH) – e.g., Southeast Asia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232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21052264-1CB0-5BAA-5251-C1B6A6E75B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FDD56FA6-DD94-1928-7E06-09151F3DB2C3}"/>
              </a:ext>
            </a:extLst>
          </p:cNvPr>
          <p:cNvSpPr txBox="1">
            <a:spLocks/>
          </p:cNvSpPr>
          <p:nvPr/>
        </p:nvSpPr>
        <p:spPr>
          <a:xfrm>
            <a:off x="649905" y="823716"/>
            <a:ext cx="9459384" cy="3770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-US" sz="2000" dirty="0"/>
              <a:t>6. </a:t>
            </a:r>
            <a:r>
              <a:rPr lang="en-US" sz="2000" b="1" dirty="0"/>
              <a:t>Design of Stability Studies</a:t>
            </a:r>
          </a:p>
          <a:p>
            <a:endParaRPr lang="en-US" sz="2000" dirty="0"/>
          </a:p>
          <a:p>
            <a:pPr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1.  Sample Size &amp; Batches: Minimum 3 primary batches recommended.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2. Storage Conditions: Defined per ICH zone and product type.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3. Time Points: 0, 3, 6, 9, 12, 18, 24 months (as applicable).</a:t>
            </a:r>
          </a:p>
          <a:p>
            <a:pPr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4. Parameters: Assay, degradation products, pH, dissolution, appearance, microbial limits.</a:t>
            </a:r>
          </a:p>
        </p:txBody>
      </p:sp>
    </p:spTree>
    <p:extLst>
      <p:ext uri="{BB962C8B-B14F-4D97-AF65-F5344CB8AC3E}">
        <p14:creationId xmlns:p14="http://schemas.microsoft.com/office/powerpoint/2010/main" val="1577613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7B39F20C-50B0-6C86-0AAE-4E2336108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65CFFFC7-76BF-D093-C27E-BC582DCA94A1}"/>
              </a:ext>
            </a:extLst>
          </p:cNvPr>
          <p:cNvSpPr txBox="1">
            <a:spLocks/>
          </p:cNvSpPr>
          <p:nvPr/>
        </p:nvSpPr>
        <p:spPr>
          <a:xfrm>
            <a:off x="767954" y="1143335"/>
            <a:ext cx="4631927" cy="53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/>
            <a:r>
              <a:rPr lang="en-US" sz="2000" dirty="0"/>
              <a:t>7. </a:t>
            </a:r>
            <a:r>
              <a:rPr lang="en-US" sz="2000" b="1" dirty="0"/>
              <a:t>Documentation Requirements</a:t>
            </a:r>
            <a:endParaRPr lang="en-US" sz="2000" dirty="0"/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1FD38E43-B69B-25CB-563E-F03488D30F7D}"/>
              </a:ext>
            </a:extLst>
          </p:cNvPr>
          <p:cNvSpPr txBox="1">
            <a:spLocks/>
          </p:cNvSpPr>
          <p:nvPr/>
        </p:nvSpPr>
        <p:spPr>
          <a:xfrm>
            <a:off x="921957" y="1747640"/>
            <a:ext cx="8879504" cy="2952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Bef>
                <a:spcPts val="1000"/>
              </a:spcBef>
              <a:buSzPct val="135000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4063-BF04-4F03-9B1C-DD9A32DAB29F}"/>
              </a:ext>
            </a:extLst>
          </p:cNvPr>
          <p:cNvSpPr txBox="1"/>
          <p:nvPr/>
        </p:nvSpPr>
        <p:spPr>
          <a:xfrm>
            <a:off x="634788" y="1876328"/>
            <a:ext cx="9530185" cy="1433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1. Stability Protocol: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Includes objectives, design, conditions, intervals, and test methods.</a:t>
            </a:r>
          </a:p>
          <a:p>
            <a:pPr lvl="0" algn="just">
              <a:lnSpc>
                <a:spcPct val="15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2. Raw Data &amp; Summary Tables: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Must be traceable and audit-ready.</a:t>
            </a:r>
          </a:p>
        </p:txBody>
      </p:sp>
    </p:spTree>
    <p:extLst>
      <p:ext uri="{BB962C8B-B14F-4D97-AF65-F5344CB8AC3E}">
        <p14:creationId xmlns:p14="http://schemas.microsoft.com/office/powerpoint/2010/main" val="1564453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DC191-A40B-49ED-9B90-BA14301DBDA7}"/>
              </a:ext>
            </a:extLst>
          </p:cNvPr>
          <p:cNvSpPr txBox="1"/>
          <p:nvPr/>
        </p:nvSpPr>
        <p:spPr>
          <a:xfrm>
            <a:off x="523783" y="1189608"/>
            <a:ext cx="993411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3. Graphical Trends: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Visual representation of degradation or stability.</a:t>
            </a:r>
          </a:p>
          <a:p>
            <a:pPr lvl="0"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4. Justification of Shelf Life: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Based on statistical analysis and regulatory expectations.</a:t>
            </a:r>
          </a:p>
          <a:p>
            <a:pPr lvl="0"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5. Packaging &amp; Labeling: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Must reflect tested conditions and validated shelf life.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DDE0F429-98C0-D6B9-2B22-0A0EF75A3E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7C15EE37-E241-7170-B269-6589955CB217}"/>
              </a:ext>
            </a:extLst>
          </p:cNvPr>
          <p:cNvSpPr txBox="1">
            <a:spLocks/>
          </p:cNvSpPr>
          <p:nvPr/>
        </p:nvSpPr>
        <p:spPr>
          <a:xfrm>
            <a:off x="2750344" y="486113"/>
            <a:ext cx="5230681" cy="7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pPr algn="l"/>
            <a:r>
              <a:rPr lang="en" dirty="0"/>
              <a:t>Learning Outcomes</a:t>
            </a:r>
            <a:endParaRPr lang="en-IN" dirty="0"/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E07F479E-022F-959A-3B6D-2D852A72EBE3}"/>
              </a:ext>
            </a:extLst>
          </p:cNvPr>
          <p:cNvSpPr txBox="1">
            <a:spLocks/>
          </p:cNvSpPr>
          <p:nvPr/>
        </p:nvSpPr>
        <p:spPr>
          <a:xfrm>
            <a:off x="745724" y="1251750"/>
            <a:ext cx="9365941" cy="40215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>
                <a:latin typeface="Poppins" panose="00000500000000000000" pitchFamily="2" charset="0"/>
                <a:cs typeface="Poppins" panose="00000500000000000000" pitchFamily="2" charset="0"/>
              </a:rPr>
              <a:t>After completing this session, students will be able to:</a:t>
            </a:r>
            <a:endParaRPr lang="en-US" sz="18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311150">
              <a:lnSpc>
                <a:spcPct val="150000"/>
              </a:lnSpc>
              <a:spcBef>
                <a:spcPts val="1000"/>
              </a:spcBef>
              <a:buSzPts val="1300"/>
              <a:buFont typeface="Proxima Nova"/>
              <a:buAutoNum type="arabicPeriod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Explain different types of stability studies (long-term, accelerated, intermediate, stress, and photostability) and their role in predicting product shelf life.</a:t>
            </a:r>
          </a:p>
          <a:p>
            <a:pPr marL="457200" indent="-311150">
              <a:lnSpc>
                <a:spcPct val="150000"/>
              </a:lnSpc>
              <a:spcBef>
                <a:spcPts val="1000"/>
              </a:spcBef>
              <a:buSzPts val="1300"/>
              <a:buFont typeface="Proxima Nova"/>
              <a:buAutoNum type="arabicPeriod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Apply Accelerated Regulatory-Compliant Considerations.</a:t>
            </a:r>
          </a:p>
          <a:p>
            <a:pPr marL="457200" indent="-311150">
              <a:lnSpc>
                <a:spcPct val="150000"/>
              </a:lnSpc>
              <a:spcBef>
                <a:spcPts val="1000"/>
              </a:spcBef>
              <a:buSzPts val="1300"/>
              <a:buFont typeface="Proxima Nova"/>
              <a:buAutoNum type="arabicPeriod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Interpret Harmonized ICH Protocols.</a:t>
            </a:r>
          </a:p>
          <a:p>
            <a:pPr marL="457200" indent="-311150">
              <a:lnSpc>
                <a:spcPct val="150000"/>
              </a:lnSpc>
              <a:spcBef>
                <a:spcPts val="1000"/>
              </a:spcBef>
              <a:buSzPts val="1300"/>
              <a:buFont typeface="Proxima Nova"/>
              <a:buAutoNum type="arabicPeriod"/>
            </a:pPr>
            <a:r>
              <a:rPr lang="en-US" sz="1800" dirty="0">
                <a:latin typeface="Poppins" panose="00000500000000000000" pitchFamily="2" charset="0"/>
                <a:cs typeface="Poppins" panose="00000500000000000000" pitchFamily="2" charset="0"/>
              </a:rPr>
              <a:t>Develop Audit-Ready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23442459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E007CA-1013-4AB9-82A6-ED8AC5EA81BE}"/>
              </a:ext>
            </a:extLst>
          </p:cNvPr>
          <p:cNvSpPr txBox="1"/>
          <p:nvPr/>
        </p:nvSpPr>
        <p:spPr>
          <a:xfrm>
            <a:off x="559606" y="752604"/>
            <a:ext cx="9680549" cy="4254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8. Regulatory Expectations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Compliance with ICH, WHO, and country-specific guidelines (e.g., CDSCO in India).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Data integrity and traceability are critical.</a:t>
            </a:r>
          </a:p>
          <a:p>
            <a:pPr marL="285750" lvl="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Stability data must support product quality, safety, and efficacy claims.</a:t>
            </a:r>
          </a:p>
          <a:p>
            <a:pPr lvl="0" algn="just">
              <a:lnSpc>
                <a:spcPct val="150000"/>
              </a:lnSpc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Required for: 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New drug applications (NDAs)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Abbreviated NDAs (ANDAs)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Post-approval changes</a:t>
            </a:r>
          </a:p>
          <a:p>
            <a:pPr marL="285750" lvl="1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Global harmonization efforts</a:t>
            </a:r>
          </a:p>
        </p:txBody>
      </p:sp>
    </p:spTree>
    <p:extLst>
      <p:ext uri="{BB962C8B-B14F-4D97-AF65-F5344CB8AC3E}">
        <p14:creationId xmlns:p14="http://schemas.microsoft.com/office/powerpoint/2010/main" val="2922817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8571C3-0613-40F6-9774-A4913BB33E48}"/>
              </a:ext>
            </a:extLst>
          </p:cNvPr>
          <p:cNvSpPr txBox="1"/>
          <p:nvPr/>
        </p:nvSpPr>
        <p:spPr>
          <a:xfrm>
            <a:off x="899286" y="1148668"/>
            <a:ext cx="906087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9. Common Pitfalls to Avoid</a:t>
            </a:r>
          </a:p>
          <a:p>
            <a:pPr lvl="0"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Incomplete documentation or missing time points.</a:t>
            </a:r>
          </a:p>
          <a:p>
            <a:pPr lvl="0"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Use of non-validated methods.</a:t>
            </a:r>
          </a:p>
          <a:p>
            <a:pPr lvl="0"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Lack of justification for extrapolated shelf life.</a:t>
            </a:r>
          </a:p>
          <a:p>
            <a:pPr lvl="0" algn="just">
              <a:lnSpc>
                <a:spcPct val="200000"/>
              </a:lnSpc>
            </a:pP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Ignoring zone-specific requirements for global submissions.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487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7B39F20C-50B0-6C86-0AAE-4E2336108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1FD38E43-B69B-25CB-563E-F03488D30F7D}"/>
              </a:ext>
            </a:extLst>
          </p:cNvPr>
          <p:cNvSpPr txBox="1">
            <a:spLocks/>
          </p:cNvSpPr>
          <p:nvPr/>
        </p:nvSpPr>
        <p:spPr>
          <a:xfrm>
            <a:off x="921957" y="1747640"/>
            <a:ext cx="8879504" cy="2952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Bef>
                <a:spcPts val="1000"/>
              </a:spcBef>
              <a:buSzPct val="135000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0907C36-01B9-418A-9ED7-676E9AAA5B6D}"/>
              </a:ext>
            </a:extLst>
          </p:cNvPr>
          <p:cNvSpPr txBox="1"/>
          <p:nvPr/>
        </p:nvSpPr>
        <p:spPr>
          <a:xfrm>
            <a:off x="1569166" y="606795"/>
            <a:ext cx="7661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Poppins Black" panose="020B0604020202020204" charset="0"/>
                <a:cs typeface="Poppins Black" panose="020B0604020202020204" charset="0"/>
              </a:rPr>
              <a:t>PILLARS of Stability Compliance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752874-6885-478C-8FCD-057FC0FC4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73" y="1068460"/>
            <a:ext cx="5992428" cy="37793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BC285E-1E0E-4267-ABF5-C535C91ED4D8}"/>
              </a:ext>
            </a:extLst>
          </p:cNvPr>
          <p:cNvSpPr txBox="1"/>
          <p:nvPr/>
        </p:nvSpPr>
        <p:spPr>
          <a:xfrm>
            <a:off x="2348221" y="4690990"/>
            <a:ext cx="6214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Strong pillars prevent pitfalls in stability studies.</a:t>
            </a:r>
          </a:p>
        </p:txBody>
      </p:sp>
    </p:spTree>
    <p:extLst>
      <p:ext uri="{BB962C8B-B14F-4D97-AF65-F5344CB8AC3E}">
        <p14:creationId xmlns:p14="http://schemas.microsoft.com/office/powerpoint/2010/main" val="2730431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EFC3F542-D4DD-0075-66FB-4AFAA880F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66;p29">
            <a:extLst>
              <a:ext uri="{FF2B5EF4-FFF2-40B4-BE49-F238E27FC236}">
                <a16:creationId xmlns:a16="http://schemas.microsoft.com/office/drawing/2014/main" id="{2BCF9556-7020-BC12-0231-EA1FBC908D15}"/>
              </a:ext>
            </a:extLst>
          </p:cNvPr>
          <p:cNvSpPr txBox="1">
            <a:spLocks/>
          </p:cNvSpPr>
          <p:nvPr/>
        </p:nvSpPr>
        <p:spPr>
          <a:xfrm>
            <a:off x="1542981" y="842975"/>
            <a:ext cx="7713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" dirty="0"/>
              <a:t>Reflection Spot</a:t>
            </a:r>
            <a:endParaRPr lang="en-IN" dirty="0"/>
          </a:p>
        </p:txBody>
      </p:sp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46A7CF3D-BEBA-8CB8-6B83-669216239DEE}"/>
              </a:ext>
            </a:extLst>
          </p:cNvPr>
          <p:cNvSpPr txBox="1">
            <a:spLocks/>
          </p:cNvSpPr>
          <p:nvPr/>
        </p:nvSpPr>
        <p:spPr>
          <a:xfrm>
            <a:off x="1859783" y="2105558"/>
            <a:ext cx="7223605" cy="1548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Bef>
                <a:spcPts val="1000"/>
              </a:spcBef>
              <a:buSzPct val="135000"/>
            </a:pP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" name="Google Shape;10183;p53">
            <a:extLst>
              <a:ext uri="{FF2B5EF4-FFF2-40B4-BE49-F238E27FC236}">
                <a16:creationId xmlns:a16="http://schemas.microsoft.com/office/drawing/2014/main" id="{559DB105-8FCE-D326-28F5-F56C2FD960D0}"/>
              </a:ext>
            </a:extLst>
          </p:cNvPr>
          <p:cNvGrpSpPr/>
          <p:nvPr/>
        </p:nvGrpSpPr>
        <p:grpSpPr>
          <a:xfrm>
            <a:off x="7718282" y="758342"/>
            <a:ext cx="821624" cy="795335"/>
            <a:chOff x="2189568" y="1961603"/>
            <a:chExt cx="364993" cy="359049"/>
          </a:xfrm>
        </p:grpSpPr>
        <p:sp>
          <p:nvSpPr>
            <p:cNvPr id="3" name="Google Shape;10184;p53">
              <a:extLst>
                <a:ext uri="{FF2B5EF4-FFF2-40B4-BE49-F238E27FC236}">
                  <a16:creationId xmlns:a16="http://schemas.microsoft.com/office/drawing/2014/main" id="{BD5ADE78-9B7F-627E-51D5-338515519C40}"/>
                </a:ext>
              </a:extLst>
            </p:cNvPr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" name="Google Shape;10185;p53">
              <a:extLst>
                <a:ext uri="{FF2B5EF4-FFF2-40B4-BE49-F238E27FC236}">
                  <a16:creationId xmlns:a16="http://schemas.microsoft.com/office/drawing/2014/main" id="{54143F83-56DE-5045-CF61-32EBCFBF789A}"/>
                </a:ext>
              </a:extLst>
            </p:cNvPr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" name="Google Shape;10186;p53">
              <a:extLst>
                <a:ext uri="{FF2B5EF4-FFF2-40B4-BE49-F238E27FC236}">
                  <a16:creationId xmlns:a16="http://schemas.microsoft.com/office/drawing/2014/main" id="{BF6177DC-7D94-F2CB-992C-D5399B8BECA8}"/>
                </a:ext>
              </a:extLst>
            </p:cNvPr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" name="Google Shape;10187;p53">
              <a:extLst>
                <a:ext uri="{FF2B5EF4-FFF2-40B4-BE49-F238E27FC236}">
                  <a16:creationId xmlns:a16="http://schemas.microsoft.com/office/drawing/2014/main" id="{7C18E777-44EA-BD68-CB69-88B2CB0E7A17}"/>
                </a:ext>
              </a:extLst>
            </p:cNvPr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" name="Google Shape;10188;p53">
              <a:extLst>
                <a:ext uri="{FF2B5EF4-FFF2-40B4-BE49-F238E27FC236}">
                  <a16:creationId xmlns:a16="http://schemas.microsoft.com/office/drawing/2014/main" id="{5B25031F-5B92-F293-7170-B195DF76B8FC}"/>
                </a:ext>
              </a:extLst>
            </p:cNvPr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" name="Google Shape;10189;p53">
              <a:extLst>
                <a:ext uri="{FF2B5EF4-FFF2-40B4-BE49-F238E27FC236}">
                  <a16:creationId xmlns:a16="http://schemas.microsoft.com/office/drawing/2014/main" id="{6A4827F8-636C-7E0B-7510-F24065B4AFF4}"/>
                </a:ext>
              </a:extLst>
            </p:cNvPr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" name="Google Shape;10190;p53">
              <a:extLst>
                <a:ext uri="{FF2B5EF4-FFF2-40B4-BE49-F238E27FC236}">
                  <a16:creationId xmlns:a16="http://schemas.microsoft.com/office/drawing/2014/main" id="{DE9F72C4-24C4-CBC3-EBBA-4F14ADF10093}"/>
                </a:ext>
              </a:extLst>
            </p:cNvPr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" name="Google Shape;10191;p53">
              <a:extLst>
                <a:ext uri="{FF2B5EF4-FFF2-40B4-BE49-F238E27FC236}">
                  <a16:creationId xmlns:a16="http://schemas.microsoft.com/office/drawing/2014/main" id="{5A94085F-E698-0877-7F00-4C642D9AB32A}"/>
                </a:ext>
              </a:extLst>
            </p:cNvPr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0192;p53">
              <a:extLst>
                <a:ext uri="{FF2B5EF4-FFF2-40B4-BE49-F238E27FC236}">
                  <a16:creationId xmlns:a16="http://schemas.microsoft.com/office/drawing/2014/main" id="{F8540B01-38F5-F27B-839F-377AAF317AAC}"/>
                </a:ext>
              </a:extLst>
            </p:cNvPr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0193;p53">
              <a:extLst>
                <a:ext uri="{FF2B5EF4-FFF2-40B4-BE49-F238E27FC236}">
                  <a16:creationId xmlns:a16="http://schemas.microsoft.com/office/drawing/2014/main" id="{76FF85D0-65A2-AEBF-61D1-0DC5FC28A669}"/>
                </a:ext>
              </a:extLst>
            </p:cNvPr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0194;p53">
              <a:extLst>
                <a:ext uri="{FF2B5EF4-FFF2-40B4-BE49-F238E27FC236}">
                  <a16:creationId xmlns:a16="http://schemas.microsoft.com/office/drawing/2014/main" id="{FAFC2BE5-D48B-15D1-BDC7-3600B9639E37}"/>
                </a:ext>
              </a:extLst>
            </p:cNvPr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0195;p53">
              <a:extLst>
                <a:ext uri="{FF2B5EF4-FFF2-40B4-BE49-F238E27FC236}">
                  <a16:creationId xmlns:a16="http://schemas.microsoft.com/office/drawing/2014/main" id="{1C31202A-4555-A446-6629-ECD23CDB0BEC}"/>
                </a:ext>
              </a:extLst>
            </p:cNvPr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0196;p53">
              <a:extLst>
                <a:ext uri="{FF2B5EF4-FFF2-40B4-BE49-F238E27FC236}">
                  <a16:creationId xmlns:a16="http://schemas.microsoft.com/office/drawing/2014/main" id="{A597C217-AE3B-B918-089A-C126629D5F7D}"/>
                </a:ext>
              </a:extLst>
            </p:cNvPr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0197;p53">
              <a:extLst>
                <a:ext uri="{FF2B5EF4-FFF2-40B4-BE49-F238E27FC236}">
                  <a16:creationId xmlns:a16="http://schemas.microsoft.com/office/drawing/2014/main" id="{CE22DC70-FCDE-9B8F-392E-7BC63D3D9149}"/>
                </a:ext>
              </a:extLst>
            </p:cNvPr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" name="Google Shape;10198;p53">
              <a:extLst>
                <a:ext uri="{FF2B5EF4-FFF2-40B4-BE49-F238E27FC236}">
                  <a16:creationId xmlns:a16="http://schemas.microsoft.com/office/drawing/2014/main" id="{3D5423C5-5E7E-A0D5-94B7-9CF8575D7ABE}"/>
                </a:ext>
              </a:extLst>
            </p:cNvPr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" name="Google Shape;10199;p53">
              <a:extLst>
                <a:ext uri="{FF2B5EF4-FFF2-40B4-BE49-F238E27FC236}">
                  <a16:creationId xmlns:a16="http://schemas.microsoft.com/office/drawing/2014/main" id="{EE259077-F55C-4B3B-18EB-938A4C4D24AF}"/>
                </a:ext>
              </a:extLst>
            </p:cNvPr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" name="Google Shape;10183;p53">
            <a:extLst>
              <a:ext uri="{FF2B5EF4-FFF2-40B4-BE49-F238E27FC236}">
                <a16:creationId xmlns:a16="http://schemas.microsoft.com/office/drawing/2014/main" id="{E2DB89F3-4151-D3EE-D703-EBE6CFBB00C3}"/>
              </a:ext>
            </a:extLst>
          </p:cNvPr>
          <p:cNvGrpSpPr/>
          <p:nvPr/>
        </p:nvGrpSpPr>
        <p:grpSpPr>
          <a:xfrm>
            <a:off x="2157735" y="728627"/>
            <a:ext cx="821624" cy="795335"/>
            <a:chOff x="2189568" y="1961603"/>
            <a:chExt cx="364993" cy="359049"/>
          </a:xfrm>
        </p:grpSpPr>
        <p:sp>
          <p:nvSpPr>
            <p:cNvPr id="22" name="Google Shape;10184;p53">
              <a:extLst>
                <a:ext uri="{FF2B5EF4-FFF2-40B4-BE49-F238E27FC236}">
                  <a16:creationId xmlns:a16="http://schemas.microsoft.com/office/drawing/2014/main" id="{7C0329A5-7B1E-6D82-C8D1-25D71441AD8D}"/>
                </a:ext>
              </a:extLst>
            </p:cNvPr>
            <p:cNvSpPr/>
            <p:nvPr/>
          </p:nvSpPr>
          <p:spPr>
            <a:xfrm>
              <a:off x="2232197" y="2004206"/>
              <a:ext cx="77822" cy="73868"/>
            </a:xfrm>
            <a:custGeom>
              <a:avLst/>
              <a:gdLst/>
              <a:ahLst/>
              <a:cxnLst/>
              <a:rect l="l" t="t" r="r" b="b"/>
              <a:pathLst>
                <a:path w="2972" h="2821" extrusionOk="0">
                  <a:moveTo>
                    <a:pt x="292" y="1"/>
                  </a:moveTo>
                  <a:cubicBezTo>
                    <a:pt x="135" y="1"/>
                    <a:pt x="1" y="204"/>
                    <a:pt x="147" y="350"/>
                  </a:cubicBezTo>
                  <a:lnTo>
                    <a:pt x="2551" y="2754"/>
                  </a:lnTo>
                  <a:cubicBezTo>
                    <a:pt x="2590" y="2792"/>
                    <a:pt x="2647" y="2821"/>
                    <a:pt x="2694" y="2821"/>
                  </a:cubicBezTo>
                  <a:cubicBezTo>
                    <a:pt x="2876" y="2821"/>
                    <a:pt x="2971" y="2592"/>
                    <a:pt x="2838" y="2468"/>
                  </a:cubicBezTo>
                  <a:lnTo>
                    <a:pt x="434" y="64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" name="Google Shape;10185;p53">
              <a:extLst>
                <a:ext uri="{FF2B5EF4-FFF2-40B4-BE49-F238E27FC236}">
                  <a16:creationId xmlns:a16="http://schemas.microsoft.com/office/drawing/2014/main" id="{84ECB2B8-BD6A-8CA6-0B20-32F85F4B0548}"/>
                </a:ext>
              </a:extLst>
            </p:cNvPr>
            <p:cNvSpPr/>
            <p:nvPr/>
          </p:nvSpPr>
          <p:spPr>
            <a:xfrm>
              <a:off x="2192187" y="2070061"/>
              <a:ext cx="100838" cy="35009"/>
            </a:xfrm>
            <a:custGeom>
              <a:avLst/>
              <a:gdLst/>
              <a:ahLst/>
              <a:cxnLst/>
              <a:rect l="l" t="t" r="r" b="b"/>
              <a:pathLst>
                <a:path w="3851" h="1337" extrusionOk="0">
                  <a:moveTo>
                    <a:pt x="285" y="0"/>
                  </a:moveTo>
                  <a:cubicBezTo>
                    <a:pt x="74" y="0"/>
                    <a:pt x="1" y="332"/>
                    <a:pt x="244" y="401"/>
                  </a:cubicBezTo>
                  <a:lnTo>
                    <a:pt x="3517" y="1327"/>
                  </a:lnTo>
                  <a:cubicBezTo>
                    <a:pt x="3526" y="1336"/>
                    <a:pt x="3545" y="1336"/>
                    <a:pt x="3564" y="1336"/>
                  </a:cubicBezTo>
                  <a:cubicBezTo>
                    <a:pt x="3803" y="1336"/>
                    <a:pt x="3850" y="1002"/>
                    <a:pt x="3621" y="935"/>
                  </a:cubicBezTo>
                  <a:lnTo>
                    <a:pt x="349" y="10"/>
                  </a:lnTo>
                  <a:cubicBezTo>
                    <a:pt x="327" y="3"/>
                    <a:pt x="305" y="0"/>
                    <a:pt x="285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" name="Google Shape;10186;p53">
              <a:extLst>
                <a:ext uri="{FF2B5EF4-FFF2-40B4-BE49-F238E27FC236}">
                  <a16:creationId xmlns:a16="http://schemas.microsoft.com/office/drawing/2014/main" id="{74B8E724-DD72-81EF-0A45-779F41D01219}"/>
                </a:ext>
              </a:extLst>
            </p:cNvPr>
            <p:cNvSpPr/>
            <p:nvPr/>
          </p:nvSpPr>
          <p:spPr>
            <a:xfrm>
              <a:off x="2189568" y="2121514"/>
              <a:ext cx="100131" cy="36999"/>
            </a:xfrm>
            <a:custGeom>
              <a:avLst/>
              <a:gdLst/>
              <a:ahLst/>
              <a:cxnLst/>
              <a:rect l="l" t="t" r="r" b="b"/>
              <a:pathLst>
                <a:path w="3824" h="1413" extrusionOk="0">
                  <a:moveTo>
                    <a:pt x="3539" y="0"/>
                  </a:moveTo>
                  <a:cubicBezTo>
                    <a:pt x="3519" y="0"/>
                    <a:pt x="3497" y="3"/>
                    <a:pt x="3473" y="10"/>
                  </a:cubicBezTo>
                  <a:lnTo>
                    <a:pt x="220" y="1012"/>
                  </a:lnTo>
                  <a:cubicBezTo>
                    <a:pt x="1" y="1079"/>
                    <a:pt x="49" y="1403"/>
                    <a:pt x="278" y="1413"/>
                  </a:cubicBezTo>
                  <a:cubicBezTo>
                    <a:pt x="306" y="1403"/>
                    <a:pt x="325" y="1403"/>
                    <a:pt x="344" y="1394"/>
                  </a:cubicBezTo>
                  <a:lnTo>
                    <a:pt x="3597" y="392"/>
                  </a:lnTo>
                  <a:cubicBezTo>
                    <a:pt x="3823" y="322"/>
                    <a:pt x="3749" y="0"/>
                    <a:pt x="3539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" name="Google Shape;10187;p53">
              <a:extLst>
                <a:ext uri="{FF2B5EF4-FFF2-40B4-BE49-F238E27FC236}">
                  <a16:creationId xmlns:a16="http://schemas.microsoft.com/office/drawing/2014/main" id="{A7DD1463-B6F2-88DB-1296-B43C3AFA1ABC}"/>
                </a:ext>
              </a:extLst>
            </p:cNvPr>
            <p:cNvSpPr/>
            <p:nvPr/>
          </p:nvSpPr>
          <p:spPr>
            <a:xfrm>
              <a:off x="2299048" y="1964404"/>
              <a:ext cx="36947" cy="96439"/>
            </a:xfrm>
            <a:custGeom>
              <a:avLst/>
              <a:gdLst/>
              <a:ahLst/>
              <a:cxnLst/>
              <a:rect l="l" t="t" r="r" b="b"/>
              <a:pathLst>
                <a:path w="1411" h="3683" extrusionOk="0">
                  <a:moveTo>
                    <a:pt x="250" y="1"/>
                  </a:moveTo>
                  <a:cubicBezTo>
                    <a:pt x="127" y="1"/>
                    <a:pt x="0" y="106"/>
                    <a:pt x="46" y="267"/>
                  </a:cubicBezTo>
                  <a:lnTo>
                    <a:pt x="981" y="3539"/>
                  </a:lnTo>
                  <a:cubicBezTo>
                    <a:pt x="1010" y="3625"/>
                    <a:pt x="1086" y="3683"/>
                    <a:pt x="1181" y="3683"/>
                  </a:cubicBezTo>
                  <a:cubicBezTo>
                    <a:pt x="1315" y="3683"/>
                    <a:pt x="1410" y="3559"/>
                    <a:pt x="1372" y="3425"/>
                  </a:cubicBezTo>
                  <a:lnTo>
                    <a:pt x="437" y="153"/>
                  </a:lnTo>
                  <a:cubicBezTo>
                    <a:pt x="411" y="47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" name="Google Shape;10188;p53">
              <a:extLst>
                <a:ext uri="{FF2B5EF4-FFF2-40B4-BE49-F238E27FC236}">
                  <a16:creationId xmlns:a16="http://schemas.microsoft.com/office/drawing/2014/main" id="{E25BC778-F87B-CE6C-9737-09E435CF0191}"/>
                </a:ext>
              </a:extLst>
            </p:cNvPr>
            <p:cNvSpPr/>
            <p:nvPr/>
          </p:nvSpPr>
          <p:spPr>
            <a:xfrm>
              <a:off x="2350711" y="1961603"/>
              <a:ext cx="38701" cy="95732"/>
            </a:xfrm>
            <a:custGeom>
              <a:avLst/>
              <a:gdLst/>
              <a:ahLst/>
              <a:cxnLst/>
              <a:rect l="l" t="t" r="r" b="b"/>
              <a:pathLst>
                <a:path w="1478" h="3656" extrusionOk="0">
                  <a:moveTo>
                    <a:pt x="1233" y="0"/>
                  </a:moveTo>
                  <a:cubicBezTo>
                    <a:pt x="1154" y="0"/>
                    <a:pt x="1074" y="44"/>
                    <a:pt x="1040" y="145"/>
                  </a:cubicBezTo>
                  <a:lnTo>
                    <a:pt x="48" y="3398"/>
                  </a:lnTo>
                  <a:cubicBezTo>
                    <a:pt x="0" y="3522"/>
                    <a:pt x="105" y="3656"/>
                    <a:pt x="239" y="3656"/>
                  </a:cubicBezTo>
                  <a:cubicBezTo>
                    <a:pt x="324" y="3656"/>
                    <a:pt x="410" y="3599"/>
                    <a:pt x="439" y="3513"/>
                  </a:cubicBezTo>
                  <a:lnTo>
                    <a:pt x="1431" y="260"/>
                  </a:lnTo>
                  <a:cubicBezTo>
                    <a:pt x="1477" y="104"/>
                    <a:pt x="1355" y="0"/>
                    <a:pt x="1233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10189;p53">
              <a:extLst>
                <a:ext uri="{FF2B5EF4-FFF2-40B4-BE49-F238E27FC236}">
                  <a16:creationId xmlns:a16="http://schemas.microsoft.com/office/drawing/2014/main" id="{051A891A-B92F-CB92-5274-6DF2B58200EF}"/>
                </a:ext>
              </a:extLst>
            </p:cNvPr>
            <p:cNvSpPr/>
            <p:nvPr/>
          </p:nvSpPr>
          <p:spPr>
            <a:xfrm>
              <a:off x="2286243" y="2072313"/>
              <a:ext cx="237838" cy="221604"/>
            </a:xfrm>
            <a:custGeom>
              <a:avLst/>
              <a:gdLst/>
              <a:ahLst/>
              <a:cxnLst/>
              <a:rect l="l" t="t" r="r" b="b"/>
              <a:pathLst>
                <a:path w="9083" h="8463" extrusionOk="0">
                  <a:moveTo>
                    <a:pt x="3880" y="0"/>
                  </a:moveTo>
                  <a:cubicBezTo>
                    <a:pt x="3398" y="0"/>
                    <a:pt x="2905" y="109"/>
                    <a:pt x="2434" y="344"/>
                  </a:cubicBezTo>
                  <a:cubicBezTo>
                    <a:pt x="440" y="1336"/>
                    <a:pt x="1" y="3988"/>
                    <a:pt x="1575" y="5572"/>
                  </a:cubicBezTo>
                  <a:cubicBezTo>
                    <a:pt x="2081" y="6077"/>
                    <a:pt x="2748" y="6402"/>
                    <a:pt x="3464" y="6497"/>
                  </a:cubicBezTo>
                  <a:cubicBezTo>
                    <a:pt x="4427" y="6621"/>
                    <a:pt x="5334" y="7031"/>
                    <a:pt x="6068" y="7661"/>
                  </a:cubicBezTo>
                  <a:cubicBezTo>
                    <a:pt x="6173" y="7756"/>
                    <a:pt x="6278" y="7852"/>
                    <a:pt x="6374" y="7947"/>
                  </a:cubicBezTo>
                  <a:lnTo>
                    <a:pt x="6889" y="8462"/>
                  </a:lnTo>
                  <a:lnTo>
                    <a:pt x="9083" y="6268"/>
                  </a:lnTo>
                  <a:lnTo>
                    <a:pt x="8530" y="5724"/>
                  </a:lnTo>
                  <a:cubicBezTo>
                    <a:pt x="8444" y="5638"/>
                    <a:pt x="8358" y="5543"/>
                    <a:pt x="8282" y="5448"/>
                  </a:cubicBezTo>
                  <a:cubicBezTo>
                    <a:pt x="7642" y="4704"/>
                    <a:pt x="7242" y="3788"/>
                    <a:pt x="7108" y="2815"/>
                  </a:cubicBezTo>
                  <a:cubicBezTo>
                    <a:pt x="6875" y="1132"/>
                    <a:pt x="5435" y="0"/>
                    <a:pt x="3880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28" name="Google Shape;10190;p53">
              <a:extLst>
                <a:ext uri="{FF2B5EF4-FFF2-40B4-BE49-F238E27FC236}">
                  <a16:creationId xmlns:a16="http://schemas.microsoft.com/office/drawing/2014/main" id="{7DB6BB12-EC4D-BEB8-6D0C-426CD8D5C6F5}"/>
                </a:ext>
              </a:extLst>
            </p:cNvPr>
            <p:cNvSpPr/>
            <p:nvPr/>
          </p:nvSpPr>
          <p:spPr>
            <a:xfrm>
              <a:off x="2296481" y="2086296"/>
              <a:ext cx="194895" cy="207621"/>
            </a:xfrm>
            <a:custGeom>
              <a:avLst/>
              <a:gdLst/>
              <a:ahLst/>
              <a:cxnLst/>
              <a:rect l="l" t="t" r="r" b="b"/>
              <a:pathLst>
                <a:path w="7443" h="7929" extrusionOk="0">
                  <a:moveTo>
                    <a:pt x="1709" y="1"/>
                  </a:moveTo>
                  <a:cubicBezTo>
                    <a:pt x="564" y="745"/>
                    <a:pt x="1" y="2128"/>
                    <a:pt x="306" y="3464"/>
                  </a:cubicBezTo>
                  <a:cubicBezTo>
                    <a:pt x="612" y="4790"/>
                    <a:pt x="1718" y="5791"/>
                    <a:pt x="3073" y="5963"/>
                  </a:cubicBezTo>
                  <a:cubicBezTo>
                    <a:pt x="4036" y="6097"/>
                    <a:pt x="4943" y="6497"/>
                    <a:pt x="5677" y="7127"/>
                  </a:cubicBezTo>
                  <a:cubicBezTo>
                    <a:pt x="5782" y="7222"/>
                    <a:pt x="5887" y="7318"/>
                    <a:pt x="5983" y="7413"/>
                  </a:cubicBezTo>
                  <a:lnTo>
                    <a:pt x="6498" y="7928"/>
                  </a:lnTo>
                  <a:lnTo>
                    <a:pt x="7442" y="6984"/>
                  </a:lnTo>
                  <a:lnTo>
                    <a:pt x="6927" y="6469"/>
                  </a:lnTo>
                  <a:cubicBezTo>
                    <a:pt x="6832" y="6373"/>
                    <a:pt x="6727" y="6278"/>
                    <a:pt x="6622" y="6182"/>
                  </a:cubicBezTo>
                  <a:cubicBezTo>
                    <a:pt x="5887" y="5553"/>
                    <a:pt x="4981" y="5143"/>
                    <a:pt x="4017" y="5019"/>
                  </a:cubicBezTo>
                  <a:cubicBezTo>
                    <a:pt x="1632" y="4713"/>
                    <a:pt x="392" y="2014"/>
                    <a:pt x="1709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10191;p53">
              <a:extLst>
                <a:ext uri="{FF2B5EF4-FFF2-40B4-BE49-F238E27FC236}">
                  <a16:creationId xmlns:a16="http://schemas.microsoft.com/office/drawing/2014/main" id="{0F0FE383-39BF-E67A-607B-A17A405F7856}"/>
                </a:ext>
              </a:extLst>
            </p:cNvPr>
            <p:cNvSpPr/>
            <p:nvPr/>
          </p:nvSpPr>
          <p:spPr>
            <a:xfrm>
              <a:off x="2430549" y="2174330"/>
              <a:ext cx="86044" cy="82116"/>
            </a:xfrm>
            <a:custGeom>
              <a:avLst/>
              <a:gdLst/>
              <a:ahLst/>
              <a:cxnLst/>
              <a:rect l="l" t="t" r="r" b="b"/>
              <a:pathLst>
                <a:path w="3286" h="3136" extrusionOk="0">
                  <a:moveTo>
                    <a:pt x="292" y="1"/>
                  </a:moveTo>
                  <a:cubicBezTo>
                    <a:pt x="135" y="1"/>
                    <a:pt x="0" y="205"/>
                    <a:pt x="147" y="359"/>
                  </a:cubicBezTo>
                  <a:lnTo>
                    <a:pt x="2866" y="3078"/>
                  </a:lnTo>
                  <a:cubicBezTo>
                    <a:pt x="2904" y="3116"/>
                    <a:pt x="2952" y="3135"/>
                    <a:pt x="3009" y="3135"/>
                  </a:cubicBezTo>
                  <a:cubicBezTo>
                    <a:pt x="3190" y="3135"/>
                    <a:pt x="3286" y="2916"/>
                    <a:pt x="3152" y="2792"/>
                  </a:cubicBezTo>
                  <a:lnTo>
                    <a:pt x="433" y="63"/>
                  </a:lnTo>
                  <a:cubicBezTo>
                    <a:pt x="389" y="19"/>
                    <a:pt x="340" y="1"/>
                    <a:pt x="292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10192;p53">
              <a:extLst>
                <a:ext uri="{FF2B5EF4-FFF2-40B4-BE49-F238E27FC236}">
                  <a16:creationId xmlns:a16="http://schemas.microsoft.com/office/drawing/2014/main" id="{B8F6FDB8-7492-1869-B07E-17E4ABF05E53}"/>
                </a:ext>
              </a:extLst>
            </p:cNvPr>
            <p:cNvSpPr/>
            <p:nvPr/>
          </p:nvSpPr>
          <p:spPr>
            <a:xfrm>
              <a:off x="2402740" y="2202478"/>
              <a:ext cx="28358" cy="24483"/>
            </a:xfrm>
            <a:custGeom>
              <a:avLst/>
              <a:gdLst/>
              <a:ahLst/>
              <a:cxnLst/>
              <a:rect l="l" t="t" r="r" b="b"/>
              <a:pathLst>
                <a:path w="1083" h="935" extrusionOk="0">
                  <a:moveTo>
                    <a:pt x="289" y="1"/>
                  </a:moveTo>
                  <a:cubicBezTo>
                    <a:pt x="134" y="1"/>
                    <a:pt x="1" y="191"/>
                    <a:pt x="131" y="343"/>
                  </a:cubicBezTo>
                  <a:cubicBezTo>
                    <a:pt x="303" y="524"/>
                    <a:pt x="494" y="715"/>
                    <a:pt x="665" y="877"/>
                  </a:cubicBezTo>
                  <a:cubicBezTo>
                    <a:pt x="703" y="915"/>
                    <a:pt x="761" y="935"/>
                    <a:pt x="808" y="935"/>
                  </a:cubicBezTo>
                  <a:cubicBezTo>
                    <a:pt x="812" y="935"/>
                    <a:pt x="816" y="935"/>
                    <a:pt x="819" y="935"/>
                  </a:cubicBezTo>
                  <a:cubicBezTo>
                    <a:pt x="1002" y="935"/>
                    <a:pt x="1082" y="703"/>
                    <a:pt x="942" y="582"/>
                  </a:cubicBezTo>
                  <a:cubicBezTo>
                    <a:pt x="780" y="429"/>
                    <a:pt x="589" y="238"/>
                    <a:pt x="436" y="66"/>
                  </a:cubicBezTo>
                  <a:cubicBezTo>
                    <a:pt x="390" y="20"/>
                    <a:pt x="338" y="1"/>
                    <a:pt x="289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10193;p53">
              <a:extLst>
                <a:ext uri="{FF2B5EF4-FFF2-40B4-BE49-F238E27FC236}">
                  <a16:creationId xmlns:a16="http://schemas.microsoft.com/office/drawing/2014/main" id="{AFE56490-A48B-9206-44A0-39CA42687258}"/>
                </a:ext>
              </a:extLst>
            </p:cNvPr>
            <p:cNvSpPr/>
            <p:nvPr/>
          </p:nvSpPr>
          <p:spPr>
            <a:xfrm>
              <a:off x="2433324" y="2233141"/>
              <a:ext cx="55538" cy="51532"/>
            </a:xfrm>
            <a:custGeom>
              <a:avLst/>
              <a:gdLst/>
              <a:ahLst/>
              <a:cxnLst/>
              <a:rect l="l" t="t" r="r" b="b"/>
              <a:pathLst>
                <a:path w="2121" h="1968" extrusionOk="0">
                  <a:moveTo>
                    <a:pt x="290" y="1"/>
                  </a:moveTo>
                  <a:cubicBezTo>
                    <a:pt x="137" y="1"/>
                    <a:pt x="1" y="203"/>
                    <a:pt x="146" y="355"/>
                  </a:cubicBezTo>
                  <a:cubicBezTo>
                    <a:pt x="652" y="870"/>
                    <a:pt x="1176" y="1395"/>
                    <a:pt x="1691" y="1901"/>
                  </a:cubicBezTo>
                  <a:cubicBezTo>
                    <a:pt x="1730" y="1939"/>
                    <a:pt x="1787" y="1958"/>
                    <a:pt x="1835" y="1958"/>
                  </a:cubicBezTo>
                  <a:lnTo>
                    <a:pt x="1844" y="1967"/>
                  </a:lnTo>
                  <a:cubicBezTo>
                    <a:pt x="2025" y="1967"/>
                    <a:pt x="2121" y="1748"/>
                    <a:pt x="1987" y="1614"/>
                  </a:cubicBezTo>
                  <a:cubicBezTo>
                    <a:pt x="1462" y="1109"/>
                    <a:pt x="947" y="584"/>
                    <a:pt x="432" y="69"/>
                  </a:cubicBezTo>
                  <a:cubicBezTo>
                    <a:pt x="389" y="21"/>
                    <a:pt x="339" y="1"/>
                    <a:pt x="290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10194;p53">
              <a:extLst>
                <a:ext uri="{FF2B5EF4-FFF2-40B4-BE49-F238E27FC236}">
                  <a16:creationId xmlns:a16="http://schemas.microsoft.com/office/drawing/2014/main" id="{970FC023-FD22-1B72-AE82-305781E27D49}"/>
                </a:ext>
              </a:extLst>
            </p:cNvPr>
            <p:cNvSpPr/>
            <p:nvPr/>
          </p:nvSpPr>
          <p:spPr>
            <a:xfrm>
              <a:off x="2356105" y="2093994"/>
              <a:ext cx="71066" cy="20320"/>
            </a:xfrm>
            <a:custGeom>
              <a:avLst/>
              <a:gdLst/>
              <a:ahLst/>
              <a:cxnLst/>
              <a:rect l="l" t="t" r="r" b="b"/>
              <a:pathLst>
                <a:path w="2714" h="776" extrusionOk="0">
                  <a:moveTo>
                    <a:pt x="1233" y="1"/>
                  </a:moveTo>
                  <a:cubicBezTo>
                    <a:pt x="916" y="1"/>
                    <a:pt x="564" y="71"/>
                    <a:pt x="204" y="269"/>
                  </a:cubicBezTo>
                  <a:cubicBezTo>
                    <a:pt x="1" y="384"/>
                    <a:pt x="117" y="658"/>
                    <a:pt x="304" y="658"/>
                  </a:cubicBezTo>
                  <a:cubicBezTo>
                    <a:pt x="336" y="658"/>
                    <a:pt x="370" y="650"/>
                    <a:pt x="405" y="632"/>
                  </a:cubicBezTo>
                  <a:cubicBezTo>
                    <a:pt x="693" y="467"/>
                    <a:pt x="978" y="409"/>
                    <a:pt x="1235" y="409"/>
                  </a:cubicBezTo>
                  <a:cubicBezTo>
                    <a:pt x="1829" y="409"/>
                    <a:pt x="2279" y="717"/>
                    <a:pt x="2313" y="737"/>
                  </a:cubicBezTo>
                  <a:cubicBezTo>
                    <a:pt x="2341" y="756"/>
                    <a:pt x="2389" y="775"/>
                    <a:pt x="2427" y="775"/>
                  </a:cubicBezTo>
                  <a:cubicBezTo>
                    <a:pt x="2628" y="775"/>
                    <a:pt x="2713" y="517"/>
                    <a:pt x="2551" y="403"/>
                  </a:cubicBezTo>
                  <a:cubicBezTo>
                    <a:pt x="2518" y="376"/>
                    <a:pt x="1968" y="1"/>
                    <a:pt x="1233" y="1"/>
                  </a:cubicBezTo>
                  <a:close/>
                </a:path>
              </a:pathLst>
            </a:custGeom>
            <a:solidFill>
              <a:srgbClr val="A4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10195;p53">
              <a:extLst>
                <a:ext uri="{FF2B5EF4-FFF2-40B4-BE49-F238E27FC236}">
                  <a16:creationId xmlns:a16="http://schemas.microsoft.com/office/drawing/2014/main" id="{6E85ADB6-B82C-5E0A-2B97-15C98B8EF844}"/>
                </a:ext>
              </a:extLst>
            </p:cNvPr>
            <p:cNvSpPr/>
            <p:nvPr/>
          </p:nvSpPr>
          <p:spPr>
            <a:xfrm>
              <a:off x="2387422" y="2184961"/>
              <a:ext cx="30008" cy="30270"/>
            </a:xfrm>
            <a:custGeom>
              <a:avLst/>
              <a:gdLst/>
              <a:ahLst/>
              <a:cxnLst/>
              <a:rect l="l" t="t" r="r" b="b"/>
              <a:pathLst>
                <a:path w="1146" h="1156" extrusionOk="0">
                  <a:moveTo>
                    <a:pt x="573" y="1"/>
                  </a:moveTo>
                  <a:cubicBezTo>
                    <a:pt x="258" y="1"/>
                    <a:pt x="1" y="258"/>
                    <a:pt x="1" y="573"/>
                  </a:cubicBezTo>
                  <a:cubicBezTo>
                    <a:pt x="1" y="898"/>
                    <a:pt x="258" y="1155"/>
                    <a:pt x="573" y="1155"/>
                  </a:cubicBezTo>
                  <a:cubicBezTo>
                    <a:pt x="888" y="1155"/>
                    <a:pt x="1145" y="898"/>
                    <a:pt x="1145" y="573"/>
                  </a:cubicBezTo>
                  <a:cubicBezTo>
                    <a:pt x="1145" y="258"/>
                    <a:pt x="888" y="1"/>
                    <a:pt x="573" y="1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0196;p53">
              <a:extLst>
                <a:ext uri="{FF2B5EF4-FFF2-40B4-BE49-F238E27FC236}">
                  <a16:creationId xmlns:a16="http://schemas.microsoft.com/office/drawing/2014/main" id="{17527557-0910-1A58-7941-2E5EEEC32835}"/>
                </a:ext>
              </a:extLst>
            </p:cNvPr>
            <p:cNvSpPr/>
            <p:nvPr/>
          </p:nvSpPr>
          <p:spPr>
            <a:xfrm>
              <a:off x="2415152" y="2156995"/>
              <a:ext cx="30244" cy="30244"/>
            </a:xfrm>
            <a:custGeom>
              <a:avLst/>
              <a:gdLst/>
              <a:ahLst/>
              <a:cxnLst/>
              <a:rect l="l" t="t" r="r" b="b"/>
              <a:pathLst>
                <a:path w="1155" h="1155" extrusionOk="0">
                  <a:moveTo>
                    <a:pt x="582" y="0"/>
                  </a:moveTo>
                  <a:cubicBezTo>
                    <a:pt x="268" y="0"/>
                    <a:pt x="0" y="258"/>
                    <a:pt x="0" y="582"/>
                  </a:cubicBezTo>
                  <a:cubicBezTo>
                    <a:pt x="0" y="897"/>
                    <a:pt x="268" y="1155"/>
                    <a:pt x="582" y="1155"/>
                  </a:cubicBezTo>
                  <a:cubicBezTo>
                    <a:pt x="897" y="1155"/>
                    <a:pt x="1155" y="897"/>
                    <a:pt x="1155" y="582"/>
                  </a:cubicBezTo>
                  <a:cubicBezTo>
                    <a:pt x="1155" y="258"/>
                    <a:pt x="897" y="0"/>
                    <a:pt x="582" y="0"/>
                  </a:cubicBezTo>
                  <a:close/>
                </a:path>
              </a:pathLst>
            </a:custGeom>
            <a:solidFill>
              <a:srgbClr val="9CAC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10197;p53">
              <a:extLst>
                <a:ext uri="{FF2B5EF4-FFF2-40B4-BE49-F238E27FC236}">
                  <a16:creationId xmlns:a16="http://schemas.microsoft.com/office/drawing/2014/main" id="{82E65DCF-CD51-3EB4-D316-56B15CFA6AD3}"/>
                </a:ext>
              </a:extLst>
            </p:cNvPr>
            <p:cNvSpPr/>
            <p:nvPr/>
          </p:nvSpPr>
          <p:spPr>
            <a:xfrm>
              <a:off x="2474854" y="2244924"/>
              <a:ext cx="79707" cy="75727"/>
            </a:xfrm>
            <a:custGeom>
              <a:avLst/>
              <a:gdLst/>
              <a:ahLst/>
              <a:cxnLst/>
              <a:rect l="l" t="t" r="r" b="b"/>
              <a:pathLst>
                <a:path w="3044" h="2892" extrusionOk="0">
                  <a:moveTo>
                    <a:pt x="2090" y="0"/>
                  </a:moveTo>
                  <a:lnTo>
                    <a:pt x="0" y="2080"/>
                  </a:lnTo>
                  <a:lnTo>
                    <a:pt x="382" y="2462"/>
                  </a:lnTo>
                  <a:cubicBezTo>
                    <a:pt x="673" y="2748"/>
                    <a:pt x="1050" y="2891"/>
                    <a:pt x="1426" y="2891"/>
                  </a:cubicBezTo>
                  <a:cubicBezTo>
                    <a:pt x="1801" y="2891"/>
                    <a:pt x="2176" y="2748"/>
                    <a:pt x="2462" y="2462"/>
                  </a:cubicBezTo>
                  <a:cubicBezTo>
                    <a:pt x="3044" y="1889"/>
                    <a:pt x="3044" y="954"/>
                    <a:pt x="2462" y="382"/>
                  </a:cubicBezTo>
                  <a:lnTo>
                    <a:pt x="2090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0198;p53">
              <a:extLst>
                <a:ext uri="{FF2B5EF4-FFF2-40B4-BE49-F238E27FC236}">
                  <a16:creationId xmlns:a16="http://schemas.microsoft.com/office/drawing/2014/main" id="{CB0EC23E-B7AF-3B79-6BDB-4CFE5D2BFCE1}"/>
                </a:ext>
              </a:extLst>
            </p:cNvPr>
            <p:cNvSpPr/>
            <p:nvPr/>
          </p:nvSpPr>
          <p:spPr>
            <a:xfrm>
              <a:off x="2475115" y="2244924"/>
              <a:ext cx="71459" cy="71721"/>
            </a:xfrm>
            <a:custGeom>
              <a:avLst/>
              <a:gdLst/>
              <a:ahLst/>
              <a:cxnLst/>
              <a:rect l="l" t="t" r="r" b="b"/>
              <a:pathLst>
                <a:path w="2729" h="2739" extrusionOk="0">
                  <a:moveTo>
                    <a:pt x="2080" y="0"/>
                  </a:moveTo>
                  <a:lnTo>
                    <a:pt x="0" y="2080"/>
                  </a:lnTo>
                  <a:lnTo>
                    <a:pt x="372" y="2462"/>
                  </a:lnTo>
                  <a:cubicBezTo>
                    <a:pt x="487" y="2576"/>
                    <a:pt x="620" y="2662"/>
                    <a:pt x="763" y="2738"/>
                  </a:cubicBezTo>
                  <a:lnTo>
                    <a:pt x="2728" y="764"/>
                  </a:lnTo>
                  <a:cubicBezTo>
                    <a:pt x="2662" y="621"/>
                    <a:pt x="2566" y="487"/>
                    <a:pt x="2452" y="382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10199;p53">
              <a:extLst>
                <a:ext uri="{FF2B5EF4-FFF2-40B4-BE49-F238E27FC236}">
                  <a16:creationId xmlns:a16="http://schemas.microsoft.com/office/drawing/2014/main" id="{F83DF41F-897E-9931-0F1D-1A8D457071D6}"/>
                </a:ext>
              </a:extLst>
            </p:cNvPr>
            <p:cNvSpPr/>
            <p:nvPr/>
          </p:nvSpPr>
          <p:spPr>
            <a:xfrm>
              <a:off x="2450371" y="2220756"/>
              <a:ext cx="89945" cy="88820"/>
            </a:xfrm>
            <a:custGeom>
              <a:avLst/>
              <a:gdLst/>
              <a:ahLst/>
              <a:cxnLst/>
              <a:rect l="l" t="t" r="r" b="b"/>
              <a:pathLst>
                <a:path w="3435" h="3392" extrusionOk="0">
                  <a:moveTo>
                    <a:pt x="2576" y="0"/>
                  </a:moveTo>
                  <a:cubicBezTo>
                    <a:pt x="2522" y="0"/>
                    <a:pt x="2467" y="22"/>
                    <a:pt x="2424" y="65"/>
                  </a:cubicBezTo>
                  <a:lnTo>
                    <a:pt x="86" y="2402"/>
                  </a:lnTo>
                  <a:cubicBezTo>
                    <a:pt x="1" y="2488"/>
                    <a:pt x="1" y="2631"/>
                    <a:pt x="86" y="2717"/>
                  </a:cubicBezTo>
                  <a:lnTo>
                    <a:pt x="697" y="3327"/>
                  </a:lnTo>
                  <a:cubicBezTo>
                    <a:pt x="740" y="3370"/>
                    <a:pt x="795" y="3392"/>
                    <a:pt x="850" y="3392"/>
                  </a:cubicBezTo>
                  <a:cubicBezTo>
                    <a:pt x="904" y="3392"/>
                    <a:pt x="959" y="3370"/>
                    <a:pt x="1002" y="3327"/>
                  </a:cubicBezTo>
                  <a:lnTo>
                    <a:pt x="3349" y="990"/>
                  </a:lnTo>
                  <a:cubicBezTo>
                    <a:pt x="3435" y="904"/>
                    <a:pt x="3435" y="761"/>
                    <a:pt x="3349" y="675"/>
                  </a:cubicBezTo>
                  <a:lnTo>
                    <a:pt x="2729" y="65"/>
                  </a:lnTo>
                  <a:cubicBezTo>
                    <a:pt x="2686" y="22"/>
                    <a:pt x="2631" y="0"/>
                    <a:pt x="2576" y="0"/>
                  </a:cubicBezTo>
                  <a:close/>
                </a:path>
              </a:pathLst>
            </a:custGeom>
            <a:solidFill>
              <a:srgbClr val="AEBF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19E86012-4DAB-4810-9873-6523F32F8A42}"/>
              </a:ext>
            </a:extLst>
          </p:cNvPr>
          <p:cNvSpPr txBox="1"/>
          <p:nvPr/>
        </p:nvSpPr>
        <p:spPr>
          <a:xfrm>
            <a:off x="850075" y="2334827"/>
            <a:ext cx="9099612" cy="14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How can you proactively avoid these pitfalls when designing or documenting stability studies?</a:t>
            </a:r>
          </a:p>
        </p:txBody>
      </p:sp>
    </p:spTree>
    <p:extLst>
      <p:ext uri="{BB962C8B-B14F-4D97-AF65-F5344CB8AC3E}">
        <p14:creationId xmlns:p14="http://schemas.microsoft.com/office/powerpoint/2010/main" val="280229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7B39F20C-50B0-6C86-0AAE-4E2336108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1FD38E43-B69B-25CB-563E-F03488D30F7D}"/>
              </a:ext>
            </a:extLst>
          </p:cNvPr>
          <p:cNvSpPr txBox="1">
            <a:spLocks/>
          </p:cNvSpPr>
          <p:nvPr/>
        </p:nvSpPr>
        <p:spPr>
          <a:xfrm>
            <a:off x="921957" y="1747640"/>
            <a:ext cx="8879504" cy="2952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Bef>
                <a:spcPts val="1000"/>
              </a:spcBef>
              <a:buSzPct val="135000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EB9837-E275-41B8-AA7B-7E1E0B46B72B}"/>
              </a:ext>
            </a:extLst>
          </p:cNvPr>
          <p:cNvSpPr txBox="1"/>
          <p:nvPr/>
        </p:nvSpPr>
        <p:spPr>
          <a:xfrm>
            <a:off x="1766656" y="1367161"/>
            <a:ext cx="6587231" cy="2601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5672F-0B0B-46A1-B5D2-885C2FEF9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57" y="710215"/>
            <a:ext cx="8807969" cy="438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5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54FAF3B3-60A8-B457-3F21-3D358F55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7;p36">
            <a:extLst>
              <a:ext uri="{FF2B5EF4-FFF2-40B4-BE49-F238E27FC236}">
                <a16:creationId xmlns:a16="http://schemas.microsoft.com/office/drawing/2014/main" id="{DD5C83C1-EA57-F8D0-5DBC-B00949B23E43}"/>
              </a:ext>
            </a:extLst>
          </p:cNvPr>
          <p:cNvSpPr txBox="1">
            <a:spLocks/>
          </p:cNvSpPr>
          <p:nvPr/>
        </p:nvSpPr>
        <p:spPr>
          <a:xfrm>
            <a:off x="1542981" y="842975"/>
            <a:ext cx="7713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-IN"/>
              <a:t>Contents</a:t>
            </a:r>
            <a:endParaRPr lang="en-IN" dirty="0"/>
          </a:p>
        </p:txBody>
      </p:sp>
      <p:sp>
        <p:nvSpPr>
          <p:cNvPr id="3" name="Google Shape;1168;p36">
            <a:extLst>
              <a:ext uri="{FF2B5EF4-FFF2-40B4-BE49-F238E27FC236}">
                <a16:creationId xmlns:a16="http://schemas.microsoft.com/office/drawing/2014/main" id="{EE810634-E1F7-B7E0-B4F6-2C0A06CAFD6C}"/>
              </a:ext>
            </a:extLst>
          </p:cNvPr>
          <p:cNvSpPr txBox="1"/>
          <p:nvPr/>
        </p:nvSpPr>
        <p:spPr>
          <a:xfrm>
            <a:off x="2773381" y="1786350"/>
            <a:ext cx="2474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Types of Stability Studies &amp; Their Roll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169;p36">
            <a:extLst>
              <a:ext uri="{FF2B5EF4-FFF2-40B4-BE49-F238E27FC236}">
                <a16:creationId xmlns:a16="http://schemas.microsoft.com/office/drawing/2014/main" id="{CEFD8035-D7D9-9ABB-C954-E3BB5856A580}"/>
              </a:ext>
            </a:extLst>
          </p:cNvPr>
          <p:cNvSpPr/>
          <p:nvPr/>
        </p:nvSpPr>
        <p:spPr>
          <a:xfrm>
            <a:off x="1856581" y="17863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01</a:t>
            </a:r>
            <a:endParaRPr sz="200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" name="Google Shape;1170;p36">
            <a:extLst>
              <a:ext uri="{FF2B5EF4-FFF2-40B4-BE49-F238E27FC236}">
                <a16:creationId xmlns:a16="http://schemas.microsoft.com/office/drawing/2014/main" id="{B6089686-3EED-176B-91F7-E9ED52238DE5}"/>
              </a:ext>
            </a:extLst>
          </p:cNvPr>
          <p:cNvSpPr txBox="1"/>
          <p:nvPr/>
        </p:nvSpPr>
        <p:spPr>
          <a:xfrm>
            <a:off x="2773381" y="2744850"/>
            <a:ext cx="2474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Purpose of Stability Testing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" name="Google Shape;1171;p36">
            <a:extLst>
              <a:ext uri="{FF2B5EF4-FFF2-40B4-BE49-F238E27FC236}">
                <a16:creationId xmlns:a16="http://schemas.microsoft.com/office/drawing/2014/main" id="{C89D7779-913B-1175-49D1-4920F023A183}"/>
              </a:ext>
            </a:extLst>
          </p:cNvPr>
          <p:cNvSpPr/>
          <p:nvPr/>
        </p:nvSpPr>
        <p:spPr>
          <a:xfrm>
            <a:off x="1856581" y="27448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02</a:t>
            </a:r>
            <a:endParaRPr sz="200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9" name="Google Shape;1172;p36">
            <a:extLst>
              <a:ext uri="{FF2B5EF4-FFF2-40B4-BE49-F238E27FC236}">
                <a16:creationId xmlns:a16="http://schemas.microsoft.com/office/drawing/2014/main" id="{05B44D88-18A4-9220-1A41-E510911DF70D}"/>
              </a:ext>
            </a:extLst>
          </p:cNvPr>
          <p:cNvSpPr txBox="1"/>
          <p:nvPr/>
        </p:nvSpPr>
        <p:spPr>
          <a:xfrm>
            <a:off x="2773381" y="3703350"/>
            <a:ext cx="2474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Core Approaches to Stability Testing</a:t>
            </a:r>
            <a:endParaRPr lang="en-IN"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Google Shape;1173;p36">
            <a:extLst>
              <a:ext uri="{FF2B5EF4-FFF2-40B4-BE49-F238E27FC236}">
                <a16:creationId xmlns:a16="http://schemas.microsoft.com/office/drawing/2014/main" id="{BD12BB9F-FB20-A857-BBC8-6E458DFC9002}"/>
              </a:ext>
            </a:extLst>
          </p:cNvPr>
          <p:cNvSpPr/>
          <p:nvPr/>
        </p:nvSpPr>
        <p:spPr>
          <a:xfrm>
            <a:off x="1856581" y="37033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03</a:t>
            </a:r>
            <a:endParaRPr sz="200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1" name="Google Shape;1174;p36">
            <a:extLst>
              <a:ext uri="{FF2B5EF4-FFF2-40B4-BE49-F238E27FC236}">
                <a16:creationId xmlns:a16="http://schemas.microsoft.com/office/drawing/2014/main" id="{0DFC0272-7710-C58F-5DFC-1BE32F71C749}"/>
              </a:ext>
            </a:extLst>
          </p:cNvPr>
          <p:cNvSpPr txBox="1"/>
          <p:nvPr/>
        </p:nvSpPr>
        <p:spPr>
          <a:xfrm>
            <a:off x="6469081" y="1786350"/>
            <a:ext cx="3411766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IN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Accelerated Regulatory-Compliant Considerations</a:t>
            </a:r>
          </a:p>
        </p:txBody>
      </p:sp>
      <p:sp>
        <p:nvSpPr>
          <p:cNvPr id="12" name="Google Shape;1175;p36">
            <a:extLst>
              <a:ext uri="{FF2B5EF4-FFF2-40B4-BE49-F238E27FC236}">
                <a16:creationId xmlns:a16="http://schemas.microsoft.com/office/drawing/2014/main" id="{7D02A630-74F2-98F2-494E-4970A43253AF}"/>
              </a:ext>
            </a:extLst>
          </p:cNvPr>
          <p:cNvSpPr/>
          <p:nvPr/>
        </p:nvSpPr>
        <p:spPr>
          <a:xfrm>
            <a:off x="5552281" y="17863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04</a:t>
            </a:r>
            <a:endParaRPr sz="200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3" name="Google Shape;1176;p36">
            <a:extLst>
              <a:ext uri="{FF2B5EF4-FFF2-40B4-BE49-F238E27FC236}">
                <a16:creationId xmlns:a16="http://schemas.microsoft.com/office/drawing/2014/main" id="{5B3A2915-4AEE-BD61-F5BC-A4594843C20A}"/>
              </a:ext>
            </a:extLst>
          </p:cNvPr>
          <p:cNvSpPr txBox="1"/>
          <p:nvPr/>
        </p:nvSpPr>
        <p:spPr>
          <a:xfrm>
            <a:off x="6469081" y="2744850"/>
            <a:ext cx="3161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Harmonized ICH Guidelines (Q1 Series)</a:t>
            </a:r>
          </a:p>
        </p:txBody>
      </p:sp>
      <p:sp>
        <p:nvSpPr>
          <p:cNvPr id="14" name="Google Shape;1177;p36">
            <a:extLst>
              <a:ext uri="{FF2B5EF4-FFF2-40B4-BE49-F238E27FC236}">
                <a16:creationId xmlns:a16="http://schemas.microsoft.com/office/drawing/2014/main" id="{A9F5E80C-5CC2-E7FA-5760-FBA640F43F89}"/>
              </a:ext>
            </a:extLst>
          </p:cNvPr>
          <p:cNvSpPr/>
          <p:nvPr/>
        </p:nvSpPr>
        <p:spPr>
          <a:xfrm>
            <a:off x="5552281" y="27448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05</a:t>
            </a:r>
            <a:endParaRPr sz="200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5" name="Google Shape;1178;p36">
            <a:extLst>
              <a:ext uri="{FF2B5EF4-FFF2-40B4-BE49-F238E27FC236}">
                <a16:creationId xmlns:a16="http://schemas.microsoft.com/office/drawing/2014/main" id="{298FF709-865F-ABCA-95E4-8D655B8E8B9E}"/>
              </a:ext>
            </a:extLst>
          </p:cNvPr>
          <p:cNvSpPr txBox="1"/>
          <p:nvPr/>
        </p:nvSpPr>
        <p:spPr>
          <a:xfrm>
            <a:off x="6469082" y="3703350"/>
            <a:ext cx="3704728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Design of Stability Studies &amp; Documentation Requirements</a:t>
            </a:r>
          </a:p>
        </p:txBody>
      </p:sp>
      <p:sp>
        <p:nvSpPr>
          <p:cNvPr id="16" name="Google Shape;1179;p36">
            <a:extLst>
              <a:ext uri="{FF2B5EF4-FFF2-40B4-BE49-F238E27FC236}">
                <a16:creationId xmlns:a16="http://schemas.microsoft.com/office/drawing/2014/main" id="{D5AB664D-CC4F-53DA-55C3-9E657BA55164}"/>
              </a:ext>
            </a:extLst>
          </p:cNvPr>
          <p:cNvSpPr/>
          <p:nvPr/>
        </p:nvSpPr>
        <p:spPr>
          <a:xfrm>
            <a:off x="5552281" y="37033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06</a:t>
            </a:r>
            <a:endParaRPr sz="200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cxnSp>
        <p:nvCxnSpPr>
          <p:cNvPr id="17" name="Google Shape;1180;p36">
            <a:extLst>
              <a:ext uri="{FF2B5EF4-FFF2-40B4-BE49-F238E27FC236}">
                <a16:creationId xmlns:a16="http://schemas.microsoft.com/office/drawing/2014/main" id="{61DC2795-8CC7-9484-4B78-F8F92255C818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2238781" y="2550750"/>
            <a:ext cx="0" cy="194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8" name="Google Shape;1181;p36">
            <a:extLst>
              <a:ext uri="{FF2B5EF4-FFF2-40B4-BE49-F238E27FC236}">
                <a16:creationId xmlns:a16="http://schemas.microsoft.com/office/drawing/2014/main" id="{B32AF8BF-DEBF-78E6-18C1-37194C080487}"/>
              </a:ext>
            </a:extLst>
          </p:cNvPr>
          <p:cNvCxnSpPr>
            <a:stCxn id="8" idx="4"/>
            <a:endCxn id="10" idx="0"/>
          </p:cNvCxnSpPr>
          <p:nvPr/>
        </p:nvCxnSpPr>
        <p:spPr>
          <a:xfrm>
            <a:off x="2238781" y="3509250"/>
            <a:ext cx="0" cy="194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9" name="Google Shape;1182;p36">
            <a:extLst>
              <a:ext uri="{FF2B5EF4-FFF2-40B4-BE49-F238E27FC236}">
                <a16:creationId xmlns:a16="http://schemas.microsoft.com/office/drawing/2014/main" id="{642497A4-8158-5ACA-73FF-D8F3DFF68C60}"/>
              </a:ext>
            </a:extLst>
          </p:cNvPr>
          <p:cNvCxnSpPr>
            <a:stCxn id="14" idx="0"/>
            <a:endCxn id="12" idx="4"/>
          </p:cNvCxnSpPr>
          <p:nvPr/>
        </p:nvCxnSpPr>
        <p:spPr>
          <a:xfrm rot="10800000">
            <a:off x="5934481" y="2550750"/>
            <a:ext cx="0" cy="194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20" name="Google Shape;1183;p36">
            <a:extLst>
              <a:ext uri="{FF2B5EF4-FFF2-40B4-BE49-F238E27FC236}">
                <a16:creationId xmlns:a16="http://schemas.microsoft.com/office/drawing/2014/main" id="{2CF91863-6541-7438-BC15-8F8995594F6A}"/>
              </a:ext>
            </a:extLst>
          </p:cNvPr>
          <p:cNvCxnSpPr>
            <a:stCxn id="16" idx="0"/>
            <a:endCxn id="14" idx="4"/>
          </p:cNvCxnSpPr>
          <p:nvPr/>
        </p:nvCxnSpPr>
        <p:spPr>
          <a:xfrm rot="10800000">
            <a:off x="5934481" y="3509250"/>
            <a:ext cx="0" cy="194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5131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54FAF3B3-60A8-B457-3F21-3D358F556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67;p36">
            <a:extLst>
              <a:ext uri="{FF2B5EF4-FFF2-40B4-BE49-F238E27FC236}">
                <a16:creationId xmlns:a16="http://schemas.microsoft.com/office/drawing/2014/main" id="{DD5C83C1-EA57-F8D0-5DBC-B00949B23E43}"/>
              </a:ext>
            </a:extLst>
          </p:cNvPr>
          <p:cNvSpPr txBox="1">
            <a:spLocks/>
          </p:cNvSpPr>
          <p:nvPr/>
        </p:nvSpPr>
        <p:spPr>
          <a:xfrm>
            <a:off x="1542981" y="842975"/>
            <a:ext cx="7713900" cy="71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38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marR="0"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2pPr>
            <a:lvl3pPr marR="0"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3pPr>
            <a:lvl4pPr marR="0"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4pPr>
            <a:lvl5pPr marR="0"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5pPr>
            <a:lvl6pPr marR="0"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6pPr>
            <a:lvl7pPr marR="0"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7pPr>
            <a:lvl8pPr marR="0"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8pPr>
            <a:lvl9pPr marR="0"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Poppins Black"/>
              <a:buNone/>
              <a:defRPr sz="5200" b="0" i="0" u="none" strike="noStrike" cap="non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9pPr>
          </a:lstStyle>
          <a:p>
            <a:r>
              <a:rPr lang="en-IN"/>
              <a:t>Contents</a:t>
            </a:r>
            <a:endParaRPr lang="en-IN" dirty="0"/>
          </a:p>
        </p:txBody>
      </p:sp>
      <p:sp>
        <p:nvSpPr>
          <p:cNvPr id="3" name="Google Shape;1168;p36">
            <a:extLst>
              <a:ext uri="{FF2B5EF4-FFF2-40B4-BE49-F238E27FC236}">
                <a16:creationId xmlns:a16="http://schemas.microsoft.com/office/drawing/2014/main" id="{EE810634-E1F7-B7E0-B4F6-2C0A06CAFD6C}"/>
              </a:ext>
            </a:extLst>
          </p:cNvPr>
          <p:cNvSpPr txBox="1"/>
          <p:nvPr/>
        </p:nvSpPr>
        <p:spPr>
          <a:xfrm>
            <a:off x="2773381" y="1786350"/>
            <a:ext cx="26265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Regulatory Expectations</a:t>
            </a:r>
            <a:endParaRPr sz="18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1169;p36">
            <a:extLst>
              <a:ext uri="{FF2B5EF4-FFF2-40B4-BE49-F238E27FC236}">
                <a16:creationId xmlns:a16="http://schemas.microsoft.com/office/drawing/2014/main" id="{CEFD8035-D7D9-9ABB-C954-E3BB5856A580}"/>
              </a:ext>
            </a:extLst>
          </p:cNvPr>
          <p:cNvSpPr/>
          <p:nvPr/>
        </p:nvSpPr>
        <p:spPr>
          <a:xfrm>
            <a:off x="1856581" y="17863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07</a:t>
            </a:r>
            <a:endParaRPr sz="2000" dirty="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7" name="Google Shape;1170;p36">
            <a:extLst>
              <a:ext uri="{FF2B5EF4-FFF2-40B4-BE49-F238E27FC236}">
                <a16:creationId xmlns:a16="http://schemas.microsoft.com/office/drawing/2014/main" id="{B6089686-3EED-176B-91F7-E9ED52238DE5}"/>
              </a:ext>
            </a:extLst>
          </p:cNvPr>
          <p:cNvSpPr txBox="1"/>
          <p:nvPr/>
        </p:nvSpPr>
        <p:spPr>
          <a:xfrm>
            <a:off x="2773381" y="2744850"/>
            <a:ext cx="2474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Common Pitfalls to Avoid</a:t>
            </a:r>
          </a:p>
        </p:txBody>
      </p:sp>
      <p:sp>
        <p:nvSpPr>
          <p:cNvPr id="8" name="Google Shape;1171;p36">
            <a:extLst>
              <a:ext uri="{FF2B5EF4-FFF2-40B4-BE49-F238E27FC236}">
                <a16:creationId xmlns:a16="http://schemas.microsoft.com/office/drawing/2014/main" id="{C89D7779-913B-1175-49D1-4920F023A183}"/>
              </a:ext>
            </a:extLst>
          </p:cNvPr>
          <p:cNvSpPr/>
          <p:nvPr/>
        </p:nvSpPr>
        <p:spPr>
          <a:xfrm>
            <a:off x="1856581" y="2744850"/>
            <a:ext cx="764400" cy="764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000" dirty="0">
                <a:solidFill>
                  <a:schemeClr val="accent5"/>
                </a:solidFill>
                <a:latin typeface="Poppins Black"/>
                <a:ea typeface="Poppins Black"/>
                <a:cs typeface="Poppins Black"/>
                <a:sym typeface="Poppins Black"/>
              </a:rPr>
              <a:t>08</a:t>
            </a:r>
            <a:endParaRPr sz="2000" dirty="0">
              <a:solidFill>
                <a:schemeClr val="accent5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11" name="Google Shape;1174;p36">
            <a:extLst>
              <a:ext uri="{FF2B5EF4-FFF2-40B4-BE49-F238E27FC236}">
                <a16:creationId xmlns:a16="http://schemas.microsoft.com/office/drawing/2014/main" id="{0DFC0272-7710-C58F-5DFC-1BE32F71C749}"/>
              </a:ext>
            </a:extLst>
          </p:cNvPr>
          <p:cNvSpPr txBox="1"/>
          <p:nvPr/>
        </p:nvSpPr>
        <p:spPr>
          <a:xfrm>
            <a:off x="6469081" y="1786350"/>
            <a:ext cx="2474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en-IN"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" name="Google Shape;1176;p36">
            <a:extLst>
              <a:ext uri="{FF2B5EF4-FFF2-40B4-BE49-F238E27FC236}">
                <a16:creationId xmlns:a16="http://schemas.microsoft.com/office/drawing/2014/main" id="{5B3A2915-4AEE-BD61-F5BC-A4594843C20A}"/>
              </a:ext>
            </a:extLst>
          </p:cNvPr>
          <p:cNvSpPr txBox="1"/>
          <p:nvPr/>
        </p:nvSpPr>
        <p:spPr>
          <a:xfrm>
            <a:off x="6469081" y="2744850"/>
            <a:ext cx="2474100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en-US"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" name="Google Shape;1178;p36">
            <a:extLst>
              <a:ext uri="{FF2B5EF4-FFF2-40B4-BE49-F238E27FC236}">
                <a16:creationId xmlns:a16="http://schemas.microsoft.com/office/drawing/2014/main" id="{298FF709-865F-ABCA-95E4-8D655B8E8B9E}"/>
              </a:ext>
            </a:extLst>
          </p:cNvPr>
          <p:cNvSpPr txBox="1"/>
          <p:nvPr/>
        </p:nvSpPr>
        <p:spPr>
          <a:xfrm>
            <a:off x="6469082" y="3703350"/>
            <a:ext cx="2716869" cy="7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endParaRPr lang="en-US"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7" name="Google Shape;1180;p36">
            <a:extLst>
              <a:ext uri="{FF2B5EF4-FFF2-40B4-BE49-F238E27FC236}">
                <a16:creationId xmlns:a16="http://schemas.microsoft.com/office/drawing/2014/main" id="{61DC2795-8CC7-9484-4B78-F8F92255C818}"/>
              </a:ext>
            </a:extLst>
          </p:cNvPr>
          <p:cNvCxnSpPr>
            <a:stCxn id="6" idx="4"/>
            <a:endCxn id="8" idx="0"/>
          </p:cNvCxnSpPr>
          <p:nvPr/>
        </p:nvCxnSpPr>
        <p:spPr>
          <a:xfrm>
            <a:off x="2238781" y="2550750"/>
            <a:ext cx="0" cy="1941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dot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25760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>
          <a:extLst>
            <a:ext uri="{FF2B5EF4-FFF2-40B4-BE49-F238E27FC236}">
              <a16:creationId xmlns:a16="http://schemas.microsoft.com/office/drawing/2014/main" id="{EA26D23A-AF3C-7C01-E6A9-A9A9A0E758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67;p29">
            <a:extLst>
              <a:ext uri="{FF2B5EF4-FFF2-40B4-BE49-F238E27FC236}">
                <a16:creationId xmlns:a16="http://schemas.microsoft.com/office/drawing/2014/main" id="{9CA13E17-2C09-67F4-F6C8-2CF0D13D7652}"/>
              </a:ext>
            </a:extLst>
          </p:cNvPr>
          <p:cNvSpPr txBox="1">
            <a:spLocks/>
          </p:cNvSpPr>
          <p:nvPr/>
        </p:nvSpPr>
        <p:spPr>
          <a:xfrm>
            <a:off x="541538" y="882311"/>
            <a:ext cx="9729926" cy="40656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46050">
              <a:spcBef>
                <a:spcPts val="1000"/>
              </a:spcBef>
              <a:buSzPct val="135000"/>
            </a:pPr>
            <a:r>
              <a:rPr lang="en-US" sz="2000" b="1" dirty="0">
                <a:latin typeface="Poppins" panose="00000500000000000000" pitchFamily="2" charset="0"/>
                <a:cs typeface="Poppins" panose="00000500000000000000" pitchFamily="2" charset="0"/>
              </a:rPr>
              <a:t>Types of Stability Studies &amp; Their Roll</a:t>
            </a:r>
          </a:p>
          <a:p>
            <a:pPr marL="146050">
              <a:spcBef>
                <a:spcPts val="1000"/>
              </a:spcBef>
              <a:buSzPct val="135000"/>
            </a:pPr>
            <a:endParaRPr lang="en-US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1. Long-Term Stability Studies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Conditions: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Conducted under recommended storage conditions (e.g., 25°C/60% RH for 12–24 months).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Purpose: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Provides real-time data on how the product behaves over its intended shelf life.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Poppins" panose="020B0604020202020204" charset="0"/>
                <a:cs typeface="Poppins" panose="020B0604020202020204" charset="0"/>
              </a:rPr>
              <a:t>Role in Shelf Life:</a:t>
            </a:r>
            <a:r>
              <a:rPr lang="en-US" sz="1800" dirty="0">
                <a:latin typeface="Poppins" panose="020B0604020202020204" charset="0"/>
                <a:cs typeface="Poppins" panose="020B0604020202020204" charset="0"/>
              </a:rPr>
              <a:t> Forms the primary evidence for establishing expiry dates and storage conditions.</a:t>
            </a:r>
          </a:p>
          <a:p>
            <a:pPr marL="431800" indent="-285750">
              <a:spcBef>
                <a:spcPts val="1000"/>
              </a:spcBef>
              <a:buSzPct val="135000"/>
              <a:buFont typeface="Arial" panose="020B0604020202020204" pitchFamily="34" charset="0"/>
              <a:buChar char="•"/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47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0190B3-49B6-4866-AFE7-00DF56A8E4FD}"/>
              </a:ext>
            </a:extLst>
          </p:cNvPr>
          <p:cNvSpPr txBox="1"/>
          <p:nvPr/>
        </p:nvSpPr>
        <p:spPr>
          <a:xfrm>
            <a:off x="533157" y="796979"/>
            <a:ext cx="9733448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2. Accelerated Stability Studies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Conditions: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Elevated stress conditions (e.g., 40°C/75% RH for 6 months).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Purpose: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Predicts degradation patterns quickly and supports early shelf-life estimation.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Role in Shelf Life: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Allows extrapolation of shelf life before long-term data is complete; useful for regulatory submissions and post-approval changes.</a:t>
            </a:r>
          </a:p>
        </p:txBody>
      </p:sp>
    </p:spTree>
    <p:extLst>
      <p:ext uri="{BB962C8B-B14F-4D97-AF65-F5344CB8AC3E}">
        <p14:creationId xmlns:p14="http://schemas.microsoft.com/office/powerpoint/2010/main" val="328948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717386-37B6-4EDD-A919-941288AE20C4}"/>
              </a:ext>
            </a:extLst>
          </p:cNvPr>
          <p:cNvSpPr txBox="1"/>
          <p:nvPr/>
        </p:nvSpPr>
        <p:spPr>
          <a:xfrm>
            <a:off x="603681" y="1074198"/>
            <a:ext cx="965002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3. Intermediate Stability Studies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Conditions: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Moderate stress (e.g., 30°C/65% RH for 6 months).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Purpose: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Conducted when accelerated studies show significant changes.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Role in Shelf Life: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Provides </a:t>
            </a: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supportive data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bridging accelerated and long-term studies, ensuring reliability of predictions.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8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9A6273-0490-4763-9667-BF2DB8615068}"/>
              </a:ext>
            </a:extLst>
          </p:cNvPr>
          <p:cNvSpPr txBox="1"/>
          <p:nvPr/>
        </p:nvSpPr>
        <p:spPr>
          <a:xfrm>
            <a:off x="646512" y="1082195"/>
            <a:ext cx="9506737" cy="3703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4. Stress Testing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Conditions: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Extreme conditions (heat, humidity, oxidation, pH, light).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Purpose: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Identifies degradation pathways, potential impurities, and stability-limiting factors.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Role in Shelf Life: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Helps in formulation design and packaging selection; ensures robustness against environmental stress.</a:t>
            </a:r>
          </a:p>
        </p:txBody>
      </p:sp>
    </p:spTree>
    <p:extLst>
      <p:ext uri="{BB962C8B-B14F-4D97-AF65-F5344CB8AC3E}">
        <p14:creationId xmlns:p14="http://schemas.microsoft.com/office/powerpoint/2010/main" val="91312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D97F63-6DB0-4D97-81B9-95343309E167}"/>
              </a:ext>
            </a:extLst>
          </p:cNvPr>
          <p:cNvSpPr txBox="1"/>
          <p:nvPr/>
        </p:nvSpPr>
        <p:spPr>
          <a:xfrm>
            <a:off x="585926" y="1242874"/>
            <a:ext cx="949910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5. Photostability Testing (ICH Q1B)</a:t>
            </a:r>
            <a:endParaRPr lang="en-US" sz="2000" dirty="0">
              <a:latin typeface="Poppins" panose="020B0604020202020204" charset="0"/>
              <a:cs typeface="Poppins" panose="020B0604020202020204" charset="0"/>
            </a:endParaRP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Conditions: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Exposure to defined light sources (UV and visible).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Purpose: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Determines sensitivity of drug substances/products to light.</a:t>
            </a:r>
          </a:p>
          <a:p>
            <a:pPr algn="just">
              <a:lnSpc>
                <a:spcPct val="200000"/>
              </a:lnSpc>
            </a:pPr>
            <a:r>
              <a:rPr lang="en-US" sz="2000" b="1" dirty="0">
                <a:latin typeface="Poppins" panose="020B0604020202020204" charset="0"/>
                <a:cs typeface="Poppins" panose="020B0604020202020204" charset="0"/>
              </a:rPr>
              <a:t>Role in Shelf Life:</a:t>
            </a:r>
            <a:r>
              <a:rPr lang="en-US" sz="2000" dirty="0">
                <a:latin typeface="Poppins" panose="020B0604020202020204" charset="0"/>
                <a:cs typeface="Poppins" panose="020B0604020202020204" charset="0"/>
              </a:rPr>
              <a:t> Ensures proper packaging and labeling (e.g., “Protect from light”) to maintain product quality.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13759"/>
      </p:ext>
    </p:extLst>
  </p:cSld>
  <p:clrMapOvr>
    <a:masterClrMapping/>
  </p:clrMapOvr>
</p:sld>
</file>

<file path=ppt/theme/theme1.xml><?xml version="1.0" encoding="utf-8"?>
<a:theme xmlns:a="http://schemas.openxmlformats.org/drawingml/2006/main" name="Tips to Prepare for an Exam by Slidesgo">
  <a:themeElements>
    <a:clrScheme name="Simple Light">
      <a:dk1>
        <a:srgbClr val="210A26"/>
      </a:dk1>
      <a:lt1>
        <a:srgbClr val="4D476D"/>
      </a:lt1>
      <a:dk2>
        <a:srgbClr val="A0BFDB"/>
      </a:dk2>
      <a:lt2>
        <a:srgbClr val="DFF3F8"/>
      </a:lt2>
      <a:accent1>
        <a:srgbClr val="EA3554"/>
      </a:accent1>
      <a:accent2>
        <a:srgbClr val="FFA406"/>
      </a:accent2>
      <a:accent3>
        <a:srgbClr val="C1712D"/>
      </a:accent3>
      <a:accent4>
        <a:srgbClr val="1D9E4E"/>
      </a:accent4>
      <a:accent5>
        <a:srgbClr val="3169F8"/>
      </a:accent5>
      <a:accent6>
        <a:srgbClr val="FFFFFF"/>
      </a:accent6>
      <a:hlink>
        <a:srgbClr val="210A2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1303</TotalTime>
  <Words>1075</Words>
  <Application>Microsoft Office PowerPoint</Application>
  <PresentationFormat>Custom</PresentationFormat>
  <Paragraphs>120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Poppins Black</vt:lpstr>
      <vt:lpstr>Poppins</vt:lpstr>
      <vt:lpstr>Wingdings</vt:lpstr>
      <vt:lpstr>Proxima Nova</vt:lpstr>
      <vt:lpstr>Arial</vt:lpstr>
      <vt:lpstr>Calibri</vt:lpstr>
      <vt:lpstr>Tips to Prepare for an Exam by Slidesgo</vt:lpstr>
      <vt:lpstr>Stability Testing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fundamental concepts of Mathematics</dc:title>
  <dc:creator>Vishwajeet Ghorpade</dc:creator>
  <cp:lastModifiedBy>sarika patil</cp:lastModifiedBy>
  <cp:revision>40</cp:revision>
  <dcterms:modified xsi:type="dcterms:W3CDTF">2026-03-11T09:21:31Z</dcterms:modified>
</cp:coreProperties>
</file>