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88" r:id="rId3"/>
    <p:sldId id="291" r:id="rId4"/>
    <p:sldId id="293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294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9A04-42BA-496B-8A4B-8091A059D3F8}" type="datetimeFigureOut">
              <a:rPr lang="en-IN" smtClean="0"/>
              <a:t>05-05-2025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134DF-7912-4F13-8675-DBCF056966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19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208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1079F8A7-60B3-D531-8222-28A9DAB771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7EA230BF-3B28-A3E9-8C0B-E1FE675201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617F56D5-BDA3-56E9-D99C-A609AAC4CB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8213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E8ECFA26-3FB6-5270-6F84-9AAE8A33F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E2032582-EAA9-2D78-612F-E5E9903964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BEB613B4-579B-8B6C-79FA-F68029A642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392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4F8EF260-BC7F-B605-6198-FD8C27E34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A7DD3E1A-A8B1-0627-0102-EC1E41C764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D10F64DC-A6A8-1F04-90F2-6FFA614C5C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3180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8030A745-FC0B-8A4D-A053-89DE1C3EE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77EAC009-7179-6FA3-50B8-54F0C12289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38DF5709-62D7-4982-12E6-7EB2877C8B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1026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2DC632A5-2115-A8A1-8297-251E6C6DD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0AA3F1B8-2348-C208-4CCB-F233CC57F9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501C4A6B-96A1-4C89-AC95-647EDC5DBD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605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3EB8B239-F958-A968-37AD-017304877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6DE006D6-205C-C4B3-9985-BAE9954501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7EDA84BD-5DC6-565E-C8A6-B43D8C92870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7044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C36D8DA3-104C-E85A-1066-EBB066B26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9CDEC0B5-8719-5A67-3FF9-1D79E719E0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F83FC2F7-3A8D-E218-9769-6752BD0F94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010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3D0BD634-9541-3FE8-D1CB-4C4C7AB3F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A3CFB1E5-97CA-9FA9-DD23-40DB286A75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FD475BD2-5F63-816D-D258-33248295D5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596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42E0CA0C-215D-42C1-86CC-12DF75FF3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02B2D956-61B7-A845-216C-1BBE56F76B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E99D6354-A4AD-7D86-2A3E-5DFE5FD41E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7901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8E109C6E-5E1D-8A98-3CC5-F0318847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799661DC-CC02-A483-54C8-4816B78041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5B782591-6AFE-8771-2738-FE72844601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916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83148F48-3355-39E6-557C-FE0F7CD7B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9E565785-1924-25EE-CB27-4E1411105D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4F6FBC04-07E8-9115-82A5-50E93EADA7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9587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686E1D2D-7BAB-A645-1218-FF5F96325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E9ABE132-8B45-0822-F99F-2BE97E846A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340158CF-6B79-9C01-DD6D-BBB743A1D8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6213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68D82F4E-A823-DB64-413C-EA8CD3948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F57DC4AD-FFC4-328B-CE66-7991FB1662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A469DAB8-ABA4-5666-2901-9197E39CE3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00179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E377A6CC-B730-821A-DE8F-0485B93D2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A73F2C34-63DA-900B-AB7E-12087FDA3C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99349A4C-8737-DBDD-9884-71DC295A42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89650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71FFA1F2-093D-6054-1691-14E78452B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CF8541ED-B91F-A86B-AD6F-5EA7ADAD9E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8CA80C0E-7222-56B9-033D-8588243242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9229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E87C257D-6DD8-3A2E-B15C-4AAED90AC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3E7AA95D-CD8C-0D37-4EE1-FD5F3AF605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A5977821-13DB-1155-175E-14B11305BB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2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498EBA2F-2619-819B-00D1-2857E2316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BFBFBCD3-327C-3CE8-DBF5-9F3A921D7D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076F8E3A-8384-A819-6032-3E6922F063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40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71FFA1F2-093D-6054-1691-14E78452B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CF8541ED-B91F-A86B-AD6F-5EA7ADAD9E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8CA80C0E-7222-56B9-033D-8588243242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2113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71FFA1F2-093D-6054-1691-14E78452B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CF8541ED-B91F-A86B-AD6F-5EA7ADAD9E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8CA80C0E-7222-56B9-033D-8588243242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5042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71FFA1F2-093D-6054-1691-14E78452B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CF8541ED-B91F-A86B-AD6F-5EA7ADAD9E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8CA80C0E-7222-56B9-033D-8588243242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4006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71FFA1F2-093D-6054-1691-14E78452B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CF8541ED-B91F-A86B-AD6F-5EA7ADAD9E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8CA80C0E-7222-56B9-033D-8588243242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94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="" xmlns:a16="http://schemas.microsoft.com/office/drawing/2014/main" id="{AEDFEE1B-A837-3DFB-70E1-47D440134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="" xmlns:a16="http://schemas.microsoft.com/office/drawing/2014/main" id="{045AF4A8-28C0-F083-78C3-C416ECA5D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="" xmlns:a16="http://schemas.microsoft.com/office/drawing/2014/main" id="{EFDA8B9F-1486-9E46-61FF-282F4CB157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2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126467" y="1987600"/>
            <a:ext cx="5060000" cy="28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E6CCDDE-7AB3-D923-3E3E-7E7F1BA32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49103" y="5689842"/>
            <a:ext cx="760176" cy="75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5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3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02" name="Google Shape;102;p13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3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3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3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6" name="Google Shape;106;p1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hasCustomPrompt="1"/>
          </p:nvPr>
        </p:nvSpPr>
        <p:spPr>
          <a:xfrm>
            <a:off x="15103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"/>
          </p:nvPr>
        </p:nvSpPr>
        <p:spPr>
          <a:xfrm>
            <a:off x="1510333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title" idx="3" hasCustomPrompt="1"/>
          </p:nvPr>
        </p:nvSpPr>
        <p:spPr>
          <a:xfrm>
            <a:off x="45675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4"/>
          </p:nvPr>
        </p:nvSpPr>
        <p:spPr>
          <a:xfrm>
            <a:off x="4567417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5" hasCustomPrompt="1"/>
          </p:nvPr>
        </p:nvSpPr>
        <p:spPr>
          <a:xfrm>
            <a:off x="7624484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6"/>
          </p:nvPr>
        </p:nvSpPr>
        <p:spPr>
          <a:xfrm>
            <a:off x="7624500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16" name="Google Shape;116;p14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4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4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4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9168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5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25" name="Google Shape;125;p15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5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5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5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" name="Google Shape;129;p1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591853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44" name="Google Shape;144;p1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1" name="Google Shape;151;p17"/>
          <p:cNvSpPr/>
          <p:nvPr/>
        </p:nvSpPr>
        <p:spPr>
          <a:xfrm rot="10800000" flipH="1">
            <a:off x="9997901" y="5498786"/>
            <a:ext cx="171911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3307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54" name="Google Shape;154;p1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1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953467" y="2150333"/>
            <a:ext cx="4535200" cy="252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6096000" y="713333"/>
            <a:ext cx="4932400" cy="543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3471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9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63" name="Google Shape;163;p19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9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9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1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0813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71" name="Google Shape;171;p2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5" name="Google Shape;175;p2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0"/>
          <p:cNvSpPr txBox="1">
            <a:spLocks noGrp="1"/>
          </p:cNvSpPr>
          <p:nvPr>
            <p:ph type="ctrTitle"/>
          </p:nvPr>
        </p:nvSpPr>
        <p:spPr>
          <a:xfrm>
            <a:off x="3377600" y="862200"/>
            <a:ext cx="5436800" cy="13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3377600" y="2091000"/>
            <a:ext cx="54368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78" name="Google Shape;178;p20"/>
          <p:cNvSpPr txBox="1"/>
          <p:nvPr/>
        </p:nvSpPr>
        <p:spPr>
          <a:xfrm>
            <a:off x="3377600" y="4541100"/>
            <a:ext cx="5436800" cy="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 This template has been created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and content by 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Sandra Medina</a:t>
            </a:r>
            <a:endParaRPr sz="1333" b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414725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1" y="3541832"/>
            <a:ext cx="5239951" cy="3316203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21"/>
          <p:cNvSpPr/>
          <p:nvPr/>
        </p:nvSpPr>
        <p:spPr>
          <a:xfrm>
            <a:off x="8246180" y="0"/>
            <a:ext cx="3945813" cy="1651709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>
            <a:off x="1" y="1"/>
            <a:ext cx="953452" cy="13915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21"/>
          <p:cNvSpPr/>
          <p:nvPr/>
        </p:nvSpPr>
        <p:spPr>
          <a:xfrm>
            <a:off x="10842572" y="5936466"/>
            <a:ext cx="1344877" cy="921535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15177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33"/>
            <a:ext cx="12192007" cy="6858065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9420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56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6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48" name="Google Shape;48;p6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/>
          <p:nvPr/>
        </p:nvSpPr>
        <p:spPr>
          <a:xfrm rot="10800000">
            <a:off x="474965" y="54987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>
            <a:off x="9999698" y="4519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609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4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67" name="Google Shape;67;p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" name="Google Shape;71;p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805800" y="1551000"/>
            <a:ext cx="8580400" cy="3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781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41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925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51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30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81510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1470364" y="1987601"/>
            <a:ext cx="9251273" cy="13744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IN" sz="373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Hazardous chemical in Pharmaceutical chemistry lab</a:t>
            </a:r>
            <a:endParaRPr sz="373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Google Shape;378;p27">
            <a:extLst>
              <a:ext uri="{FF2B5EF4-FFF2-40B4-BE49-F238E27FC236}">
                <a16:creationId xmlns="" xmlns:a16="http://schemas.microsoft.com/office/drawing/2014/main" id="{50AE18C7-007F-8BDF-CC45-46E757CEABC8}"/>
              </a:ext>
            </a:extLst>
          </p:cNvPr>
          <p:cNvSpPr txBox="1">
            <a:spLocks/>
          </p:cNvSpPr>
          <p:nvPr/>
        </p:nvSpPr>
        <p:spPr>
          <a:xfrm>
            <a:off x="3899389" y="4747525"/>
            <a:ext cx="4393217" cy="1198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1219170">
              <a:lnSpc>
                <a:spcPct val="150000"/>
              </a:lnSpc>
            </a:pPr>
            <a:r>
              <a:rPr lang="en-IN" sz="1867" b="1" kern="0" dirty="0">
                <a:solidFill>
                  <a:srgbClr val="0954A7"/>
                </a:solidFill>
                <a:latin typeface="+mn-lt"/>
                <a:cs typeface="Poppins" panose="00000500000000000000" pitchFamily="2" charset="0"/>
              </a:rPr>
              <a:t>Dr. Trupti P. </a:t>
            </a:r>
            <a:r>
              <a:rPr lang="en-IN" sz="1867" b="1" kern="0" dirty="0" err="1">
                <a:solidFill>
                  <a:srgbClr val="0954A7"/>
                </a:solidFill>
                <a:latin typeface="+mn-lt"/>
                <a:cs typeface="Poppins" panose="00000500000000000000" pitchFamily="2" charset="0"/>
              </a:rPr>
              <a:t>Durgawale</a:t>
            </a:r>
            <a:endParaRPr lang="en-IN" sz="1867" b="1" kern="0" dirty="0">
              <a:solidFill>
                <a:srgbClr val="0954A7"/>
              </a:solidFill>
              <a:latin typeface="+mn-lt"/>
              <a:cs typeface="Poppins" panose="00000500000000000000" pitchFamily="2" charset="0"/>
            </a:endParaRPr>
          </a:p>
          <a:p>
            <a:pPr algn="ctr" defTabSz="1219170"/>
            <a:r>
              <a:rPr lang="en-IN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algn="ctr" defTabSz="1219170"/>
            <a:r>
              <a:rPr lang="en-IN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Pharmaceutical Chemistry Krishna Institute of Pharmacy, </a:t>
            </a:r>
          </a:p>
          <a:p>
            <a:pPr algn="ctr" defTabSz="1219170"/>
            <a:r>
              <a:rPr lang="en-IN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Krishna Vishwa Vidyapeeth (Deemed to be University), Karad, Maharashtra,  INDIA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B1BAB6E-3891-DD32-0132-03FA112BBE65}"/>
              </a:ext>
            </a:extLst>
          </p:cNvPr>
          <p:cNvSpPr txBox="1"/>
          <p:nvPr/>
        </p:nvSpPr>
        <p:spPr>
          <a:xfrm>
            <a:off x="3047997" y="3835833"/>
            <a:ext cx="6096000" cy="407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867" kern="0" dirty="0">
                <a:solidFill>
                  <a:srgbClr val="210A26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Resource Person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1949" y="202433"/>
            <a:ext cx="111497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E. POISONS: -</a:t>
            </a:r>
          </a:p>
          <a:p>
            <a:endParaRPr lang="en-US" sz="2000" dirty="0" smtClean="0"/>
          </a:p>
          <a:p>
            <a:r>
              <a:rPr lang="en-US" sz="2000" dirty="0" smtClean="0"/>
              <a:t>Solids </a:t>
            </a:r>
            <a:r>
              <a:rPr lang="en-US" sz="2000" dirty="0"/>
              <a:t>or Liquids: -</a:t>
            </a:r>
          </a:p>
          <a:p>
            <a:r>
              <a:rPr lang="en-US" sz="2000" dirty="0"/>
              <a:t>1. In the mouth but not swallowed: - Spit out at once and wash repeatedly with water.</a:t>
            </a:r>
          </a:p>
          <a:p>
            <a:endParaRPr lang="en-US" sz="2000" dirty="0" smtClean="0"/>
          </a:p>
          <a:p>
            <a:r>
              <a:rPr lang="en-US" sz="2000" dirty="0" smtClean="0"/>
              <a:t>2</a:t>
            </a:r>
            <a:r>
              <a:rPr lang="en-US" sz="2000" dirty="0"/>
              <a:t>. If swallowed: - Call a doctor immediately. In the meanwhile, give an antidote according to the nature </a:t>
            </a:r>
            <a:r>
              <a:rPr lang="en-US" sz="2000" dirty="0" smtClean="0"/>
              <a:t>of the </a:t>
            </a:r>
            <a:r>
              <a:rPr lang="en-US" sz="2000" dirty="0"/>
              <a:t>poison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a) Acids (including oxalic acid): dilute by drinking water, followed by limewater or magnesia.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b) Caustic alkalis: dilute by drinking water, followed by vinegar, lemon or orange juice, or solutions of </a:t>
            </a:r>
            <a:r>
              <a:rPr lang="en-US" sz="2000" dirty="0" smtClean="0"/>
              <a:t>lactic or </a:t>
            </a:r>
            <a:r>
              <a:rPr lang="en-US" sz="2000" dirty="0"/>
              <a:t>citric acid. Milk may then be given but no emetics.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c) Salts of heavy metals: give milk or white of an egg.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d) Arsenic or mercury compound: give an emetic immediately, e.g., one teaspoonful of mustard, or </a:t>
            </a:r>
            <a:r>
              <a:rPr lang="en-US" sz="2000" dirty="0" smtClean="0"/>
              <a:t>one teaspoonful </a:t>
            </a:r>
            <a:r>
              <a:rPr lang="en-US" sz="2000" dirty="0"/>
              <a:t>of salt or zinc </a:t>
            </a:r>
            <a:r>
              <a:rPr lang="en-US" sz="2000" dirty="0" err="1"/>
              <a:t>sulphate</a:t>
            </a:r>
            <a:r>
              <a:rPr lang="en-US" sz="2000" dirty="0"/>
              <a:t>, in a cup of warm water.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70529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0271" y="454175"/>
            <a:ext cx="115529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F. GAS: -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Remove the victim to the open air and loosen clothing at neck. To counteract chlorine or bromine fumes </a:t>
            </a:r>
            <a:r>
              <a:rPr lang="en-US" sz="2000" dirty="0" err="1" smtClean="0"/>
              <a:t>ifinhaled</a:t>
            </a:r>
            <a:r>
              <a:rPr lang="en-US" sz="2000" dirty="0" smtClean="0"/>
              <a:t> </a:t>
            </a:r>
            <a:r>
              <a:rPr lang="en-US" sz="2000" dirty="0"/>
              <a:t>in only small amounts, inhale ammonia vapor or gargle with sodium bicarbonate </a:t>
            </a:r>
            <a:r>
              <a:rPr lang="en-US" sz="2000" dirty="0" err="1" smtClean="0"/>
              <a:t>solution.Afterwards</a:t>
            </a:r>
            <a:r>
              <a:rPr lang="en-US" sz="2000" dirty="0"/>
              <a:t>, the patient should suck eucalyptus oil-soaked cotton swabs or drink warm dilute peppermint </a:t>
            </a:r>
            <a:r>
              <a:rPr lang="en-US" sz="2000" dirty="0" smtClean="0"/>
              <a:t>or cinnamon </a:t>
            </a:r>
            <a:r>
              <a:rPr lang="en-US" sz="2000" dirty="0"/>
              <a:t>essence to smoothen the throat and lungs. If breathing has stopped, apply artificial respiration.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Call for Medical AID Immediately.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2576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EFC3F542-D4DD-0075-66FB-4AFAA880F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="" xmlns:a16="http://schemas.microsoft.com/office/drawing/2014/main" id="{2BCF9556-7020-BC12-0231-EA1FBC908D15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" sz="2000" kern="0" dirty="0">
                <a:solidFill>
                  <a:schemeClr val="accent2"/>
                </a:solidFill>
              </a:rPr>
              <a:t>Types of hazardous chemicals in Pharmaceutical in Pharmaceutical chemistry lab</a:t>
            </a:r>
            <a:endParaRPr lang="en-IN" sz="2000" kern="0" dirty="0">
              <a:solidFill>
                <a:schemeClr val="accent2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2F9BD910-7C5F-00BF-A8D8-FC363F28D0B7}"/>
              </a:ext>
            </a:extLst>
          </p:cNvPr>
          <p:cNvSpPr txBox="1"/>
          <p:nvPr/>
        </p:nvSpPr>
        <p:spPr>
          <a:xfrm>
            <a:off x="1179475" y="2136338"/>
            <a:ext cx="10216112" cy="2343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 Solvents (Flammable &amp; Toxic)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Methanol</a:t>
            </a:r>
            <a:r>
              <a:rPr lang="en-IN" sz="2000" dirty="0"/>
              <a:t> – Highly flammable, toxic if ingested or inhaled.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Ethanol</a:t>
            </a:r>
            <a:r>
              <a:rPr lang="en-IN" sz="2000" dirty="0"/>
              <a:t> – Flammable, can cause irritation and CNS effects.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Acetone</a:t>
            </a:r>
            <a:r>
              <a:rPr lang="en-IN" sz="2000" dirty="0"/>
              <a:t> – Highly flammable, irritant to eyes and skin.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Chloroform</a:t>
            </a:r>
            <a:r>
              <a:rPr lang="en-IN" sz="2000" dirty="0"/>
              <a:t> – Carcinogenic, toxic to liver and kidneys</a:t>
            </a:r>
            <a:r>
              <a:rPr lang="en-IN" sz="2000" dirty="0" smtClean="0"/>
              <a:t>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80229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11C414B7-CE92-7E64-936B-0587ADD2D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92D9F8A-80F6-95BD-9A77-E7BDFCF99883}"/>
              </a:ext>
            </a:extLst>
          </p:cNvPr>
          <p:cNvSpPr txBox="1"/>
          <p:nvPr/>
        </p:nvSpPr>
        <p:spPr>
          <a:xfrm>
            <a:off x="589935" y="489179"/>
            <a:ext cx="1080565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 Acids (Corrosive)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 smtClean="0"/>
              <a:t>Sulfuric </a:t>
            </a:r>
            <a:r>
              <a:rPr lang="en-IN" sz="2000" b="1" dirty="0"/>
              <a:t>Acid (H₂SO₄)</a:t>
            </a:r>
            <a:r>
              <a:rPr lang="en-IN" sz="2000" dirty="0"/>
              <a:t> – Strongly corrosive, causes severe burns.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 smtClean="0"/>
              <a:t>Nitric </a:t>
            </a:r>
            <a:r>
              <a:rPr lang="en-IN" sz="2000" b="1" dirty="0"/>
              <a:t>Acid (HNO₃)</a:t>
            </a:r>
            <a:r>
              <a:rPr lang="en-IN" sz="2000" dirty="0"/>
              <a:t> – Oxidizing acid, highly corrosive, can cause explosions with organics.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Perchloric Acid (</a:t>
            </a:r>
            <a:r>
              <a:rPr lang="en-IN" sz="2000" b="1" dirty="0" err="1"/>
              <a:t>HClO</a:t>
            </a:r>
            <a:r>
              <a:rPr lang="en-IN" sz="2000" b="1" dirty="0"/>
              <a:t>₄)</a:t>
            </a:r>
            <a:r>
              <a:rPr lang="en-IN" sz="2000" dirty="0"/>
              <a:t> – Strong oxidizer, forms explosive compounds.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Trifluoroacetic Acid (TFA)</a:t>
            </a:r>
            <a:r>
              <a:rPr lang="en-IN" sz="2000" dirty="0"/>
              <a:t> – Volatile, corrosive, and toxic.</a:t>
            </a:r>
          </a:p>
          <a:p>
            <a:pPr algn="ctr">
              <a:buNone/>
            </a:pPr>
            <a:r>
              <a:rPr lang="en-IN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Bases (Corrosive)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Sodium Hydroxide (NaOH)</a:t>
            </a:r>
            <a:r>
              <a:rPr lang="en-IN" sz="2000" dirty="0"/>
              <a:t> – Causes severe burns and eye damage.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Potassium Hydroxide (KOH)</a:t>
            </a:r>
            <a:r>
              <a:rPr lang="en-IN" sz="2000" dirty="0"/>
              <a:t> – Strongly caustic, causes skin and eye burns.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Ammonium Hydroxide (NH₄OH)</a:t>
            </a:r>
            <a:r>
              <a:rPr lang="en-IN" sz="2000" dirty="0"/>
              <a:t> – Releases ammonia gas, irritating to lungs and eyes.</a:t>
            </a:r>
          </a:p>
        </p:txBody>
      </p:sp>
    </p:spTree>
    <p:extLst>
      <p:ext uri="{BB962C8B-B14F-4D97-AF65-F5344CB8AC3E}">
        <p14:creationId xmlns:p14="http://schemas.microsoft.com/office/powerpoint/2010/main" val="549715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2E7E6F00-9F6C-991F-37D5-8A2D35276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C848455-9E52-5D3D-1111-A86DA1A9D68B}"/>
              </a:ext>
            </a:extLst>
          </p:cNvPr>
          <p:cNvSpPr txBox="1"/>
          <p:nvPr/>
        </p:nvSpPr>
        <p:spPr>
          <a:xfrm>
            <a:off x="1052051" y="481043"/>
            <a:ext cx="10245213" cy="5536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4. Reagents (Toxic &amp; Reactive)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2000" b="1" dirty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Sodium </a:t>
            </a:r>
            <a:r>
              <a:rPr lang="en-IN" sz="2000" b="1" dirty="0" err="1"/>
              <a:t>Azide</a:t>
            </a:r>
            <a:r>
              <a:rPr lang="en-IN" sz="2000" b="1" dirty="0"/>
              <a:t> (</a:t>
            </a:r>
            <a:r>
              <a:rPr lang="en-IN" sz="2000" b="1" dirty="0" err="1"/>
              <a:t>NaN</a:t>
            </a:r>
            <a:r>
              <a:rPr lang="en-IN" sz="2000" b="1" dirty="0"/>
              <a:t>₃)</a:t>
            </a:r>
            <a:r>
              <a:rPr lang="en-IN" sz="2000" dirty="0"/>
              <a:t> – Highly toxic, forms explosive metal </a:t>
            </a:r>
            <a:r>
              <a:rPr lang="en-IN" sz="2000" dirty="0" err="1"/>
              <a:t>azides</a:t>
            </a:r>
            <a:r>
              <a:rPr lang="en-IN" sz="2000" dirty="0"/>
              <a:t>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Hydrazine (N₂H₄)</a:t>
            </a:r>
            <a:r>
              <a:rPr lang="en-IN" sz="2000" dirty="0"/>
              <a:t> – Carcinogenic, flammable, and highly toxic.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Formaldehyde</a:t>
            </a:r>
            <a:r>
              <a:rPr lang="en-IN" sz="2000" dirty="0"/>
              <a:t> – Carcinogenic, respiratory and skin irritant.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Phenol</a:t>
            </a:r>
            <a:r>
              <a:rPr lang="en-IN" sz="2000" dirty="0"/>
              <a:t> – Causes severe burns, toxic if absorbed through the skin.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Bromine (Br₂)</a:t>
            </a:r>
            <a:r>
              <a:rPr lang="en-IN" sz="2000" dirty="0"/>
              <a:t> – Highly corrosive, causes severe burns and toxic fumes.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Iodine (I₂)</a:t>
            </a:r>
            <a:r>
              <a:rPr lang="en-IN" sz="2000" dirty="0"/>
              <a:t> – Can cause respiratory irritation and burns.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Thionyl Chloride (</a:t>
            </a:r>
            <a:r>
              <a:rPr lang="en-IN" sz="2000" b="1" dirty="0" err="1"/>
              <a:t>SOCl</a:t>
            </a:r>
            <a:r>
              <a:rPr lang="en-IN" sz="2000" b="1" dirty="0"/>
              <a:t>₂)</a:t>
            </a:r>
            <a:r>
              <a:rPr lang="en-IN" sz="2000" dirty="0"/>
              <a:t> – Reacts violently with water, releases toxic gases.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Phosgene (</a:t>
            </a:r>
            <a:r>
              <a:rPr lang="en-IN" sz="2000" b="1" dirty="0" err="1"/>
              <a:t>COCl</a:t>
            </a:r>
            <a:r>
              <a:rPr lang="en-IN" sz="2000" b="1" dirty="0"/>
              <a:t>₂)</a:t>
            </a:r>
            <a:r>
              <a:rPr lang="en-IN" sz="2000" dirty="0"/>
              <a:t> – Highly toxic gas, can cause fatal pulmonary </a:t>
            </a:r>
            <a:r>
              <a:rPr lang="en-IN" sz="2000" dirty="0" err="1"/>
              <a:t>edema</a:t>
            </a:r>
            <a:r>
              <a:rPr lang="en-IN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878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63F85A2E-AD0B-7F3A-32E3-F3ABC9052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9ADF627-B747-2A9C-A42C-D7D6025A9057}"/>
              </a:ext>
            </a:extLst>
          </p:cNvPr>
          <p:cNvSpPr txBox="1"/>
          <p:nvPr/>
        </p:nvSpPr>
        <p:spPr>
          <a:xfrm>
            <a:off x="787077" y="1169736"/>
            <a:ext cx="10232021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5.Metal Compounds (Toxic &amp; Environmental Hazards)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Mercury and its compounds</a:t>
            </a:r>
            <a:r>
              <a:rPr lang="en-IN" sz="2000" dirty="0">
                <a:latin typeface="+mj-lt"/>
              </a:rPr>
              <a:t> – Neurotoxic, hazardous to the environment.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Lead (Pb) compounds</a:t>
            </a:r>
            <a:r>
              <a:rPr lang="en-IN" sz="2000" dirty="0">
                <a:latin typeface="+mj-lt"/>
              </a:rPr>
              <a:t> – Neurotoxic and can accumulate in the body.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Cadmium (Cd) compounds</a:t>
            </a:r>
            <a:r>
              <a:rPr lang="en-IN" sz="2000" dirty="0">
                <a:latin typeface="+mj-lt"/>
              </a:rPr>
              <a:t> – Carcinogenic, causes kidney damage.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 smtClean="0">
                <a:effectLst/>
                <a:latin typeface="+mj-lt"/>
              </a:rPr>
              <a:t>Sodium </a:t>
            </a:r>
            <a:r>
              <a:rPr lang="en-US" sz="2000" b="1" i="0" dirty="0">
                <a:effectLst/>
                <a:latin typeface="+mj-lt"/>
              </a:rPr>
              <a:t>metal </a:t>
            </a:r>
            <a:r>
              <a:rPr lang="en-US" sz="2000" b="0" i="0" dirty="0">
                <a:effectLst/>
                <a:latin typeface="+mj-lt"/>
              </a:rPr>
              <a:t> </a:t>
            </a:r>
            <a:r>
              <a:rPr lang="en-US" sz="2000" dirty="0">
                <a:latin typeface="+mj-lt"/>
              </a:rPr>
              <a:t>avoiding contact with water or moisture, wearing appropriate protective gear (gloves, eye protection, and clothing), and storing it in a dry, inert gas </a:t>
            </a:r>
            <a:r>
              <a:rPr lang="en-US" sz="2000" dirty="0" err="1">
                <a:latin typeface="+mj-lt"/>
              </a:rPr>
              <a:t>environme</a:t>
            </a:r>
            <a:endParaRPr lang="en-IN" sz="2000" dirty="0">
              <a:latin typeface="+mj-lt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6. Peroxides &amp; Oxidizers (Explosive &amp; Reactive)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Hydrogen Peroxide (&gt;30%)</a:t>
            </a:r>
            <a:r>
              <a:rPr lang="en-IN" sz="2000" dirty="0">
                <a:latin typeface="+mj-lt"/>
              </a:rPr>
              <a:t> – Can cause severe burns, explosion hazard.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Sodium Peroxide (</a:t>
            </a:r>
            <a:r>
              <a:rPr lang="en-IN" sz="2000" b="1" dirty="0" err="1">
                <a:latin typeface="+mj-lt"/>
              </a:rPr>
              <a:t>Na₂O</a:t>
            </a:r>
            <a:r>
              <a:rPr lang="en-IN" sz="2000" b="1" dirty="0">
                <a:latin typeface="+mj-lt"/>
              </a:rPr>
              <a:t>₂)</a:t>
            </a:r>
            <a:r>
              <a:rPr lang="en-IN" sz="2000" dirty="0">
                <a:latin typeface="+mj-lt"/>
              </a:rPr>
              <a:t> – Strong oxidizer, reacts violently with water.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</a:rPr>
              <a:t>Potassium Permanganate (</a:t>
            </a:r>
            <a:r>
              <a:rPr lang="en-IN" sz="2000" b="1" dirty="0" err="1">
                <a:latin typeface="+mj-lt"/>
              </a:rPr>
              <a:t>KMnO</a:t>
            </a:r>
            <a:r>
              <a:rPr lang="en-IN" sz="2000" b="1" dirty="0">
                <a:latin typeface="+mj-lt"/>
              </a:rPr>
              <a:t>₄)</a:t>
            </a:r>
            <a:r>
              <a:rPr lang="en-IN" sz="2000" dirty="0">
                <a:latin typeface="+mj-lt"/>
              </a:rPr>
              <a:t> – Strong oxidizer, reacts violently with organics.55</a:t>
            </a:r>
          </a:p>
        </p:txBody>
      </p:sp>
    </p:spTree>
    <p:extLst>
      <p:ext uri="{BB962C8B-B14F-4D97-AF65-F5344CB8AC3E}">
        <p14:creationId xmlns:p14="http://schemas.microsoft.com/office/powerpoint/2010/main" val="1764398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BCB94C7D-3161-09FB-4EEB-36FAD2221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A5EEF79-E9D7-7370-60CE-6298C4EB88D9}"/>
              </a:ext>
            </a:extLst>
          </p:cNvPr>
          <p:cNvSpPr txBox="1"/>
          <p:nvPr/>
        </p:nvSpPr>
        <p:spPr>
          <a:xfrm>
            <a:off x="1510019" y="860154"/>
            <a:ext cx="9622172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7. Carcinogenic &amp; Mutagenic Agents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Ethidium Bromide (EtBr)</a:t>
            </a:r>
            <a:r>
              <a:rPr lang="en-IN" sz="2000" dirty="0"/>
              <a:t> – Mutagenic, can cause genetic damage.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Acrylamide</a:t>
            </a:r>
            <a:r>
              <a:rPr lang="en-IN" sz="2000" dirty="0"/>
              <a:t> – Carcinogenic and neurotoxic.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Benzidine</a:t>
            </a:r>
            <a:r>
              <a:rPr lang="en-IN" sz="2000" dirty="0"/>
              <a:t> – Highly carcinogenic, used in some reagent tests.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BE5265-D735-FB72-EE19-466CDDEAE4D9}"/>
              </a:ext>
            </a:extLst>
          </p:cNvPr>
          <p:cNvSpPr txBox="1"/>
          <p:nvPr/>
        </p:nvSpPr>
        <p:spPr>
          <a:xfrm>
            <a:off x="1577131" y="2612332"/>
            <a:ext cx="9622172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endParaRPr lang="en-IN" b="1" dirty="0"/>
          </a:p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8. Halogenated Solvents (Toxic &amp; Environmental Hazards)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Carbon Tetrachloride (</a:t>
            </a:r>
            <a:r>
              <a:rPr lang="en-IN" sz="2000" b="1" dirty="0" err="1"/>
              <a:t>CCl</a:t>
            </a:r>
            <a:r>
              <a:rPr lang="en-IN" sz="2000" b="1" dirty="0"/>
              <a:t>₄)</a:t>
            </a:r>
            <a:r>
              <a:rPr lang="en-IN" sz="2000" dirty="0"/>
              <a:t> – Carcinogenic, liver toxicant, depletes ozone.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Dichloromethane (DCM, </a:t>
            </a:r>
            <a:r>
              <a:rPr lang="en-IN" sz="2000" b="1" dirty="0" err="1"/>
              <a:t>CH₂Cl</a:t>
            </a:r>
            <a:r>
              <a:rPr lang="en-IN" sz="2000" b="1" dirty="0"/>
              <a:t>₂)</a:t>
            </a:r>
            <a:r>
              <a:rPr lang="en-IN" sz="2000" dirty="0"/>
              <a:t> – Volatile, causes CNS depression, possible carcinogen.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Chlorobenzene (</a:t>
            </a:r>
            <a:r>
              <a:rPr lang="en-IN" sz="2000" b="1" dirty="0" err="1"/>
              <a:t>C₆H₅Cl</a:t>
            </a:r>
            <a:r>
              <a:rPr lang="en-IN" sz="2000" b="1" dirty="0"/>
              <a:t>)</a:t>
            </a:r>
            <a:r>
              <a:rPr lang="en-IN" sz="2000" dirty="0"/>
              <a:t> – Toxic, flammable, environmental pollutant.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Tetrachloroethylene (</a:t>
            </a:r>
            <a:r>
              <a:rPr lang="en-IN" sz="2000" b="1" dirty="0" err="1"/>
              <a:t>C₂Cl</a:t>
            </a:r>
            <a:r>
              <a:rPr lang="en-IN" sz="2000" b="1" dirty="0"/>
              <a:t>₄)</a:t>
            </a:r>
            <a:r>
              <a:rPr lang="en-IN" sz="2000" dirty="0"/>
              <a:t> – Carcinogenic, toxic to liver and kidneys.</a:t>
            </a:r>
          </a:p>
        </p:txBody>
      </p:sp>
    </p:spTree>
    <p:extLst>
      <p:ext uri="{BB962C8B-B14F-4D97-AF65-F5344CB8AC3E}">
        <p14:creationId xmlns:p14="http://schemas.microsoft.com/office/powerpoint/2010/main" val="74653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1D2ACDE0-CCFC-FB5C-B383-DBEB2ABFE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BDCFDD6-2272-824B-0E3C-224D3E2BB931}"/>
              </a:ext>
            </a:extLst>
          </p:cNvPr>
          <p:cNvSpPr txBox="1"/>
          <p:nvPr/>
        </p:nvSpPr>
        <p:spPr>
          <a:xfrm>
            <a:off x="707923" y="838305"/>
            <a:ext cx="998804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9. Cyanides (Extremely Toxic &amp; Lethal)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 smtClean="0"/>
              <a:t>Potassium </a:t>
            </a:r>
            <a:r>
              <a:rPr lang="en-IN" sz="2000" b="1" dirty="0"/>
              <a:t>Cyanide (KCN)</a:t>
            </a:r>
            <a:r>
              <a:rPr lang="en-IN" sz="2000" dirty="0"/>
              <a:t> – Lethal in small amounts, inhibits cellular respiration.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Sodium Cyanide (</a:t>
            </a:r>
            <a:r>
              <a:rPr lang="en-IN" sz="2000" b="1" dirty="0" err="1"/>
              <a:t>NaCN</a:t>
            </a:r>
            <a:r>
              <a:rPr lang="en-IN" sz="2000" b="1" dirty="0"/>
              <a:t>)</a:t>
            </a:r>
            <a:r>
              <a:rPr lang="en-IN" sz="2000" dirty="0"/>
              <a:t> – Highly toxic, rapidly fatal if ingested or inhaled.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Cyanogen Bromide (</a:t>
            </a:r>
            <a:r>
              <a:rPr lang="en-IN" sz="2000" b="1" dirty="0" err="1"/>
              <a:t>CNBr</a:t>
            </a:r>
            <a:r>
              <a:rPr lang="en-IN" sz="2000" b="1" dirty="0"/>
              <a:t>)</a:t>
            </a:r>
            <a:r>
              <a:rPr lang="en-IN" sz="2000" dirty="0"/>
              <a:t> – Toxic gas, used in peptide synthesis.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DE0C738-AE75-390B-A049-B04625D6F4FB}"/>
              </a:ext>
            </a:extLst>
          </p:cNvPr>
          <p:cNvSpPr txBox="1"/>
          <p:nvPr/>
        </p:nvSpPr>
        <p:spPr>
          <a:xfrm>
            <a:off x="501445" y="2717439"/>
            <a:ext cx="11139949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endParaRPr lang="en-IN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IN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</a:t>
            </a: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Organophosphates (Neurotoxic &amp; Deadly)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Dimethyl Phosphate</a:t>
            </a:r>
            <a:r>
              <a:rPr lang="en-IN" sz="2000" dirty="0"/>
              <a:t> – Used in synthesis, highly toxic.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Paraoxon</a:t>
            </a:r>
            <a:r>
              <a:rPr lang="en-IN" sz="2000" dirty="0"/>
              <a:t> </a:t>
            </a:r>
            <a:r>
              <a:rPr lang="en-US" sz="2000" dirty="0"/>
              <a:t>is highly toxic and inhibits enzymes. It is </a:t>
            </a:r>
            <a:r>
              <a:rPr lang="en-IN" sz="2000" dirty="0"/>
              <a:t>used in nerve agent research.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Methyl Parathion</a:t>
            </a:r>
            <a:r>
              <a:rPr lang="en-IN" sz="2000" dirty="0"/>
              <a:t> – Neurotoxic, environmental hazard.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Sarin (GB) &amp; Tabun (GA)</a:t>
            </a:r>
            <a:r>
              <a:rPr lang="en-IN" sz="2000" dirty="0"/>
              <a:t> – Lethal nerve agents derived from pharmaceutical chemistry principles.</a:t>
            </a:r>
          </a:p>
        </p:txBody>
      </p:sp>
    </p:spTree>
    <p:extLst>
      <p:ext uri="{BB962C8B-B14F-4D97-AF65-F5344CB8AC3E}">
        <p14:creationId xmlns:p14="http://schemas.microsoft.com/office/powerpoint/2010/main" val="361655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EB3767CB-7364-5B65-39DE-246DB8566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0A219CE-8982-3FB1-26EE-DEB337E99941}"/>
              </a:ext>
            </a:extLst>
          </p:cNvPr>
          <p:cNvSpPr txBox="1"/>
          <p:nvPr/>
        </p:nvSpPr>
        <p:spPr>
          <a:xfrm>
            <a:off x="393290" y="821527"/>
            <a:ext cx="1179871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11. Perchlorates &amp; Nitrates (Explosive &amp; Reactive)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Ammonium Nitrate (NH₄NO₃)</a:t>
            </a:r>
            <a:r>
              <a:rPr lang="en-IN" sz="2000" dirty="0"/>
              <a:t> – Used in pharmaceutical explosives, unstable at high temperatures.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Sodium Perchlorate (</a:t>
            </a:r>
            <a:r>
              <a:rPr lang="en-IN" sz="2000" b="1" dirty="0" err="1"/>
              <a:t>NaClO</a:t>
            </a:r>
            <a:r>
              <a:rPr lang="en-IN" sz="2000" b="1" dirty="0"/>
              <a:t>₄)</a:t>
            </a:r>
            <a:r>
              <a:rPr lang="en-IN" sz="2000" dirty="0"/>
              <a:t> – Powerful oxidizer, explosive when mixed with organics.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Silver Nitrate (</a:t>
            </a:r>
            <a:r>
              <a:rPr lang="en-IN" sz="2000" b="1" dirty="0" err="1"/>
              <a:t>AgNO</a:t>
            </a:r>
            <a:r>
              <a:rPr lang="en-IN" sz="2000" b="1" dirty="0"/>
              <a:t>₃)</a:t>
            </a:r>
            <a:r>
              <a:rPr lang="en-IN" sz="2000" dirty="0"/>
              <a:t> – Corrosive, causes burns, stains skin.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CA77F43-830C-B642-0C1A-C3AB1D9BBB99}"/>
              </a:ext>
            </a:extLst>
          </p:cNvPr>
          <p:cNvSpPr txBox="1"/>
          <p:nvPr/>
        </p:nvSpPr>
        <p:spPr>
          <a:xfrm>
            <a:off x="907365" y="3039016"/>
            <a:ext cx="1087213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12. Gases &amp; Volatile Substances (Toxic &amp; Flammable)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Hydrogen Fluoride (HF)</a:t>
            </a:r>
            <a:r>
              <a:rPr lang="en-IN" sz="2000" dirty="0"/>
              <a:t> – Corrosive, penetrates skin, dissolves bones.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Chlorine Gas (Cl₂)</a:t>
            </a:r>
            <a:r>
              <a:rPr lang="en-IN" sz="2000" dirty="0"/>
              <a:t> – Toxic, causes lung damage, reacts violently with many chemicals.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Ethylene Oxide (C₂H₄O)</a:t>
            </a:r>
            <a:r>
              <a:rPr lang="en-IN" sz="2000" dirty="0"/>
              <a:t> – Carcinogenic, explosive, used in sterilization.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Nitrogen Dioxide (NO₂)</a:t>
            </a:r>
            <a:r>
              <a:rPr lang="en-IN" sz="2000" dirty="0"/>
              <a:t> – Respiratory toxin, causes pulmonary </a:t>
            </a:r>
            <a:r>
              <a:rPr lang="en-IN" sz="2000" dirty="0" err="1"/>
              <a:t>edema</a:t>
            </a:r>
            <a:r>
              <a:rPr lang="en-IN" sz="2000" dirty="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Ozone (O₃)</a:t>
            </a:r>
            <a:r>
              <a:rPr lang="en-IN" sz="2000" dirty="0"/>
              <a:t> – Highly reactive, causes lung irritation.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Carbon Monoxide (CO)</a:t>
            </a:r>
            <a:r>
              <a:rPr lang="en-IN" sz="2000" dirty="0"/>
              <a:t> – Binds to </a:t>
            </a:r>
            <a:r>
              <a:rPr lang="en-IN" sz="2000" dirty="0" err="1"/>
              <a:t>hemoglobin</a:t>
            </a:r>
            <a:r>
              <a:rPr lang="en-IN" sz="2000" dirty="0"/>
              <a:t>, leading to fatal asphyxiation.</a:t>
            </a:r>
          </a:p>
        </p:txBody>
      </p:sp>
    </p:spTree>
    <p:extLst>
      <p:ext uri="{BB962C8B-B14F-4D97-AF65-F5344CB8AC3E}">
        <p14:creationId xmlns:p14="http://schemas.microsoft.com/office/powerpoint/2010/main" val="935499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BB7D1963-7D9A-71E9-DC28-B9D97C0F1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982119E-3B3E-1299-223F-FC5CCF58F00D}"/>
              </a:ext>
            </a:extLst>
          </p:cNvPr>
          <p:cNvSpPr txBox="1"/>
          <p:nvPr/>
        </p:nvSpPr>
        <p:spPr>
          <a:xfrm>
            <a:off x="1006679" y="821202"/>
            <a:ext cx="1036040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13. Alkylating Agents (Carcinogenic &amp; DNA-Damaging)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Dimethyl </a:t>
            </a:r>
            <a:r>
              <a:rPr lang="en-IN" sz="2000" b="1" dirty="0" err="1"/>
              <a:t>Sulfate</a:t>
            </a:r>
            <a:r>
              <a:rPr lang="en-IN" sz="2000" b="1" dirty="0"/>
              <a:t> (DMS, (CH₃O)₂SO₂)</a:t>
            </a:r>
            <a:r>
              <a:rPr lang="en-IN" sz="2000" dirty="0"/>
              <a:t> – Lethal, causes DNA mutations, toxic to lungs and skin.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Methyl Iodide (CH₃I)</a:t>
            </a:r>
            <a:r>
              <a:rPr lang="en-IN" sz="2000" dirty="0"/>
              <a:t> – Carcinogenic, highly toxic, damages DNA.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Ethyl </a:t>
            </a:r>
            <a:r>
              <a:rPr lang="en-IN" sz="2000" b="1" dirty="0" err="1"/>
              <a:t>Methanesulfonate</a:t>
            </a:r>
            <a:r>
              <a:rPr lang="en-IN" sz="2000" b="1" dirty="0"/>
              <a:t> (EMS)</a:t>
            </a:r>
            <a:r>
              <a:rPr lang="en-IN" sz="2000" dirty="0"/>
              <a:t> – Mutagenic, used in pharmaceutical genetics research.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Nitrosamines (e.g., N-</a:t>
            </a:r>
            <a:r>
              <a:rPr lang="en-IN" sz="2000" b="1" dirty="0" err="1"/>
              <a:t>Nitrosodimethylamine</a:t>
            </a:r>
            <a:r>
              <a:rPr lang="en-IN" sz="2000" b="1" dirty="0"/>
              <a:t>, NDMA)</a:t>
            </a:r>
            <a:r>
              <a:rPr lang="en-IN" sz="2000" dirty="0"/>
              <a:t> – Potent carcinogens found in contaminated pharmaceuticals</a:t>
            </a:r>
            <a:r>
              <a:rPr lang="en-IN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AC0A5F0-0438-A16D-8E8B-D108D531903A}"/>
              </a:ext>
            </a:extLst>
          </p:cNvPr>
          <p:cNvSpPr txBox="1"/>
          <p:nvPr/>
        </p:nvSpPr>
        <p:spPr>
          <a:xfrm>
            <a:off x="1006679" y="2951547"/>
            <a:ext cx="1028490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endParaRPr lang="en-IN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buNone/>
            </a:pPr>
            <a:endParaRPr lang="en-IN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buNone/>
            </a:pPr>
            <a:r>
              <a:rPr lang="en-IN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</a:t>
            </a: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Heavy Metal Reagents (Persistent Toxicity &amp; Environmental Damage)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Arsenic Compounds (</a:t>
            </a:r>
            <a:r>
              <a:rPr lang="en-IN" sz="2000" b="1" dirty="0" err="1"/>
              <a:t>As₂O</a:t>
            </a:r>
            <a:r>
              <a:rPr lang="en-IN" sz="2000" b="1" dirty="0"/>
              <a:t>₃, </a:t>
            </a:r>
            <a:r>
              <a:rPr lang="en-IN" sz="2000" b="1" dirty="0" err="1"/>
              <a:t>AsH</a:t>
            </a:r>
            <a:r>
              <a:rPr lang="en-IN" sz="2000" b="1" dirty="0"/>
              <a:t>₃)</a:t>
            </a:r>
            <a:r>
              <a:rPr lang="en-IN" sz="2000" dirty="0"/>
              <a:t> – Carcinogenic, highly toxic, causes chronic poisoning.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Beryllium Compounds (</a:t>
            </a:r>
            <a:r>
              <a:rPr lang="en-IN" sz="2000" b="1" dirty="0" err="1"/>
              <a:t>BeF</a:t>
            </a:r>
            <a:r>
              <a:rPr lang="en-IN" sz="2000" b="1" dirty="0"/>
              <a:t>₂, </a:t>
            </a:r>
            <a:r>
              <a:rPr lang="en-IN" sz="2000" b="1" dirty="0" err="1"/>
              <a:t>BeCl</a:t>
            </a:r>
            <a:r>
              <a:rPr lang="en-IN" sz="2000" b="1" dirty="0"/>
              <a:t>₂)</a:t>
            </a:r>
            <a:r>
              <a:rPr lang="en-IN" sz="2000" dirty="0"/>
              <a:t> – Extremely toxic, lung carcinogen.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Thallium Compounds (</a:t>
            </a:r>
            <a:r>
              <a:rPr lang="en-IN" sz="2000" b="1" dirty="0" err="1"/>
              <a:t>Tl₂SO</a:t>
            </a:r>
            <a:r>
              <a:rPr lang="en-IN" sz="2000" b="1" dirty="0"/>
              <a:t>₄, </a:t>
            </a:r>
            <a:r>
              <a:rPr lang="en-IN" sz="2000" b="1" dirty="0" err="1"/>
              <a:t>TlNO</a:t>
            </a:r>
            <a:r>
              <a:rPr lang="en-IN" sz="2000" b="1" dirty="0"/>
              <a:t>₃)</a:t>
            </a:r>
            <a:r>
              <a:rPr lang="en-IN" sz="2000" dirty="0"/>
              <a:t> – Neurotoxic, used in some pharmaceutical testing.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Nickel Carbonyl (Ni(CO)₄)</a:t>
            </a:r>
            <a:r>
              <a:rPr lang="en-IN" sz="2000" dirty="0"/>
              <a:t> – Highly toxic gas, carcinogenic.</a:t>
            </a:r>
          </a:p>
        </p:txBody>
      </p:sp>
    </p:spTree>
    <p:extLst>
      <p:ext uri="{BB962C8B-B14F-4D97-AF65-F5344CB8AC3E}">
        <p14:creationId xmlns:p14="http://schemas.microsoft.com/office/powerpoint/2010/main" val="307997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DE0F429-98C0-D6B9-2B22-0A0EF75A3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="" xmlns:a16="http://schemas.microsoft.com/office/drawing/2014/main" id="{7C15EE37-E241-7170-B269-6589955CB217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" sz="5067" kern="0" dirty="0">
                <a:solidFill>
                  <a:schemeClr val="accent2"/>
                </a:solidFill>
              </a:rPr>
              <a:t>Learning Outcomes</a:t>
            </a:r>
            <a:endParaRPr lang="en-IN" sz="5067" kern="0" dirty="0">
              <a:solidFill>
                <a:schemeClr val="accent2"/>
              </a:solidFill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="" xmlns:a16="http://schemas.microsoft.com/office/drawing/2014/main" id="{E07F479E-022F-959A-3B6D-2D852A72EBE3}"/>
              </a:ext>
            </a:extLst>
          </p:cNvPr>
          <p:cNvSpPr txBox="1">
            <a:spLocks/>
          </p:cNvSpPr>
          <p:nvPr/>
        </p:nvSpPr>
        <p:spPr>
          <a:xfrm>
            <a:off x="2084177" y="2086700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/>
            <a:r>
              <a:rPr lang="en-US" sz="1867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completing this session, students will be able to:</a:t>
            </a:r>
            <a:endParaRPr lang="en-US" sz="1867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414856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67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</a:t>
            </a:r>
            <a:r>
              <a:rPr lang="en-US" sz="1867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hazardous chemicals are in the Pharmaceutical Chemistry Lab</a:t>
            </a:r>
          </a:p>
          <a:p>
            <a:pPr marL="609585" indent="-414856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67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handle it.Safety Precautions when handling it.</a:t>
            </a:r>
          </a:p>
          <a:p>
            <a:pPr marL="609585" indent="-414856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67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aid measures of Hazardous chemicals.</a:t>
            </a:r>
          </a:p>
          <a:p>
            <a:pPr marL="609585" indent="-414856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endParaRPr lang="en-US" sz="1867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414856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endParaRPr lang="en-US" sz="1867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245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3FBC1972-13E9-C09E-45D7-428448A1B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7B0362A-55EE-A14A-F020-F2B89BB6338B}"/>
              </a:ext>
            </a:extLst>
          </p:cNvPr>
          <p:cNvSpPr txBox="1"/>
          <p:nvPr/>
        </p:nvSpPr>
        <p:spPr>
          <a:xfrm>
            <a:off x="989900" y="1999936"/>
            <a:ext cx="9597005" cy="280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15. Strong Reducing &amp; Oxidizing Agents (Highly Reactive)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Lithium </a:t>
            </a:r>
            <a:r>
              <a:rPr lang="en-IN" sz="2000" b="1" dirty="0" err="1"/>
              <a:t>Aluminum</a:t>
            </a:r>
            <a:r>
              <a:rPr lang="en-IN" sz="2000" b="1" dirty="0"/>
              <a:t> Hydride (</a:t>
            </a:r>
            <a:r>
              <a:rPr lang="en-IN" sz="2000" b="1" dirty="0" err="1"/>
              <a:t>LiAlH</a:t>
            </a:r>
            <a:r>
              <a:rPr lang="en-IN" sz="2000" b="1" dirty="0"/>
              <a:t>₄)</a:t>
            </a:r>
            <a:r>
              <a:rPr lang="en-IN" sz="2000" dirty="0"/>
              <a:t> – Reacts violently with water, causes explosions.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Sodium Metal (Na)</a:t>
            </a:r>
            <a:r>
              <a:rPr lang="en-IN" sz="2000" dirty="0"/>
              <a:t> – Reacts explosively with water, burns in air.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Osmium Tetroxide (</a:t>
            </a:r>
            <a:r>
              <a:rPr lang="en-IN" sz="2000" b="1" dirty="0" err="1"/>
              <a:t>OsO</a:t>
            </a:r>
            <a:r>
              <a:rPr lang="en-IN" sz="2000" b="1" dirty="0"/>
              <a:t>₄)</a:t>
            </a:r>
            <a:r>
              <a:rPr lang="en-IN" sz="2000" dirty="0"/>
              <a:t> – Toxic, damages eyes and lungs.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Chromyl Chloride (</a:t>
            </a:r>
            <a:r>
              <a:rPr lang="en-IN" sz="2000" b="1" dirty="0" err="1"/>
              <a:t>CrO₂Cl</a:t>
            </a:r>
            <a:r>
              <a:rPr lang="en-IN" sz="2000" b="1" dirty="0"/>
              <a:t>₂)</a:t>
            </a:r>
            <a:r>
              <a:rPr lang="en-IN" sz="2000" dirty="0"/>
              <a:t> – Volatile, toxic, and carcinogenic.</a:t>
            </a:r>
          </a:p>
        </p:txBody>
      </p:sp>
    </p:spTree>
    <p:extLst>
      <p:ext uri="{BB962C8B-B14F-4D97-AF65-F5344CB8AC3E}">
        <p14:creationId xmlns:p14="http://schemas.microsoft.com/office/powerpoint/2010/main" val="787240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123CDABC-FD45-16F3-1BDB-5811A96BC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088CEF6-65CA-F76D-C3BF-21D0A36B5B44}"/>
              </a:ext>
            </a:extLst>
          </p:cNvPr>
          <p:cNvSpPr txBox="1"/>
          <p:nvPr/>
        </p:nvSpPr>
        <p:spPr>
          <a:xfrm>
            <a:off x="981512" y="1722937"/>
            <a:ext cx="9966121" cy="2811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16. Pharmaceutical Active Ingredients (Toxic in High Doses)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Warfarin (C₁₉H₁₆O₄)</a:t>
            </a:r>
            <a:r>
              <a:rPr lang="en-IN" dirty="0"/>
              <a:t> – Toxic anticoagulant, used in rat poison.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Colchicine (C₂₂H₂₅NO₆)</a:t>
            </a:r>
            <a:r>
              <a:rPr lang="en-IN" dirty="0"/>
              <a:t> – Extremely toxic, causes organ failure.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Digoxin (C₄₁H₆₄O₁₄)</a:t>
            </a:r>
            <a:r>
              <a:rPr lang="en-IN" dirty="0"/>
              <a:t> – Cardiotoxic, used in heart treatments.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Ergot Alkaloids (Ergotamine, LSD precursors)</a:t>
            </a:r>
            <a:r>
              <a:rPr lang="en-IN" dirty="0"/>
              <a:t> – Toxic, causes hallucinations and gangrene.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Botulinum Toxin (Botox, C. botulinum toxin)</a:t>
            </a:r>
            <a:r>
              <a:rPr lang="en-IN" dirty="0"/>
              <a:t> – Most potent neurotoxin known, used in medicine.</a:t>
            </a:r>
          </a:p>
        </p:txBody>
      </p:sp>
    </p:spTree>
    <p:extLst>
      <p:ext uri="{BB962C8B-B14F-4D97-AF65-F5344CB8AC3E}">
        <p14:creationId xmlns:p14="http://schemas.microsoft.com/office/powerpoint/2010/main" val="128881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941D4D05-77A4-AEE6-CE2C-831704AE3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F3903AC-A455-A5F0-7737-C2CE39CB0C29}"/>
              </a:ext>
            </a:extLst>
          </p:cNvPr>
          <p:cNvSpPr txBox="1"/>
          <p:nvPr/>
        </p:nvSpPr>
        <p:spPr>
          <a:xfrm>
            <a:off x="1275127" y="2415435"/>
            <a:ext cx="9160778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17. Radioactive Materials (Used in Drug Research)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Carbon-14 (¹⁴C)</a:t>
            </a:r>
            <a:r>
              <a:rPr lang="en-IN" sz="2000" dirty="0"/>
              <a:t> – Used in </a:t>
            </a:r>
            <a:r>
              <a:rPr lang="en-IN" sz="2000" dirty="0" err="1"/>
              <a:t>radiolabeled</a:t>
            </a:r>
            <a:r>
              <a:rPr lang="en-IN" sz="2000" dirty="0"/>
              <a:t> pharmaceuticals, emits beta radiation.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Tritium (³H)</a:t>
            </a:r>
            <a:r>
              <a:rPr lang="en-IN" sz="2000" dirty="0"/>
              <a:t> – Used in drug metabolism studies, radioactive hazard.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Iodine-131 (¹³¹I)</a:t>
            </a:r>
            <a:r>
              <a:rPr lang="en-IN" sz="2000" dirty="0"/>
              <a:t> – Used in thyroid treatments, highly radioactive.</a:t>
            </a:r>
          </a:p>
        </p:txBody>
      </p:sp>
    </p:spTree>
    <p:extLst>
      <p:ext uri="{BB962C8B-B14F-4D97-AF65-F5344CB8AC3E}">
        <p14:creationId xmlns:p14="http://schemas.microsoft.com/office/powerpoint/2010/main" val="1633165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0E416005-43E5-2C59-29D9-15E769E59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75EFC4C-1DEF-1DFA-263B-2D280497E62C}"/>
              </a:ext>
            </a:extLst>
          </p:cNvPr>
          <p:cNvSpPr txBox="1"/>
          <p:nvPr/>
        </p:nvSpPr>
        <p:spPr>
          <a:xfrm>
            <a:off x="1937858" y="1303812"/>
            <a:ext cx="7959055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 Safety Measures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/>
              <a:t>Always </a:t>
            </a:r>
            <a:r>
              <a:rPr lang="en-IN" sz="2000" b="1" dirty="0"/>
              <a:t>work in a fume hood</a:t>
            </a:r>
            <a:r>
              <a:rPr lang="en-IN" sz="2000" dirty="0"/>
              <a:t> with volatile chemicals.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Store chemicals properly</a:t>
            </a:r>
            <a:r>
              <a:rPr lang="en-IN" sz="2000" dirty="0"/>
              <a:t> (separate acids, bases, oxidizers).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Wear PPE</a:t>
            </a:r>
            <a:r>
              <a:rPr lang="en-IN" sz="2000" dirty="0"/>
              <a:t> (gloves, goggles, face shield for corrosives).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Dispose of waste safely</a:t>
            </a:r>
            <a:r>
              <a:rPr lang="en-IN" sz="2000" dirty="0"/>
              <a:t> (biohazards, heavy metals, and solvents need special disposal).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dirty="0"/>
              <a:t>Have emergency plans</a:t>
            </a:r>
            <a:r>
              <a:rPr lang="en-IN" sz="2000" dirty="0"/>
              <a:t> (spills, poisoning, fire).</a:t>
            </a:r>
          </a:p>
        </p:txBody>
      </p:sp>
    </p:spTree>
    <p:extLst>
      <p:ext uri="{BB962C8B-B14F-4D97-AF65-F5344CB8AC3E}">
        <p14:creationId xmlns:p14="http://schemas.microsoft.com/office/powerpoint/2010/main" val="3423107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9D8CD15E-B4C6-BB43-5CE3-64B7555E7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702CF56-1719-FBB9-1BF3-060B816C55F4}"/>
              </a:ext>
            </a:extLst>
          </p:cNvPr>
          <p:cNvSpPr txBox="1"/>
          <p:nvPr/>
        </p:nvSpPr>
        <p:spPr>
          <a:xfrm>
            <a:off x="889233" y="727949"/>
            <a:ext cx="994934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Case 1: Hydrofluoric Acid (HF) Spill on Skin</a:t>
            </a:r>
          </a:p>
          <a:p>
            <a:pPr>
              <a:buNone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Incident:</a:t>
            </a:r>
          </a:p>
          <a:p>
            <a:pPr>
              <a:buNone/>
            </a:pPr>
            <a:r>
              <a:rPr lang="en-US" sz="2000" dirty="0"/>
              <a:t>A lab worker accidentally spills </a:t>
            </a:r>
            <a:r>
              <a:rPr lang="en-US" sz="2000" b="1" dirty="0"/>
              <a:t>hydrofluoric acid (HF)</a:t>
            </a:r>
            <a:r>
              <a:rPr lang="en-US" sz="2000" dirty="0"/>
              <a:t> on their hand while transferring it to a reaction vessel. The chemical quickly penetrates the skin, causing extreme pain and deep tissue damage.</a:t>
            </a:r>
          </a:p>
          <a:p>
            <a:pPr>
              <a:buNone/>
            </a:pPr>
            <a:r>
              <a:rPr lang="en-US" sz="2000" b="1" dirty="0"/>
              <a:t>Hazards: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Highly corrosive</a:t>
            </a:r>
            <a:r>
              <a:rPr lang="en-US" sz="2000" dirty="0"/>
              <a:t>, dissolves skin and bones.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Systemic toxicity</a:t>
            </a:r>
            <a:r>
              <a:rPr lang="en-US" sz="2000" dirty="0"/>
              <a:t>, binds to calcium and magnesium in the blood, causing life-threatening hypocalcemia.</a:t>
            </a:r>
          </a:p>
          <a:p>
            <a:pPr>
              <a:buNone/>
            </a:pPr>
            <a:r>
              <a:rPr lang="en-US" sz="2000" b="1" dirty="0"/>
              <a:t>First Aid Measures: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Immediately remove contaminated clothing.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b="1" dirty="0"/>
              <a:t>Flush the affected area with running water</a:t>
            </a:r>
            <a:r>
              <a:rPr lang="en-US" sz="2000" dirty="0"/>
              <a:t> for at least </a:t>
            </a:r>
            <a:r>
              <a:rPr lang="en-US" sz="2000" b="1" dirty="0"/>
              <a:t>5 minutes</a:t>
            </a:r>
            <a:r>
              <a:rPr lang="en-US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Apply calcium gluconate gel</a:t>
            </a:r>
            <a:r>
              <a:rPr lang="en-US" sz="2000" dirty="0"/>
              <a:t> (2.5%) to the affected area to neutralize fluoride ions. If gel is unavailable, </a:t>
            </a:r>
            <a:r>
              <a:rPr lang="en-US" sz="2000" b="1" dirty="0"/>
              <a:t>soak the area in calcium gluconate solution</a:t>
            </a:r>
            <a:r>
              <a:rPr lang="en-US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Seek emergency medical help immediately!</a:t>
            </a:r>
            <a:r>
              <a:rPr lang="en-US" sz="2000" dirty="0"/>
              <a:t> HF burns may </a:t>
            </a:r>
            <a:r>
              <a:rPr lang="en-US" sz="2000" b="1" dirty="0"/>
              <a:t>not show immediate symptoms</a:t>
            </a:r>
            <a:r>
              <a:rPr lang="en-US" sz="2000" dirty="0"/>
              <a:t> but can cause severe internal damage.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For eye exposure:</a:t>
            </a:r>
            <a:r>
              <a:rPr lang="en-US" sz="2000" dirty="0"/>
              <a:t> Rinse the eyes continuously with saline or clean water for at least </a:t>
            </a:r>
            <a:r>
              <a:rPr lang="en-US" sz="2000" b="1" dirty="0"/>
              <a:t>15 minutes</a:t>
            </a:r>
            <a:r>
              <a:rPr lang="en-US" sz="2000" dirty="0"/>
              <a:t>, then seek urgent ophthalmic care.</a:t>
            </a:r>
          </a:p>
        </p:txBody>
      </p:sp>
    </p:spTree>
    <p:extLst>
      <p:ext uri="{BB962C8B-B14F-4D97-AF65-F5344CB8AC3E}">
        <p14:creationId xmlns:p14="http://schemas.microsoft.com/office/powerpoint/2010/main" val="3611865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1B757BF6-B7A3-3D10-2DB4-68BDE0D98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935EC12-E482-D1D7-8350-F9EE32115C15}"/>
              </a:ext>
            </a:extLst>
          </p:cNvPr>
          <p:cNvSpPr txBox="1"/>
          <p:nvPr/>
        </p:nvSpPr>
        <p:spPr>
          <a:xfrm>
            <a:off x="663903" y="576083"/>
            <a:ext cx="112076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Case 2: Cyanide Poisoning (Sodium Cyanide Inhalation)</a:t>
            </a:r>
          </a:p>
          <a:p>
            <a:pPr>
              <a:buNone/>
            </a:pPr>
            <a:r>
              <a:rPr lang="en-I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Incident:</a:t>
            </a:r>
          </a:p>
          <a:p>
            <a:pPr>
              <a:buNone/>
            </a:pPr>
            <a:r>
              <a:rPr lang="en-IN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en-IN" sz="2000" dirty="0"/>
              <a:t>A researcher accidentally inhales </a:t>
            </a:r>
            <a:r>
              <a:rPr lang="en-IN" sz="2000" dirty="0" err="1"/>
              <a:t>vapors</a:t>
            </a:r>
            <a:r>
              <a:rPr lang="en-IN" sz="2000" dirty="0"/>
              <a:t> while handling </a:t>
            </a:r>
            <a:r>
              <a:rPr lang="en-IN" sz="2000" b="1" dirty="0"/>
              <a:t>sodium cyanide (</a:t>
            </a:r>
            <a:r>
              <a:rPr lang="en-IN" sz="2000" b="1" dirty="0" err="1"/>
              <a:t>NaCN</a:t>
            </a:r>
            <a:r>
              <a:rPr lang="en-IN" sz="2000" b="1" dirty="0"/>
              <a:t>)</a:t>
            </a:r>
            <a:r>
              <a:rPr lang="en-IN" sz="2000" dirty="0"/>
              <a:t> in an acidic reaction, which releases </a:t>
            </a:r>
            <a:r>
              <a:rPr lang="en-IN" sz="2000" b="1" dirty="0"/>
              <a:t>hydrogen cyanide (HCN) gas</a:t>
            </a:r>
            <a:r>
              <a:rPr lang="en-IN" sz="2000" dirty="0"/>
              <a:t>. Within seconds, they experience dizziness, confusion, and breathing difficulty.</a:t>
            </a:r>
          </a:p>
          <a:p>
            <a:pPr>
              <a:buNone/>
            </a:pPr>
            <a:r>
              <a:rPr lang="en-IN" sz="2000" b="1" dirty="0"/>
              <a:t>Hazards: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Highly toxic</a:t>
            </a:r>
            <a:r>
              <a:rPr lang="en-IN" sz="2000" dirty="0"/>
              <a:t>, blocks oxygen transport, leading to rapid asphyxiation.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1" dirty="0"/>
              <a:t>Inhalation can be fatal</a:t>
            </a:r>
            <a:r>
              <a:rPr lang="en-IN" sz="2000" dirty="0"/>
              <a:t> within minutes.</a:t>
            </a:r>
          </a:p>
          <a:p>
            <a:pPr>
              <a:buNone/>
            </a:pPr>
            <a:r>
              <a:rPr lang="en-IN" sz="2000" b="1" dirty="0"/>
              <a:t>First Aid Measures:</a:t>
            </a:r>
          </a:p>
          <a:p>
            <a:pPr>
              <a:buFont typeface="+mj-lt"/>
              <a:buAutoNum type="arabicPeriod"/>
            </a:pPr>
            <a:r>
              <a:rPr lang="en-IN" sz="2000" b="1" dirty="0"/>
              <a:t>Immediately evacuate the victim to fresh air</a:t>
            </a:r>
            <a:r>
              <a:rPr lang="en-IN" sz="2000" dirty="0"/>
              <a:t> while avoiding exposure to yourself.</a:t>
            </a:r>
          </a:p>
          <a:p>
            <a:pPr>
              <a:buFont typeface="+mj-lt"/>
              <a:buAutoNum type="arabicPeriod"/>
            </a:pPr>
            <a:r>
              <a:rPr lang="en-IN" sz="2000" b="1" dirty="0"/>
              <a:t>Call for emergency medical help (911 or local emergency number).</a:t>
            </a:r>
            <a:endParaRPr lang="en-IN" sz="2000" dirty="0"/>
          </a:p>
          <a:p>
            <a:pPr>
              <a:buFont typeface="+mj-lt"/>
              <a:buAutoNum type="arabicPeriod"/>
            </a:pPr>
            <a:r>
              <a:rPr lang="en-IN" sz="2000" b="1" dirty="0"/>
              <a:t>Administer 100% oxygen</a:t>
            </a:r>
            <a:r>
              <a:rPr lang="en-IN" sz="2000" dirty="0"/>
              <a:t> using a mask, if available.</a:t>
            </a:r>
          </a:p>
          <a:p>
            <a:pPr>
              <a:buFont typeface="+mj-lt"/>
              <a:buAutoNum type="arabicPeriod"/>
            </a:pPr>
            <a:r>
              <a:rPr lang="en-IN" sz="2000" b="1" dirty="0"/>
              <a:t>Cyanide antidotes (if accessible):</a:t>
            </a:r>
            <a:endParaRPr lang="en-IN" sz="2000" dirty="0"/>
          </a:p>
          <a:p>
            <a:pPr marL="742950" lvl="1" indent="-285750">
              <a:buFont typeface="+mj-lt"/>
              <a:buAutoNum type="arabicPeriod"/>
            </a:pPr>
            <a:r>
              <a:rPr lang="en-IN" sz="2000" b="1" dirty="0"/>
              <a:t>Sodium thiosulfate</a:t>
            </a:r>
            <a:r>
              <a:rPr lang="en-IN" sz="2000" dirty="0"/>
              <a:t> (converts cyanide into a less toxic form).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N" sz="2000" b="1" dirty="0"/>
              <a:t>Hydroxocobalamin (</a:t>
            </a:r>
            <a:r>
              <a:rPr lang="en-IN" sz="2000" b="1" dirty="0" err="1"/>
              <a:t>Cyanokit</a:t>
            </a:r>
            <a:r>
              <a:rPr lang="en-IN" sz="2000" b="1" dirty="0"/>
              <a:t>)</a:t>
            </a:r>
            <a:r>
              <a:rPr lang="en-IN" sz="2000" dirty="0"/>
              <a:t> – Binds cyanide and neutralizes it.</a:t>
            </a:r>
          </a:p>
          <a:p>
            <a:pPr>
              <a:buFont typeface="+mj-lt"/>
              <a:buAutoNum type="arabicPeriod"/>
            </a:pPr>
            <a:r>
              <a:rPr lang="en-IN" sz="2000" b="1" dirty="0"/>
              <a:t>Do NOT perform mouth-to-mouth resuscitation</a:t>
            </a:r>
            <a:r>
              <a:rPr lang="en-IN" sz="2000" dirty="0"/>
              <a:t> if there is cyanide poisoning risk.</a:t>
            </a:r>
          </a:p>
          <a:p>
            <a:pPr>
              <a:buFont typeface="+mj-lt"/>
              <a:buAutoNum type="arabicPeriod"/>
            </a:pPr>
            <a:r>
              <a:rPr lang="en-IN" sz="2000" b="1" dirty="0"/>
              <a:t>Monitor breathing and heart rate</a:t>
            </a:r>
            <a:r>
              <a:rPr lang="en-IN" sz="2000" dirty="0"/>
              <a:t> until medical professionals arrive.</a:t>
            </a:r>
          </a:p>
        </p:txBody>
      </p:sp>
    </p:spTree>
    <p:extLst>
      <p:ext uri="{BB962C8B-B14F-4D97-AF65-F5344CB8AC3E}">
        <p14:creationId xmlns:p14="http://schemas.microsoft.com/office/powerpoint/2010/main" val="941816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03AB02C-F50A-A1EB-55D6-3D51069CE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00E3D3-EC90-97CD-0A4B-5D2F505A0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305" y="3073075"/>
            <a:ext cx="10285200" cy="94760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982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54FAF3B3-60A8-B457-3F21-3D358F556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>
            <a:extLst>
              <a:ext uri="{FF2B5EF4-FFF2-40B4-BE49-F238E27FC236}">
                <a16:creationId xmlns="" xmlns:a16="http://schemas.microsoft.com/office/drawing/2014/main" id="{DD5C83C1-EA57-F8D0-5DBC-B00949B23E43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5067" kern="0" dirty="0">
                <a:solidFill>
                  <a:schemeClr val="accent2"/>
                </a:solidFill>
              </a:rPr>
              <a:t>Contents</a:t>
            </a:r>
          </a:p>
        </p:txBody>
      </p:sp>
      <p:sp>
        <p:nvSpPr>
          <p:cNvPr id="3" name="Google Shape;1168;p36">
            <a:extLst>
              <a:ext uri="{FF2B5EF4-FFF2-40B4-BE49-F238E27FC236}">
                <a16:creationId xmlns="" xmlns:a16="http://schemas.microsoft.com/office/drawing/2014/main" id="{EE810634-E1F7-B7E0-B4F6-2C0A06CAFD6C}"/>
              </a:ext>
            </a:extLst>
          </p:cNvPr>
          <p:cNvSpPr txBox="1"/>
          <p:nvPr/>
        </p:nvSpPr>
        <p:spPr>
          <a:xfrm>
            <a:off x="2594000" y="1971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733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Definition of hazardous </a:t>
            </a:r>
            <a:r>
              <a:rPr lang="en-US" sz="1733" kern="0" dirty="0" smtClean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chemical, laboratory instructions</a:t>
            </a:r>
            <a:endParaRPr sz="1733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1169;p36">
            <a:extLst>
              <a:ext uri="{FF2B5EF4-FFF2-40B4-BE49-F238E27FC236}">
                <a16:creationId xmlns="" xmlns:a16="http://schemas.microsoft.com/office/drawing/2014/main" id="{CEFD8035-D7D9-9ABB-C954-E3BB5856A580}"/>
              </a:ext>
            </a:extLst>
          </p:cNvPr>
          <p:cNvSpPr/>
          <p:nvPr/>
        </p:nvSpPr>
        <p:spPr>
          <a:xfrm>
            <a:off x="13716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01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>
            <a:extLst>
              <a:ext uri="{FF2B5EF4-FFF2-40B4-BE49-F238E27FC236}">
                <a16:creationId xmlns="" xmlns:a16="http://schemas.microsoft.com/office/drawing/2014/main" id="{B6089686-3EED-176B-91F7-E9ED52238DE5}"/>
              </a:ext>
            </a:extLst>
          </p:cNvPr>
          <p:cNvSpPr txBox="1"/>
          <p:nvPr/>
        </p:nvSpPr>
        <p:spPr>
          <a:xfrm>
            <a:off x="2594000" y="3249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" sz="1733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List of Hazardous chemicals in Pharmaceutical chemistry lab</a:t>
            </a:r>
            <a:endParaRPr sz="1733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>
            <a:extLst>
              <a:ext uri="{FF2B5EF4-FFF2-40B4-BE49-F238E27FC236}">
                <a16:creationId xmlns="" xmlns:a16="http://schemas.microsoft.com/office/drawing/2014/main" id="{C89D7779-913B-1175-49D1-4920F023A183}"/>
              </a:ext>
            </a:extLst>
          </p:cNvPr>
          <p:cNvSpPr/>
          <p:nvPr/>
        </p:nvSpPr>
        <p:spPr>
          <a:xfrm>
            <a:off x="1371600" y="3249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02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>
            <a:extLst>
              <a:ext uri="{FF2B5EF4-FFF2-40B4-BE49-F238E27FC236}">
                <a16:creationId xmlns="" xmlns:a16="http://schemas.microsoft.com/office/drawing/2014/main" id="{05B44D88-18A4-9220-1A41-E510911DF70D}"/>
              </a:ext>
            </a:extLst>
          </p:cNvPr>
          <p:cNvSpPr txBox="1"/>
          <p:nvPr/>
        </p:nvSpPr>
        <p:spPr>
          <a:xfrm>
            <a:off x="2594000" y="4527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733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How to handle Hazardous chemical Safety precautions when handling it.</a:t>
            </a:r>
          </a:p>
        </p:txBody>
      </p:sp>
      <p:sp>
        <p:nvSpPr>
          <p:cNvPr id="10" name="Google Shape;1173;p36">
            <a:extLst>
              <a:ext uri="{FF2B5EF4-FFF2-40B4-BE49-F238E27FC236}">
                <a16:creationId xmlns="" xmlns:a16="http://schemas.microsoft.com/office/drawing/2014/main" id="{BD12BB9F-FB20-A857-BBC8-6E458DFC9002}"/>
              </a:ext>
            </a:extLst>
          </p:cNvPr>
          <p:cNvSpPr/>
          <p:nvPr/>
        </p:nvSpPr>
        <p:spPr>
          <a:xfrm>
            <a:off x="1371600" y="4527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03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1" name="Google Shape;1174;p36">
            <a:extLst>
              <a:ext uri="{FF2B5EF4-FFF2-40B4-BE49-F238E27FC236}">
                <a16:creationId xmlns="" xmlns:a16="http://schemas.microsoft.com/office/drawing/2014/main" id="{0DFC0272-7710-C58F-5DFC-1BE32F71C749}"/>
              </a:ext>
            </a:extLst>
          </p:cNvPr>
          <p:cNvSpPr txBox="1"/>
          <p:nvPr/>
        </p:nvSpPr>
        <p:spPr>
          <a:xfrm>
            <a:off x="7521600" y="1971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733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First aid Measure </a:t>
            </a:r>
          </a:p>
        </p:txBody>
      </p:sp>
      <p:sp>
        <p:nvSpPr>
          <p:cNvPr id="12" name="Google Shape;1175;p36">
            <a:extLst>
              <a:ext uri="{FF2B5EF4-FFF2-40B4-BE49-F238E27FC236}">
                <a16:creationId xmlns="" xmlns:a16="http://schemas.microsoft.com/office/drawing/2014/main" id="{7D02A630-74F2-98F2-494E-4970A43253AF}"/>
              </a:ext>
            </a:extLst>
          </p:cNvPr>
          <p:cNvSpPr/>
          <p:nvPr/>
        </p:nvSpPr>
        <p:spPr>
          <a:xfrm>
            <a:off x="62992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04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3" name="Google Shape;1176;p36">
            <a:extLst>
              <a:ext uri="{FF2B5EF4-FFF2-40B4-BE49-F238E27FC236}">
                <a16:creationId xmlns="" xmlns:a16="http://schemas.microsoft.com/office/drawing/2014/main" id="{5B3A2915-4AEE-BD61-F5BC-A4594843C20A}"/>
              </a:ext>
            </a:extLst>
          </p:cNvPr>
          <p:cNvSpPr txBox="1"/>
          <p:nvPr/>
        </p:nvSpPr>
        <p:spPr>
          <a:xfrm>
            <a:off x="7521600" y="3249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733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Case studies </a:t>
            </a:r>
          </a:p>
        </p:txBody>
      </p:sp>
      <p:sp>
        <p:nvSpPr>
          <p:cNvPr id="14" name="Google Shape;1177;p36">
            <a:extLst>
              <a:ext uri="{FF2B5EF4-FFF2-40B4-BE49-F238E27FC236}">
                <a16:creationId xmlns="" xmlns:a16="http://schemas.microsoft.com/office/drawing/2014/main" id="{A9F5E80C-5CC2-E7FA-5760-FBA640F43F89}"/>
              </a:ext>
            </a:extLst>
          </p:cNvPr>
          <p:cNvSpPr/>
          <p:nvPr/>
        </p:nvSpPr>
        <p:spPr>
          <a:xfrm>
            <a:off x="6299200" y="3249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05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>
            <a:extLst>
              <a:ext uri="{FF2B5EF4-FFF2-40B4-BE49-F238E27FC236}">
                <a16:creationId xmlns="" xmlns:a16="http://schemas.microsoft.com/office/drawing/2014/main" id="{61DC2795-8CC7-9484-4B78-F8F92255C818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18812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8" name="Google Shape;1181;p36">
            <a:extLst>
              <a:ext uri="{FF2B5EF4-FFF2-40B4-BE49-F238E27FC236}">
                <a16:creationId xmlns="" xmlns:a16="http://schemas.microsoft.com/office/drawing/2014/main" id="{B32AF8BF-DEBF-78E6-18C1-37194C080487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1881200" y="4268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9" name="Google Shape;1182;p36">
            <a:extLst>
              <a:ext uri="{FF2B5EF4-FFF2-40B4-BE49-F238E27FC236}">
                <a16:creationId xmlns="" xmlns:a16="http://schemas.microsoft.com/office/drawing/2014/main" id="{642497A4-8158-5ACA-73FF-D8F3DFF68C60}"/>
              </a:ext>
            </a:extLst>
          </p:cNvPr>
          <p:cNvCxnSpPr>
            <a:stCxn id="14" idx="0"/>
            <a:endCxn id="12" idx="4"/>
          </p:cNvCxnSpPr>
          <p:nvPr/>
        </p:nvCxnSpPr>
        <p:spPr>
          <a:xfrm rot="10800000">
            <a:off x="68088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5131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EA26D23A-AF3C-7C01-E6A9-A9A9A0E75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08765B4-D270-BB19-C158-14C37D789D33}"/>
              </a:ext>
            </a:extLst>
          </p:cNvPr>
          <p:cNvSpPr txBox="1"/>
          <p:nvPr/>
        </p:nvSpPr>
        <p:spPr>
          <a:xfrm>
            <a:off x="1553497" y="2415796"/>
            <a:ext cx="881953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>
                <a:solidFill>
                  <a:schemeClr val="accent2"/>
                </a:solidFill>
              </a:rPr>
              <a:t>What is a Hazardous Chemical?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hazardous chemical</a:t>
            </a:r>
            <a:r>
              <a:rPr lang="en-US" dirty="0"/>
              <a:t> is any substance that poses a risk to </a:t>
            </a:r>
            <a:r>
              <a:rPr lang="en-US" b="1" dirty="0"/>
              <a:t>health, safety, or the environment</a:t>
            </a:r>
            <a:r>
              <a:rPr lang="en-US" dirty="0"/>
              <a:t> due to its </a:t>
            </a:r>
            <a:r>
              <a:rPr lang="en-US" b="1" dirty="0"/>
              <a:t>toxic, corrosive, flammable, reactive, or explosive properties</a:t>
            </a:r>
            <a:r>
              <a:rPr lang="en-US" dirty="0"/>
              <a:t>. These chemicals can cause harm through </a:t>
            </a:r>
            <a:r>
              <a:rPr lang="en-US" b="1" dirty="0"/>
              <a:t>inhalation, ingestion, skin contact, or environmental exposure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347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03AB02C-F50A-A1EB-55D6-3D51069CE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586" y="1184811"/>
            <a:ext cx="108253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INTRODUCTION </a:t>
            </a:r>
            <a:r>
              <a:rPr lang="en-US" dirty="0"/>
              <a:t>TO CHEMICAL HANDLING AND SAFETY IN THE LABORATORY:</a:t>
            </a:r>
          </a:p>
          <a:p>
            <a:r>
              <a:rPr lang="en-US" dirty="0"/>
              <a:t>1.1 INSTRUCTIONS TO THE CANDIDATE: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Before entering in the Laboratory: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While working in the laboratory:</a:t>
            </a:r>
          </a:p>
          <a:p>
            <a:r>
              <a:rPr lang="en-US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728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03AB02C-F50A-A1EB-55D6-3D51069CE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7252" y="1510123"/>
            <a:ext cx="111792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1.2 FIRST AID TREATMENT IN CASE OF ACCIDENT OR INJURY:</a:t>
            </a:r>
          </a:p>
          <a:p>
            <a:r>
              <a:rPr lang="en-US" dirty="0"/>
              <a:t>A. BURNS: -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Burns caused by Dry Heat (e.g. by Flames, Hot Objects): - For slight burns in which skin is not burnt,</a:t>
            </a:r>
          </a:p>
          <a:p>
            <a:r>
              <a:rPr lang="en-US" dirty="0"/>
              <a:t>apply </a:t>
            </a:r>
            <a:r>
              <a:rPr lang="en-US" dirty="0" err="1"/>
              <a:t>burnol</a:t>
            </a:r>
            <a:r>
              <a:rPr lang="en-US" dirty="0"/>
              <a:t>. For more severe burns, call for medical aid.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Acid on the Skin: - Wash immediately and thoroughly with liberal quantity of water, then with saturated</a:t>
            </a:r>
          </a:p>
          <a:p>
            <a:r>
              <a:rPr lang="en-US" dirty="0"/>
              <a:t>sodium bicarbonate solution and finally with water.</a:t>
            </a:r>
          </a:p>
          <a:p>
            <a:r>
              <a:rPr lang="en-US" dirty="0"/>
              <a:t>3. Alkali on the Skin: - Wash immediately with a large volume of water, then with 1% acetic acid, and</a:t>
            </a:r>
          </a:p>
          <a:p>
            <a:r>
              <a:rPr lang="en-US" dirty="0"/>
              <a:t>finally with water.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9894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03AB02C-F50A-A1EB-55D6-3D51069CE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8929" y="2274838"/>
            <a:ext cx="10176387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B. CUTS: - If the cut is only a minor </a:t>
            </a:r>
            <a:r>
              <a:rPr lang="en-US" sz="2000" dirty="0"/>
              <a:t>one</a:t>
            </a:r>
            <a:r>
              <a:rPr lang="en-US" dirty="0"/>
              <a:t>, allow it to bleed for a few seconds; make sure that no glass particle remains. Apply a disinfectant (Rectified Spirit or Dettol) and bandage. For serious cuts, send for a doctor at once: meanwhile wash with a disinfectant and check bleeding by applying pressure immediately above the cut. Continuous pressure should not be maintained for more than five minutes.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074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="" xmlns:a16="http://schemas.microsoft.com/office/drawing/2014/main" id="{D03AB02C-F50A-A1EB-55D6-3D51069CE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439" y="612845"/>
            <a:ext cx="110022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C. EYE ACCIDENTS: -</a:t>
            </a:r>
          </a:p>
          <a:p>
            <a:r>
              <a:rPr lang="en-US" dirty="0"/>
              <a:t>In all cases, the patient must see a doctor, if the accident appears serious, medical aid should be summoned</a:t>
            </a:r>
          </a:p>
          <a:p>
            <a:r>
              <a:rPr lang="en-US" dirty="0"/>
              <a:t>immediately while first aid is applied.</a:t>
            </a:r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Acid in the eye,</a:t>
            </a:r>
          </a:p>
          <a:p>
            <a:r>
              <a:rPr lang="en-US" dirty="0"/>
              <a:t>If the acid is dilute: - Wash the eye repeatedly with 1% sodium bicarbonate solution in the eyecup.</a:t>
            </a:r>
          </a:p>
          <a:p>
            <a:r>
              <a:rPr lang="en-US" dirty="0"/>
              <a:t>If the acid is concentrated: - First wash the eye with a large amount of water and then continue with the</a:t>
            </a:r>
          </a:p>
          <a:p>
            <a:r>
              <a:rPr lang="en-US" dirty="0"/>
              <a:t>bicarbonate solution.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2. Caustic alkali in the eye: - (Serious!) Proceed as for acid in the eye, but wash with 1 % boric acid solution</a:t>
            </a:r>
          </a:p>
          <a:p>
            <a:r>
              <a:rPr lang="en-US" dirty="0"/>
              <a:t>in place of bicarbonate solution. Do not neglect to consult a Physician.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Bromine in the Eye: - (Serious!) Wash thoroughly with water and then immediately with 1% sodium</a:t>
            </a:r>
          </a:p>
          <a:p>
            <a:r>
              <a:rPr lang="en-US" dirty="0"/>
              <a:t>bicarbonate solution.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Glass in the Eye: - Remove loose glass very gently with forceps or by washing with water in an eyecup.</a:t>
            </a:r>
          </a:p>
          <a:p>
            <a:r>
              <a:rPr lang="en-US" dirty="0"/>
              <a:t>Call the Doctor Immediately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36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1380" y="1071911"/>
            <a:ext cx="97044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D. FIRES: -</a:t>
            </a:r>
          </a:p>
          <a:p>
            <a:r>
              <a:rPr lang="en-US" sz="2000" dirty="0"/>
              <a:t> • In the event of one's clothing catch fire, the victim should roll over on the ground or should </a:t>
            </a:r>
            <a:r>
              <a:rPr lang="en-US" sz="2000" dirty="0" smtClean="0"/>
              <a:t> be </a:t>
            </a:r>
            <a:r>
              <a:rPr lang="en-US" sz="2000" dirty="0"/>
              <a:t>covered with</a:t>
            </a:r>
          </a:p>
          <a:p>
            <a:r>
              <a:rPr lang="en-US" sz="2000" dirty="0"/>
              <a:t>a fire blanket. Fire extinguisher should not be directly used on a person.</a:t>
            </a:r>
          </a:p>
          <a:p>
            <a:r>
              <a:rPr lang="en-US" sz="2000" dirty="0"/>
              <a:t> • Inflammable solvents should be handled carefully.</a:t>
            </a:r>
          </a:p>
          <a:p>
            <a:endParaRPr lang="en-US" sz="2000" dirty="0" smtClean="0"/>
          </a:p>
          <a:p>
            <a:r>
              <a:rPr lang="en-US" sz="2000" dirty="0" smtClean="0"/>
              <a:t>1</a:t>
            </a:r>
            <a:r>
              <a:rPr lang="en-US" sz="2000" dirty="0"/>
              <a:t>. Carbon tetrachloride should not be used if sodium or potassium is present as violent explosions may result.</a:t>
            </a:r>
          </a:p>
          <a:p>
            <a:endParaRPr lang="en-US" sz="2000" dirty="0" smtClean="0"/>
          </a:p>
          <a:p>
            <a:r>
              <a:rPr lang="en-US" sz="2000" dirty="0" smtClean="0"/>
              <a:t>2</a:t>
            </a:r>
            <a:r>
              <a:rPr lang="en-US" sz="2000" dirty="0"/>
              <a:t>. The laboratory must be ventilated immediately and well.</a:t>
            </a:r>
          </a:p>
          <a:p>
            <a:endParaRPr lang="en-US" sz="2000" dirty="0" smtClean="0"/>
          </a:p>
          <a:p>
            <a:r>
              <a:rPr lang="en-US" sz="2000" dirty="0" smtClean="0"/>
              <a:t>3</a:t>
            </a:r>
            <a:r>
              <a:rPr lang="en-US" sz="2000" dirty="0"/>
              <a:t>. For burning oil or organic solvents, do not use water, as it will spread the fire. Mixture of sand and sodium</a:t>
            </a:r>
          </a:p>
          <a:p>
            <a:r>
              <a:rPr lang="en-US" sz="2000" dirty="0"/>
              <a:t>bicarbonate is very effective.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058491038"/>
      </p:ext>
    </p:extLst>
  </p:cSld>
  <p:clrMapOvr>
    <a:masterClrMapping/>
  </p:clrMapOvr>
</p:sld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2468</Words>
  <Application>Microsoft Office PowerPoint</Application>
  <PresentationFormat>Widescreen</PresentationFormat>
  <Paragraphs>217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Bebas Neue</vt:lpstr>
      <vt:lpstr>Calibri</vt:lpstr>
      <vt:lpstr>Poppins</vt:lpstr>
      <vt:lpstr>Poppins Black</vt:lpstr>
      <vt:lpstr>Proxima Nova</vt:lpstr>
      <vt:lpstr>Times New Roman</vt:lpstr>
      <vt:lpstr>Tips to Prepare for an Exam by Slidesgo</vt:lpstr>
      <vt:lpstr>Hazardous chemical in Pharmaceutical chemistry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chemical in Pharmaceutical chemistry lab</dc:title>
  <dc:creator>Vishwajeet Ghorpade</dc:creator>
  <cp:lastModifiedBy>Admin</cp:lastModifiedBy>
  <cp:revision>13</cp:revision>
  <dcterms:created xsi:type="dcterms:W3CDTF">2025-03-24T14:32:49Z</dcterms:created>
  <dcterms:modified xsi:type="dcterms:W3CDTF">2025-05-05T10:30:56Z</dcterms:modified>
</cp:coreProperties>
</file>