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7" r:id="rId2"/>
    <p:sldId id="288" r:id="rId3"/>
    <p:sldId id="291" r:id="rId4"/>
    <p:sldId id="293" r:id="rId5"/>
    <p:sldId id="314" r:id="rId6"/>
    <p:sldId id="294" r:id="rId7"/>
    <p:sldId id="316" r:id="rId8"/>
    <p:sldId id="315" r:id="rId9"/>
    <p:sldId id="300" r:id="rId10"/>
    <p:sldId id="317" r:id="rId11"/>
    <p:sldId id="318" r:id="rId12"/>
    <p:sldId id="296" r:id="rId13"/>
    <p:sldId id="320" r:id="rId14"/>
    <p:sldId id="319" r:id="rId15"/>
    <p:sldId id="301" r:id="rId16"/>
    <p:sldId id="321" r:id="rId17"/>
    <p:sldId id="302" r:id="rId18"/>
    <p:sldId id="303" r:id="rId19"/>
    <p:sldId id="305" r:id="rId20"/>
    <p:sldId id="304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90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BF9A04-42BA-496B-8A4B-8091A059D3F8}" type="datetimeFigureOut">
              <a:rPr lang="en-IN" smtClean="0"/>
              <a:t>23-05-2025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2134DF-7912-4F13-8675-DBCF056966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4195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:a16="http://schemas.microsoft.com/office/drawing/2014/main" id="{3715CD08-0D2F-9D1D-82BD-79092AE4E9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:a16="http://schemas.microsoft.com/office/drawing/2014/main" id="{D131C915-6446-95AF-C7A6-1545AF0C80C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:a16="http://schemas.microsoft.com/office/drawing/2014/main" id="{00C8494C-362C-2606-42A5-C4BB701EC46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273274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:a16="http://schemas.microsoft.com/office/drawing/2014/main" id="{B0B91B5E-3077-0816-068C-144CA7C9A4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:a16="http://schemas.microsoft.com/office/drawing/2014/main" id="{C09B5DA2-0C08-C81A-DB34-C0F0F284759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:a16="http://schemas.microsoft.com/office/drawing/2014/main" id="{D6D0D4E1-F631-D465-897F-747D8494A97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029701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:a16="http://schemas.microsoft.com/office/drawing/2014/main" id="{911270A1-9577-1EFF-1486-E448458CDA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:a16="http://schemas.microsoft.com/office/drawing/2014/main" id="{323B3BE9-FED7-FAB0-62F3-99A6CD4925C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:a16="http://schemas.microsoft.com/office/drawing/2014/main" id="{582947AB-89AE-343F-58CB-A474D8BD8D3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791980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:a16="http://schemas.microsoft.com/office/drawing/2014/main" id="{378EECED-BC6A-FE93-2969-1CA456876F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:a16="http://schemas.microsoft.com/office/drawing/2014/main" id="{BD80108B-301F-A395-A070-F878B84F479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:a16="http://schemas.microsoft.com/office/drawing/2014/main" id="{008C822D-84D7-3A75-CD24-721A2F23CFA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925903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:a16="http://schemas.microsoft.com/office/drawing/2014/main" id="{68C9BFDC-F685-2565-016F-CB90BE3910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:a16="http://schemas.microsoft.com/office/drawing/2014/main" id="{ECF045D1-E65B-0CBC-4CC1-EA334272AFD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:a16="http://schemas.microsoft.com/office/drawing/2014/main" id="{657621EE-2417-1B8E-40AA-D659E384064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100307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:a16="http://schemas.microsoft.com/office/drawing/2014/main" id="{AF8BD22A-414B-8FBD-DC3B-7CAB053AEC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:a16="http://schemas.microsoft.com/office/drawing/2014/main" id="{BB64DF75-0287-0BCC-823F-7FDD286355C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:a16="http://schemas.microsoft.com/office/drawing/2014/main" id="{2CBF202B-5BDF-31A6-83F2-4AA99FF115E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712348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:a16="http://schemas.microsoft.com/office/drawing/2014/main" id="{908B4F56-DAC5-DC11-411D-F809709800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:a16="http://schemas.microsoft.com/office/drawing/2014/main" id="{58F3F4C4-AB15-22DA-04A0-6AACC3B2F68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:a16="http://schemas.microsoft.com/office/drawing/2014/main" id="{458DF546-4E3B-0A4A-EC26-79ABAA2C007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093158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:a16="http://schemas.microsoft.com/office/drawing/2014/main" id="{6F7D355C-6E72-42B4-43BB-C4240F1BB5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:a16="http://schemas.microsoft.com/office/drawing/2014/main" id="{80B2A2D6-BB68-ADEE-0692-07F12D1E6F8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:a16="http://schemas.microsoft.com/office/drawing/2014/main" id="{3BF4FDB7-5AAC-1D9F-BBB6-D99A8D439CD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482979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:a16="http://schemas.microsoft.com/office/drawing/2014/main" id="{39867730-BB89-C7EA-DD9B-7AD3148DE8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:a16="http://schemas.microsoft.com/office/drawing/2014/main" id="{42723D9B-4ED1-1D0B-0C5A-926CC711150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:a16="http://schemas.microsoft.com/office/drawing/2014/main" id="{9A050368-24F1-E52E-3861-3A8787A2D90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716786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:a16="http://schemas.microsoft.com/office/drawing/2014/main" id="{1A474BD0-D972-FC82-10BA-3AE0352CB2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:a16="http://schemas.microsoft.com/office/drawing/2014/main" id="{A94E3D7C-3A5F-CAEB-F381-D7AE1A479A7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:a16="http://schemas.microsoft.com/office/drawing/2014/main" id="{9B545D32-2515-9D4A-1246-AD57ED90A7D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15612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:a16="http://schemas.microsoft.com/office/drawing/2014/main" id="{83148F48-3355-39E6-557C-FE0F7CD7B9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:a16="http://schemas.microsoft.com/office/drawing/2014/main" id="{9E565785-1924-25EE-CB27-4E1411105D9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:a16="http://schemas.microsoft.com/office/drawing/2014/main" id="{4F6FBC04-07E8-9115-82A5-50E93EADA7C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195872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:a16="http://schemas.microsoft.com/office/drawing/2014/main" id="{14E1B7CF-C08D-49FB-4422-997D8877E0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:a16="http://schemas.microsoft.com/office/drawing/2014/main" id="{7D46D33A-52EA-4BD3-EBE2-33E1D0E54BE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:a16="http://schemas.microsoft.com/office/drawing/2014/main" id="{2B76A224-537F-94D0-AA93-B1C332222CA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709488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:a16="http://schemas.microsoft.com/office/drawing/2014/main" id="{E87C257D-6DD8-3A2E-B15C-4AAED90ACB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:a16="http://schemas.microsoft.com/office/drawing/2014/main" id="{3E7AA95D-CD8C-0D37-4EE1-FD5F3AF6051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:a16="http://schemas.microsoft.com/office/drawing/2014/main" id="{A5977821-13DB-1155-175E-14B11305BB2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44249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:a16="http://schemas.microsoft.com/office/drawing/2014/main" id="{498EBA2F-2619-819B-00D1-2857E23169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:a16="http://schemas.microsoft.com/office/drawing/2014/main" id="{BFBFBCD3-327C-3CE8-DBF5-9F3A921D7D4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:a16="http://schemas.microsoft.com/office/drawing/2014/main" id="{076F8E3A-8384-A819-6032-3E6922F0635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65402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:a16="http://schemas.microsoft.com/office/drawing/2014/main" id="{B8592140-4923-AEDD-8F23-55216B52E8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:a16="http://schemas.microsoft.com/office/drawing/2014/main" id="{E9430E42-0798-15AA-7911-AA7DC6487EF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:a16="http://schemas.microsoft.com/office/drawing/2014/main" id="{BBD4C0A4-102A-D71F-3D77-BF4DC4E9EDA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861872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:a16="http://schemas.microsoft.com/office/drawing/2014/main" id="{AEDFEE1B-A837-3DFB-70E1-47D4401343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:a16="http://schemas.microsoft.com/office/drawing/2014/main" id="{045AF4A8-28C0-F083-78C3-C416ECA5D65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:a16="http://schemas.microsoft.com/office/drawing/2014/main" id="{EFDA8B9F-1486-9E46-61FF-282F4CB157A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770240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:a16="http://schemas.microsoft.com/office/drawing/2014/main" id="{986A4740-B1A7-49D4-EA61-79259A6A0B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:a16="http://schemas.microsoft.com/office/drawing/2014/main" id="{E423E7A7-5D8A-FF5F-A70A-B4DE1D65200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:a16="http://schemas.microsoft.com/office/drawing/2014/main" id="{8778E21B-3269-383A-27DF-F4B8F8EC661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808840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:a16="http://schemas.microsoft.com/office/drawing/2014/main" id="{1E15F634-778B-EA86-FC58-A18216C5AB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:a16="http://schemas.microsoft.com/office/drawing/2014/main" id="{250F570E-1865-FD1C-97EC-3C90F4EF9DF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:a16="http://schemas.microsoft.com/office/drawing/2014/main" id="{005A6E60-808E-C0CF-05AF-2EFED54E0CA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780910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:a16="http://schemas.microsoft.com/office/drawing/2014/main" id="{1BB27C60-B019-C1E4-D2CB-769B706091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:a16="http://schemas.microsoft.com/office/drawing/2014/main" id="{DEBCC291-9DBD-10ED-0218-1DCDEE7B042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:a16="http://schemas.microsoft.com/office/drawing/2014/main" id="{2AD97CD7-C396-F875-DEDE-AC9AD2129C6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55632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s://bit.ly/3A1uf1Q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10" name="Google Shape;10;p2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4" name="Google Shape;14;p2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1126467" y="1987600"/>
            <a:ext cx="5060000" cy="288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067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E6CCDDE-7AB3-D923-3E3E-7E7F1BA3274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049103" y="5689842"/>
            <a:ext cx="760176" cy="757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552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Google Shape;91;p11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92" name="Google Shape;92;p11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" name="Google Shape;93;p11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" name="Google Shape;94;p11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" name="Google Shape;95;p11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96" name="Google Shape;96;p11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7" name="Google Shape;97;p11"/>
          <p:cNvSpPr txBox="1">
            <a:spLocks noGrp="1"/>
          </p:cNvSpPr>
          <p:nvPr>
            <p:ph type="title" hasCustomPrompt="1"/>
          </p:nvPr>
        </p:nvSpPr>
        <p:spPr>
          <a:xfrm>
            <a:off x="1712000" y="2077967"/>
            <a:ext cx="8768000" cy="201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9pPr>
          </a:lstStyle>
          <a:p>
            <a:r>
              <a:t>xx%</a:t>
            </a:r>
          </a:p>
        </p:txBody>
      </p:sp>
      <p:sp>
        <p:nvSpPr>
          <p:cNvPr id="98" name="Google Shape;98;p11"/>
          <p:cNvSpPr txBox="1">
            <a:spLocks noGrp="1"/>
          </p:cNvSpPr>
          <p:nvPr>
            <p:ph type="subTitle" idx="1"/>
          </p:nvPr>
        </p:nvSpPr>
        <p:spPr>
          <a:xfrm>
            <a:off x="1712000" y="4092833"/>
            <a:ext cx="8768000" cy="9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72516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302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oogle Shape;101;p13"/>
          <p:cNvGrpSpPr/>
          <p:nvPr/>
        </p:nvGrpSpPr>
        <p:grpSpPr>
          <a:xfrm flipH="1">
            <a:off x="-30" y="0"/>
            <a:ext cx="12192059" cy="6858000"/>
            <a:chOff x="0" y="0"/>
            <a:chExt cx="9144044" cy="5143500"/>
          </a:xfrm>
        </p:grpSpPr>
        <p:sp>
          <p:nvSpPr>
            <p:cNvPr id="102" name="Google Shape;102;p13"/>
            <p:cNvSpPr/>
            <p:nvPr/>
          </p:nvSpPr>
          <p:spPr>
            <a:xfrm>
              <a:off x="46" y="0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3" name="Google Shape;103;p13"/>
            <p:cNvSpPr/>
            <p:nvPr/>
          </p:nvSpPr>
          <p:spPr>
            <a:xfrm rot="10800000">
              <a:off x="5864993" y="5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4" name="Google Shape;104;p13"/>
            <p:cNvSpPr/>
            <p:nvPr/>
          </p:nvSpPr>
          <p:spPr>
            <a:xfrm rot="10800000">
              <a:off x="0" y="291048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5" name="Google Shape;105;p13"/>
            <p:cNvSpPr/>
            <p:nvPr/>
          </p:nvSpPr>
          <p:spPr>
            <a:xfrm rot="10800000">
              <a:off x="8341755" y="3972706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06" name="Google Shape;106;p13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7" name="Google Shape;107;p13"/>
          <p:cNvSpPr txBox="1">
            <a:spLocks noGrp="1"/>
          </p:cNvSpPr>
          <p:nvPr>
            <p:ph type="title" hasCustomPrompt="1"/>
          </p:nvPr>
        </p:nvSpPr>
        <p:spPr>
          <a:xfrm>
            <a:off x="1510317" y="2607033"/>
            <a:ext cx="3057200" cy="791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467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08" name="Google Shape;108;p13"/>
          <p:cNvSpPr txBox="1">
            <a:spLocks noGrp="1"/>
          </p:cNvSpPr>
          <p:nvPr>
            <p:ph type="subTitle" idx="1"/>
          </p:nvPr>
        </p:nvSpPr>
        <p:spPr>
          <a:xfrm>
            <a:off x="1510333" y="3673367"/>
            <a:ext cx="3057200" cy="1198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09" name="Google Shape;109;p13"/>
          <p:cNvSpPr txBox="1">
            <a:spLocks noGrp="1"/>
          </p:cNvSpPr>
          <p:nvPr>
            <p:ph type="title" idx="2"/>
          </p:nvPr>
        </p:nvSpPr>
        <p:spPr>
          <a:xfrm>
            <a:off x="953467" y="713333"/>
            <a:ext cx="10285200" cy="947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endParaRPr/>
          </a:p>
        </p:txBody>
      </p:sp>
      <p:sp>
        <p:nvSpPr>
          <p:cNvPr id="110" name="Google Shape;110;p13"/>
          <p:cNvSpPr txBox="1">
            <a:spLocks noGrp="1"/>
          </p:cNvSpPr>
          <p:nvPr>
            <p:ph type="title" idx="3" hasCustomPrompt="1"/>
          </p:nvPr>
        </p:nvSpPr>
        <p:spPr>
          <a:xfrm>
            <a:off x="4567517" y="2607033"/>
            <a:ext cx="3057200" cy="791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467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11" name="Google Shape;111;p13"/>
          <p:cNvSpPr txBox="1">
            <a:spLocks noGrp="1"/>
          </p:cNvSpPr>
          <p:nvPr>
            <p:ph type="subTitle" idx="4"/>
          </p:nvPr>
        </p:nvSpPr>
        <p:spPr>
          <a:xfrm>
            <a:off x="4567417" y="3673367"/>
            <a:ext cx="3057200" cy="1198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12" name="Google Shape;112;p13"/>
          <p:cNvSpPr txBox="1">
            <a:spLocks noGrp="1"/>
          </p:cNvSpPr>
          <p:nvPr>
            <p:ph type="title" idx="5" hasCustomPrompt="1"/>
          </p:nvPr>
        </p:nvSpPr>
        <p:spPr>
          <a:xfrm>
            <a:off x="7624484" y="2607033"/>
            <a:ext cx="3057200" cy="791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467">
                <a:solidFill>
                  <a:schemeClr val="accent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13" name="Google Shape;113;p13"/>
          <p:cNvSpPr txBox="1">
            <a:spLocks noGrp="1"/>
          </p:cNvSpPr>
          <p:nvPr>
            <p:ph type="subTitle" idx="6"/>
          </p:nvPr>
        </p:nvSpPr>
        <p:spPr>
          <a:xfrm>
            <a:off x="7624500" y="3673367"/>
            <a:ext cx="3057200" cy="1198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6040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Section header 1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Google Shape;115;p14"/>
          <p:cNvGrpSpPr/>
          <p:nvPr/>
        </p:nvGrpSpPr>
        <p:grpSpPr>
          <a:xfrm flipH="1">
            <a:off x="-30" y="0"/>
            <a:ext cx="12192059" cy="6858000"/>
            <a:chOff x="0" y="0"/>
            <a:chExt cx="9144044" cy="5143500"/>
          </a:xfrm>
        </p:grpSpPr>
        <p:sp>
          <p:nvSpPr>
            <p:cNvPr id="116" name="Google Shape;116;p14"/>
            <p:cNvSpPr/>
            <p:nvPr/>
          </p:nvSpPr>
          <p:spPr>
            <a:xfrm>
              <a:off x="46" y="0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" name="Google Shape;117;p14"/>
            <p:cNvSpPr/>
            <p:nvPr/>
          </p:nvSpPr>
          <p:spPr>
            <a:xfrm rot="10800000">
              <a:off x="5864993" y="5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" name="Google Shape;118;p14"/>
            <p:cNvSpPr/>
            <p:nvPr/>
          </p:nvSpPr>
          <p:spPr>
            <a:xfrm rot="10800000">
              <a:off x="0" y="291048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" name="Google Shape;119;p14"/>
            <p:cNvSpPr/>
            <p:nvPr/>
          </p:nvSpPr>
          <p:spPr>
            <a:xfrm rot="10800000">
              <a:off x="8341755" y="3972706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20" name="Google Shape;120;p14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1" name="Google Shape;121;p14"/>
          <p:cNvSpPr txBox="1">
            <a:spLocks noGrp="1"/>
          </p:cNvSpPr>
          <p:nvPr>
            <p:ph type="title"/>
          </p:nvPr>
        </p:nvSpPr>
        <p:spPr>
          <a:xfrm>
            <a:off x="6096000" y="3234000"/>
            <a:ext cx="4597600" cy="194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22" name="Google Shape;122;p14"/>
          <p:cNvSpPr txBox="1">
            <a:spLocks noGrp="1"/>
          </p:cNvSpPr>
          <p:nvPr>
            <p:ph type="title" idx="2" hasCustomPrompt="1"/>
          </p:nvPr>
        </p:nvSpPr>
        <p:spPr>
          <a:xfrm>
            <a:off x="6096000" y="1595267"/>
            <a:ext cx="4597600" cy="146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6916870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 header 2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4" name="Google Shape;124;p15"/>
          <p:cNvGrpSpPr/>
          <p:nvPr/>
        </p:nvGrpSpPr>
        <p:grpSpPr>
          <a:xfrm flipH="1">
            <a:off x="-30" y="0"/>
            <a:ext cx="12192059" cy="6858000"/>
            <a:chOff x="0" y="0"/>
            <a:chExt cx="9144044" cy="5143500"/>
          </a:xfrm>
        </p:grpSpPr>
        <p:sp>
          <p:nvSpPr>
            <p:cNvPr id="125" name="Google Shape;125;p15"/>
            <p:cNvSpPr/>
            <p:nvPr/>
          </p:nvSpPr>
          <p:spPr>
            <a:xfrm>
              <a:off x="46" y="0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6" name="Google Shape;126;p15"/>
            <p:cNvSpPr/>
            <p:nvPr/>
          </p:nvSpPr>
          <p:spPr>
            <a:xfrm rot="10800000">
              <a:off x="5864993" y="5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" name="Google Shape;127;p15"/>
            <p:cNvSpPr/>
            <p:nvPr/>
          </p:nvSpPr>
          <p:spPr>
            <a:xfrm rot="10800000">
              <a:off x="0" y="291048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8" name="Google Shape;128;p15"/>
            <p:cNvSpPr/>
            <p:nvPr/>
          </p:nvSpPr>
          <p:spPr>
            <a:xfrm rot="10800000">
              <a:off x="8341755" y="3972706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29" name="Google Shape;129;p15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0" name="Google Shape;130;p15"/>
          <p:cNvSpPr txBox="1">
            <a:spLocks noGrp="1"/>
          </p:cNvSpPr>
          <p:nvPr>
            <p:ph type="title"/>
          </p:nvPr>
        </p:nvSpPr>
        <p:spPr>
          <a:xfrm>
            <a:off x="6096000" y="3234000"/>
            <a:ext cx="4597600" cy="194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31" name="Google Shape;131;p15"/>
          <p:cNvSpPr txBox="1">
            <a:spLocks noGrp="1"/>
          </p:cNvSpPr>
          <p:nvPr>
            <p:ph type="title" idx="2" hasCustomPrompt="1"/>
          </p:nvPr>
        </p:nvSpPr>
        <p:spPr>
          <a:xfrm>
            <a:off x="6096000" y="1595267"/>
            <a:ext cx="4597600" cy="146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5918530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Title and text 1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" name="Google Shape;143;p17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144" name="Google Shape;144;p17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5" name="Google Shape;145;p17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6" name="Google Shape;146;p17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7" name="Google Shape;147;p17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48" name="Google Shape;148;p17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9" name="Google Shape;149;p17"/>
          <p:cNvSpPr txBox="1">
            <a:spLocks noGrp="1"/>
          </p:cNvSpPr>
          <p:nvPr>
            <p:ph type="title"/>
          </p:nvPr>
        </p:nvSpPr>
        <p:spPr>
          <a:xfrm>
            <a:off x="953467" y="713333"/>
            <a:ext cx="10285200" cy="947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endParaRPr/>
          </a:p>
        </p:txBody>
      </p:sp>
      <p:sp>
        <p:nvSpPr>
          <p:cNvPr id="150" name="Google Shape;150;p17"/>
          <p:cNvSpPr txBox="1">
            <a:spLocks noGrp="1"/>
          </p:cNvSpPr>
          <p:nvPr>
            <p:ph type="body" idx="1"/>
          </p:nvPr>
        </p:nvSpPr>
        <p:spPr>
          <a:xfrm>
            <a:off x="953400" y="1660933"/>
            <a:ext cx="10285200" cy="4483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Poppins"/>
              <a:buAutoNum type="arabi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1219170" lvl="1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alphaL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828754" lvl="2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romanL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2438339" lvl="3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arabi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3047924" lvl="4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alphaL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3657509" lvl="5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romanL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4267093" lvl="6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arabi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4876678" lvl="7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alphaL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5486263" lvl="8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romanL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151" name="Google Shape;151;p17"/>
          <p:cNvSpPr/>
          <p:nvPr/>
        </p:nvSpPr>
        <p:spPr>
          <a:xfrm rot="10800000" flipH="1">
            <a:off x="9997901" y="5498786"/>
            <a:ext cx="1719113" cy="913348"/>
          </a:xfrm>
          <a:custGeom>
            <a:avLst/>
            <a:gdLst/>
            <a:ahLst/>
            <a:cxnLst/>
            <a:rect l="l" t="t" r="r" b="b"/>
            <a:pathLst>
              <a:path w="30174" h="16049" extrusionOk="0">
                <a:moveTo>
                  <a:pt x="1" y="1"/>
                </a:moveTo>
                <a:cubicBezTo>
                  <a:pt x="7986" y="12278"/>
                  <a:pt x="19203" y="16049"/>
                  <a:pt x="28402" y="16049"/>
                </a:cubicBezTo>
                <a:cubicBezTo>
                  <a:pt x="29002" y="16049"/>
                  <a:pt x="29593" y="16033"/>
                  <a:pt x="30174" y="16002"/>
                </a:cubicBezTo>
                <a:lnTo>
                  <a:pt x="30174" y="2248"/>
                </a:lnTo>
                <a:cubicBezTo>
                  <a:pt x="30174" y="1007"/>
                  <a:pt x="29168" y="1"/>
                  <a:pt x="2792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5330796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Title and text 2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Google Shape;153;p18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154" name="Google Shape;154;p18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5" name="Google Shape;155;p18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6" name="Google Shape;156;p18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" name="Google Shape;157;p18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58" name="Google Shape;158;p18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9" name="Google Shape;159;p18"/>
          <p:cNvSpPr txBox="1">
            <a:spLocks noGrp="1"/>
          </p:cNvSpPr>
          <p:nvPr>
            <p:ph type="title"/>
          </p:nvPr>
        </p:nvSpPr>
        <p:spPr>
          <a:xfrm>
            <a:off x="953467" y="2150333"/>
            <a:ext cx="4535200" cy="2526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endParaRPr/>
          </a:p>
        </p:txBody>
      </p:sp>
      <p:sp>
        <p:nvSpPr>
          <p:cNvPr id="160" name="Google Shape;160;p18"/>
          <p:cNvSpPr txBox="1">
            <a:spLocks noGrp="1"/>
          </p:cNvSpPr>
          <p:nvPr>
            <p:ph type="body" idx="1"/>
          </p:nvPr>
        </p:nvSpPr>
        <p:spPr>
          <a:xfrm>
            <a:off x="6096000" y="713333"/>
            <a:ext cx="4932400" cy="5431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"/>
              <a:buFont typeface="Poppins"/>
              <a:buAutoNum type="arabi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1219170" lvl="1" indent="-414856" rtl="0">
              <a:lnSpc>
                <a:spcPct val="115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alphaL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828754" lvl="2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romanL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2438339" lvl="3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arabi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3047924" lvl="4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alphaL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3657509" lvl="5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romanL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4267093" lvl="6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arabi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4876678" lvl="7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alphaL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5486263" lvl="8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romanL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934714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 only 1"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" name="Google Shape;162;p19"/>
          <p:cNvGrpSpPr/>
          <p:nvPr/>
        </p:nvGrpSpPr>
        <p:grpSpPr>
          <a:xfrm flipH="1">
            <a:off x="-30" y="0"/>
            <a:ext cx="12192059" cy="6858000"/>
            <a:chOff x="0" y="0"/>
            <a:chExt cx="9144044" cy="5143500"/>
          </a:xfrm>
        </p:grpSpPr>
        <p:sp>
          <p:nvSpPr>
            <p:cNvPr id="163" name="Google Shape;163;p19"/>
            <p:cNvSpPr/>
            <p:nvPr/>
          </p:nvSpPr>
          <p:spPr>
            <a:xfrm>
              <a:off x="46" y="0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4" name="Google Shape;164;p19"/>
            <p:cNvSpPr/>
            <p:nvPr/>
          </p:nvSpPr>
          <p:spPr>
            <a:xfrm rot="10800000">
              <a:off x="5864993" y="5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5" name="Google Shape;165;p19"/>
            <p:cNvSpPr/>
            <p:nvPr/>
          </p:nvSpPr>
          <p:spPr>
            <a:xfrm rot="10800000">
              <a:off x="0" y="291048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" name="Google Shape;166;p19"/>
            <p:cNvSpPr/>
            <p:nvPr/>
          </p:nvSpPr>
          <p:spPr>
            <a:xfrm rot="10800000">
              <a:off x="8341755" y="3972706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67" name="Google Shape;167;p19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8" name="Google Shape;168;p19"/>
          <p:cNvSpPr txBox="1">
            <a:spLocks noGrp="1"/>
          </p:cNvSpPr>
          <p:nvPr>
            <p:ph type="title"/>
          </p:nvPr>
        </p:nvSpPr>
        <p:spPr>
          <a:xfrm>
            <a:off x="953467" y="713333"/>
            <a:ext cx="10285200" cy="947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508137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0" name="Google Shape;170;p20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171" name="Google Shape;171;p20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2" name="Google Shape;172;p20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3" name="Google Shape;173;p20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4" name="Google Shape;174;p20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75" name="Google Shape;175;p20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6" name="Google Shape;176;p20"/>
          <p:cNvSpPr txBox="1">
            <a:spLocks noGrp="1"/>
          </p:cNvSpPr>
          <p:nvPr>
            <p:ph type="ctrTitle"/>
          </p:nvPr>
        </p:nvSpPr>
        <p:spPr>
          <a:xfrm>
            <a:off x="3377600" y="862200"/>
            <a:ext cx="5436800" cy="133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77" name="Google Shape;177;p20"/>
          <p:cNvSpPr txBox="1">
            <a:spLocks noGrp="1"/>
          </p:cNvSpPr>
          <p:nvPr>
            <p:ph type="subTitle" idx="1"/>
          </p:nvPr>
        </p:nvSpPr>
        <p:spPr>
          <a:xfrm>
            <a:off x="3377600" y="2091000"/>
            <a:ext cx="5436800" cy="16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2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78" name="Google Shape;178;p20"/>
          <p:cNvSpPr txBox="1"/>
          <p:nvPr/>
        </p:nvSpPr>
        <p:spPr>
          <a:xfrm>
            <a:off x="3377600" y="4541100"/>
            <a:ext cx="5436800" cy="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CREDITS: This template has been created by </a:t>
            </a:r>
            <a:r>
              <a:rPr lang="en" sz="1333" b="1">
                <a:solidFill>
                  <a:schemeClr val="dk1"/>
                </a:solidFill>
                <a:uFill>
                  <a:noFill/>
                </a:uFill>
                <a:latin typeface="Poppins"/>
                <a:ea typeface="Poppins"/>
                <a:cs typeface="Poppins"/>
                <a:sym typeface="Poppin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3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, and includes icons by </a:t>
            </a:r>
            <a:r>
              <a:rPr lang="en" sz="1333" b="1">
                <a:solidFill>
                  <a:schemeClr val="dk1"/>
                </a:solidFill>
                <a:uFill>
                  <a:noFill/>
                </a:uFill>
                <a:latin typeface="Poppins"/>
                <a:ea typeface="Poppins"/>
                <a:cs typeface="Poppins"/>
                <a:sym typeface="Poppin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3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, infographics &amp; images by </a:t>
            </a:r>
            <a:r>
              <a:rPr lang="en" sz="1333" b="1">
                <a:solidFill>
                  <a:schemeClr val="dk1"/>
                </a:solidFill>
                <a:uFill>
                  <a:noFill/>
                </a:uFill>
                <a:latin typeface="Poppins"/>
                <a:ea typeface="Poppins"/>
                <a:cs typeface="Poppins"/>
                <a:sym typeface="Poppin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1333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lang="en" sz="13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and content by </a:t>
            </a:r>
            <a:r>
              <a:rPr lang="en" sz="1333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Sandra Medina</a:t>
            </a:r>
            <a:endParaRPr sz="1333" b="1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  <p:extLst>
      <p:ext uri="{BB962C8B-B14F-4D97-AF65-F5344CB8AC3E}">
        <p14:creationId xmlns:p14="http://schemas.microsoft.com/office/powerpoint/2010/main" val="41472509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1"/>
          <p:cNvSpPr/>
          <p:nvPr/>
        </p:nvSpPr>
        <p:spPr>
          <a:xfrm>
            <a:off x="1" y="3541832"/>
            <a:ext cx="5239951" cy="3316203"/>
          </a:xfrm>
          <a:custGeom>
            <a:avLst/>
            <a:gdLst/>
            <a:ahLst/>
            <a:cxnLst/>
            <a:rect l="l" t="t" r="r" b="b"/>
            <a:pathLst>
              <a:path w="65606" h="41520" extrusionOk="0">
                <a:moveTo>
                  <a:pt x="3403" y="1"/>
                </a:moveTo>
                <a:cubicBezTo>
                  <a:pt x="1302" y="1"/>
                  <a:pt x="0" y="501"/>
                  <a:pt x="0" y="501"/>
                </a:cubicBezTo>
                <a:lnTo>
                  <a:pt x="0" y="41519"/>
                </a:lnTo>
                <a:lnTo>
                  <a:pt x="65606" y="41519"/>
                </a:lnTo>
                <a:cubicBezTo>
                  <a:pt x="65606" y="41519"/>
                  <a:pt x="61764" y="36094"/>
                  <a:pt x="53544" y="36094"/>
                </a:cubicBezTo>
                <a:cubicBezTo>
                  <a:pt x="52716" y="36094"/>
                  <a:pt x="51844" y="36149"/>
                  <a:pt x="50928" y="36270"/>
                </a:cubicBezTo>
                <a:cubicBezTo>
                  <a:pt x="49598" y="36445"/>
                  <a:pt x="48291" y="36548"/>
                  <a:pt x="47001" y="36548"/>
                </a:cubicBezTo>
                <a:cubicBezTo>
                  <a:pt x="38572" y="36548"/>
                  <a:pt x="30879" y="32171"/>
                  <a:pt x="22233" y="15274"/>
                </a:cubicBezTo>
                <a:cubicBezTo>
                  <a:pt x="15513" y="2141"/>
                  <a:pt x="7749" y="1"/>
                  <a:pt x="3403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1" name="Google Shape;181;p21"/>
          <p:cNvSpPr/>
          <p:nvPr/>
        </p:nvSpPr>
        <p:spPr>
          <a:xfrm>
            <a:off x="8246180" y="0"/>
            <a:ext cx="3945813" cy="1651709"/>
          </a:xfrm>
          <a:custGeom>
            <a:avLst/>
            <a:gdLst/>
            <a:ahLst/>
            <a:cxnLst/>
            <a:rect l="l" t="t" r="r" b="b"/>
            <a:pathLst>
              <a:path w="54415" h="22778" extrusionOk="0">
                <a:moveTo>
                  <a:pt x="1" y="1"/>
                </a:moveTo>
                <a:cubicBezTo>
                  <a:pt x="8129" y="521"/>
                  <a:pt x="14031" y="3075"/>
                  <a:pt x="17554" y="8487"/>
                </a:cubicBezTo>
                <a:cubicBezTo>
                  <a:pt x="24665" y="19420"/>
                  <a:pt x="34653" y="22777"/>
                  <a:pt x="42844" y="22777"/>
                </a:cubicBezTo>
                <a:cubicBezTo>
                  <a:pt x="47620" y="22777"/>
                  <a:pt x="51785" y="21636"/>
                  <a:pt x="54415" y="20190"/>
                </a:cubicBezTo>
                <a:lnTo>
                  <a:pt x="54415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2" name="Google Shape;182;p21"/>
          <p:cNvSpPr/>
          <p:nvPr/>
        </p:nvSpPr>
        <p:spPr>
          <a:xfrm>
            <a:off x="1" y="1"/>
            <a:ext cx="953452" cy="1391599"/>
          </a:xfrm>
          <a:custGeom>
            <a:avLst/>
            <a:gdLst/>
            <a:ahLst/>
            <a:cxnLst/>
            <a:rect l="l" t="t" r="r" b="b"/>
            <a:pathLst>
              <a:path w="9750" h="14230" extrusionOk="0">
                <a:moveTo>
                  <a:pt x="9514" y="1"/>
                </a:moveTo>
                <a:cubicBezTo>
                  <a:pt x="9495" y="2976"/>
                  <a:pt x="8470" y="5968"/>
                  <a:pt x="6716" y="8381"/>
                </a:cubicBezTo>
                <a:cubicBezTo>
                  <a:pt x="4969" y="10784"/>
                  <a:pt x="2623" y="12629"/>
                  <a:pt x="0" y="13955"/>
                </a:cubicBezTo>
                <a:lnTo>
                  <a:pt x="0" y="14230"/>
                </a:lnTo>
                <a:cubicBezTo>
                  <a:pt x="291" y="14084"/>
                  <a:pt x="580" y="13931"/>
                  <a:pt x="864" y="13771"/>
                </a:cubicBezTo>
                <a:cubicBezTo>
                  <a:pt x="3014" y="12568"/>
                  <a:pt x="4972" y="10986"/>
                  <a:pt x="6505" y="9048"/>
                </a:cubicBezTo>
                <a:cubicBezTo>
                  <a:pt x="8073" y="7064"/>
                  <a:pt x="9154" y="4732"/>
                  <a:pt x="9564" y="2231"/>
                </a:cubicBezTo>
                <a:cubicBezTo>
                  <a:pt x="9684" y="1495"/>
                  <a:pt x="9748" y="749"/>
                  <a:pt x="975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3" name="Google Shape;183;p21"/>
          <p:cNvSpPr/>
          <p:nvPr/>
        </p:nvSpPr>
        <p:spPr>
          <a:xfrm>
            <a:off x="10842572" y="5936466"/>
            <a:ext cx="1344877" cy="921535"/>
          </a:xfrm>
          <a:custGeom>
            <a:avLst/>
            <a:gdLst/>
            <a:ahLst/>
            <a:cxnLst/>
            <a:rect l="l" t="t" r="r" b="b"/>
            <a:pathLst>
              <a:path w="14230" h="9751" extrusionOk="0">
                <a:moveTo>
                  <a:pt x="14230" y="0"/>
                </a:moveTo>
                <a:cubicBezTo>
                  <a:pt x="13482" y="2"/>
                  <a:pt x="12735" y="67"/>
                  <a:pt x="11999" y="186"/>
                </a:cubicBezTo>
                <a:cubicBezTo>
                  <a:pt x="9498" y="596"/>
                  <a:pt x="7166" y="1677"/>
                  <a:pt x="5182" y="3246"/>
                </a:cubicBezTo>
                <a:cubicBezTo>
                  <a:pt x="3244" y="4777"/>
                  <a:pt x="1663" y="6735"/>
                  <a:pt x="458" y="8884"/>
                </a:cubicBezTo>
                <a:cubicBezTo>
                  <a:pt x="299" y="9170"/>
                  <a:pt x="146" y="9458"/>
                  <a:pt x="1" y="9750"/>
                </a:cubicBezTo>
                <a:lnTo>
                  <a:pt x="274" y="9750"/>
                </a:lnTo>
                <a:cubicBezTo>
                  <a:pt x="1601" y="7125"/>
                  <a:pt x="3446" y="4780"/>
                  <a:pt x="5850" y="3034"/>
                </a:cubicBezTo>
                <a:cubicBezTo>
                  <a:pt x="8263" y="1280"/>
                  <a:pt x="11254" y="256"/>
                  <a:pt x="14230" y="236"/>
                </a:cubicBezTo>
                <a:lnTo>
                  <a:pt x="1423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4" name="Google Shape;184;p21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4215177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3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18" name="Google Shape;18;p3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" name="Google Shape;19;p3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" name="Google Shape;21;p3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2" name="Google Shape;22;p3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" name="Google Shape;23;p3"/>
          <p:cNvSpPr txBox="1">
            <a:spLocks noGrp="1"/>
          </p:cNvSpPr>
          <p:nvPr>
            <p:ph type="title"/>
          </p:nvPr>
        </p:nvSpPr>
        <p:spPr>
          <a:xfrm>
            <a:off x="1498151" y="3234000"/>
            <a:ext cx="3695600" cy="194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title" idx="2" hasCustomPrompt="1"/>
          </p:nvPr>
        </p:nvSpPr>
        <p:spPr>
          <a:xfrm>
            <a:off x="1498151" y="1595267"/>
            <a:ext cx="3695600" cy="146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9333310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6" name="Google Shape;186;p22"/>
          <p:cNvGrpSpPr/>
          <p:nvPr/>
        </p:nvGrpSpPr>
        <p:grpSpPr>
          <a:xfrm flipH="1">
            <a:off x="-2" y="-33"/>
            <a:ext cx="12192007" cy="6858065"/>
            <a:chOff x="0" y="25"/>
            <a:chExt cx="9144005" cy="5143549"/>
          </a:xfrm>
        </p:grpSpPr>
        <p:sp>
          <p:nvSpPr>
            <p:cNvPr id="187" name="Google Shape;187;p22"/>
            <p:cNvSpPr/>
            <p:nvPr/>
          </p:nvSpPr>
          <p:spPr>
            <a:xfrm>
              <a:off x="0" y="2426243"/>
              <a:ext cx="3712582" cy="2717331"/>
            </a:xfrm>
            <a:custGeom>
              <a:avLst/>
              <a:gdLst/>
              <a:ahLst/>
              <a:cxnLst/>
              <a:rect l="l" t="t" r="r" b="b"/>
              <a:pathLst>
                <a:path w="67108" h="49118" extrusionOk="0">
                  <a:moveTo>
                    <a:pt x="8389" y="1"/>
                  </a:moveTo>
                  <a:cubicBezTo>
                    <a:pt x="4054" y="1"/>
                    <a:pt x="0" y="2152"/>
                    <a:pt x="0" y="2152"/>
                  </a:cubicBezTo>
                  <a:lnTo>
                    <a:pt x="0" y="49117"/>
                  </a:lnTo>
                  <a:lnTo>
                    <a:pt x="67108" y="49117"/>
                  </a:lnTo>
                  <a:cubicBezTo>
                    <a:pt x="58580" y="32150"/>
                    <a:pt x="31936" y="35403"/>
                    <a:pt x="20920" y="32057"/>
                  </a:cubicBezTo>
                  <a:cubicBezTo>
                    <a:pt x="9902" y="28710"/>
                    <a:pt x="22099" y="12463"/>
                    <a:pt x="16084" y="3793"/>
                  </a:cubicBezTo>
                  <a:cubicBezTo>
                    <a:pt x="14068" y="886"/>
                    <a:pt x="11170" y="1"/>
                    <a:pt x="838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" name="Google Shape;188;p22"/>
            <p:cNvSpPr/>
            <p:nvPr/>
          </p:nvSpPr>
          <p:spPr>
            <a:xfrm>
              <a:off x="4490166" y="25"/>
              <a:ext cx="4653839" cy="2546605"/>
            </a:xfrm>
            <a:custGeom>
              <a:avLst/>
              <a:gdLst/>
              <a:ahLst/>
              <a:cxnLst/>
              <a:rect l="l" t="t" r="r" b="b"/>
              <a:pathLst>
                <a:path w="84122" h="46032" extrusionOk="0">
                  <a:moveTo>
                    <a:pt x="0" y="0"/>
                  </a:moveTo>
                  <a:cubicBezTo>
                    <a:pt x="3140" y="4954"/>
                    <a:pt x="13237" y="8242"/>
                    <a:pt x="29765" y="8242"/>
                  </a:cubicBezTo>
                  <a:cubicBezTo>
                    <a:pt x="30380" y="8242"/>
                    <a:pt x="31004" y="8237"/>
                    <a:pt x="31637" y="8228"/>
                  </a:cubicBezTo>
                  <a:cubicBezTo>
                    <a:pt x="31851" y="8225"/>
                    <a:pt x="32062" y="8224"/>
                    <a:pt x="32270" y="8224"/>
                  </a:cubicBezTo>
                  <a:cubicBezTo>
                    <a:pt x="57121" y="8224"/>
                    <a:pt x="46695" y="30052"/>
                    <a:pt x="65108" y="41560"/>
                  </a:cubicBezTo>
                  <a:cubicBezTo>
                    <a:pt x="70037" y="44641"/>
                    <a:pt x="76496" y="46031"/>
                    <a:pt x="81343" y="46031"/>
                  </a:cubicBezTo>
                  <a:cubicBezTo>
                    <a:pt x="82348" y="46031"/>
                    <a:pt x="83283" y="45971"/>
                    <a:pt x="84121" y="45855"/>
                  </a:cubicBezTo>
                  <a:lnTo>
                    <a:pt x="8412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89" name="Google Shape;189;p22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794208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oogle Shape;26;p4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27" name="Google Shape;27;p4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" name="Google Shape;28;p4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" name="Google Shape;29;p4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" name="Google Shape;30;p4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1" name="Google Shape;31;p4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" name="Google Shape;32;p4"/>
          <p:cNvSpPr txBox="1">
            <a:spLocks noGrp="1"/>
          </p:cNvSpPr>
          <p:nvPr>
            <p:ph type="title"/>
          </p:nvPr>
        </p:nvSpPr>
        <p:spPr>
          <a:xfrm>
            <a:off x="960000" y="593367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body" idx="1"/>
          </p:nvPr>
        </p:nvSpPr>
        <p:spPr>
          <a:xfrm>
            <a:off x="960000" y="1536633"/>
            <a:ext cx="102720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2pPr>
            <a:lvl3pPr marL="1828754" lvl="2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3pPr>
            <a:lvl4pPr marL="2438339" lvl="3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4pPr>
            <a:lvl5pPr marL="3047924" lvl="4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5pPr>
            <a:lvl6pPr marL="3657509" lvl="5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6pPr>
            <a:lvl7pPr marL="4267093" lvl="6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7pPr>
            <a:lvl8pPr marL="4876678" lvl="7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8pPr>
            <a:lvl9pPr marL="5486263" lvl="8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214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oogle Shape;35;p5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36" name="Google Shape;36;p5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" name="Google Shape;37;p5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" name="Google Shape;38;p5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" name="Google Shape;39;p5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40" name="Google Shape;40;p5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1" name="Google Shape;41;p5"/>
          <p:cNvSpPr txBox="1">
            <a:spLocks noGrp="1"/>
          </p:cNvSpPr>
          <p:nvPr>
            <p:ph type="subTitle" idx="1"/>
          </p:nvPr>
        </p:nvSpPr>
        <p:spPr>
          <a:xfrm>
            <a:off x="1575233" y="3070833"/>
            <a:ext cx="3876800" cy="95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subTitle" idx="2"/>
          </p:nvPr>
        </p:nvSpPr>
        <p:spPr>
          <a:xfrm>
            <a:off x="6448400" y="3070833"/>
            <a:ext cx="3876800" cy="95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subTitle" idx="3"/>
          </p:nvPr>
        </p:nvSpPr>
        <p:spPr>
          <a:xfrm>
            <a:off x="1575233" y="3889533"/>
            <a:ext cx="3876800" cy="9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subTitle" idx="4"/>
          </p:nvPr>
        </p:nvSpPr>
        <p:spPr>
          <a:xfrm>
            <a:off x="6448400" y="3889533"/>
            <a:ext cx="3876800" cy="9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5"/>
          <p:cNvSpPr txBox="1">
            <a:spLocks noGrp="1"/>
          </p:cNvSpPr>
          <p:nvPr>
            <p:ph type="title"/>
          </p:nvPr>
        </p:nvSpPr>
        <p:spPr>
          <a:xfrm>
            <a:off x="960000" y="593367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05695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6"/>
          <p:cNvGrpSpPr/>
          <p:nvPr/>
        </p:nvGrpSpPr>
        <p:grpSpPr>
          <a:xfrm flipH="1">
            <a:off x="-30" y="0"/>
            <a:ext cx="12192059" cy="6858000"/>
            <a:chOff x="0" y="0"/>
            <a:chExt cx="9144044" cy="5143500"/>
          </a:xfrm>
        </p:grpSpPr>
        <p:sp>
          <p:nvSpPr>
            <p:cNvPr id="48" name="Google Shape;48;p6"/>
            <p:cNvSpPr/>
            <p:nvPr/>
          </p:nvSpPr>
          <p:spPr>
            <a:xfrm>
              <a:off x="46" y="0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" name="Google Shape;49;p6"/>
            <p:cNvSpPr/>
            <p:nvPr/>
          </p:nvSpPr>
          <p:spPr>
            <a:xfrm rot="10800000">
              <a:off x="5864993" y="5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" name="Google Shape;50;p6"/>
            <p:cNvSpPr/>
            <p:nvPr/>
          </p:nvSpPr>
          <p:spPr>
            <a:xfrm rot="10800000">
              <a:off x="0" y="291048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" name="Google Shape;51;p6"/>
            <p:cNvSpPr/>
            <p:nvPr/>
          </p:nvSpPr>
          <p:spPr>
            <a:xfrm rot="10800000">
              <a:off x="8341755" y="3972706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52" name="Google Shape;52;p6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3" name="Google Shape;53;p6"/>
          <p:cNvSpPr txBox="1">
            <a:spLocks noGrp="1"/>
          </p:cNvSpPr>
          <p:nvPr>
            <p:ph type="title"/>
          </p:nvPr>
        </p:nvSpPr>
        <p:spPr>
          <a:xfrm>
            <a:off x="953467" y="713333"/>
            <a:ext cx="10285200" cy="947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endParaRPr/>
          </a:p>
        </p:txBody>
      </p:sp>
      <p:sp>
        <p:nvSpPr>
          <p:cNvPr id="54" name="Google Shape;54;p6"/>
          <p:cNvSpPr/>
          <p:nvPr/>
        </p:nvSpPr>
        <p:spPr>
          <a:xfrm rot="10800000">
            <a:off x="474965" y="5498786"/>
            <a:ext cx="1717303" cy="913348"/>
          </a:xfrm>
          <a:custGeom>
            <a:avLst/>
            <a:gdLst/>
            <a:ahLst/>
            <a:cxnLst/>
            <a:rect l="l" t="t" r="r" b="b"/>
            <a:pathLst>
              <a:path w="30174" h="16049" extrusionOk="0">
                <a:moveTo>
                  <a:pt x="1" y="1"/>
                </a:moveTo>
                <a:cubicBezTo>
                  <a:pt x="7986" y="12278"/>
                  <a:pt x="19203" y="16049"/>
                  <a:pt x="28402" y="16049"/>
                </a:cubicBezTo>
                <a:cubicBezTo>
                  <a:pt x="29002" y="16049"/>
                  <a:pt x="29593" y="16033"/>
                  <a:pt x="30174" y="16002"/>
                </a:cubicBezTo>
                <a:lnTo>
                  <a:pt x="30174" y="2248"/>
                </a:lnTo>
                <a:cubicBezTo>
                  <a:pt x="30174" y="1007"/>
                  <a:pt x="29168" y="1"/>
                  <a:pt x="2792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5" name="Google Shape;55;p6"/>
          <p:cNvSpPr/>
          <p:nvPr/>
        </p:nvSpPr>
        <p:spPr>
          <a:xfrm>
            <a:off x="9999698" y="451986"/>
            <a:ext cx="1717303" cy="913348"/>
          </a:xfrm>
          <a:custGeom>
            <a:avLst/>
            <a:gdLst/>
            <a:ahLst/>
            <a:cxnLst/>
            <a:rect l="l" t="t" r="r" b="b"/>
            <a:pathLst>
              <a:path w="30174" h="16049" extrusionOk="0">
                <a:moveTo>
                  <a:pt x="1" y="1"/>
                </a:moveTo>
                <a:cubicBezTo>
                  <a:pt x="7986" y="12278"/>
                  <a:pt x="19203" y="16049"/>
                  <a:pt x="28402" y="16049"/>
                </a:cubicBezTo>
                <a:cubicBezTo>
                  <a:pt x="29002" y="16049"/>
                  <a:pt x="29593" y="16033"/>
                  <a:pt x="30174" y="16002"/>
                </a:cubicBezTo>
                <a:lnTo>
                  <a:pt x="30174" y="2248"/>
                </a:lnTo>
                <a:cubicBezTo>
                  <a:pt x="30174" y="1007"/>
                  <a:pt x="29168" y="1"/>
                  <a:pt x="2792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260909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7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58" name="Google Shape;58;p7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" name="Google Shape;59;p7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" name="Google Shape;60;p7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" name="Google Shape;61;p7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2" name="Google Shape;62;p7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3" name="Google Shape;63;p7"/>
          <p:cNvSpPr txBox="1">
            <a:spLocks noGrp="1"/>
          </p:cNvSpPr>
          <p:nvPr>
            <p:ph type="title"/>
          </p:nvPr>
        </p:nvSpPr>
        <p:spPr>
          <a:xfrm>
            <a:off x="960000" y="593367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7"/>
          <p:cNvSpPr txBox="1">
            <a:spLocks noGrp="1"/>
          </p:cNvSpPr>
          <p:nvPr>
            <p:ph type="body" idx="1"/>
          </p:nvPr>
        </p:nvSpPr>
        <p:spPr>
          <a:xfrm>
            <a:off x="960000" y="1536633"/>
            <a:ext cx="4429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2pPr>
            <a:lvl3pPr marL="1828754" lvl="2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3pPr>
            <a:lvl4pPr marL="2438339" lvl="3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4pPr>
            <a:lvl5pPr marL="3047924" lvl="4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5pPr>
            <a:lvl6pPr marL="3657509" lvl="5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6pPr>
            <a:lvl7pPr marL="4267093" lvl="6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7pPr>
            <a:lvl8pPr marL="4876678" lvl="7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8pPr>
            <a:lvl9pPr marL="5486263" lvl="8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944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oogle Shape;66;p8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67" name="Google Shape;67;p8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" name="Google Shape;68;p8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" name="Google Shape;69;p8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" name="Google Shape;70;p8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71" name="Google Shape;71;p8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2" name="Google Shape;72;p8"/>
          <p:cNvSpPr txBox="1">
            <a:spLocks noGrp="1"/>
          </p:cNvSpPr>
          <p:nvPr>
            <p:ph type="title"/>
          </p:nvPr>
        </p:nvSpPr>
        <p:spPr>
          <a:xfrm>
            <a:off x="1805800" y="1551000"/>
            <a:ext cx="8580400" cy="375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47813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9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75" name="Google Shape;75;p9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6" name="Google Shape;76;p9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7" name="Google Shape;77;p9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" name="Google Shape;78;p9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79" name="Google Shape;79;p9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0" name="Google Shape;80;p9"/>
          <p:cNvSpPr txBox="1">
            <a:spLocks noGrp="1"/>
          </p:cNvSpPr>
          <p:nvPr>
            <p:ph type="title"/>
          </p:nvPr>
        </p:nvSpPr>
        <p:spPr>
          <a:xfrm>
            <a:off x="960000" y="489897"/>
            <a:ext cx="10272000" cy="112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81" name="Google Shape;81;p9"/>
          <p:cNvSpPr txBox="1">
            <a:spLocks noGrp="1"/>
          </p:cNvSpPr>
          <p:nvPr>
            <p:ph type="subTitle" idx="1"/>
          </p:nvPr>
        </p:nvSpPr>
        <p:spPr>
          <a:xfrm>
            <a:off x="2988733" y="1798333"/>
            <a:ext cx="6214800" cy="22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9417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" name="Google Shape;83;p10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84" name="Google Shape;84;p10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5" name="Google Shape;85;p10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" name="Google Shape;86;p10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" name="Google Shape;87;p10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8" name="Google Shape;88;p10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9" name="Google Shape;89;p10"/>
          <p:cNvSpPr txBox="1">
            <a:spLocks noGrp="1"/>
          </p:cNvSpPr>
          <p:nvPr>
            <p:ph type="title"/>
          </p:nvPr>
        </p:nvSpPr>
        <p:spPr>
          <a:xfrm>
            <a:off x="960000" y="30472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09251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3467" y="713333"/>
            <a:ext cx="10285200" cy="9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3400" y="1660933"/>
            <a:ext cx="10285200" cy="448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●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914400" lvl="1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○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371600" lvl="2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■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1828800" lvl="3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●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2286000" lvl="4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○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2743200" lvl="5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■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3200400" lvl="6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●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3657600" lvl="7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○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4114800" lvl="8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■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2815107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6"/>
          <p:cNvSpPr txBox="1">
            <a:spLocks noGrp="1"/>
          </p:cNvSpPr>
          <p:nvPr>
            <p:ph type="ctrTitle"/>
          </p:nvPr>
        </p:nvSpPr>
        <p:spPr>
          <a:xfrm>
            <a:off x="1470364" y="1987601"/>
            <a:ext cx="9251273" cy="1374436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US" sz="3733" b="1" dirty="0">
                <a:latin typeface="+mj-lt"/>
              </a:rPr>
              <a:t>Isotonic Solutions in Ophthalmic and Parenteral Formulations</a:t>
            </a:r>
            <a:endParaRPr sz="3733" b="1" dirty="0">
              <a:latin typeface="+mj-lt"/>
            </a:endParaRPr>
          </a:p>
        </p:txBody>
      </p:sp>
      <p:sp>
        <p:nvSpPr>
          <p:cNvPr id="11" name="Google Shape;378;p27">
            <a:extLst>
              <a:ext uri="{FF2B5EF4-FFF2-40B4-BE49-F238E27FC236}">
                <a16:creationId xmlns:a16="http://schemas.microsoft.com/office/drawing/2014/main" id="{50AE18C7-007F-8BDF-CC45-46E757CEABC8}"/>
              </a:ext>
            </a:extLst>
          </p:cNvPr>
          <p:cNvSpPr txBox="1">
            <a:spLocks/>
          </p:cNvSpPr>
          <p:nvPr/>
        </p:nvSpPr>
        <p:spPr>
          <a:xfrm>
            <a:off x="3899389" y="4747525"/>
            <a:ext cx="4393217" cy="11984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 defTabSz="1219170">
              <a:lnSpc>
                <a:spcPct val="150000"/>
              </a:lnSpc>
            </a:pPr>
            <a:r>
              <a:rPr lang="en-IN" sz="1867" b="1" kern="0" dirty="0">
                <a:solidFill>
                  <a:srgbClr val="0954A7"/>
                </a:solidFill>
                <a:latin typeface="+mj-lt"/>
                <a:cs typeface="Poppins" panose="00000500000000000000" pitchFamily="2" charset="0"/>
              </a:rPr>
              <a:t>Dr. Sopan N. Nangare</a:t>
            </a:r>
          </a:p>
          <a:p>
            <a:pPr algn="ctr" defTabSz="1219170">
              <a:lnSpc>
                <a:spcPct val="150000"/>
              </a:lnSpc>
            </a:pPr>
            <a:r>
              <a:rPr lang="en-IN" kern="0" dirty="0">
                <a:latin typeface="+mj-lt"/>
                <a:cs typeface="Poppins" panose="00000500000000000000" pitchFamily="2" charset="0"/>
              </a:rPr>
              <a:t>Assistant Professor</a:t>
            </a:r>
          </a:p>
          <a:p>
            <a:pPr algn="ctr" defTabSz="1219170"/>
            <a:r>
              <a:rPr lang="en-IN" kern="0" dirty="0">
                <a:latin typeface="+mj-lt"/>
                <a:cs typeface="Poppins" panose="00000500000000000000" pitchFamily="2" charset="0"/>
              </a:rPr>
              <a:t>Department of Pharmaceutics,</a:t>
            </a:r>
          </a:p>
          <a:p>
            <a:pPr algn="ctr" defTabSz="1219170"/>
            <a:r>
              <a:rPr lang="en-IN" kern="0" dirty="0">
                <a:latin typeface="+mj-lt"/>
                <a:cs typeface="Poppins" panose="00000500000000000000" pitchFamily="2" charset="0"/>
              </a:rPr>
              <a:t>Krishna Institute of Pharmacy, </a:t>
            </a:r>
          </a:p>
          <a:p>
            <a:pPr algn="ctr" defTabSz="1219170"/>
            <a:r>
              <a:rPr lang="en-IN" kern="0" dirty="0">
                <a:latin typeface="+mj-lt"/>
                <a:cs typeface="Poppins" panose="00000500000000000000" pitchFamily="2" charset="0"/>
              </a:rPr>
              <a:t>Krishna Vishwa Vidyapeeth (Deemed to be University), Karad, Maharashtra,  INDIA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B1BAB6E-3891-DD32-0132-03FA112BBE65}"/>
              </a:ext>
            </a:extLst>
          </p:cNvPr>
          <p:cNvSpPr txBox="1"/>
          <p:nvPr/>
        </p:nvSpPr>
        <p:spPr>
          <a:xfrm>
            <a:off x="3047997" y="3835833"/>
            <a:ext cx="6096000" cy="4072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219170">
              <a:lnSpc>
                <a:spcPct val="115000"/>
              </a:lnSpc>
              <a:buClr>
                <a:srgbClr val="000000"/>
              </a:buClr>
            </a:pPr>
            <a:r>
              <a:rPr lang="en-IN" sz="1867" kern="0" dirty="0">
                <a:solidFill>
                  <a:srgbClr val="210A26"/>
                </a:solidFill>
                <a:latin typeface="+mj-lt"/>
                <a:ea typeface="Poppins Black"/>
                <a:cs typeface="Poppins Black"/>
                <a:sym typeface="Poppins Black"/>
              </a:rPr>
              <a:t>Resource Person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:a16="http://schemas.microsoft.com/office/drawing/2014/main" id="{B141AC34-1A91-CCA3-4560-627AA2A98F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66;p29">
            <a:extLst>
              <a:ext uri="{FF2B5EF4-FFF2-40B4-BE49-F238E27FC236}">
                <a16:creationId xmlns:a16="http://schemas.microsoft.com/office/drawing/2014/main" id="{59E4CFF0-4CEC-806D-9DA0-37CDD4A7173A}"/>
              </a:ext>
            </a:extLst>
          </p:cNvPr>
          <p:cNvSpPr txBox="1">
            <a:spLocks/>
          </p:cNvSpPr>
          <p:nvPr/>
        </p:nvSpPr>
        <p:spPr>
          <a:xfrm>
            <a:off x="953467" y="713333"/>
            <a:ext cx="10285200" cy="9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38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pPr algn="l" defTabSz="1219170">
              <a:buClr>
                <a:srgbClr val="210A26"/>
              </a:buClr>
            </a:pPr>
            <a:r>
              <a:rPr lang="en-IN" sz="4800" kern="0" dirty="0">
                <a:solidFill>
                  <a:srgbClr val="210A26"/>
                </a:solidFill>
              </a:rPr>
              <a:t>Ophthalmic Applications</a:t>
            </a:r>
          </a:p>
        </p:txBody>
      </p:sp>
      <p:sp>
        <p:nvSpPr>
          <p:cNvPr id="5" name="Google Shape;667;p29">
            <a:extLst>
              <a:ext uri="{FF2B5EF4-FFF2-40B4-BE49-F238E27FC236}">
                <a16:creationId xmlns:a16="http://schemas.microsoft.com/office/drawing/2014/main" id="{60E12FD2-F6EC-A758-874D-DA4646F1523F}"/>
              </a:ext>
            </a:extLst>
          </p:cNvPr>
          <p:cNvSpPr txBox="1">
            <a:spLocks/>
          </p:cNvSpPr>
          <p:nvPr/>
        </p:nvSpPr>
        <p:spPr>
          <a:xfrm>
            <a:off x="953468" y="1919551"/>
            <a:ext cx="9631473" cy="3936303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47675" indent="-447675" algn="l">
              <a:lnSpc>
                <a:spcPct val="150000"/>
              </a:lnSpc>
              <a:buNone/>
            </a:pPr>
            <a:r>
              <a:rPr lang="en-IN" sz="2400" b="1" i="0" dirty="0">
                <a:solidFill>
                  <a:srgbClr val="404040"/>
                </a:solidFill>
                <a:effectLst/>
                <a:latin typeface="DeepSeek-CJK-patch"/>
              </a:rPr>
              <a:t>Tonicity Matters Because...</a:t>
            </a:r>
            <a:endParaRPr lang="en-IN" sz="2400" b="0" i="0" dirty="0">
              <a:solidFill>
                <a:srgbClr val="404040"/>
              </a:solidFill>
              <a:effectLst/>
              <a:latin typeface="DeepSeek-CJK-patch"/>
            </a:endParaRPr>
          </a:p>
          <a:p>
            <a:pPr algn="l">
              <a:lnSpc>
                <a:spcPct val="150000"/>
              </a:lnSpc>
            </a:pPr>
            <a: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  <a:t>✔ </a:t>
            </a:r>
            <a:r>
              <a:rPr lang="en-IN" sz="2400" b="1" i="0" dirty="0">
                <a:solidFill>
                  <a:srgbClr val="404040"/>
                </a:solidFill>
                <a:effectLst/>
                <a:latin typeface="DeepSeek-CJK-patch"/>
              </a:rPr>
              <a:t>Patient Comfort:</a:t>
            </a:r>
            <a: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  <a:t> Non-isotonic drops cause stinging → poor compliance</a:t>
            </a:r>
            <a:b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</a:br>
            <a: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  <a:t>✔ </a:t>
            </a:r>
            <a:r>
              <a:rPr lang="en-IN" sz="2400" b="1" i="0" dirty="0">
                <a:solidFill>
                  <a:srgbClr val="404040"/>
                </a:solidFill>
                <a:effectLst/>
                <a:latin typeface="DeepSeek-CJK-patch"/>
              </a:rPr>
              <a:t>Drug Efficacy:</a:t>
            </a:r>
            <a: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  <a:t> Proper osmolarity ensures corneal penetration</a:t>
            </a:r>
            <a:b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</a:br>
            <a: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  <a:t>✔ </a:t>
            </a:r>
            <a:r>
              <a:rPr lang="en-IN" sz="2400" b="1" i="0" dirty="0">
                <a:solidFill>
                  <a:srgbClr val="404040"/>
                </a:solidFill>
                <a:effectLst/>
                <a:latin typeface="DeepSeek-CJK-patch"/>
              </a:rPr>
              <a:t>Safety:</a:t>
            </a:r>
            <a: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  <a:t> Prevents corneal </a:t>
            </a:r>
            <a:r>
              <a:rPr lang="en-IN" sz="2400" b="0" i="0" dirty="0" err="1">
                <a:solidFill>
                  <a:srgbClr val="404040"/>
                </a:solidFill>
                <a:effectLst/>
                <a:latin typeface="DeepSeek-CJK-patch"/>
              </a:rPr>
              <a:t>edema</a:t>
            </a:r>
            <a: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  <a:t> (hypotonic) or dryness (hypertonic)</a:t>
            </a:r>
          </a:p>
        </p:txBody>
      </p:sp>
    </p:spTree>
    <p:extLst>
      <p:ext uri="{BB962C8B-B14F-4D97-AF65-F5344CB8AC3E}">
        <p14:creationId xmlns:p14="http://schemas.microsoft.com/office/powerpoint/2010/main" val="2224267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:a16="http://schemas.microsoft.com/office/drawing/2014/main" id="{382023A7-A3C9-F192-923B-F69B233D13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66;p29">
            <a:extLst>
              <a:ext uri="{FF2B5EF4-FFF2-40B4-BE49-F238E27FC236}">
                <a16:creationId xmlns:a16="http://schemas.microsoft.com/office/drawing/2014/main" id="{3D97F1A9-3092-288E-30F6-0D75BA3B9D11}"/>
              </a:ext>
            </a:extLst>
          </p:cNvPr>
          <p:cNvSpPr txBox="1">
            <a:spLocks/>
          </p:cNvSpPr>
          <p:nvPr/>
        </p:nvSpPr>
        <p:spPr>
          <a:xfrm>
            <a:off x="953467" y="713333"/>
            <a:ext cx="10285200" cy="9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38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pPr algn="l" defTabSz="1219170">
              <a:buClr>
                <a:srgbClr val="210A26"/>
              </a:buClr>
            </a:pPr>
            <a:r>
              <a:rPr lang="en-IN" sz="4800" kern="0" dirty="0">
                <a:solidFill>
                  <a:srgbClr val="210A26"/>
                </a:solidFill>
              </a:rPr>
              <a:t>Ophthalmic Applications</a:t>
            </a:r>
          </a:p>
        </p:txBody>
      </p:sp>
      <p:sp>
        <p:nvSpPr>
          <p:cNvPr id="5" name="Google Shape;667;p29">
            <a:extLst>
              <a:ext uri="{FF2B5EF4-FFF2-40B4-BE49-F238E27FC236}">
                <a16:creationId xmlns:a16="http://schemas.microsoft.com/office/drawing/2014/main" id="{B03ED8AC-B452-9D59-22AC-F661CF9EA9D2}"/>
              </a:ext>
            </a:extLst>
          </p:cNvPr>
          <p:cNvSpPr txBox="1">
            <a:spLocks/>
          </p:cNvSpPr>
          <p:nvPr/>
        </p:nvSpPr>
        <p:spPr>
          <a:xfrm>
            <a:off x="953468" y="1919551"/>
            <a:ext cx="10385092" cy="3936303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spcBef>
                <a:spcPts val="1029"/>
              </a:spcBef>
              <a:spcAft>
                <a:spcPts val="1029"/>
              </a:spcAft>
            </a:pPr>
            <a:r>
              <a:rPr lang="en-IN" sz="3600" b="1" i="0" dirty="0">
                <a:solidFill>
                  <a:srgbClr val="404040"/>
                </a:solidFill>
                <a:effectLst/>
                <a:latin typeface="DeepSeek-CJK-patch"/>
              </a:rPr>
              <a:t>Tonicity Adjusters</a:t>
            </a:r>
            <a:endParaRPr lang="en-IN" sz="3600" b="0" i="0" dirty="0">
              <a:solidFill>
                <a:srgbClr val="404040"/>
              </a:solidFill>
              <a:effectLst/>
              <a:latin typeface="DeepSeek-CJK-patch"/>
            </a:endParaRPr>
          </a:p>
          <a:p>
            <a:pPr algn="l">
              <a:spcBef>
                <a:spcPts val="1029"/>
              </a:spcBef>
              <a:spcAft>
                <a:spcPts val="1029"/>
              </a:spcAft>
              <a:buNone/>
            </a:pPr>
            <a:endParaRPr lang="en-IN" sz="2800" b="0" i="0" dirty="0">
              <a:solidFill>
                <a:srgbClr val="404040"/>
              </a:solidFill>
              <a:effectLst/>
              <a:latin typeface="DeepSeek-CJK-patch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6FDA897-00B1-D2EC-2FF0-0D7862E2F7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700248"/>
              </p:ext>
            </p:extLst>
          </p:nvPr>
        </p:nvGraphicFramePr>
        <p:xfrm>
          <a:off x="954088" y="3028981"/>
          <a:ext cx="10283825" cy="2212596"/>
        </p:xfrm>
        <a:graphic>
          <a:graphicData uri="http://schemas.openxmlformats.org/drawingml/2006/table">
            <a:tbl>
              <a:tblPr/>
              <a:tblGrid>
                <a:gridCol w="3618383">
                  <a:extLst>
                    <a:ext uri="{9D8B030D-6E8A-4147-A177-3AD203B41FA5}">
                      <a16:colId xmlns:a16="http://schemas.microsoft.com/office/drawing/2014/main" val="917022845"/>
                    </a:ext>
                  </a:extLst>
                </a:gridCol>
                <a:gridCol w="3332721">
                  <a:extLst>
                    <a:ext uri="{9D8B030D-6E8A-4147-A177-3AD203B41FA5}">
                      <a16:colId xmlns:a16="http://schemas.microsoft.com/office/drawing/2014/main" val="1808180181"/>
                    </a:ext>
                  </a:extLst>
                </a:gridCol>
                <a:gridCol w="3332721">
                  <a:extLst>
                    <a:ext uri="{9D8B030D-6E8A-4147-A177-3AD203B41FA5}">
                      <a16:colId xmlns:a16="http://schemas.microsoft.com/office/drawing/2014/main" val="327665383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IN" sz="2000" b="1" dirty="0">
                          <a:solidFill>
                            <a:srgbClr val="404040"/>
                          </a:solidFill>
                          <a:effectLst/>
                        </a:rPr>
                        <a:t>Agent</a:t>
                      </a:r>
                    </a:p>
                  </a:txBody>
                  <a:tcPr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144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IN" sz="2000" b="1">
                          <a:solidFill>
                            <a:srgbClr val="404040"/>
                          </a:solidFill>
                          <a:effectLst/>
                        </a:rPr>
                        <a:t>Role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144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IN" sz="2000" b="1">
                          <a:solidFill>
                            <a:srgbClr val="404040"/>
                          </a:solidFill>
                          <a:effectLst/>
                        </a:rPr>
                        <a:t>Example Product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144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2660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IN" sz="2000">
                          <a:effectLst/>
                        </a:rPr>
                        <a:t>NaCl</a:t>
                      </a:r>
                    </a:p>
                  </a:txBody>
                  <a:tcPr marR="76200" marT="76200" marB="76200" anchor="ctr">
                    <a:lnL>
                      <a:noFill/>
                    </a:lnL>
                    <a:lnR>
                      <a:noFill/>
                    </a:lnR>
                    <a:lnT w="9144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144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IN" sz="2000">
                          <a:effectLst/>
                        </a:rPr>
                        <a:t>Primary adjuster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 w="9144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144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IN" sz="2000">
                          <a:effectLst/>
                        </a:rPr>
                        <a:t>Artificial tears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 w="9144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144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1006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IN" sz="2000">
                          <a:effectLst/>
                        </a:rPr>
                        <a:t>Boric acid</a:t>
                      </a:r>
                    </a:p>
                  </a:txBody>
                  <a:tcPr marR="76200" marT="76200" marB="76200" anchor="ctr">
                    <a:lnL>
                      <a:noFill/>
                    </a:lnL>
                    <a:lnR>
                      <a:noFill/>
                    </a:lnR>
                    <a:lnT w="9144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144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IN" sz="2000">
                          <a:effectLst/>
                        </a:rPr>
                        <a:t>Buffer + tonicity modifier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 w="9144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144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IN" sz="2000">
                          <a:effectLst/>
                        </a:rPr>
                        <a:t>Contact lens solutions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 w="9144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144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24203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IN" sz="2000">
                          <a:effectLst/>
                        </a:rPr>
                        <a:t>Dextrose</a:t>
                      </a:r>
                    </a:p>
                  </a:txBody>
                  <a:tcPr marR="76200" marT="76200" marB="76200" anchor="ctr">
                    <a:lnL>
                      <a:noFill/>
                    </a:lnL>
                    <a:lnR>
                      <a:noFill/>
                    </a:lnR>
                    <a:lnT w="9144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144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IN" sz="2000">
                          <a:effectLst/>
                        </a:rPr>
                        <a:t>Alternative to NaCl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 w="9144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144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IN" sz="2000" dirty="0">
                          <a:effectLst/>
                        </a:rPr>
                        <a:t>Some antibiotic drops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 w="9144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144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2452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21192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:a16="http://schemas.microsoft.com/office/drawing/2014/main" id="{768E9F78-FF42-2F9A-E391-C7DE8EAA21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66;p29">
            <a:extLst>
              <a:ext uri="{FF2B5EF4-FFF2-40B4-BE49-F238E27FC236}">
                <a16:creationId xmlns:a16="http://schemas.microsoft.com/office/drawing/2014/main" id="{D1F3FC43-3332-1DF4-1D22-5F7F3A08DDEA}"/>
              </a:ext>
            </a:extLst>
          </p:cNvPr>
          <p:cNvSpPr txBox="1">
            <a:spLocks/>
          </p:cNvSpPr>
          <p:nvPr/>
        </p:nvSpPr>
        <p:spPr>
          <a:xfrm>
            <a:off x="953467" y="713333"/>
            <a:ext cx="10768133" cy="9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38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pPr algn="l" defTabSz="1219170">
              <a:buClr>
                <a:srgbClr val="210A26"/>
              </a:buClr>
            </a:pPr>
            <a:r>
              <a:rPr lang="en-IN" sz="4800" kern="0" dirty="0">
                <a:solidFill>
                  <a:srgbClr val="210A26"/>
                </a:solidFill>
              </a:rPr>
              <a:t>Parenteral Applications</a:t>
            </a:r>
          </a:p>
        </p:txBody>
      </p:sp>
      <p:sp>
        <p:nvSpPr>
          <p:cNvPr id="5" name="Google Shape;667;p29">
            <a:extLst>
              <a:ext uri="{FF2B5EF4-FFF2-40B4-BE49-F238E27FC236}">
                <a16:creationId xmlns:a16="http://schemas.microsoft.com/office/drawing/2014/main" id="{E80088F6-422A-2A01-8459-43ACF29F7F3F}"/>
              </a:ext>
            </a:extLst>
          </p:cNvPr>
          <p:cNvSpPr txBox="1">
            <a:spLocks/>
          </p:cNvSpPr>
          <p:nvPr/>
        </p:nvSpPr>
        <p:spPr>
          <a:xfrm>
            <a:off x="782320" y="1502991"/>
            <a:ext cx="10456213" cy="4641676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>
              <a:lnSpc>
                <a:spcPct val="150000"/>
              </a:lnSpc>
              <a:buNone/>
            </a:pPr>
            <a:r>
              <a:rPr lang="en-IN" sz="2400" b="1" i="0" dirty="0">
                <a:solidFill>
                  <a:srgbClr val="404040"/>
                </a:solidFill>
                <a:effectLst/>
                <a:latin typeface="DeepSeek-CJK-patch"/>
              </a:rPr>
              <a:t>💉 IV Fluids:</a:t>
            </a:r>
            <a:endParaRPr lang="en-IN" sz="2400" b="0" i="0" dirty="0">
              <a:solidFill>
                <a:srgbClr val="404040"/>
              </a:solidFill>
              <a:effectLst/>
              <a:latin typeface="DeepSeek-CJK-patch"/>
            </a:endParaRP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b="1" i="0" dirty="0">
                <a:solidFill>
                  <a:srgbClr val="404040"/>
                </a:solidFill>
                <a:effectLst/>
                <a:latin typeface="DeepSeek-CJK-patch"/>
              </a:rPr>
              <a:t>Normal Saline (0.9% NaCl)</a:t>
            </a:r>
            <a: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  <a:t> - Gold standard for hydration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b="1" i="0" dirty="0">
                <a:solidFill>
                  <a:srgbClr val="404040"/>
                </a:solidFill>
                <a:effectLst/>
                <a:latin typeface="DeepSeek-CJK-patch"/>
              </a:rPr>
              <a:t>Lactated Ringer's</a:t>
            </a:r>
            <a: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  <a:t> - Balanced electrolytes for surgery/trauma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b="1" i="0" dirty="0">
                <a:solidFill>
                  <a:srgbClr val="404040"/>
                </a:solidFill>
                <a:effectLst/>
                <a:latin typeface="DeepSeek-CJK-patch"/>
              </a:rPr>
              <a:t>5% Dextrose</a:t>
            </a:r>
            <a: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  <a:t> - Isotonic on administration (becomes hypotonic)</a:t>
            </a:r>
          </a:p>
          <a:p>
            <a:pPr algn="l">
              <a:lnSpc>
                <a:spcPct val="150000"/>
              </a:lnSpc>
              <a:buNone/>
            </a:pPr>
            <a:r>
              <a:rPr lang="en-IN" sz="2400" b="1" i="0" dirty="0">
                <a:solidFill>
                  <a:srgbClr val="404040"/>
                </a:solidFill>
                <a:effectLst/>
                <a:latin typeface="DeepSeek-CJK-patch"/>
              </a:rPr>
              <a:t>🩹 Injections:</a:t>
            </a:r>
            <a:endParaRPr lang="en-IN" sz="2400" b="0" i="0" dirty="0">
              <a:solidFill>
                <a:srgbClr val="404040"/>
              </a:solidFill>
              <a:effectLst/>
              <a:latin typeface="DeepSeek-CJK-patch"/>
            </a:endParaRP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b="1" i="0" dirty="0">
                <a:solidFill>
                  <a:srgbClr val="404040"/>
                </a:solidFill>
                <a:effectLst/>
                <a:latin typeface="DeepSeek-CJK-patch"/>
              </a:rPr>
              <a:t>Vaccines</a:t>
            </a:r>
            <a: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  <a:t> (e.g., Influenza - adjusted with NaCl)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b="1" i="0" dirty="0">
                <a:solidFill>
                  <a:srgbClr val="404040"/>
                </a:solidFill>
                <a:effectLst/>
                <a:latin typeface="DeepSeek-CJK-patch"/>
              </a:rPr>
              <a:t>Antibiotics</a:t>
            </a:r>
            <a: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  <a:t> (e.g., Ceftriaxone - reconstituted with sterile water + NaCl)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b="1" i="0" dirty="0">
                <a:solidFill>
                  <a:srgbClr val="404040"/>
                </a:solidFill>
                <a:effectLst/>
                <a:latin typeface="DeepSeek-CJK-patch"/>
              </a:rPr>
              <a:t>Biologics</a:t>
            </a:r>
            <a: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  <a:t> (Monoclonal antibodies - often require tonicity agents)</a:t>
            </a:r>
          </a:p>
        </p:txBody>
      </p:sp>
    </p:spTree>
    <p:extLst>
      <p:ext uri="{BB962C8B-B14F-4D97-AF65-F5344CB8AC3E}">
        <p14:creationId xmlns:p14="http://schemas.microsoft.com/office/powerpoint/2010/main" val="18948720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:a16="http://schemas.microsoft.com/office/drawing/2014/main" id="{459CBE7D-8E8B-2FBA-856D-7E6D5EE1AC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66;p29">
            <a:extLst>
              <a:ext uri="{FF2B5EF4-FFF2-40B4-BE49-F238E27FC236}">
                <a16:creationId xmlns:a16="http://schemas.microsoft.com/office/drawing/2014/main" id="{7D530A38-6CA1-1E68-0600-E981FF80B967}"/>
              </a:ext>
            </a:extLst>
          </p:cNvPr>
          <p:cNvSpPr txBox="1">
            <a:spLocks/>
          </p:cNvSpPr>
          <p:nvPr/>
        </p:nvSpPr>
        <p:spPr>
          <a:xfrm>
            <a:off x="953467" y="713333"/>
            <a:ext cx="10768133" cy="9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38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pPr algn="l" defTabSz="1219170">
              <a:buClr>
                <a:srgbClr val="210A26"/>
              </a:buClr>
            </a:pPr>
            <a:r>
              <a:rPr lang="en-IN" sz="4800" kern="0" dirty="0">
                <a:solidFill>
                  <a:srgbClr val="210A26"/>
                </a:solidFill>
              </a:rPr>
              <a:t>Parenteral Applications</a:t>
            </a:r>
          </a:p>
        </p:txBody>
      </p:sp>
      <p:sp>
        <p:nvSpPr>
          <p:cNvPr id="5" name="Google Shape;667;p29">
            <a:extLst>
              <a:ext uri="{FF2B5EF4-FFF2-40B4-BE49-F238E27FC236}">
                <a16:creationId xmlns:a16="http://schemas.microsoft.com/office/drawing/2014/main" id="{1A3D1A2B-422C-BD39-3F0E-8D580A42846C}"/>
              </a:ext>
            </a:extLst>
          </p:cNvPr>
          <p:cNvSpPr txBox="1">
            <a:spLocks/>
          </p:cNvSpPr>
          <p:nvPr/>
        </p:nvSpPr>
        <p:spPr>
          <a:xfrm>
            <a:off x="953468" y="1665551"/>
            <a:ext cx="9631473" cy="3936303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>
              <a:lnSpc>
                <a:spcPct val="200000"/>
              </a:lnSpc>
              <a:buNone/>
            </a:pPr>
            <a:r>
              <a:rPr lang="en-IN" sz="2400" b="1" i="0" dirty="0">
                <a:solidFill>
                  <a:srgbClr val="404040"/>
                </a:solidFill>
                <a:effectLst/>
                <a:latin typeface="DeepSeek-CJK-patch"/>
              </a:rPr>
              <a:t>Why Isotonicity is Non-Negotiable</a:t>
            </a:r>
            <a:endParaRPr lang="en-IN" sz="2400" b="0" i="0" dirty="0">
              <a:solidFill>
                <a:srgbClr val="404040"/>
              </a:solidFill>
              <a:effectLst/>
              <a:latin typeface="DeepSeek-CJK-patch"/>
            </a:endParaRPr>
          </a:p>
          <a:p>
            <a:pPr algn="l">
              <a:lnSpc>
                <a:spcPct val="200000"/>
              </a:lnSpc>
            </a:pPr>
            <a: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  <a:t>✔ </a:t>
            </a:r>
            <a:r>
              <a:rPr lang="en-IN" sz="2400" b="1" i="0" dirty="0">
                <a:solidFill>
                  <a:srgbClr val="404040"/>
                </a:solidFill>
                <a:effectLst/>
                <a:latin typeface="DeepSeek-CJK-patch"/>
              </a:rPr>
              <a:t>Prevents Hemolysis</a:t>
            </a:r>
            <a: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  <a:t> (RBC bursting in hypotonic solutions)</a:t>
            </a:r>
            <a:b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</a:br>
            <a: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  <a:t>✔ </a:t>
            </a:r>
            <a:r>
              <a:rPr lang="en-IN" sz="2400" b="1" i="0" dirty="0">
                <a:solidFill>
                  <a:srgbClr val="404040"/>
                </a:solidFill>
                <a:effectLst/>
                <a:latin typeface="DeepSeek-CJK-patch"/>
              </a:rPr>
              <a:t>Reduces Thrombophlebitis</a:t>
            </a:r>
            <a: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  <a:t> (vein irritation from hypertonic drugs)</a:t>
            </a:r>
            <a:b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</a:br>
            <a: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  <a:t>✔ </a:t>
            </a:r>
            <a:r>
              <a:rPr lang="en-IN" sz="2400" b="1" i="0" dirty="0">
                <a:solidFill>
                  <a:srgbClr val="404040"/>
                </a:solidFill>
                <a:effectLst/>
                <a:latin typeface="DeepSeek-CJK-patch"/>
              </a:rPr>
              <a:t>Ensures PK Accuracy</a:t>
            </a:r>
            <a: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  <a:t> (proper drug distribution/absorption)</a:t>
            </a:r>
          </a:p>
        </p:txBody>
      </p:sp>
    </p:spTree>
    <p:extLst>
      <p:ext uri="{BB962C8B-B14F-4D97-AF65-F5344CB8AC3E}">
        <p14:creationId xmlns:p14="http://schemas.microsoft.com/office/powerpoint/2010/main" val="7400993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:a16="http://schemas.microsoft.com/office/drawing/2014/main" id="{7EC25EC3-F911-04D8-3316-637DE509B5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66;p29">
            <a:extLst>
              <a:ext uri="{FF2B5EF4-FFF2-40B4-BE49-F238E27FC236}">
                <a16:creationId xmlns:a16="http://schemas.microsoft.com/office/drawing/2014/main" id="{10B5F93F-C3AE-B0E7-E6AC-05B1E14350C3}"/>
              </a:ext>
            </a:extLst>
          </p:cNvPr>
          <p:cNvSpPr txBox="1">
            <a:spLocks/>
          </p:cNvSpPr>
          <p:nvPr/>
        </p:nvSpPr>
        <p:spPr>
          <a:xfrm>
            <a:off x="953467" y="713333"/>
            <a:ext cx="10768133" cy="9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38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pPr algn="l" defTabSz="1219170">
              <a:buClr>
                <a:srgbClr val="210A26"/>
              </a:buClr>
            </a:pPr>
            <a:r>
              <a:rPr lang="en-IN" sz="4800" kern="0" dirty="0">
                <a:solidFill>
                  <a:srgbClr val="210A26"/>
                </a:solidFill>
              </a:rPr>
              <a:t>Parenteral Applications</a:t>
            </a:r>
          </a:p>
        </p:txBody>
      </p:sp>
      <p:sp>
        <p:nvSpPr>
          <p:cNvPr id="5" name="Google Shape;667;p29">
            <a:extLst>
              <a:ext uri="{FF2B5EF4-FFF2-40B4-BE49-F238E27FC236}">
                <a16:creationId xmlns:a16="http://schemas.microsoft.com/office/drawing/2014/main" id="{1CF582E3-23B9-AFC4-304F-DE043B71467E}"/>
              </a:ext>
            </a:extLst>
          </p:cNvPr>
          <p:cNvSpPr txBox="1">
            <a:spLocks/>
          </p:cNvSpPr>
          <p:nvPr/>
        </p:nvSpPr>
        <p:spPr>
          <a:xfrm>
            <a:off x="953468" y="1919551"/>
            <a:ext cx="9631473" cy="3936303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ts val="2143"/>
              </a:lnSpc>
              <a:spcBef>
                <a:spcPts val="1029"/>
              </a:spcBef>
              <a:spcAft>
                <a:spcPts val="1029"/>
              </a:spcAft>
            </a:pPr>
            <a:r>
              <a:rPr lang="en-IN" sz="3200" b="1" i="0" dirty="0">
                <a:solidFill>
                  <a:srgbClr val="404040"/>
                </a:solidFill>
                <a:effectLst/>
                <a:latin typeface="DeepSeek-CJK-patch"/>
              </a:rPr>
              <a:t>Tonicity Adjustment Toolkit</a:t>
            </a:r>
            <a:endParaRPr lang="en-IN" sz="3200" b="0" i="0" dirty="0">
              <a:solidFill>
                <a:srgbClr val="404040"/>
              </a:solidFill>
              <a:effectLst/>
              <a:latin typeface="DeepSeek-CJK-patch"/>
            </a:endParaRPr>
          </a:p>
          <a:p>
            <a:pPr algn="l">
              <a:lnSpc>
                <a:spcPts val="2143"/>
              </a:lnSpc>
              <a:spcBef>
                <a:spcPts val="1029"/>
              </a:spcBef>
              <a:spcAft>
                <a:spcPts val="1029"/>
              </a:spcAft>
              <a:buNone/>
            </a:pPr>
            <a:endParaRPr lang="en-IN" sz="2400" b="0" i="0" dirty="0">
              <a:solidFill>
                <a:srgbClr val="404040"/>
              </a:solidFill>
              <a:effectLst/>
              <a:latin typeface="DeepSeek-CJK-patch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B4C6C22-225E-BDE1-68B6-0641D3E460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198121"/>
              </p:ext>
            </p:extLst>
          </p:nvPr>
        </p:nvGraphicFramePr>
        <p:xfrm>
          <a:off x="954088" y="3028981"/>
          <a:ext cx="10283825" cy="3081528"/>
        </p:xfrm>
        <a:graphic>
          <a:graphicData uri="http://schemas.openxmlformats.org/drawingml/2006/table">
            <a:tbl>
              <a:tblPr/>
              <a:tblGrid>
                <a:gridCol w="3618383">
                  <a:extLst>
                    <a:ext uri="{9D8B030D-6E8A-4147-A177-3AD203B41FA5}">
                      <a16:colId xmlns:a16="http://schemas.microsoft.com/office/drawing/2014/main" val="3285469660"/>
                    </a:ext>
                  </a:extLst>
                </a:gridCol>
                <a:gridCol w="3332721">
                  <a:extLst>
                    <a:ext uri="{9D8B030D-6E8A-4147-A177-3AD203B41FA5}">
                      <a16:colId xmlns:a16="http://schemas.microsoft.com/office/drawing/2014/main" val="1224268822"/>
                    </a:ext>
                  </a:extLst>
                </a:gridCol>
                <a:gridCol w="3332721">
                  <a:extLst>
                    <a:ext uri="{9D8B030D-6E8A-4147-A177-3AD203B41FA5}">
                      <a16:colId xmlns:a16="http://schemas.microsoft.com/office/drawing/2014/main" val="76496591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IN" sz="2400" b="1" dirty="0">
                          <a:solidFill>
                            <a:srgbClr val="404040"/>
                          </a:solidFill>
                          <a:effectLst/>
                        </a:rPr>
                        <a:t>Agent</a:t>
                      </a:r>
                    </a:p>
                  </a:txBody>
                  <a:tcPr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144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IN" sz="2400" b="1">
                          <a:solidFill>
                            <a:srgbClr val="404040"/>
                          </a:solidFill>
                          <a:effectLst/>
                        </a:rPr>
                        <a:t>When Used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144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IN" sz="2400" b="1">
                          <a:solidFill>
                            <a:srgbClr val="404040"/>
                          </a:solidFill>
                          <a:effectLst/>
                        </a:rPr>
                        <a:t>Example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144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7928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2400" dirty="0">
                          <a:effectLst/>
                        </a:rPr>
                        <a:t>NaCl</a:t>
                      </a:r>
                    </a:p>
                  </a:txBody>
                  <a:tcPr marR="76200" marT="76200" marB="76200" anchor="ctr">
                    <a:lnL>
                      <a:noFill/>
                    </a:lnL>
                    <a:lnR>
                      <a:noFill/>
                    </a:lnR>
                    <a:lnT w="9144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144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2400">
                          <a:effectLst/>
                        </a:rPr>
                        <a:t>Most common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 w="9144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144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2400">
                          <a:effectLst/>
                        </a:rPr>
                        <a:t>IV fluids, vaccines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 w="9144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144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6145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2400" dirty="0">
                          <a:effectLst/>
                        </a:rPr>
                        <a:t>Dextrose</a:t>
                      </a:r>
                    </a:p>
                  </a:txBody>
                  <a:tcPr marR="76200" marT="76200" marB="76200" anchor="ctr">
                    <a:lnL>
                      <a:noFill/>
                    </a:lnL>
                    <a:lnR>
                      <a:noFill/>
                    </a:lnR>
                    <a:lnT w="9144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144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2400">
                          <a:effectLst/>
                        </a:rPr>
                        <a:t>Caloric needs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 w="9144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144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2400">
                          <a:effectLst/>
                        </a:rPr>
                        <a:t>Pediatric formulations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 w="9144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144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7008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2400" dirty="0" err="1">
                          <a:effectLst/>
                        </a:rPr>
                        <a:t>Glycerin</a:t>
                      </a:r>
                      <a:endParaRPr lang="en-IN" sz="2400" dirty="0">
                        <a:effectLst/>
                      </a:endParaRPr>
                    </a:p>
                  </a:txBody>
                  <a:tcPr marR="76200" marT="76200" marB="76200" anchor="ctr">
                    <a:lnL>
                      <a:noFill/>
                    </a:lnL>
                    <a:lnR>
                      <a:noFill/>
                    </a:lnR>
                    <a:lnT w="9144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144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2400">
                          <a:effectLst/>
                        </a:rPr>
                        <a:t>Rare, for special formulations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 w="9144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144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2400" dirty="0">
                          <a:effectLst/>
                        </a:rPr>
                        <a:t>Some biologic stabilizers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 w="9144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144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5911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67847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:a16="http://schemas.microsoft.com/office/drawing/2014/main" id="{66A04E76-EA3D-54A3-DAA1-CD593FBFFE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66;p29">
            <a:extLst>
              <a:ext uri="{FF2B5EF4-FFF2-40B4-BE49-F238E27FC236}">
                <a16:creationId xmlns:a16="http://schemas.microsoft.com/office/drawing/2014/main" id="{A3DBE580-181F-76DA-DC1F-F1092C4D629A}"/>
              </a:ext>
            </a:extLst>
          </p:cNvPr>
          <p:cNvSpPr txBox="1">
            <a:spLocks/>
          </p:cNvSpPr>
          <p:nvPr/>
        </p:nvSpPr>
        <p:spPr>
          <a:xfrm>
            <a:off x="760427" y="560933"/>
            <a:ext cx="10768133" cy="9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38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pPr algn="l" defTabSz="1219170">
              <a:buClr>
                <a:srgbClr val="210A26"/>
              </a:buClr>
            </a:pPr>
            <a:r>
              <a:rPr lang="en-IN" sz="4800" kern="0" dirty="0">
                <a:solidFill>
                  <a:srgbClr val="210A26"/>
                </a:solidFill>
              </a:rPr>
              <a:t> Formulation Challenges</a:t>
            </a:r>
          </a:p>
        </p:txBody>
      </p:sp>
      <p:sp>
        <p:nvSpPr>
          <p:cNvPr id="5" name="Google Shape;667;p29">
            <a:extLst>
              <a:ext uri="{FF2B5EF4-FFF2-40B4-BE49-F238E27FC236}">
                <a16:creationId xmlns:a16="http://schemas.microsoft.com/office/drawing/2014/main" id="{1747179B-B8FD-0C1A-F2CC-3A17C02599F3}"/>
              </a:ext>
            </a:extLst>
          </p:cNvPr>
          <p:cNvSpPr txBox="1">
            <a:spLocks/>
          </p:cNvSpPr>
          <p:nvPr/>
        </p:nvSpPr>
        <p:spPr>
          <a:xfrm>
            <a:off x="751114" y="1282371"/>
            <a:ext cx="10499272" cy="5014696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63525" indent="-263525" algn="l">
              <a:lnSpc>
                <a:spcPct val="150000"/>
              </a:lnSpc>
              <a:buNone/>
            </a:pPr>
            <a:r>
              <a:rPr lang="en-IN" sz="2400" b="1" i="0" dirty="0">
                <a:solidFill>
                  <a:srgbClr val="404040"/>
                </a:solidFill>
                <a:effectLst/>
                <a:latin typeface="DeepSeek-CJK-patch"/>
              </a:rPr>
              <a:t>Drug Solubility vs. Tonicity</a:t>
            </a:r>
            <a:endParaRPr lang="en-IN" sz="2400" b="0" i="0" dirty="0">
              <a:solidFill>
                <a:srgbClr val="404040"/>
              </a:solidFill>
              <a:effectLst/>
              <a:latin typeface="DeepSeek-CJK-patch"/>
            </a:endParaRPr>
          </a:p>
          <a:p>
            <a:pPr marL="263525" indent="-263525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  <a:t>Many drugs (e.g., vancomycin) require hypertonic concentrations for efficacy</a:t>
            </a:r>
          </a:p>
          <a:p>
            <a:pPr marL="263525" indent="-263525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b="0" i="1" dirty="0">
                <a:solidFill>
                  <a:srgbClr val="404040"/>
                </a:solidFill>
                <a:effectLst/>
                <a:latin typeface="DeepSeek-CJK-patch"/>
              </a:rPr>
              <a:t>Solution:</a:t>
            </a:r>
            <a: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  <a:t> Use minimal effective tonicity adjusters (e.g., dextrose instead of NaCl)</a:t>
            </a:r>
          </a:p>
          <a:p>
            <a:pPr marL="263525" indent="-263525" algn="l">
              <a:lnSpc>
                <a:spcPct val="150000"/>
              </a:lnSpc>
              <a:buNone/>
            </a:pPr>
            <a:r>
              <a:rPr lang="en-IN" sz="2400" b="1" i="0" dirty="0">
                <a:solidFill>
                  <a:srgbClr val="404040"/>
                </a:solidFill>
                <a:effectLst/>
                <a:latin typeface="DeepSeek-CJK-patch"/>
              </a:rPr>
              <a:t>pH Stability vs. Osmolarity</a:t>
            </a:r>
            <a:endParaRPr lang="en-IN" sz="2400" b="0" i="0" dirty="0">
              <a:solidFill>
                <a:srgbClr val="404040"/>
              </a:solidFill>
              <a:effectLst/>
              <a:latin typeface="DeepSeek-CJK-patch"/>
            </a:endParaRPr>
          </a:p>
          <a:p>
            <a:pPr marL="263525" indent="-263525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  <a:t>Ophthalmic products need pH 7.4 (but buffers affect tonicity)</a:t>
            </a:r>
          </a:p>
          <a:p>
            <a:pPr marL="263525" indent="-263525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b="0" i="1" dirty="0">
                <a:solidFill>
                  <a:srgbClr val="404040"/>
                </a:solidFill>
                <a:effectLst/>
                <a:latin typeface="DeepSeek-CJK-patch"/>
              </a:rPr>
              <a:t>Example:</a:t>
            </a:r>
            <a: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  <a:t> Borate buffers improve stability but require recalibration</a:t>
            </a:r>
          </a:p>
          <a:p>
            <a:pPr marL="263525" indent="-263525" algn="l">
              <a:lnSpc>
                <a:spcPct val="150000"/>
              </a:lnSpc>
              <a:buNone/>
            </a:pPr>
            <a:r>
              <a:rPr lang="en-IN" sz="2400" b="1" i="0" dirty="0">
                <a:solidFill>
                  <a:srgbClr val="404040"/>
                </a:solidFill>
                <a:effectLst/>
                <a:latin typeface="DeepSeek-CJK-patch"/>
              </a:rPr>
              <a:t>Preservative Compatibility</a:t>
            </a:r>
            <a:endParaRPr lang="en-IN" sz="2400" b="0" i="0" dirty="0">
              <a:solidFill>
                <a:srgbClr val="404040"/>
              </a:solidFill>
              <a:effectLst/>
              <a:latin typeface="DeepSeek-CJK-patch"/>
            </a:endParaRPr>
          </a:p>
          <a:p>
            <a:pPr marL="263525" indent="-263525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  <a:t>BAC (benzalkonium chloride) increases osmolarity</a:t>
            </a:r>
          </a:p>
          <a:p>
            <a:pPr marL="263525" indent="-263525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b="0" i="1" dirty="0">
                <a:solidFill>
                  <a:srgbClr val="404040"/>
                </a:solidFill>
                <a:effectLst/>
                <a:latin typeface="DeepSeek-CJK-patch"/>
              </a:rPr>
              <a:t>Innovation:</a:t>
            </a:r>
            <a: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  <a:t> Preservative-free multidose systems</a:t>
            </a:r>
          </a:p>
        </p:txBody>
      </p:sp>
    </p:spTree>
    <p:extLst>
      <p:ext uri="{BB962C8B-B14F-4D97-AF65-F5344CB8AC3E}">
        <p14:creationId xmlns:p14="http://schemas.microsoft.com/office/powerpoint/2010/main" val="26992746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:a16="http://schemas.microsoft.com/office/drawing/2014/main" id="{4C1B690C-A3F6-D72A-7940-91649D2A2D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66;p29">
            <a:extLst>
              <a:ext uri="{FF2B5EF4-FFF2-40B4-BE49-F238E27FC236}">
                <a16:creationId xmlns:a16="http://schemas.microsoft.com/office/drawing/2014/main" id="{1A2BBCAB-01FF-2237-7244-6FBFAE75F48B}"/>
              </a:ext>
            </a:extLst>
          </p:cNvPr>
          <p:cNvSpPr txBox="1">
            <a:spLocks/>
          </p:cNvSpPr>
          <p:nvPr/>
        </p:nvSpPr>
        <p:spPr>
          <a:xfrm>
            <a:off x="953467" y="713333"/>
            <a:ext cx="10768133" cy="9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38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pPr algn="l" defTabSz="1219170">
              <a:buClr>
                <a:srgbClr val="210A26"/>
              </a:buClr>
            </a:pPr>
            <a:r>
              <a:rPr lang="en-IN" sz="4800" kern="0" dirty="0">
                <a:solidFill>
                  <a:srgbClr val="210A26"/>
                </a:solidFill>
              </a:rPr>
              <a:t> Formulation Challenges</a:t>
            </a:r>
          </a:p>
        </p:txBody>
      </p:sp>
      <p:sp>
        <p:nvSpPr>
          <p:cNvPr id="5" name="Google Shape;667;p29">
            <a:extLst>
              <a:ext uri="{FF2B5EF4-FFF2-40B4-BE49-F238E27FC236}">
                <a16:creationId xmlns:a16="http://schemas.microsoft.com/office/drawing/2014/main" id="{60F71BC9-B1F4-6E3A-26C3-163CEF6CA7E8}"/>
              </a:ext>
            </a:extLst>
          </p:cNvPr>
          <p:cNvSpPr txBox="1">
            <a:spLocks/>
          </p:cNvSpPr>
          <p:nvPr/>
        </p:nvSpPr>
        <p:spPr>
          <a:xfrm>
            <a:off x="751114" y="1658291"/>
            <a:ext cx="10499272" cy="4481249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>
              <a:lnSpc>
                <a:spcPct val="150000"/>
              </a:lnSpc>
              <a:spcBef>
                <a:spcPts val="1029"/>
              </a:spcBef>
              <a:buNone/>
            </a:pPr>
            <a:r>
              <a:rPr lang="en-IN" sz="2400" b="1" i="0" dirty="0">
                <a:solidFill>
                  <a:srgbClr val="404040"/>
                </a:solidFill>
                <a:effectLst/>
                <a:latin typeface="DeepSeek-CJK-patch"/>
              </a:rPr>
              <a:t>💉 Vial vs. Bag Dilemma:</a:t>
            </a:r>
            <a:endParaRPr lang="en-IN" sz="2400" b="0" i="0" dirty="0">
              <a:solidFill>
                <a:srgbClr val="404040"/>
              </a:solidFill>
              <a:effectLst/>
              <a:latin typeface="DeepSeek-CJK-patch"/>
            </a:endParaRPr>
          </a:p>
          <a:p>
            <a:pPr marL="985838" indent="-447675" algn="l">
              <a:lnSpc>
                <a:spcPct val="150000"/>
              </a:lnSpc>
              <a:spcBef>
                <a:spcPts val="1029"/>
              </a:spcBef>
              <a:buFont typeface="Arial" panose="020B0604020202020204" pitchFamily="34" charset="0"/>
              <a:buChar char="•"/>
            </a:pPr>
            <a: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  <a:t>Drug may be isotonic when diluted in IV bag, but hypertonic in vial</a:t>
            </a:r>
          </a:p>
          <a:p>
            <a:pPr marL="985838" indent="-447675" algn="l">
              <a:lnSpc>
                <a:spcPct val="15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IN" sz="2400" b="0" i="1" dirty="0">
                <a:solidFill>
                  <a:srgbClr val="404040"/>
                </a:solidFill>
                <a:effectLst/>
                <a:latin typeface="DeepSeek-CJK-patch"/>
              </a:rPr>
              <a:t>Case:</a:t>
            </a:r>
            <a: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  <a:t> 10% calcium gluconate requires 1:1 dilution</a:t>
            </a:r>
          </a:p>
          <a:p>
            <a:pPr algn="l">
              <a:lnSpc>
                <a:spcPct val="150000"/>
              </a:lnSpc>
              <a:spcBef>
                <a:spcPts val="1029"/>
              </a:spcBef>
              <a:buNone/>
            </a:pPr>
            <a:r>
              <a:rPr lang="en-IN" sz="2400" b="1" i="0" dirty="0">
                <a:solidFill>
                  <a:srgbClr val="404040"/>
                </a:solidFill>
                <a:effectLst/>
                <a:latin typeface="DeepSeek-CJK-patch"/>
              </a:rPr>
              <a:t>🌡️ Temperature Sensitivity:</a:t>
            </a:r>
            <a:endParaRPr lang="en-IN" sz="2400" b="0" i="0" dirty="0">
              <a:solidFill>
                <a:srgbClr val="404040"/>
              </a:solidFill>
              <a:effectLst/>
              <a:latin typeface="DeepSeek-CJK-patch"/>
            </a:endParaRPr>
          </a:p>
          <a:p>
            <a:pPr marL="803275" indent="-355600" algn="l">
              <a:lnSpc>
                <a:spcPct val="150000"/>
              </a:lnSpc>
              <a:spcBef>
                <a:spcPts val="1029"/>
              </a:spcBef>
              <a:buFont typeface="Arial" panose="020B0604020202020204" pitchFamily="34" charset="0"/>
              <a:buChar char="•"/>
            </a:pPr>
            <a: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  <a:t>Dextrose solutions become more hypertonic when warmed</a:t>
            </a:r>
          </a:p>
        </p:txBody>
      </p:sp>
    </p:spTree>
    <p:extLst>
      <p:ext uri="{BB962C8B-B14F-4D97-AF65-F5344CB8AC3E}">
        <p14:creationId xmlns:p14="http://schemas.microsoft.com/office/powerpoint/2010/main" val="41962288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:a16="http://schemas.microsoft.com/office/drawing/2014/main" id="{36EEDA21-6F4C-EA02-5A18-D26D3D1E2A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66;p29">
            <a:extLst>
              <a:ext uri="{FF2B5EF4-FFF2-40B4-BE49-F238E27FC236}">
                <a16:creationId xmlns:a16="http://schemas.microsoft.com/office/drawing/2014/main" id="{BCB24EFF-3683-351D-02E0-8A483C66F3AC}"/>
              </a:ext>
            </a:extLst>
          </p:cNvPr>
          <p:cNvSpPr txBox="1">
            <a:spLocks/>
          </p:cNvSpPr>
          <p:nvPr/>
        </p:nvSpPr>
        <p:spPr>
          <a:xfrm>
            <a:off x="699467" y="601573"/>
            <a:ext cx="10768133" cy="9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38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pPr algn="l" defTabSz="1219170">
              <a:buClr>
                <a:srgbClr val="210A26"/>
              </a:buClr>
            </a:pPr>
            <a:r>
              <a:rPr lang="en-IN" sz="4800" kern="0" dirty="0">
                <a:solidFill>
                  <a:srgbClr val="210A26"/>
                </a:solidFill>
              </a:rPr>
              <a:t>Regulatory Standards</a:t>
            </a:r>
          </a:p>
        </p:txBody>
      </p:sp>
      <p:sp>
        <p:nvSpPr>
          <p:cNvPr id="5" name="Google Shape;667;p29">
            <a:extLst>
              <a:ext uri="{FF2B5EF4-FFF2-40B4-BE49-F238E27FC236}">
                <a16:creationId xmlns:a16="http://schemas.microsoft.com/office/drawing/2014/main" id="{1F947ADF-5DB8-DB16-D4D0-D0523DEFC72D}"/>
              </a:ext>
            </a:extLst>
          </p:cNvPr>
          <p:cNvSpPr txBox="1">
            <a:spLocks/>
          </p:cNvSpPr>
          <p:nvPr/>
        </p:nvSpPr>
        <p:spPr>
          <a:xfrm>
            <a:off x="699467" y="1492831"/>
            <a:ext cx="10793065" cy="4765729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38163" indent="-355600" algn="l">
              <a:lnSpc>
                <a:spcPct val="150000"/>
              </a:lnSpc>
              <a:buNone/>
            </a:pPr>
            <a:r>
              <a:rPr lang="en-IN" sz="2200" b="1" i="0" dirty="0">
                <a:solidFill>
                  <a:srgbClr val="404040"/>
                </a:solidFill>
                <a:effectLst/>
                <a:latin typeface="DeepSeek-CJK-patch"/>
              </a:rPr>
              <a:t>United States (USP-NF)</a:t>
            </a:r>
            <a:endParaRPr lang="en-IN" sz="2200" b="0" i="0" dirty="0">
              <a:solidFill>
                <a:srgbClr val="404040"/>
              </a:solidFill>
              <a:effectLst/>
              <a:latin typeface="DeepSeek-CJK-patch"/>
            </a:endParaRPr>
          </a:p>
          <a:p>
            <a:pPr marL="538163" indent="-3556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200" b="1" i="0" dirty="0">
                <a:solidFill>
                  <a:srgbClr val="404040"/>
                </a:solidFill>
                <a:effectLst/>
                <a:latin typeface="DeepSeek-CJK-patch"/>
              </a:rPr>
              <a:t>Standard:</a:t>
            </a:r>
            <a:r>
              <a:rPr lang="en-IN" sz="2200" b="0" i="0" dirty="0">
                <a:solidFill>
                  <a:srgbClr val="404040"/>
                </a:solidFill>
                <a:effectLst/>
                <a:latin typeface="DeepSeek-CJK-patch"/>
              </a:rPr>
              <a:t> Chapter &lt;785&gt; "Osmolality and Osmolarity"</a:t>
            </a:r>
          </a:p>
          <a:p>
            <a:pPr marL="538163" indent="-3556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200" b="1" i="0" dirty="0">
                <a:solidFill>
                  <a:srgbClr val="404040"/>
                </a:solidFill>
                <a:effectLst/>
                <a:latin typeface="DeepSeek-CJK-patch"/>
              </a:rPr>
              <a:t>Requirements:</a:t>
            </a:r>
            <a:endParaRPr lang="en-IN" sz="2200" b="0" i="0" dirty="0">
              <a:solidFill>
                <a:srgbClr val="404040"/>
              </a:solidFill>
              <a:effectLst/>
              <a:latin typeface="DeepSeek-CJK-patch"/>
            </a:endParaRPr>
          </a:p>
          <a:p>
            <a:pPr marL="893763" lvl="1" indent="-3556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200" b="0" i="1" dirty="0">
                <a:solidFill>
                  <a:srgbClr val="404040"/>
                </a:solidFill>
                <a:effectLst/>
                <a:latin typeface="DeepSeek-CJK-patch"/>
              </a:rPr>
              <a:t>Injections:</a:t>
            </a:r>
            <a:r>
              <a:rPr lang="en-IN" sz="2200" b="0" i="0" dirty="0">
                <a:solidFill>
                  <a:srgbClr val="404040"/>
                </a:solidFill>
                <a:effectLst/>
                <a:latin typeface="DeepSeek-CJK-patch"/>
              </a:rPr>
              <a:t> 290 ± 15 </a:t>
            </a:r>
            <a:r>
              <a:rPr lang="en-IN" sz="2200" b="0" i="0" dirty="0" err="1">
                <a:solidFill>
                  <a:srgbClr val="404040"/>
                </a:solidFill>
                <a:effectLst/>
                <a:latin typeface="DeepSeek-CJK-patch"/>
              </a:rPr>
              <a:t>mOsm</a:t>
            </a:r>
            <a:r>
              <a:rPr lang="en-IN" sz="2200" b="0" i="0" dirty="0">
                <a:solidFill>
                  <a:srgbClr val="404040"/>
                </a:solidFill>
                <a:effectLst/>
                <a:latin typeface="DeepSeek-CJK-patch"/>
              </a:rPr>
              <a:t>/kg (isotonic range: 275–305)</a:t>
            </a:r>
          </a:p>
          <a:p>
            <a:pPr marL="893763" lvl="1" indent="-3556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200" b="0" i="1" dirty="0">
                <a:solidFill>
                  <a:srgbClr val="404040"/>
                </a:solidFill>
                <a:effectLst/>
                <a:latin typeface="DeepSeek-CJK-patch"/>
              </a:rPr>
              <a:t>Ophthalmic:</a:t>
            </a:r>
            <a:r>
              <a:rPr lang="en-IN" sz="2200" b="0" i="0" dirty="0">
                <a:solidFill>
                  <a:srgbClr val="404040"/>
                </a:solidFill>
                <a:effectLst/>
                <a:latin typeface="DeepSeek-CJK-patch"/>
              </a:rPr>
              <a:t> 220–320 </a:t>
            </a:r>
            <a:r>
              <a:rPr lang="en-IN" sz="2200" b="0" i="0" dirty="0" err="1">
                <a:solidFill>
                  <a:srgbClr val="404040"/>
                </a:solidFill>
                <a:effectLst/>
                <a:latin typeface="DeepSeek-CJK-patch"/>
              </a:rPr>
              <a:t>mOsm</a:t>
            </a:r>
            <a:r>
              <a:rPr lang="en-IN" sz="2200" b="0" i="0" dirty="0">
                <a:solidFill>
                  <a:srgbClr val="404040"/>
                </a:solidFill>
                <a:effectLst/>
                <a:latin typeface="DeepSeek-CJK-patch"/>
              </a:rPr>
              <a:t>/kg (per FDA guidance)</a:t>
            </a:r>
          </a:p>
          <a:p>
            <a:pPr marL="538163" indent="-3556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200" b="1" i="0" dirty="0">
                <a:solidFill>
                  <a:srgbClr val="404040"/>
                </a:solidFill>
                <a:effectLst/>
                <a:latin typeface="DeepSeek-CJK-patch"/>
              </a:rPr>
              <a:t>Testing:</a:t>
            </a:r>
            <a:r>
              <a:rPr lang="en-IN" sz="2200" b="0" i="0" dirty="0">
                <a:solidFill>
                  <a:srgbClr val="404040"/>
                </a:solidFill>
                <a:effectLst/>
                <a:latin typeface="DeepSeek-CJK-patch"/>
              </a:rPr>
              <a:t> Freezing point depression (mandatory for </a:t>
            </a:r>
            <a:r>
              <a:rPr lang="en-IN" sz="2200" b="0" i="0" dirty="0" err="1">
                <a:solidFill>
                  <a:srgbClr val="404040"/>
                </a:solidFill>
                <a:effectLst/>
                <a:latin typeface="DeepSeek-CJK-patch"/>
              </a:rPr>
              <a:t>parenterals</a:t>
            </a:r>
            <a:r>
              <a:rPr lang="en-IN" sz="2200" b="0" i="0" dirty="0">
                <a:solidFill>
                  <a:srgbClr val="404040"/>
                </a:solidFill>
                <a:effectLst/>
                <a:latin typeface="DeepSeek-CJK-patch"/>
              </a:rPr>
              <a:t>)</a:t>
            </a:r>
          </a:p>
          <a:p>
            <a:pPr marL="538163" indent="-3556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200" b="1" i="0" dirty="0">
                <a:solidFill>
                  <a:srgbClr val="404040"/>
                </a:solidFill>
                <a:effectLst/>
                <a:latin typeface="DeepSeek-CJK-patch"/>
              </a:rPr>
              <a:t>Special Cases:</a:t>
            </a:r>
            <a:endParaRPr lang="en-IN" sz="2200" b="0" i="0" dirty="0">
              <a:solidFill>
                <a:srgbClr val="404040"/>
              </a:solidFill>
              <a:effectLst/>
              <a:latin typeface="DeepSeek-CJK-patch"/>
            </a:endParaRPr>
          </a:p>
          <a:p>
            <a:pPr marL="893763" lvl="1" indent="-35560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IN" sz="2200" b="0" i="0" dirty="0">
                <a:solidFill>
                  <a:srgbClr val="404040"/>
                </a:solidFill>
                <a:effectLst/>
                <a:latin typeface="DeepSeek-CJK-patch"/>
              </a:rPr>
              <a:t>Intravenous immunoglobulin (IVIG): Up to 600 </a:t>
            </a:r>
            <a:r>
              <a:rPr lang="en-IN" sz="2200" b="0" i="0" dirty="0" err="1">
                <a:solidFill>
                  <a:srgbClr val="404040"/>
                </a:solidFill>
                <a:effectLst/>
                <a:latin typeface="DeepSeek-CJK-patch"/>
              </a:rPr>
              <a:t>mOsm</a:t>
            </a:r>
            <a:r>
              <a:rPr lang="en-IN" sz="2200" b="0" i="0" dirty="0">
                <a:solidFill>
                  <a:srgbClr val="404040"/>
                </a:solidFill>
                <a:effectLst/>
                <a:latin typeface="DeepSeek-CJK-patch"/>
              </a:rPr>
              <a:t>/kg allowed with justification</a:t>
            </a:r>
          </a:p>
          <a:p>
            <a:pPr marL="893763" lvl="1" indent="-35560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IN" sz="2200" b="0" i="0" dirty="0">
                <a:solidFill>
                  <a:srgbClr val="404040"/>
                </a:solidFill>
                <a:effectLst/>
                <a:latin typeface="DeepSeek-CJK-patch"/>
              </a:rPr>
              <a:t>Neonatal fluids: ±5% deviation requires pediatric safety data</a:t>
            </a:r>
          </a:p>
        </p:txBody>
      </p:sp>
    </p:spTree>
    <p:extLst>
      <p:ext uri="{BB962C8B-B14F-4D97-AF65-F5344CB8AC3E}">
        <p14:creationId xmlns:p14="http://schemas.microsoft.com/office/powerpoint/2010/main" val="220464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:a16="http://schemas.microsoft.com/office/drawing/2014/main" id="{038CCC26-51A9-883F-316A-4E1E2B9FA2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66;p29">
            <a:extLst>
              <a:ext uri="{FF2B5EF4-FFF2-40B4-BE49-F238E27FC236}">
                <a16:creationId xmlns:a16="http://schemas.microsoft.com/office/drawing/2014/main" id="{91195C57-8EE4-EB0B-62F2-F9542A444960}"/>
              </a:ext>
            </a:extLst>
          </p:cNvPr>
          <p:cNvSpPr txBox="1">
            <a:spLocks/>
          </p:cNvSpPr>
          <p:nvPr/>
        </p:nvSpPr>
        <p:spPr>
          <a:xfrm>
            <a:off x="953467" y="713333"/>
            <a:ext cx="10768133" cy="9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38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pPr algn="l" defTabSz="1219170">
              <a:buClr>
                <a:srgbClr val="210A26"/>
              </a:buClr>
            </a:pPr>
            <a:r>
              <a:rPr lang="en-IN" sz="4800" kern="0" dirty="0">
                <a:solidFill>
                  <a:srgbClr val="210A26"/>
                </a:solidFill>
              </a:rPr>
              <a:t>Regulatory Standards</a:t>
            </a:r>
          </a:p>
        </p:txBody>
      </p:sp>
      <p:sp>
        <p:nvSpPr>
          <p:cNvPr id="5" name="Google Shape;667;p29">
            <a:extLst>
              <a:ext uri="{FF2B5EF4-FFF2-40B4-BE49-F238E27FC236}">
                <a16:creationId xmlns:a16="http://schemas.microsoft.com/office/drawing/2014/main" id="{63266EBE-63A7-E928-6898-45CB6CCB9C9E}"/>
              </a:ext>
            </a:extLst>
          </p:cNvPr>
          <p:cNvSpPr txBox="1">
            <a:spLocks/>
          </p:cNvSpPr>
          <p:nvPr/>
        </p:nvSpPr>
        <p:spPr>
          <a:xfrm>
            <a:off x="953468" y="1919551"/>
            <a:ext cx="9631473" cy="3936303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ts val="2143"/>
              </a:lnSpc>
              <a:spcBef>
                <a:spcPts val="1029"/>
              </a:spcBef>
              <a:spcAft>
                <a:spcPts val="1029"/>
              </a:spcAft>
            </a:pPr>
            <a:r>
              <a:rPr lang="en-IN" sz="3600" b="1" i="0" dirty="0">
                <a:solidFill>
                  <a:srgbClr val="404040"/>
                </a:solidFill>
                <a:effectLst/>
                <a:latin typeface="DeepSeek-CJK-patch"/>
              </a:rPr>
              <a:t>Route-Specific Standards</a:t>
            </a:r>
            <a:endParaRPr lang="en-IN" sz="3600" b="0" i="0" dirty="0">
              <a:solidFill>
                <a:srgbClr val="404040"/>
              </a:solidFill>
              <a:effectLst/>
              <a:latin typeface="DeepSeek-CJK-patch"/>
            </a:endParaRPr>
          </a:p>
          <a:p>
            <a:pPr algn="l">
              <a:lnSpc>
                <a:spcPts val="2143"/>
              </a:lnSpc>
              <a:spcBef>
                <a:spcPts val="1029"/>
              </a:spcBef>
              <a:spcAft>
                <a:spcPts val="1029"/>
              </a:spcAft>
              <a:buNone/>
            </a:pPr>
            <a:endParaRPr lang="en-US" sz="2800" b="0" i="0" dirty="0">
              <a:solidFill>
                <a:srgbClr val="404040"/>
              </a:solidFill>
              <a:effectLst/>
              <a:latin typeface="DeepSeek-CJK-patch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759A173-358C-F8AA-110D-495D23BC60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100868"/>
              </p:ext>
            </p:extLst>
          </p:nvPr>
        </p:nvGraphicFramePr>
        <p:xfrm>
          <a:off x="954088" y="2557141"/>
          <a:ext cx="9917113" cy="333724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020144">
                  <a:extLst>
                    <a:ext uri="{9D8B030D-6E8A-4147-A177-3AD203B41FA5}">
                      <a16:colId xmlns:a16="http://schemas.microsoft.com/office/drawing/2014/main" val="1107624435"/>
                    </a:ext>
                  </a:extLst>
                </a:gridCol>
                <a:gridCol w="3128134">
                  <a:extLst>
                    <a:ext uri="{9D8B030D-6E8A-4147-A177-3AD203B41FA5}">
                      <a16:colId xmlns:a16="http://schemas.microsoft.com/office/drawing/2014/main" val="1765099714"/>
                    </a:ext>
                  </a:extLst>
                </a:gridCol>
                <a:gridCol w="4768835">
                  <a:extLst>
                    <a:ext uri="{9D8B030D-6E8A-4147-A177-3AD203B41FA5}">
                      <a16:colId xmlns:a16="http://schemas.microsoft.com/office/drawing/2014/main" val="31508897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IN" sz="2000" b="1" dirty="0">
                          <a:solidFill>
                            <a:srgbClr val="404040"/>
                          </a:solidFill>
                          <a:effectLst/>
                        </a:rPr>
                        <a:t>Route</a:t>
                      </a:r>
                    </a:p>
                  </a:txBody>
                  <a:tcPr marR="76200" marT="76200" marB="76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IN" sz="2000" b="1" dirty="0">
                          <a:solidFill>
                            <a:srgbClr val="404040"/>
                          </a:solidFill>
                          <a:effectLst/>
                        </a:rPr>
                        <a:t>Acceptable Range</a:t>
                      </a: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IN" sz="2000" b="1">
                          <a:solidFill>
                            <a:srgbClr val="404040"/>
                          </a:solidFill>
                          <a:effectLst/>
                        </a:rPr>
                        <a:t>Special Requirements</a:t>
                      </a:r>
                    </a:p>
                  </a:txBody>
                  <a:tcPr marL="76200" marR="76200" marT="76200" marB="76200" anchor="ctr"/>
                </a:tc>
                <a:extLst>
                  <a:ext uri="{0D108BD9-81ED-4DB2-BD59-A6C34878D82A}">
                    <a16:rowId xmlns:a16="http://schemas.microsoft.com/office/drawing/2014/main" val="21123619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IN" sz="2000">
                          <a:effectLst/>
                        </a:rPr>
                        <a:t>Intravenous</a:t>
                      </a:r>
                    </a:p>
                  </a:txBody>
                  <a:tcPr marR="76200" marT="76200" marB="76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IN" sz="2000" dirty="0">
                          <a:effectLst/>
                        </a:rPr>
                        <a:t>275–305 </a:t>
                      </a:r>
                      <a:r>
                        <a:rPr lang="en-IN" sz="2000" dirty="0" err="1">
                          <a:effectLst/>
                        </a:rPr>
                        <a:t>mOsm</a:t>
                      </a:r>
                      <a:r>
                        <a:rPr lang="en-IN" sz="2000" dirty="0">
                          <a:effectLst/>
                        </a:rPr>
                        <a:t>/kg</a:t>
                      </a: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2000">
                          <a:effectLst/>
                        </a:rPr>
                        <a:t>Must meet USP &lt;71&gt; sterility</a:t>
                      </a:r>
                    </a:p>
                  </a:txBody>
                  <a:tcPr marL="76200" marR="76200" marT="76200" marB="76200" anchor="ctr"/>
                </a:tc>
                <a:extLst>
                  <a:ext uri="{0D108BD9-81ED-4DB2-BD59-A6C34878D82A}">
                    <a16:rowId xmlns:a16="http://schemas.microsoft.com/office/drawing/2014/main" val="19624430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IN" sz="2000">
                          <a:effectLst/>
                        </a:rPr>
                        <a:t>Intrathecal</a:t>
                      </a:r>
                    </a:p>
                  </a:txBody>
                  <a:tcPr marR="76200" marT="76200" marB="76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IN" sz="2000">
                          <a:effectLst/>
                        </a:rPr>
                        <a:t>285–295 mOsm/kg</a:t>
                      </a: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IN" sz="2000">
                          <a:effectLst/>
                        </a:rPr>
                        <a:t>Additional neurotoxicity studies</a:t>
                      </a:r>
                    </a:p>
                  </a:txBody>
                  <a:tcPr marL="76200" marR="76200" marT="76200" marB="76200" anchor="ctr"/>
                </a:tc>
                <a:extLst>
                  <a:ext uri="{0D108BD9-81ED-4DB2-BD59-A6C34878D82A}">
                    <a16:rowId xmlns:a16="http://schemas.microsoft.com/office/drawing/2014/main" val="28972431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IN" sz="2000">
                          <a:effectLst/>
                        </a:rPr>
                        <a:t>Ophthalmic</a:t>
                      </a:r>
                    </a:p>
                  </a:txBody>
                  <a:tcPr marR="76200" marT="76200" marB="76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IN" sz="2000">
                          <a:effectLst/>
                        </a:rPr>
                        <a:t>220–320 mOsm/kg</a:t>
                      </a: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IN" sz="2000">
                          <a:effectLst/>
                        </a:rPr>
                        <a:t>Draize test correlation required</a:t>
                      </a:r>
                    </a:p>
                  </a:txBody>
                  <a:tcPr marL="76200" marR="76200" marT="76200" marB="76200" anchor="ctr"/>
                </a:tc>
                <a:extLst>
                  <a:ext uri="{0D108BD9-81ED-4DB2-BD59-A6C34878D82A}">
                    <a16:rowId xmlns:a16="http://schemas.microsoft.com/office/drawing/2014/main" val="11984210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IN" sz="2000" dirty="0">
                          <a:effectLst/>
                        </a:rPr>
                        <a:t>Subcutaneous</a:t>
                      </a:r>
                    </a:p>
                  </a:txBody>
                  <a:tcPr marR="76200" marT="76200" marB="76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IN" sz="2000">
                          <a:effectLst/>
                        </a:rPr>
                        <a:t>240–340 mOsm/kg</a:t>
                      </a: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IN" sz="2000" dirty="0">
                          <a:effectLst/>
                        </a:rPr>
                        <a:t>Tolerance depends on volume (&lt;1.5 mL)</a:t>
                      </a:r>
                    </a:p>
                  </a:txBody>
                  <a:tcPr marL="76200" marR="76200" marT="76200" marB="76200" anchor="ctr"/>
                </a:tc>
                <a:extLst>
                  <a:ext uri="{0D108BD9-81ED-4DB2-BD59-A6C34878D82A}">
                    <a16:rowId xmlns:a16="http://schemas.microsoft.com/office/drawing/2014/main" val="3197516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29156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:a16="http://schemas.microsoft.com/office/drawing/2014/main" id="{54CC4064-92A5-4F17-6AF0-38B898FBC1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66;p29">
            <a:extLst>
              <a:ext uri="{FF2B5EF4-FFF2-40B4-BE49-F238E27FC236}">
                <a16:creationId xmlns:a16="http://schemas.microsoft.com/office/drawing/2014/main" id="{3135AAC5-38C7-1F8D-110E-44BF93F1DDE9}"/>
              </a:ext>
            </a:extLst>
          </p:cNvPr>
          <p:cNvSpPr txBox="1">
            <a:spLocks/>
          </p:cNvSpPr>
          <p:nvPr/>
        </p:nvSpPr>
        <p:spPr>
          <a:xfrm>
            <a:off x="953467" y="713333"/>
            <a:ext cx="10768133" cy="9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38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pPr algn="l" defTabSz="1219170">
              <a:buClr>
                <a:srgbClr val="210A26"/>
              </a:buClr>
            </a:pPr>
            <a:r>
              <a:rPr lang="en-IN" sz="4800" kern="0" dirty="0">
                <a:solidFill>
                  <a:srgbClr val="210A26"/>
                </a:solidFill>
              </a:rPr>
              <a:t>Conclusion</a:t>
            </a:r>
          </a:p>
        </p:txBody>
      </p:sp>
      <p:sp>
        <p:nvSpPr>
          <p:cNvPr id="5" name="Google Shape;667;p29">
            <a:extLst>
              <a:ext uri="{FF2B5EF4-FFF2-40B4-BE49-F238E27FC236}">
                <a16:creationId xmlns:a16="http://schemas.microsoft.com/office/drawing/2014/main" id="{9B3C6666-F9DC-F176-E8DE-7C524073B934}"/>
              </a:ext>
            </a:extLst>
          </p:cNvPr>
          <p:cNvSpPr txBox="1">
            <a:spLocks/>
          </p:cNvSpPr>
          <p:nvPr/>
        </p:nvSpPr>
        <p:spPr>
          <a:xfrm>
            <a:off x="953468" y="1685871"/>
            <a:ext cx="9631473" cy="3936303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2800" b="0" i="0" dirty="0">
                <a:solidFill>
                  <a:srgbClr val="404040"/>
                </a:solidFill>
                <a:effectLst/>
                <a:latin typeface="DeepSeek-CJK-patch"/>
              </a:rPr>
              <a:t>✔ Critical for patient comfort and efficacy</a:t>
            </a:r>
            <a:br>
              <a:rPr lang="en-US" sz="2800" b="0" i="0" dirty="0">
                <a:solidFill>
                  <a:srgbClr val="404040"/>
                </a:solidFill>
                <a:effectLst/>
                <a:latin typeface="DeepSeek-CJK-patch"/>
              </a:rPr>
            </a:br>
            <a:r>
              <a:rPr lang="en-US" sz="2800" b="0" i="0" dirty="0">
                <a:solidFill>
                  <a:srgbClr val="404040"/>
                </a:solidFill>
                <a:effectLst/>
                <a:latin typeface="DeepSeek-CJK-patch"/>
              </a:rPr>
              <a:t>✔ Requires careful formulation</a:t>
            </a:r>
            <a:br>
              <a:rPr lang="en-US" sz="2800" b="0" i="0" dirty="0">
                <a:solidFill>
                  <a:srgbClr val="404040"/>
                </a:solidFill>
                <a:effectLst/>
                <a:latin typeface="DeepSeek-CJK-patch"/>
              </a:rPr>
            </a:br>
            <a:r>
              <a:rPr lang="en-US" sz="2800" b="0" i="0" dirty="0">
                <a:solidFill>
                  <a:srgbClr val="404040"/>
                </a:solidFill>
                <a:effectLst/>
                <a:latin typeface="DeepSeek-CJK-patch"/>
              </a:rPr>
              <a:t>✔ Emerging tech will enhance ap</a:t>
            </a:r>
          </a:p>
        </p:txBody>
      </p:sp>
    </p:spTree>
    <p:extLst>
      <p:ext uri="{BB962C8B-B14F-4D97-AF65-F5344CB8AC3E}">
        <p14:creationId xmlns:p14="http://schemas.microsoft.com/office/powerpoint/2010/main" val="89632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:a16="http://schemas.microsoft.com/office/drawing/2014/main" id="{DDE0F429-98C0-D6B9-2B22-0A0EF75A3E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66;p29">
            <a:extLst>
              <a:ext uri="{FF2B5EF4-FFF2-40B4-BE49-F238E27FC236}">
                <a16:creationId xmlns:a16="http://schemas.microsoft.com/office/drawing/2014/main" id="{7C15EE37-E241-7170-B269-6589955CB217}"/>
              </a:ext>
            </a:extLst>
          </p:cNvPr>
          <p:cNvSpPr txBox="1">
            <a:spLocks/>
          </p:cNvSpPr>
          <p:nvPr/>
        </p:nvSpPr>
        <p:spPr>
          <a:xfrm>
            <a:off x="953467" y="713333"/>
            <a:ext cx="10285200" cy="9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38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pPr algn="l" defTabSz="1219170">
              <a:buClr>
                <a:srgbClr val="210A26"/>
              </a:buClr>
            </a:pPr>
            <a:r>
              <a:rPr lang="en" sz="4800" b="1" kern="0" dirty="0">
                <a:solidFill>
                  <a:srgbClr val="210A26"/>
                </a:solidFill>
                <a:latin typeface="+mj-lt"/>
              </a:rPr>
              <a:t>Learning Outcomes</a:t>
            </a:r>
            <a:endParaRPr lang="en-IN" sz="4800" b="1" kern="0" dirty="0">
              <a:solidFill>
                <a:srgbClr val="210A26"/>
              </a:solidFill>
              <a:latin typeface="+mj-lt"/>
            </a:endParaRPr>
          </a:p>
        </p:txBody>
      </p:sp>
      <p:sp>
        <p:nvSpPr>
          <p:cNvPr id="5" name="Google Shape;667;p29">
            <a:extLst>
              <a:ext uri="{FF2B5EF4-FFF2-40B4-BE49-F238E27FC236}">
                <a16:creationId xmlns:a16="http://schemas.microsoft.com/office/drawing/2014/main" id="{E07F479E-022F-959A-3B6D-2D852A72EBE3}"/>
              </a:ext>
            </a:extLst>
          </p:cNvPr>
          <p:cNvSpPr txBox="1">
            <a:spLocks/>
          </p:cNvSpPr>
          <p:nvPr/>
        </p:nvSpPr>
        <p:spPr>
          <a:xfrm>
            <a:off x="620486" y="1635071"/>
            <a:ext cx="10921274" cy="4509596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 defTabSz="1219170">
              <a:lnSpc>
                <a:spcPct val="150000"/>
              </a:lnSpc>
            </a:pPr>
            <a:r>
              <a:rPr lang="en-US" sz="1800" b="1" kern="0" dirty="0">
                <a:latin typeface="+mj-lt"/>
                <a:cs typeface="Poppins" panose="00000500000000000000" pitchFamily="2" charset="0"/>
              </a:rPr>
              <a:t>After completing this session, students will be able to:</a:t>
            </a:r>
            <a:endParaRPr lang="en-US" sz="1800" kern="0" dirty="0">
              <a:latin typeface="+mj-lt"/>
              <a:cs typeface="Poppins" panose="00000500000000000000" pitchFamily="2" charset="0"/>
            </a:endParaRPr>
          </a:p>
          <a:p>
            <a:pPr marL="609585" indent="-414856" algn="just" defTabSz="1219170">
              <a:lnSpc>
                <a:spcPct val="150000"/>
              </a:lnSpc>
              <a:spcBef>
                <a:spcPts val="1333"/>
              </a:spcBef>
              <a:buSzPts val="1300"/>
              <a:buFont typeface="Proxima Nova"/>
              <a:buAutoNum type="arabicPeriod"/>
            </a:pPr>
            <a:r>
              <a:rPr lang="en-US" sz="1800" kern="0" dirty="0">
                <a:latin typeface="+mj-lt"/>
                <a:cs typeface="Poppins" panose="00000500000000000000" pitchFamily="2" charset="0"/>
              </a:rPr>
              <a:t>Define isotonicity and explain its significance in pharmaceutical formulations.</a:t>
            </a:r>
          </a:p>
          <a:p>
            <a:pPr marL="609585" indent="-414856" algn="just" defTabSz="1219170">
              <a:lnSpc>
                <a:spcPct val="150000"/>
              </a:lnSpc>
              <a:spcBef>
                <a:spcPts val="1333"/>
              </a:spcBef>
              <a:buSzPts val="1300"/>
              <a:buFont typeface="Proxima Nova"/>
              <a:buAutoNum type="arabicPeriod"/>
            </a:pPr>
            <a:r>
              <a:rPr lang="en-US" sz="1800" kern="0" dirty="0">
                <a:latin typeface="+mj-lt"/>
                <a:cs typeface="Poppins" panose="00000500000000000000" pitchFamily="2" charset="0"/>
              </a:rPr>
              <a:t>Understand the physiological effects of hypotonic, hypertonic, and isotonic solutions on ocular and parenteral administration.</a:t>
            </a:r>
          </a:p>
          <a:p>
            <a:pPr marL="609585" indent="-414856" algn="just" defTabSz="1219170">
              <a:lnSpc>
                <a:spcPct val="150000"/>
              </a:lnSpc>
              <a:spcBef>
                <a:spcPts val="1333"/>
              </a:spcBef>
              <a:buSzPts val="1300"/>
              <a:buFont typeface="Proxima Nova"/>
              <a:buAutoNum type="arabicPeriod"/>
            </a:pPr>
            <a:r>
              <a:rPr lang="en-US" sz="1800" kern="0" dirty="0">
                <a:latin typeface="+mj-lt"/>
                <a:cs typeface="Poppins" panose="00000500000000000000" pitchFamily="2" charset="0"/>
              </a:rPr>
              <a:t>Identify common isotonic agents used in ophthalmic and parenteral preparations.</a:t>
            </a:r>
          </a:p>
          <a:p>
            <a:pPr marL="609585" indent="-414856" algn="just" defTabSz="1219170">
              <a:lnSpc>
                <a:spcPct val="150000"/>
              </a:lnSpc>
              <a:spcBef>
                <a:spcPts val="1333"/>
              </a:spcBef>
              <a:buSzPts val="1300"/>
              <a:buFont typeface="Proxima Nova"/>
              <a:buAutoNum type="arabicPeriod"/>
            </a:pPr>
            <a:r>
              <a:rPr lang="en-US" sz="1800" kern="0" dirty="0">
                <a:latin typeface="+mj-lt"/>
                <a:cs typeface="Poppins" panose="00000500000000000000" pitchFamily="2" charset="0"/>
              </a:rPr>
              <a:t>Describe the role of isotonic solutions in improving patient comfort and therapeutic efficacy.</a:t>
            </a:r>
          </a:p>
          <a:p>
            <a:pPr marL="609585" indent="-414856" algn="just" defTabSz="1219170">
              <a:lnSpc>
                <a:spcPct val="150000"/>
              </a:lnSpc>
              <a:spcBef>
                <a:spcPts val="1333"/>
              </a:spcBef>
              <a:buSzPts val="1300"/>
              <a:buFont typeface="Proxima Nova"/>
              <a:buAutoNum type="arabicPeriod"/>
            </a:pPr>
            <a:r>
              <a:rPr lang="en-US" sz="1800" kern="0" dirty="0">
                <a:latin typeface="+mj-lt"/>
                <a:cs typeface="Poppins" panose="00000500000000000000" pitchFamily="2" charset="0"/>
              </a:rPr>
              <a:t>Discuss formulation challenges and regulatory considerations for isotonic solutions.</a:t>
            </a:r>
          </a:p>
        </p:txBody>
      </p:sp>
    </p:spTree>
    <p:extLst>
      <p:ext uri="{BB962C8B-B14F-4D97-AF65-F5344CB8AC3E}">
        <p14:creationId xmlns:p14="http://schemas.microsoft.com/office/powerpoint/2010/main" val="23442459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:a16="http://schemas.microsoft.com/office/drawing/2014/main" id="{8B9F8311-7A52-CB82-8C83-331D88E087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66;p29">
            <a:extLst>
              <a:ext uri="{FF2B5EF4-FFF2-40B4-BE49-F238E27FC236}">
                <a16:creationId xmlns:a16="http://schemas.microsoft.com/office/drawing/2014/main" id="{1431182C-1BFA-916D-80BA-9FA96867621B}"/>
              </a:ext>
            </a:extLst>
          </p:cNvPr>
          <p:cNvSpPr txBox="1">
            <a:spLocks/>
          </p:cNvSpPr>
          <p:nvPr/>
        </p:nvSpPr>
        <p:spPr>
          <a:xfrm>
            <a:off x="953467" y="713333"/>
            <a:ext cx="10768133" cy="9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38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pPr algn="l" defTabSz="1219170">
              <a:buClr>
                <a:srgbClr val="210A26"/>
              </a:buClr>
            </a:pPr>
            <a:r>
              <a:rPr lang="en-IN" sz="4800" kern="0" dirty="0">
                <a:solidFill>
                  <a:srgbClr val="210A26"/>
                </a:solidFill>
              </a:rPr>
              <a:t>Future Trends</a:t>
            </a:r>
          </a:p>
        </p:txBody>
      </p:sp>
      <p:sp>
        <p:nvSpPr>
          <p:cNvPr id="5" name="Google Shape;667;p29">
            <a:extLst>
              <a:ext uri="{FF2B5EF4-FFF2-40B4-BE49-F238E27FC236}">
                <a16:creationId xmlns:a16="http://schemas.microsoft.com/office/drawing/2014/main" id="{63B4186D-56FE-4B94-762A-A2758218F917}"/>
              </a:ext>
            </a:extLst>
          </p:cNvPr>
          <p:cNvSpPr txBox="1">
            <a:spLocks/>
          </p:cNvSpPr>
          <p:nvPr/>
        </p:nvSpPr>
        <p:spPr>
          <a:xfrm>
            <a:off x="600907" y="1660933"/>
            <a:ext cx="10940853" cy="4483734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630238" indent="-538163" algn="just">
              <a:lnSpc>
                <a:spcPct val="150000"/>
              </a:lnSpc>
              <a:buNone/>
            </a:pPr>
            <a: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  <a:t>• Biocompatible agents (trehalose)</a:t>
            </a:r>
          </a:p>
          <a:p>
            <a:pPr marL="630238" indent="-538163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IN" sz="2400" b="1" i="0" dirty="0">
                <a:solidFill>
                  <a:srgbClr val="404040"/>
                </a:solidFill>
                <a:effectLst/>
                <a:latin typeface="DeepSeek-CJK-patch"/>
              </a:rPr>
              <a:t>Trehalose:</a:t>
            </a:r>
            <a: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  <a:t> Dual-function stabilizer &amp; tonicity modulator (FDA-approved for biologics)</a:t>
            </a:r>
          </a:p>
          <a:p>
            <a:pPr marL="630238" indent="-538163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IN" sz="2400" b="1" i="0" dirty="0">
                <a:solidFill>
                  <a:srgbClr val="404040"/>
                </a:solidFill>
                <a:effectLst/>
                <a:latin typeface="DeepSeek-CJK-patch"/>
              </a:rPr>
              <a:t>Amino Acid Blends:</a:t>
            </a:r>
            <a: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  <a:t> Lysine/arginine mixes for sensitive biologics</a:t>
            </a:r>
          </a:p>
          <a:p>
            <a:pPr marL="630238" indent="-538163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IN" sz="2400" b="1" i="0" dirty="0">
                <a:solidFill>
                  <a:srgbClr val="404040"/>
                </a:solidFill>
                <a:effectLst/>
                <a:latin typeface="DeepSeek-CJK-patch"/>
              </a:rPr>
              <a:t>Ionic Liquids:</a:t>
            </a:r>
            <a: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  <a:t> Custom-designed osmolarity buffers (e.g., choline-</a:t>
            </a:r>
            <a:r>
              <a:rPr lang="en-IN" sz="2400" b="0" i="0" dirty="0" err="1">
                <a:solidFill>
                  <a:srgbClr val="404040"/>
                </a:solidFill>
                <a:effectLst/>
                <a:latin typeface="DeepSeek-CJK-patch"/>
              </a:rPr>
              <a:t>geranate</a:t>
            </a:r>
            <a: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  <a:t>)</a:t>
            </a:r>
          </a:p>
          <a:p>
            <a:pPr marL="630238" indent="-538163" algn="just">
              <a:lnSpc>
                <a:spcPct val="150000"/>
              </a:lnSpc>
              <a:buNone/>
            </a:pPr>
            <a: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  <a:t>• Smart contact lens solutions, nanovesicles, 4D printed implant, etc</a:t>
            </a:r>
          </a:p>
          <a:p>
            <a:pPr marL="355600" indent="-263525" algn="just">
              <a:lnSpc>
                <a:spcPct val="150000"/>
              </a:lnSpc>
              <a:buNone/>
            </a:pPr>
            <a: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  <a:t>• Personalized IV formulations: </a:t>
            </a:r>
            <a:r>
              <a:rPr lang="en-IN" sz="2400" dirty="0">
                <a:solidFill>
                  <a:srgbClr val="404040"/>
                </a:solidFill>
                <a:latin typeface="DeepSeek-CJK-patch"/>
              </a:rPr>
              <a:t>AI predictive modeling: </a:t>
            </a:r>
            <a: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  <a:t>Algorithms predicting excipient impacts</a:t>
            </a:r>
            <a:endParaRPr lang="en-US" sz="2400" b="0" i="0" dirty="0">
              <a:solidFill>
                <a:srgbClr val="404040"/>
              </a:solidFill>
              <a:effectLst/>
              <a:latin typeface="DeepSeek-CJK-patch"/>
            </a:endParaRPr>
          </a:p>
        </p:txBody>
      </p:sp>
    </p:spTree>
    <p:extLst>
      <p:ext uri="{BB962C8B-B14F-4D97-AF65-F5344CB8AC3E}">
        <p14:creationId xmlns:p14="http://schemas.microsoft.com/office/powerpoint/2010/main" val="386481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:a16="http://schemas.microsoft.com/office/drawing/2014/main" id="{54FAF3B3-60A8-B457-3F21-3D358F5567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167;p36">
            <a:extLst>
              <a:ext uri="{FF2B5EF4-FFF2-40B4-BE49-F238E27FC236}">
                <a16:creationId xmlns:a16="http://schemas.microsoft.com/office/drawing/2014/main" id="{DD5C83C1-EA57-F8D0-5DBC-B00949B23E43}"/>
              </a:ext>
            </a:extLst>
          </p:cNvPr>
          <p:cNvSpPr txBox="1">
            <a:spLocks/>
          </p:cNvSpPr>
          <p:nvPr/>
        </p:nvSpPr>
        <p:spPr>
          <a:xfrm>
            <a:off x="953467" y="713333"/>
            <a:ext cx="10285200" cy="9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38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pPr defTabSz="1219170">
              <a:buClr>
                <a:srgbClr val="210A26"/>
              </a:buClr>
            </a:pPr>
            <a:r>
              <a:rPr lang="en-IN" sz="4800" b="1" kern="0" dirty="0">
                <a:solidFill>
                  <a:srgbClr val="210A26"/>
                </a:solidFill>
                <a:latin typeface="+mj-lt"/>
              </a:rPr>
              <a:t>Contents</a:t>
            </a:r>
          </a:p>
        </p:txBody>
      </p:sp>
      <p:sp>
        <p:nvSpPr>
          <p:cNvPr id="3" name="Google Shape;1168;p36">
            <a:extLst>
              <a:ext uri="{FF2B5EF4-FFF2-40B4-BE49-F238E27FC236}">
                <a16:creationId xmlns:a16="http://schemas.microsoft.com/office/drawing/2014/main" id="{EE810634-E1F7-B7E0-B4F6-2C0A06CAFD6C}"/>
              </a:ext>
            </a:extLst>
          </p:cNvPr>
          <p:cNvSpPr txBox="1"/>
          <p:nvPr/>
        </p:nvSpPr>
        <p:spPr>
          <a:xfrm>
            <a:off x="2594000" y="1971167"/>
            <a:ext cx="3298800" cy="10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lnSpc>
                <a:spcPct val="115000"/>
              </a:lnSpc>
              <a:buClr>
                <a:srgbClr val="000000"/>
              </a:buClr>
            </a:pPr>
            <a:r>
              <a:rPr lang="en-US" sz="1733" b="1" kern="0" dirty="0">
                <a:solidFill>
                  <a:srgbClr val="210A26"/>
                </a:solidFill>
                <a:latin typeface="+mj-lt"/>
                <a:ea typeface="Poppins"/>
                <a:cs typeface="Poppins"/>
                <a:sym typeface="Poppins"/>
              </a:rPr>
              <a:t>Introduction to Isotonic Solutions</a:t>
            </a:r>
          </a:p>
        </p:txBody>
      </p:sp>
      <p:sp>
        <p:nvSpPr>
          <p:cNvPr id="6" name="Google Shape;1169;p36">
            <a:extLst>
              <a:ext uri="{FF2B5EF4-FFF2-40B4-BE49-F238E27FC236}">
                <a16:creationId xmlns:a16="http://schemas.microsoft.com/office/drawing/2014/main" id="{CEFD8035-D7D9-9ABB-C954-E3BB5856A580}"/>
              </a:ext>
            </a:extLst>
          </p:cNvPr>
          <p:cNvSpPr/>
          <p:nvPr/>
        </p:nvSpPr>
        <p:spPr>
          <a:xfrm>
            <a:off x="1371600" y="1971167"/>
            <a:ext cx="1019200" cy="1019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667" b="1" kern="0">
                <a:solidFill>
                  <a:srgbClr val="3169F8"/>
                </a:solidFill>
                <a:latin typeface="+mj-lt"/>
                <a:ea typeface="Poppins Black"/>
                <a:cs typeface="Poppins Black"/>
                <a:sym typeface="Poppins Black"/>
              </a:rPr>
              <a:t>01</a:t>
            </a:r>
            <a:endParaRPr sz="2667" b="1" kern="0">
              <a:solidFill>
                <a:srgbClr val="3169F8"/>
              </a:solidFill>
              <a:latin typeface="+mj-lt"/>
              <a:ea typeface="Poppins Black"/>
              <a:cs typeface="Poppins Black"/>
              <a:sym typeface="Poppins Black"/>
            </a:endParaRPr>
          </a:p>
        </p:txBody>
      </p:sp>
      <p:sp>
        <p:nvSpPr>
          <p:cNvPr id="7" name="Google Shape;1170;p36">
            <a:extLst>
              <a:ext uri="{FF2B5EF4-FFF2-40B4-BE49-F238E27FC236}">
                <a16:creationId xmlns:a16="http://schemas.microsoft.com/office/drawing/2014/main" id="{B6089686-3EED-176B-91F7-E9ED52238DE5}"/>
              </a:ext>
            </a:extLst>
          </p:cNvPr>
          <p:cNvSpPr txBox="1"/>
          <p:nvPr/>
        </p:nvSpPr>
        <p:spPr>
          <a:xfrm>
            <a:off x="2594000" y="3249167"/>
            <a:ext cx="3298800" cy="10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lnSpc>
                <a:spcPct val="115000"/>
              </a:lnSpc>
              <a:buClr>
                <a:srgbClr val="000000"/>
              </a:buClr>
            </a:pPr>
            <a:r>
              <a:rPr lang="en-IN" sz="1733" b="1" kern="0" dirty="0">
                <a:solidFill>
                  <a:srgbClr val="210A26"/>
                </a:solidFill>
                <a:latin typeface="+mj-lt"/>
                <a:ea typeface="Poppins"/>
                <a:cs typeface="Poppins"/>
                <a:sym typeface="Poppins"/>
              </a:rPr>
              <a:t>Physiological Impact of Tonicity</a:t>
            </a:r>
            <a:endParaRPr sz="1733" b="1" kern="0" dirty="0">
              <a:solidFill>
                <a:srgbClr val="210A26"/>
              </a:solidFill>
              <a:latin typeface="+mj-lt"/>
              <a:ea typeface="Poppins"/>
              <a:cs typeface="Poppins"/>
              <a:sym typeface="Poppins"/>
            </a:endParaRPr>
          </a:p>
        </p:txBody>
      </p:sp>
      <p:sp>
        <p:nvSpPr>
          <p:cNvPr id="8" name="Google Shape;1171;p36">
            <a:extLst>
              <a:ext uri="{FF2B5EF4-FFF2-40B4-BE49-F238E27FC236}">
                <a16:creationId xmlns:a16="http://schemas.microsoft.com/office/drawing/2014/main" id="{C89D7779-913B-1175-49D1-4920F023A183}"/>
              </a:ext>
            </a:extLst>
          </p:cNvPr>
          <p:cNvSpPr/>
          <p:nvPr/>
        </p:nvSpPr>
        <p:spPr>
          <a:xfrm>
            <a:off x="1371600" y="3249167"/>
            <a:ext cx="1019200" cy="1019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667" b="1" kern="0">
                <a:solidFill>
                  <a:srgbClr val="3169F8"/>
                </a:solidFill>
                <a:latin typeface="+mj-lt"/>
                <a:ea typeface="Poppins Black"/>
                <a:cs typeface="Poppins Black"/>
                <a:sym typeface="Poppins Black"/>
              </a:rPr>
              <a:t>02</a:t>
            </a:r>
            <a:endParaRPr sz="2667" b="1" kern="0">
              <a:solidFill>
                <a:srgbClr val="3169F8"/>
              </a:solidFill>
              <a:latin typeface="+mj-lt"/>
              <a:ea typeface="Poppins Black"/>
              <a:cs typeface="Poppins Black"/>
              <a:sym typeface="Poppins Black"/>
            </a:endParaRPr>
          </a:p>
        </p:txBody>
      </p:sp>
      <p:sp>
        <p:nvSpPr>
          <p:cNvPr id="9" name="Google Shape;1172;p36">
            <a:extLst>
              <a:ext uri="{FF2B5EF4-FFF2-40B4-BE49-F238E27FC236}">
                <a16:creationId xmlns:a16="http://schemas.microsoft.com/office/drawing/2014/main" id="{05B44D88-18A4-9220-1A41-E510911DF70D}"/>
              </a:ext>
            </a:extLst>
          </p:cNvPr>
          <p:cNvSpPr txBox="1"/>
          <p:nvPr/>
        </p:nvSpPr>
        <p:spPr>
          <a:xfrm>
            <a:off x="2594000" y="4527167"/>
            <a:ext cx="3298800" cy="10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lnSpc>
                <a:spcPct val="115000"/>
              </a:lnSpc>
              <a:buClr>
                <a:srgbClr val="000000"/>
              </a:buClr>
            </a:pPr>
            <a:r>
              <a:rPr lang="en-IN" sz="1733" b="1" kern="0" dirty="0">
                <a:solidFill>
                  <a:srgbClr val="210A26"/>
                </a:solidFill>
                <a:latin typeface="+mj-lt"/>
                <a:ea typeface="Poppins"/>
                <a:cs typeface="Poppins"/>
                <a:sym typeface="Poppins"/>
              </a:rPr>
              <a:t>Ophthalmic Applications</a:t>
            </a:r>
          </a:p>
        </p:txBody>
      </p:sp>
      <p:sp>
        <p:nvSpPr>
          <p:cNvPr id="10" name="Google Shape;1173;p36">
            <a:extLst>
              <a:ext uri="{FF2B5EF4-FFF2-40B4-BE49-F238E27FC236}">
                <a16:creationId xmlns:a16="http://schemas.microsoft.com/office/drawing/2014/main" id="{BD12BB9F-FB20-A857-BBC8-6E458DFC9002}"/>
              </a:ext>
            </a:extLst>
          </p:cNvPr>
          <p:cNvSpPr/>
          <p:nvPr/>
        </p:nvSpPr>
        <p:spPr>
          <a:xfrm>
            <a:off x="1371600" y="4527167"/>
            <a:ext cx="1019200" cy="1019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667" b="1" kern="0">
                <a:solidFill>
                  <a:srgbClr val="3169F8"/>
                </a:solidFill>
                <a:latin typeface="+mj-lt"/>
                <a:ea typeface="Poppins Black"/>
                <a:cs typeface="Poppins Black"/>
                <a:sym typeface="Poppins Black"/>
              </a:rPr>
              <a:t>03</a:t>
            </a:r>
            <a:endParaRPr sz="2667" b="1" kern="0">
              <a:solidFill>
                <a:srgbClr val="3169F8"/>
              </a:solidFill>
              <a:latin typeface="+mj-lt"/>
              <a:ea typeface="Poppins Black"/>
              <a:cs typeface="Poppins Black"/>
              <a:sym typeface="Poppins Black"/>
            </a:endParaRPr>
          </a:p>
        </p:txBody>
      </p:sp>
      <p:sp>
        <p:nvSpPr>
          <p:cNvPr id="11" name="Google Shape;1174;p36">
            <a:extLst>
              <a:ext uri="{FF2B5EF4-FFF2-40B4-BE49-F238E27FC236}">
                <a16:creationId xmlns:a16="http://schemas.microsoft.com/office/drawing/2014/main" id="{0DFC0272-7710-C58F-5DFC-1BE32F71C749}"/>
              </a:ext>
            </a:extLst>
          </p:cNvPr>
          <p:cNvSpPr txBox="1"/>
          <p:nvPr/>
        </p:nvSpPr>
        <p:spPr>
          <a:xfrm>
            <a:off x="7521600" y="1971167"/>
            <a:ext cx="3298800" cy="10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lnSpc>
                <a:spcPct val="115000"/>
              </a:lnSpc>
              <a:buClr>
                <a:srgbClr val="000000"/>
              </a:buClr>
            </a:pPr>
            <a:r>
              <a:rPr lang="en-IN" sz="1733" b="1" kern="0" dirty="0">
                <a:solidFill>
                  <a:srgbClr val="210A26"/>
                </a:solidFill>
                <a:latin typeface="+mj-lt"/>
                <a:ea typeface="Poppins"/>
                <a:cs typeface="Poppins"/>
                <a:sym typeface="Poppins"/>
              </a:rPr>
              <a:t>Parenteral Applications</a:t>
            </a:r>
          </a:p>
        </p:txBody>
      </p:sp>
      <p:sp>
        <p:nvSpPr>
          <p:cNvPr id="12" name="Google Shape;1175;p36">
            <a:extLst>
              <a:ext uri="{FF2B5EF4-FFF2-40B4-BE49-F238E27FC236}">
                <a16:creationId xmlns:a16="http://schemas.microsoft.com/office/drawing/2014/main" id="{7D02A630-74F2-98F2-494E-4970A43253AF}"/>
              </a:ext>
            </a:extLst>
          </p:cNvPr>
          <p:cNvSpPr/>
          <p:nvPr/>
        </p:nvSpPr>
        <p:spPr>
          <a:xfrm>
            <a:off x="6299200" y="1971167"/>
            <a:ext cx="1019200" cy="1019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667" b="1" kern="0">
                <a:solidFill>
                  <a:srgbClr val="3169F8"/>
                </a:solidFill>
                <a:latin typeface="+mj-lt"/>
                <a:ea typeface="Poppins Black"/>
                <a:cs typeface="Poppins Black"/>
                <a:sym typeface="Poppins Black"/>
              </a:rPr>
              <a:t>04</a:t>
            </a:r>
            <a:endParaRPr sz="2667" b="1" kern="0">
              <a:solidFill>
                <a:srgbClr val="3169F8"/>
              </a:solidFill>
              <a:latin typeface="+mj-lt"/>
              <a:ea typeface="Poppins Black"/>
              <a:cs typeface="Poppins Black"/>
              <a:sym typeface="Poppins Black"/>
            </a:endParaRPr>
          </a:p>
        </p:txBody>
      </p:sp>
      <p:sp>
        <p:nvSpPr>
          <p:cNvPr id="13" name="Google Shape;1176;p36">
            <a:extLst>
              <a:ext uri="{FF2B5EF4-FFF2-40B4-BE49-F238E27FC236}">
                <a16:creationId xmlns:a16="http://schemas.microsoft.com/office/drawing/2014/main" id="{5B3A2915-4AEE-BD61-F5BC-A4594843C20A}"/>
              </a:ext>
            </a:extLst>
          </p:cNvPr>
          <p:cNvSpPr txBox="1"/>
          <p:nvPr/>
        </p:nvSpPr>
        <p:spPr>
          <a:xfrm>
            <a:off x="7521600" y="3249167"/>
            <a:ext cx="3298800" cy="10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lnSpc>
                <a:spcPct val="115000"/>
              </a:lnSpc>
              <a:buClr>
                <a:srgbClr val="000000"/>
              </a:buClr>
            </a:pPr>
            <a:r>
              <a:rPr lang="en-US" sz="1733" b="1" kern="0" dirty="0">
                <a:solidFill>
                  <a:srgbClr val="210A26"/>
                </a:solidFill>
                <a:latin typeface="+mj-lt"/>
                <a:ea typeface="Poppins"/>
                <a:cs typeface="Poppins"/>
                <a:sym typeface="Poppins"/>
              </a:rPr>
              <a:t>Formulation Challenges</a:t>
            </a:r>
          </a:p>
        </p:txBody>
      </p:sp>
      <p:sp>
        <p:nvSpPr>
          <p:cNvPr id="14" name="Google Shape;1177;p36">
            <a:extLst>
              <a:ext uri="{FF2B5EF4-FFF2-40B4-BE49-F238E27FC236}">
                <a16:creationId xmlns:a16="http://schemas.microsoft.com/office/drawing/2014/main" id="{A9F5E80C-5CC2-E7FA-5760-FBA640F43F89}"/>
              </a:ext>
            </a:extLst>
          </p:cNvPr>
          <p:cNvSpPr/>
          <p:nvPr/>
        </p:nvSpPr>
        <p:spPr>
          <a:xfrm>
            <a:off x="6299200" y="3249167"/>
            <a:ext cx="1019200" cy="1019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667" b="1" kern="0">
                <a:solidFill>
                  <a:srgbClr val="3169F8"/>
                </a:solidFill>
                <a:latin typeface="+mj-lt"/>
                <a:ea typeface="Poppins Black"/>
                <a:cs typeface="Poppins Black"/>
                <a:sym typeface="Poppins Black"/>
              </a:rPr>
              <a:t>05</a:t>
            </a:r>
            <a:endParaRPr sz="2667" b="1" kern="0">
              <a:solidFill>
                <a:srgbClr val="3169F8"/>
              </a:solidFill>
              <a:latin typeface="+mj-lt"/>
              <a:ea typeface="Poppins Black"/>
              <a:cs typeface="Poppins Black"/>
              <a:sym typeface="Poppins Black"/>
            </a:endParaRPr>
          </a:p>
        </p:txBody>
      </p:sp>
      <p:sp>
        <p:nvSpPr>
          <p:cNvPr id="15" name="Google Shape;1178;p36">
            <a:extLst>
              <a:ext uri="{FF2B5EF4-FFF2-40B4-BE49-F238E27FC236}">
                <a16:creationId xmlns:a16="http://schemas.microsoft.com/office/drawing/2014/main" id="{298FF709-865F-ABCA-95E4-8D655B8E8B9E}"/>
              </a:ext>
            </a:extLst>
          </p:cNvPr>
          <p:cNvSpPr txBox="1"/>
          <p:nvPr/>
        </p:nvSpPr>
        <p:spPr>
          <a:xfrm>
            <a:off x="7521600" y="4527167"/>
            <a:ext cx="3298800" cy="10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lnSpc>
                <a:spcPct val="115000"/>
              </a:lnSpc>
              <a:buClr>
                <a:srgbClr val="000000"/>
              </a:buClr>
            </a:pPr>
            <a:r>
              <a:rPr lang="en-US" sz="1733" b="1" kern="0" dirty="0">
                <a:solidFill>
                  <a:srgbClr val="210A26"/>
                </a:solidFill>
                <a:latin typeface="+mj-lt"/>
                <a:ea typeface="Poppins"/>
                <a:cs typeface="Poppins"/>
                <a:sym typeface="Poppins"/>
              </a:rPr>
              <a:t>Future Trends</a:t>
            </a:r>
          </a:p>
        </p:txBody>
      </p:sp>
      <p:sp>
        <p:nvSpPr>
          <p:cNvPr id="16" name="Google Shape;1179;p36">
            <a:extLst>
              <a:ext uri="{FF2B5EF4-FFF2-40B4-BE49-F238E27FC236}">
                <a16:creationId xmlns:a16="http://schemas.microsoft.com/office/drawing/2014/main" id="{D5AB664D-CC4F-53DA-55C3-9E657BA55164}"/>
              </a:ext>
            </a:extLst>
          </p:cNvPr>
          <p:cNvSpPr/>
          <p:nvPr/>
        </p:nvSpPr>
        <p:spPr>
          <a:xfrm>
            <a:off x="6299200" y="4527167"/>
            <a:ext cx="1019200" cy="1019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667" b="1" kern="0">
                <a:solidFill>
                  <a:srgbClr val="3169F8"/>
                </a:solidFill>
                <a:latin typeface="+mj-lt"/>
                <a:ea typeface="Poppins Black"/>
                <a:cs typeface="Poppins Black"/>
                <a:sym typeface="Poppins Black"/>
              </a:rPr>
              <a:t>06</a:t>
            </a:r>
            <a:endParaRPr sz="2667" b="1" kern="0">
              <a:solidFill>
                <a:srgbClr val="3169F8"/>
              </a:solidFill>
              <a:latin typeface="+mj-lt"/>
              <a:ea typeface="Poppins Black"/>
              <a:cs typeface="Poppins Black"/>
              <a:sym typeface="Poppins Black"/>
            </a:endParaRPr>
          </a:p>
        </p:txBody>
      </p:sp>
      <p:cxnSp>
        <p:nvCxnSpPr>
          <p:cNvPr id="17" name="Google Shape;1180;p36">
            <a:extLst>
              <a:ext uri="{FF2B5EF4-FFF2-40B4-BE49-F238E27FC236}">
                <a16:creationId xmlns:a16="http://schemas.microsoft.com/office/drawing/2014/main" id="{61DC2795-8CC7-9484-4B78-F8F92255C818}"/>
              </a:ext>
            </a:extLst>
          </p:cNvPr>
          <p:cNvCxnSpPr>
            <a:stCxn id="6" idx="4"/>
            <a:endCxn id="8" idx="0"/>
          </p:cNvCxnSpPr>
          <p:nvPr/>
        </p:nvCxnSpPr>
        <p:spPr>
          <a:xfrm>
            <a:off x="1881200" y="2990367"/>
            <a:ext cx="0" cy="25880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18" name="Google Shape;1181;p36">
            <a:extLst>
              <a:ext uri="{FF2B5EF4-FFF2-40B4-BE49-F238E27FC236}">
                <a16:creationId xmlns:a16="http://schemas.microsoft.com/office/drawing/2014/main" id="{B32AF8BF-DEBF-78E6-18C1-37194C080487}"/>
              </a:ext>
            </a:extLst>
          </p:cNvPr>
          <p:cNvCxnSpPr>
            <a:stCxn id="8" idx="4"/>
            <a:endCxn id="10" idx="0"/>
          </p:cNvCxnSpPr>
          <p:nvPr/>
        </p:nvCxnSpPr>
        <p:spPr>
          <a:xfrm>
            <a:off x="1881200" y="4268367"/>
            <a:ext cx="0" cy="25880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19" name="Google Shape;1182;p36">
            <a:extLst>
              <a:ext uri="{FF2B5EF4-FFF2-40B4-BE49-F238E27FC236}">
                <a16:creationId xmlns:a16="http://schemas.microsoft.com/office/drawing/2014/main" id="{642497A4-8158-5ACA-73FF-D8F3DFF68C60}"/>
              </a:ext>
            </a:extLst>
          </p:cNvPr>
          <p:cNvCxnSpPr>
            <a:stCxn id="14" idx="0"/>
            <a:endCxn id="12" idx="4"/>
          </p:cNvCxnSpPr>
          <p:nvPr/>
        </p:nvCxnSpPr>
        <p:spPr>
          <a:xfrm rot="10800000">
            <a:off x="6808800" y="2990367"/>
            <a:ext cx="0" cy="25880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20" name="Google Shape;1183;p36">
            <a:extLst>
              <a:ext uri="{FF2B5EF4-FFF2-40B4-BE49-F238E27FC236}">
                <a16:creationId xmlns:a16="http://schemas.microsoft.com/office/drawing/2014/main" id="{2CF91863-6541-7438-BC15-8F8995594F6A}"/>
              </a:ext>
            </a:extLst>
          </p:cNvPr>
          <p:cNvCxnSpPr>
            <a:stCxn id="16" idx="0"/>
            <a:endCxn id="14" idx="4"/>
          </p:cNvCxnSpPr>
          <p:nvPr/>
        </p:nvCxnSpPr>
        <p:spPr>
          <a:xfrm rot="10800000">
            <a:off x="6808800" y="4268367"/>
            <a:ext cx="0" cy="25880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dot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151316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:a16="http://schemas.microsoft.com/office/drawing/2014/main" id="{EA26D23A-AF3C-7C01-E6A9-A9A9A0E758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66;p29">
            <a:extLst>
              <a:ext uri="{FF2B5EF4-FFF2-40B4-BE49-F238E27FC236}">
                <a16:creationId xmlns:a16="http://schemas.microsoft.com/office/drawing/2014/main" id="{0655A163-ADD6-966D-AFAB-69FAF61AF8A1}"/>
              </a:ext>
            </a:extLst>
          </p:cNvPr>
          <p:cNvSpPr txBox="1">
            <a:spLocks/>
          </p:cNvSpPr>
          <p:nvPr/>
        </p:nvSpPr>
        <p:spPr>
          <a:xfrm>
            <a:off x="953467" y="601573"/>
            <a:ext cx="10285200" cy="9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38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pPr algn="l" defTabSz="1219170">
              <a:buClr>
                <a:srgbClr val="210A26"/>
              </a:buClr>
            </a:pPr>
            <a:r>
              <a:rPr lang="en-IN" sz="4800" b="1" kern="0" dirty="0">
                <a:solidFill>
                  <a:srgbClr val="210A26"/>
                </a:solidFill>
                <a:latin typeface="+mj-lt"/>
              </a:rPr>
              <a:t>What Are Isotonic Solutions?</a:t>
            </a:r>
          </a:p>
        </p:txBody>
      </p:sp>
      <p:sp>
        <p:nvSpPr>
          <p:cNvPr id="5" name="Google Shape;667;p29">
            <a:extLst>
              <a:ext uri="{FF2B5EF4-FFF2-40B4-BE49-F238E27FC236}">
                <a16:creationId xmlns:a16="http://schemas.microsoft.com/office/drawing/2014/main" id="{9CA13E17-2C09-67F4-F6C8-2CF0D13D7652}"/>
              </a:ext>
            </a:extLst>
          </p:cNvPr>
          <p:cNvSpPr txBox="1">
            <a:spLocks/>
          </p:cNvSpPr>
          <p:nvPr/>
        </p:nvSpPr>
        <p:spPr>
          <a:xfrm>
            <a:off x="626894" y="1446023"/>
            <a:ext cx="10611639" cy="4698644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63525" indent="-263525" algn="l">
              <a:lnSpc>
                <a:spcPct val="150000"/>
              </a:lnSpc>
              <a:spcBef>
                <a:spcPts val="1029"/>
              </a:spcBef>
              <a:spcAft>
                <a:spcPts val="1029"/>
              </a:spcAft>
              <a:buFont typeface="Arial" panose="020B0604020202020204" pitchFamily="34" charset="0"/>
              <a:buChar char="•"/>
            </a:pPr>
            <a:r>
              <a:rPr lang="en-US" sz="2400" b="1" i="0" dirty="0">
                <a:solidFill>
                  <a:srgbClr val="404040"/>
                </a:solidFill>
                <a:effectLst/>
                <a:latin typeface="+mj-lt"/>
              </a:rPr>
              <a:t>Definition:</a:t>
            </a:r>
            <a:r>
              <a:rPr lang="en-US" sz="2400" b="0" i="0" dirty="0">
                <a:solidFill>
                  <a:srgbClr val="404040"/>
                </a:solidFill>
                <a:effectLst/>
                <a:latin typeface="+mj-lt"/>
              </a:rPr>
              <a:t> Solutions with same osmotic pressure as body fluids </a:t>
            </a:r>
          </a:p>
          <a:p>
            <a:pPr marL="263525" indent="-263525" algn="l">
              <a:lnSpc>
                <a:spcPct val="150000"/>
              </a:lnSpc>
              <a:spcBef>
                <a:spcPts val="1029"/>
              </a:spcBef>
              <a:spcAft>
                <a:spcPts val="1029"/>
              </a:spcAft>
              <a:buFont typeface="Arial" panose="020B0604020202020204" pitchFamily="34" charset="0"/>
              <a:buChar char="•"/>
            </a:pPr>
            <a:r>
              <a:rPr lang="en-US" sz="2400" b="1" i="0" dirty="0">
                <a:solidFill>
                  <a:srgbClr val="404040"/>
                </a:solidFill>
                <a:effectLst/>
                <a:latin typeface="+mj-lt"/>
              </a:rPr>
              <a:t>Osmolarity</a:t>
            </a:r>
            <a:r>
              <a:rPr lang="en-US" sz="2400" b="0" i="0" dirty="0">
                <a:solidFill>
                  <a:srgbClr val="404040"/>
                </a:solidFill>
                <a:effectLst/>
                <a:latin typeface="+mj-lt"/>
              </a:rPr>
              <a:t>: 290–310 </a:t>
            </a:r>
            <a:r>
              <a:rPr lang="en-US" sz="2400" b="0" i="0" dirty="0" err="1">
                <a:solidFill>
                  <a:srgbClr val="404040"/>
                </a:solidFill>
                <a:effectLst/>
                <a:latin typeface="+mj-lt"/>
              </a:rPr>
              <a:t>mOsm</a:t>
            </a:r>
            <a:r>
              <a:rPr lang="en-US" sz="2400" b="0" i="0" dirty="0">
                <a:solidFill>
                  <a:srgbClr val="404040"/>
                </a:solidFill>
                <a:effectLst/>
                <a:latin typeface="+mj-lt"/>
              </a:rPr>
              <a:t>/L (equivalent to 0.9% NaCl or 5% dextrose).</a:t>
            </a:r>
          </a:p>
          <a:p>
            <a:pPr marL="263525" indent="-263525" algn="l">
              <a:lnSpc>
                <a:spcPct val="150000"/>
              </a:lnSpc>
              <a:spcBef>
                <a:spcPts val="300"/>
              </a:spcBef>
              <a:spcAft>
                <a:spcPts val="1029"/>
              </a:spcAft>
              <a:buFont typeface="Arial" panose="020B0604020202020204" pitchFamily="34" charset="0"/>
              <a:buChar char="•"/>
            </a:pPr>
            <a:r>
              <a:rPr lang="en-US" sz="2400" b="1" i="0" dirty="0">
                <a:solidFill>
                  <a:srgbClr val="404040"/>
                </a:solidFill>
                <a:effectLst/>
                <a:latin typeface="+mj-lt"/>
              </a:rPr>
              <a:t>Examples:</a:t>
            </a:r>
            <a:r>
              <a:rPr lang="en-US" sz="2400" b="0" i="0" dirty="0">
                <a:solidFill>
                  <a:srgbClr val="404040"/>
                </a:solidFill>
                <a:effectLst/>
                <a:latin typeface="+mj-lt"/>
              </a:rPr>
              <a:t> 0.9% NaCl, 5% dextrose</a:t>
            </a:r>
          </a:p>
        </p:txBody>
      </p:sp>
    </p:spTree>
    <p:extLst>
      <p:ext uri="{BB962C8B-B14F-4D97-AF65-F5344CB8AC3E}">
        <p14:creationId xmlns:p14="http://schemas.microsoft.com/office/powerpoint/2010/main" val="1823470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:a16="http://schemas.microsoft.com/office/drawing/2014/main" id="{6F3C5C35-6D62-9534-2A04-0A34F04064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66;p29">
            <a:extLst>
              <a:ext uri="{FF2B5EF4-FFF2-40B4-BE49-F238E27FC236}">
                <a16:creationId xmlns:a16="http://schemas.microsoft.com/office/drawing/2014/main" id="{F498846F-75E8-5CE6-BFA4-3DB1AC6ED821}"/>
              </a:ext>
            </a:extLst>
          </p:cNvPr>
          <p:cNvSpPr txBox="1">
            <a:spLocks/>
          </p:cNvSpPr>
          <p:nvPr/>
        </p:nvSpPr>
        <p:spPr>
          <a:xfrm>
            <a:off x="953467" y="713333"/>
            <a:ext cx="10285200" cy="9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38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pPr algn="l" defTabSz="1219170">
              <a:buClr>
                <a:srgbClr val="210A26"/>
              </a:buClr>
            </a:pPr>
            <a:r>
              <a:rPr lang="en-IN" sz="4800" kern="0" dirty="0">
                <a:solidFill>
                  <a:srgbClr val="210A26"/>
                </a:solidFill>
              </a:rPr>
              <a:t>What Are Isotonic Solutions?</a:t>
            </a:r>
          </a:p>
        </p:txBody>
      </p:sp>
      <p:sp>
        <p:nvSpPr>
          <p:cNvPr id="5" name="Google Shape;667;p29">
            <a:extLst>
              <a:ext uri="{FF2B5EF4-FFF2-40B4-BE49-F238E27FC236}">
                <a16:creationId xmlns:a16="http://schemas.microsoft.com/office/drawing/2014/main" id="{392C07C5-7AA3-EFE0-3272-9EE5317644EE}"/>
              </a:ext>
            </a:extLst>
          </p:cNvPr>
          <p:cNvSpPr txBox="1">
            <a:spLocks/>
          </p:cNvSpPr>
          <p:nvPr/>
        </p:nvSpPr>
        <p:spPr>
          <a:xfrm>
            <a:off x="626894" y="1446023"/>
            <a:ext cx="10611639" cy="4698644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47675" indent="-447675" algn="l">
              <a:lnSpc>
                <a:spcPct val="150000"/>
              </a:lnSpc>
              <a:buNone/>
            </a:pPr>
            <a:r>
              <a:rPr lang="en-IN" sz="2400" b="1" i="0" dirty="0">
                <a:solidFill>
                  <a:srgbClr val="404040"/>
                </a:solidFill>
                <a:effectLst/>
                <a:latin typeface="DeepSeek-CJK-patch"/>
              </a:rPr>
              <a:t>Key Properties:</a:t>
            </a:r>
            <a:endParaRPr lang="en-IN" sz="2400" dirty="0">
              <a:solidFill>
                <a:srgbClr val="404040"/>
              </a:solidFill>
              <a:latin typeface="DeepSeek-CJK-patch"/>
            </a:endParaRPr>
          </a:p>
          <a:p>
            <a:pPr marL="447675" indent="-447675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IN" sz="2400" b="1" i="0" dirty="0">
                <a:solidFill>
                  <a:srgbClr val="404040"/>
                </a:solidFill>
                <a:effectLst/>
                <a:latin typeface="DeepSeek-CJK-patch"/>
              </a:rPr>
              <a:t>No net fluid movement across cell membranes.</a:t>
            </a:r>
          </a:p>
          <a:p>
            <a:pPr marL="447675" indent="-447675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IN" sz="2400" b="1" i="0" dirty="0">
                <a:solidFill>
                  <a:srgbClr val="404040"/>
                </a:solidFill>
                <a:effectLst/>
                <a:latin typeface="DeepSeek-CJK-patch"/>
              </a:rPr>
              <a:t>Prevents cell damage:</a:t>
            </a:r>
          </a:p>
          <a:p>
            <a:pPr marL="893763" indent="-446088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  <a:t>Avoids </a:t>
            </a:r>
            <a:r>
              <a:rPr lang="en-IN" sz="2400" b="1" i="0" dirty="0">
                <a:solidFill>
                  <a:srgbClr val="404040"/>
                </a:solidFill>
                <a:effectLst/>
                <a:latin typeface="DeepSeek-CJK-patch"/>
              </a:rPr>
              <a:t>lysis</a:t>
            </a:r>
            <a: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  <a:t> (bursting) in hypotonic solutions.</a:t>
            </a:r>
          </a:p>
          <a:p>
            <a:pPr marL="893763" indent="-446088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  <a:t>Avoids </a:t>
            </a:r>
            <a:r>
              <a:rPr lang="en-IN" sz="2400" b="1" i="0" dirty="0">
                <a:solidFill>
                  <a:srgbClr val="404040"/>
                </a:solidFill>
                <a:effectLst/>
                <a:latin typeface="DeepSeek-CJK-patch"/>
              </a:rPr>
              <a:t>crenation</a:t>
            </a:r>
            <a: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  <a:t> (</a:t>
            </a:r>
            <a:r>
              <a:rPr lang="en-IN" sz="2400" b="0" i="0" dirty="0" err="1">
                <a:solidFill>
                  <a:srgbClr val="404040"/>
                </a:solidFill>
                <a:effectLst/>
                <a:latin typeface="DeepSeek-CJK-patch"/>
              </a:rPr>
              <a:t>shriveling</a:t>
            </a:r>
            <a: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  <a:t>) in hypertonic solutions.</a:t>
            </a:r>
          </a:p>
          <a:p>
            <a:pPr marL="447675" indent="-447675" algn="l">
              <a:lnSpc>
                <a:spcPct val="150000"/>
              </a:lnSpc>
              <a:buNone/>
            </a:pPr>
            <a:r>
              <a:rPr lang="en-IN" sz="2400" b="1" i="0" dirty="0">
                <a:solidFill>
                  <a:srgbClr val="404040"/>
                </a:solidFill>
                <a:effectLst/>
                <a:latin typeface="DeepSeek-CJK-patch"/>
              </a:rPr>
              <a:t>Examples:</a:t>
            </a:r>
            <a:endParaRPr lang="en-IN" sz="2400" b="0" i="0" dirty="0">
              <a:solidFill>
                <a:srgbClr val="404040"/>
              </a:solidFill>
              <a:effectLst/>
              <a:latin typeface="DeepSeek-CJK-patch"/>
            </a:endParaRPr>
          </a:p>
          <a:p>
            <a:pPr marL="447675" indent="-447675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b="1" i="0" dirty="0">
                <a:solidFill>
                  <a:srgbClr val="404040"/>
                </a:solidFill>
                <a:effectLst/>
                <a:latin typeface="DeepSeek-CJK-patch"/>
              </a:rPr>
              <a:t>Ophthalmic:</a:t>
            </a:r>
            <a: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  <a:t> Artificial tears (0.9% NaCl).</a:t>
            </a:r>
          </a:p>
          <a:p>
            <a:pPr marL="447675" indent="-447675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b="1" i="0" dirty="0">
                <a:solidFill>
                  <a:srgbClr val="404040"/>
                </a:solidFill>
                <a:effectLst/>
                <a:latin typeface="DeepSeek-CJK-patch"/>
              </a:rPr>
              <a:t>Parenteral:</a:t>
            </a:r>
            <a: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  <a:t> Normal saline (IV fluids).</a:t>
            </a:r>
          </a:p>
        </p:txBody>
      </p:sp>
    </p:spTree>
    <p:extLst>
      <p:ext uri="{BB962C8B-B14F-4D97-AF65-F5344CB8AC3E}">
        <p14:creationId xmlns:p14="http://schemas.microsoft.com/office/powerpoint/2010/main" val="12022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:a16="http://schemas.microsoft.com/office/drawing/2014/main" id="{EFC3F542-D4DD-0075-66FB-4AFAA880FC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66;p29">
            <a:extLst>
              <a:ext uri="{FF2B5EF4-FFF2-40B4-BE49-F238E27FC236}">
                <a16:creationId xmlns:a16="http://schemas.microsoft.com/office/drawing/2014/main" id="{2BCF9556-7020-BC12-0231-EA1FBC908D15}"/>
              </a:ext>
            </a:extLst>
          </p:cNvPr>
          <p:cNvSpPr txBox="1">
            <a:spLocks/>
          </p:cNvSpPr>
          <p:nvPr/>
        </p:nvSpPr>
        <p:spPr>
          <a:xfrm>
            <a:off x="953467" y="581253"/>
            <a:ext cx="10285200" cy="9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38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pPr defTabSz="1219170">
              <a:buClr>
                <a:srgbClr val="210A26"/>
              </a:buClr>
            </a:pPr>
            <a:r>
              <a:rPr lang="en-IN" sz="4800" kern="0" dirty="0">
                <a:solidFill>
                  <a:srgbClr val="210A26"/>
                </a:solidFill>
              </a:rPr>
              <a:t>Why Isotonicity is Crucial</a:t>
            </a:r>
          </a:p>
        </p:txBody>
      </p:sp>
      <p:sp>
        <p:nvSpPr>
          <p:cNvPr id="5" name="Google Shape;667;p29">
            <a:extLst>
              <a:ext uri="{FF2B5EF4-FFF2-40B4-BE49-F238E27FC236}">
                <a16:creationId xmlns:a16="http://schemas.microsoft.com/office/drawing/2014/main" id="{46A7CF3D-BEBA-8CB8-6B83-669216239DEE}"/>
              </a:ext>
            </a:extLst>
          </p:cNvPr>
          <p:cNvSpPr txBox="1">
            <a:spLocks/>
          </p:cNvSpPr>
          <p:nvPr/>
        </p:nvSpPr>
        <p:spPr>
          <a:xfrm>
            <a:off x="722141" y="1539013"/>
            <a:ext cx="10675201" cy="470721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55600" indent="-355600" algn="l">
              <a:lnSpc>
                <a:spcPct val="150000"/>
              </a:lnSpc>
              <a:buNone/>
            </a:pPr>
            <a:r>
              <a:rPr lang="en-IN" sz="2000" b="1" i="0" dirty="0">
                <a:solidFill>
                  <a:srgbClr val="404040"/>
                </a:solidFill>
                <a:effectLst/>
                <a:latin typeface="DeepSeek-CJK-patch"/>
              </a:rPr>
              <a:t>1. Cellular Consequences</a:t>
            </a:r>
            <a:endParaRPr lang="en-IN" sz="2000" b="0" i="0" dirty="0">
              <a:solidFill>
                <a:srgbClr val="404040"/>
              </a:solidFill>
              <a:effectLst/>
              <a:latin typeface="DeepSeek-CJK-patch"/>
            </a:endParaRPr>
          </a:p>
          <a:p>
            <a:pPr marL="355600" indent="-355600" algn="l">
              <a:lnSpc>
                <a:spcPct val="150000"/>
              </a:lnSpc>
              <a:buNone/>
            </a:pPr>
            <a:r>
              <a:rPr lang="en-IN" sz="2000" b="0" i="0" dirty="0">
                <a:solidFill>
                  <a:srgbClr val="404040"/>
                </a:solidFill>
                <a:effectLst/>
                <a:latin typeface="DeepSeek-CJK-patch"/>
              </a:rPr>
              <a:t>🟢 </a:t>
            </a:r>
            <a:r>
              <a:rPr lang="en-IN" sz="2000" b="1" i="0" dirty="0">
                <a:solidFill>
                  <a:srgbClr val="404040"/>
                </a:solidFill>
                <a:effectLst/>
                <a:latin typeface="DeepSeek-CJK-patch"/>
              </a:rPr>
              <a:t>Isotonic</a:t>
            </a:r>
            <a:endParaRPr lang="en-IN" sz="2000" b="0" i="0" dirty="0">
              <a:solidFill>
                <a:srgbClr val="404040"/>
              </a:solidFill>
              <a:effectLst/>
              <a:latin typeface="DeepSeek-CJK-patch"/>
            </a:endParaRPr>
          </a:p>
          <a:p>
            <a:pPr marL="355600" indent="-3556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0" i="0" dirty="0">
                <a:solidFill>
                  <a:srgbClr val="404040"/>
                </a:solidFill>
                <a:effectLst/>
                <a:latin typeface="DeepSeek-CJK-patch"/>
              </a:rPr>
              <a:t>Zero net fluid movement → </a:t>
            </a:r>
            <a:r>
              <a:rPr lang="en-IN" sz="2000" b="1" i="0" dirty="0">
                <a:solidFill>
                  <a:srgbClr val="404040"/>
                </a:solidFill>
                <a:effectLst/>
                <a:latin typeface="DeepSeek-CJK-patch"/>
              </a:rPr>
              <a:t>Cell integrity maintained</a:t>
            </a:r>
            <a:endParaRPr lang="en-IN" sz="2000" b="0" i="0" dirty="0">
              <a:solidFill>
                <a:srgbClr val="404040"/>
              </a:solidFill>
              <a:effectLst/>
              <a:latin typeface="DeepSeek-CJK-patch"/>
            </a:endParaRPr>
          </a:p>
          <a:p>
            <a:pPr marL="355600" indent="-3556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0" i="0" dirty="0">
                <a:solidFill>
                  <a:srgbClr val="404040"/>
                </a:solidFill>
                <a:effectLst/>
                <a:latin typeface="DeepSeek-CJK-patch"/>
              </a:rPr>
              <a:t>Perfect for drug delivery</a:t>
            </a:r>
          </a:p>
          <a:p>
            <a:pPr marL="355600" indent="-355600" algn="l">
              <a:lnSpc>
                <a:spcPct val="150000"/>
              </a:lnSpc>
              <a:buNone/>
            </a:pPr>
            <a:r>
              <a:rPr lang="en-IN" sz="2000" b="0" i="0" dirty="0">
                <a:solidFill>
                  <a:srgbClr val="404040"/>
                </a:solidFill>
                <a:effectLst/>
                <a:latin typeface="DeepSeek-CJK-patch"/>
              </a:rPr>
              <a:t>🔵 </a:t>
            </a:r>
            <a:r>
              <a:rPr lang="en-IN" sz="2000" b="1" i="0" dirty="0">
                <a:solidFill>
                  <a:srgbClr val="404040"/>
                </a:solidFill>
                <a:effectLst/>
                <a:latin typeface="DeepSeek-CJK-patch"/>
              </a:rPr>
              <a:t>Hypotonic</a:t>
            </a:r>
            <a:endParaRPr lang="en-IN" sz="2000" b="0" i="0" dirty="0">
              <a:solidFill>
                <a:srgbClr val="404040"/>
              </a:solidFill>
              <a:effectLst/>
              <a:latin typeface="DeepSeek-CJK-patch"/>
            </a:endParaRPr>
          </a:p>
          <a:p>
            <a:pPr marL="355600" indent="-3556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0" i="0" dirty="0">
                <a:solidFill>
                  <a:srgbClr val="404040"/>
                </a:solidFill>
                <a:effectLst/>
                <a:latin typeface="DeepSeek-CJK-patch"/>
              </a:rPr>
              <a:t>Water rushes into cells → </a:t>
            </a:r>
            <a:r>
              <a:rPr lang="en-IN" sz="2000" b="1" i="0" dirty="0">
                <a:solidFill>
                  <a:srgbClr val="404040"/>
                </a:solidFill>
                <a:effectLst/>
                <a:latin typeface="DeepSeek-CJK-patch"/>
              </a:rPr>
              <a:t>Lysis</a:t>
            </a:r>
            <a:r>
              <a:rPr lang="en-IN" sz="2000" b="0" i="0" dirty="0">
                <a:solidFill>
                  <a:srgbClr val="404040"/>
                </a:solidFill>
                <a:effectLst/>
                <a:latin typeface="DeepSeek-CJK-patch"/>
              </a:rPr>
              <a:t> (RBCs burst)</a:t>
            </a:r>
          </a:p>
          <a:p>
            <a:pPr marL="355600" indent="-3556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0" i="0" dirty="0">
                <a:solidFill>
                  <a:srgbClr val="404040"/>
                </a:solidFill>
                <a:effectLst/>
                <a:latin typeface="DeepSeek-CJK-patch"/>
              </a:rPr>
              <a:t>Corneal </a:t>
            </a:r>
            <a:r>
              <a:rPr lang="en-IN" sz="2000" b="0" i="0" dirty="0" err="1">
                <a:solidFill>
                  <a:srgbClr val="404040"/>
                </a:solidFill>
                <a:effectLst/>
                <a:latin typeface="DeepSeek-CJK-patch"/>
              </a:rPr>
              <a:t>edema</a:t>
            </a:r>
            <a:r>
              <a:rPr lang="en-IN" sz="2000" b="0" i="0" dirty="0">
                <a:solidFill>
                  <a:srgbClr val="404040"/>
                </a:solidFill>
                <a:effectLst/>
                <a:latin typeface="DeepSeek-CJK-patch"/>
              </a:rPr>
              <a:t> in eyes</a:t>
            </a:r>
          </a:p>
          <a:p>
            <a:pPr marL="355600" indent="-355600" algn="l">
              <a:lnSpc>
                <a:spcPct val="150000"/>
              </a:lnSpc>
              <a:buNone/>
            </a:pPr>
            <a:r>
              <a:rPr lang="en-IN" sz="2000" b="0" i="0" dirty="0">
                <a:solidFill>
                  <a:srgbClr val="404040"/>
                </a:solidFill>
                <a:effectLst/>
                <a:latin typeface="DeepSeek-CJK-patch"/>
              </a:rPr>
              <a:t>🔴 </a:t>
            </a:r>
            <a:r>
              <a:rPr lang="en-IN" sz="2000" b="1" i="0" dirty="0">
                <a:solidFill>
                  <a:srgbClr val="404040"/>
                </a:solidFill>
                <a:effectLst/>
                <a:latin typeface="DeepSeek-CJK-patch"/>
              </a:rPr>
              <a:t>Hypertonic</a:t>
            </a:r>
            <a:endParaRPr lang="en-IN" sz="2000" b="0" i="0" dirty="0">
              <a:solidFill>
                <a:srgbClr val="404040"/>
              </a:solidFill>
              <a:effectLst/>
              <a:latin typeface="DeepSeek-CJK-patch"/>
            </a:endParaRPr>
          </a:p>
          <a:p>
            <a:pPr marL="355600" indent="-3556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0" i="0" dirty="0">
                <a:solidFill>
                  <a:srgbClr val="404040"/>
                </a:solidFill>
                <a:effectLst/>
                <a:latin typeface="DeepSeek-CJK-patch"/>
              </a:rPr>
              <a:t>Water pulled from cells → </a:t>
            </a:r>
            <a:r>
              <a:rPr lang="en-IN" sz="2000" b="1" i="0" dirty="0">
                <a:solidFill>
                  <a:srgbClr val="404040"/>
                </a:solidFill>
                <a:effectLst/>
                <a:latin typeface="DeepSeek-CJK-patch"/>
              </a:rPr>
              <a:t>Crenation</a:t>
            </a:r>
            <a:r>
              <a:rPr lang="en-IN" sz="2000" b="0" i="0" dirty="0">
                <a:solidFill>
                  <a:srgbClr val="404040"/>
                </a:solidFill>
                <a:effectLst/>
                <a:latin typeface="DeepSeek-CJK-patch"/>
              </a:rPr>
              <a:t> (cells shrivel)</a:t>
            </a:r>
          </a:p>
          <a:p>
            <a:pPr marL="355600" indent="-3556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0" i="0" dirty="0">
                <a:solidFill>
                  <a:srgbClr val="404040"/>
                </a:solidFill>
                <a:effectLst/>
                <a:latin typeface="DeepSeek-CJK-patch"/>
              </a:rPr>
              <a:t>Tissue damage at injection sites</a:t>
            </a:r>
          </a:p>
        </p:txBody>
      </p:sp>
    </p:spTree>
    <p:extLst>
      <p:ext uri="{BB962C8B-B14F-4D97-AF65-F5344CB8AC3E}">
        <p14:creationId xmlns:p14="http://schemas.microsoft.com/office/powerpoint/2010/main" val="280229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:a16="http://schemas.microsoft.com/office/drawing/2014/main" id="{A7C18747-C710-EDBC-B769-5928817184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66;p29">
            <a:extLst>
              <a:ext uri="{FF2B5EF4-FFF2-40B4-BE49-F238E27FC236}">
                <a16:creationId xmlns:a16="http://schemas.microsoft.com/office/drawing/2014/main" id="{3C714C26-E941-79D8-27C1-3EF214062E9F}"/>
              </a:ext>
            </a:extLst>
          </p:cNvPr>
          <p:cNvSpPr txBox="1">
            <a:spLocks/>
          </p:cNvSpPr>
          <p:nvPr/>
        </p:nvSpPr>
        <p:spPr>
          <a:xfrm>
            <a:off x="953467" y="520293"/>
            <a:ext cx="10285200" cy="9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38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pPr defTabSz="1219170">
              <a:buClr>
                <a:srgbClr val="210A26"/>
              </a:buClr>
            </a:pPr>
            <a:r>
              <a:rPr lang="en-IN" sz="4800" kern="0" dirty="0">
                <a:solidFill>
                  <a:srgbClr val="210A26"/>
                </a:solidFill>
              </a:rPr>
              <a:t>Why Isotonicity is Crucial</a:t>
            </a:r>
          </a:p>
        </p:txBody>
      </p:sp>
      <p:sp>
        <p:nvSpPr>
          <p:cNvPr id="5" name="Google Shape;667;p29">
            <a:extLst>
              <a:ext uri="{FF2B5EF4-FFF2-40B4-BE49-F238E27FC236}">
                <a16:creationId xmlns:a16="http://schemas.microsoft.com/office/drawing/2014/main" id="{2928D16B-2035-654E-7087-5CD60A16CB42}"/>
              </a:ext>
            </a:extLst>
          </p:cNvPr>
          <p:cNvSpPr txBox="1">
            <a:spLocks/>
          </p:cNvSpPr>
          <p:nvPr/>
        </p:nvSpPr>
        <p:spPr>
          <a:xfrm>
            <a:off x="722142" y="1315493"/>
            <a:ext cx="10285199" cy="5034507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>
              <a:lnSpc>
                <a:spcPct val="150000"/>
              </a:lnSpc>
              <a:buNone/>
            </a:pPr>
            <a:r>
              <a:rPr lang="en-IN" sz="2400" b="1" i="0" dirty="0">
                <a:solidFill>
                  <a:srgbClr val="404040"/>
                </a:solidFill>
                <a:effectLst/>
                <a:latin typeface="DeepSeek-CJK-patch"/>
              </a:rPr>
              <a:t>2. Clinical Impact</a:t>
            </a:r>
          </a:p>
          <a:p>
            <a:pPr algn="l">
              <a:lnSpc>
                <a:spcPct val="150000"/>
              </a:lnSpc>
              <a:buNone/>
            </a:pPr>
            <a:r>
              <a:rPr lang="en-IN" sz="2400" b="1" i="0" dirty="0">
                <a:solidFill>
                  <a:srgbClr val="404040"/>
                </a:solidFill>
                <a:effectLst/>
                <a:latin typeface="DeepSeek-CJK-patch"/>
              </a:rPr>
              <a:t>👁️ Ophthalmic: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b="1" i="0" dirty="0">
                <a:solidFill>
                  <a:srgbClr val="404040"/>
                </a:solidFill>
                <a:effectLst/>
                <a:latin typeface="DeepSeek-CJK-patch"/>
              </a:rPr>
              <a:t>Prevents burning/stinging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b="1" i="0" dirty="0">
                <a:solidFill>
                  <a:srgbClr val="404040"/>
                </a:solidFill>
                <a:effectLst/>
                <a:latin typeface="DeepSeek-CJK-patch"/>
              </a:rPr>
              <a:t>Maintains tear film stability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b="1" i="0" dirty="0">
                <a:solidFill>
                  <a:srgbClr val="404040"/>
                </a:solidFill>
                <a:effectLst/>
                <a:latin typeface="DeepSeek-CJK-patch"/>
              </a:rPr>
              <a:t>Example: Timolol eye drops (glaucoma)</a:t>
            </a:r>
          </a:p>
          <a:p>
            <a:pPr algn="l">
              <a:lnSpc>
                <a:spcPct val="150000"/>
              </a:lnSpc>
              <a:buNone/>
            </a:pPr>
            <a:r>
              <a:rPr lang="en-IN" sz="2400" b="1" i="0" dirty="0">
                <a:solidFill>
                  <a:srgbClr val="404040"/>
                </a:solidFill>
                <a:effectLst/>
                <a:latin typeface="DeepSeek-CJK-patch"/>
              </a:rPr>
              <a:t>💉 Parenteral: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b="1" i="0" dirty="0">
                <a:solidFill>
                  <a:srgbClr val="404040"/>
                </a:solidFill>
                <a:effectLst/>
                <a:latin typeface="DeepSeek-CJK-patch"/>
              </a:rPr>
              <a:t>Avoids </a:t>
            </a:r>
            <a:r>
              <a:rPr lang="en-IN" sz="2400" b="1" i="0" dirty="0" err="1">
                <a:solidFill>
                  <a:srgbClr val="404040"/>
                </a:solidFill>
                <a:effectLst/>
                <a:latin typeface="DeepSeek-CJK-patch"/>
              </a:rPr>
              <a:t>hemolysis</a:t>
            </a:r>
            <a:r>
              <a:rPr lang="en-IN" sz="2400" b="1" i="0" dirty="0">
                <a:solidFill>
                  <a:srgbClr val="404040"/>
                </a:solidFill>
                <a:effectLst/>
                <a:latin typeface="DeepSeek-CJK-patch"/>
              </a:rPr>
              <a:t> in IV therapy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b="1" i="0" dirty="0">
                <a:solidFill>
                  <a:srgbClr val="404040"/>
                </a:solidFill>
                <a:effectLst/>
                <a:latin typeface="DeepSeek-CJK-patch"/>
              </a:rPr>
              <a:t>Reduces injection pain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b="1" i="0" dirty="0">
                <a:solidFill>
                  <a:srgbClr val="404040"/>
                </a:solidFill>
                <a:effectLst/>
                <a:latin typeface="DeepSeek-CJK-patch"/>
              </a:rPr>
              <a:t>Example: 0.9% NaCl vs. pure water injection</a:t>
            </a:r>
            <a:endParaRPr lang="en-IN" sz="2400" b="0" i="0" dirty="0">
              <a:solidFill>
                <a:srgbClr val="404040"/>
              </a:solidFill>
              <a:effectLst/>
              <a:latin typeface="DeepSeek-CJK-patch"/>
            </a:endParaRPr>
          </a:p>
        </p:txBody>
      </p:sp>
    </p:spTree>
    <p:extLst>
      <p:ext uri="{BB962C8B-B14F-4D97-AF65-F5344CB8AC3E}">
        <p14:creationId xmlns:p14="http://schemas.microsoft.com/office/powerpoint/2010/main" val="3643609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:a16="http://schemas.microsoft.com/office/drawing/2014/main" id="{8CF1BAD0-821A-CF06-B8B7-08D9E17156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66;p29">
            <a:extLst>
              <a:ext uri="{FF2B5EF4-FFF2-40B4-BE49-F238E27FC236}">
                <a16:creationId xmlns:a16="http://schemas.microsoft.com/office/drawing/2014/main" id="{1281FD12-B08A-0481-0E56-479908C2751D}"/>
              </a:ext>
            </a:extLst>
          </p:cNvPr>
          <p:cNvSpPr txBox="1">
            <a:spLocks/>
          </p:cNvSpPr>
          <p:nvPr/>
        </p:nvSpPr>
        <p:spPr>
          <a:xfrm>
            <a:off x="953467" y="713333"/>
            <a:ext cx="10285200" cy="9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38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pPr defTabSz="1219170">
              <a:buClr>
                <a:srgbClr val="210A26"/>
              </a:buClr>
            </a:pPr>
            <a:r>
              <a:rPr lang="en-IN" sz="4800" kern="0" dirty="0">
                <a:solidFill>
                  <a:srgbClr val="210A26"/>
                </a:solidFill>
              </a:rPr>
              <a:t>Why Isotonicity is Crucial</a:t>
            </a:r>
          </a:p>
        </p:txBody>
      </p:sp>
      <p:sp>
        <p:nvSpPr>
          <p:cNvPr id="5" name="Google Shape;667;p29">
            <a:extLst>
              <a:ext uri="{FF2B5EF4-FFF2-40B4-BE49-F238E27FC236}">
                <a16:creationId xmlns:a16="http://schemas.microsoft.com/office/drawing/2014/main" id="{79B8E0DB-45EF-95D7-CF3B-1BC787A25B4A}"/>
              </a:ext>
            </a:extLst>
          </p:cNvPr>
          <p:cNvSpPr txBox="1">
            <a:spLocks/>
          </p:cNvSpPr>
          <p:nvPr/>
        </p:nvSpPr>
        <p:spPr>
          <a:xfrm>
            <a:off x="1046480" y="1660933"/>
            <a:ext cx="10285200" cy="3256507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>
              <a:lnSpc>
                <a:spcPct val="150000"/>
              </a:lnSpc>
              <a:buNone/>
            </a:pPr>
            <a:r>
              <a:rPr lang="en-IN" sz="2800" b="1" i="0" dirty="0">
                <a:solidFill>
                  <a:srgbClr val="404040"/>
                </a:solidFill>
                <a:effectLst/>
                <a:latin typeface="DeepSeek-CJK-patch"/>
              </a:rPr>
              <a:t>3. Patient-Centered Benefits</a:t>
            </a:r>
            <a:endParaRPr lang="en-IN" sz="2800" b="0" i="0" dirty="0">
              <a:solidFill>
                <a:srgbClr val="404040"/>
              </a:solidFill>
              <a:effectLst/>
              <a:latin typeface="DeepSeek-CJK-patch"/>
            </a:endParaRPr>
          </a:p>
          <a:p>
            <a:pPr algn="l">
              <a:lnSpc>
                <a:spcPct val="150000"/>
              </a:lnSpc>
            </a:pPr>
            <a:r>
              <a:rPr lang="en-IN" sz="2800" b="0" i="0" dirty="0">
                <a:solidFill>
                  <a:srgbClr val="404040"/>
                </a:solidFill>
                <a:effectLst/>
                <a:latin typeface="DeepSeek-CJK-patch"/>
              </a:rPr>
              <a:t>✓ </a:t>
            </a:r>
            <a:r>
              <a:rPr lang="en-IN" sz="2800" b="1" i="0" dirty="0">
                <a:solidFill>
                  <a:srgbClr val="404040"/>
                </a:solidFill>
                <a:effectLst/>
                <a:latin typeface="DeepSeek-CJK-patch"/>
              </a:rPr>
              <a:t>Compliance</a:t>
            </a:r>
            <a:r>
              <a:rPr lang="en-IN" sz="2800" b="0" i="0" dirty="0">
                <a:solidFill>
                  <a:srgbClr val="404040"/>
                </a:solidFill>
                <a:effectLst/>
                <a:latin typeface="DeepSeek-CJK-patch"/>
              </a:rPr>
              <a:t> (no discomfort → better adherence)</a:t>
            </a:r>
            <a:br>
              <a:rPr lang="en-IN" sz="2800" b="0" i="0" dirty="0">
                <a:solidFill>
                  <a:srgbClr val="404040"/>
                </a:solidFill>
                <a:effectLst/>
                <a:latin typeface="DeepSeek-CJK-patch"/>
              </a:rPr>
            </a:br>
            <a:r>
              <a:rPr lang="en-IN" sz="2800" b="0" i="0" dirty="0">
                <a:solidFill>
                  <a:srgbClr val="404040"/>
                </a:solidFill>
                <a:effectLst/>
                <a:latin typeface="DeepSeek-CJK-patch"/>
              </a:rPr>
              <a:t>✓ </a:t>
            </a:r>
            <a:r>
              <a:rPr lang="en-IN" sz="2800" b="1" i="0" dirty="0">
                <a:solidFill>
                  <a:srgbClr val="404040"/>
                </a:solidFill>
                <a:effectLst/>
                <a:latin typeface="DeepSeek-CJK-patch"/>
              </a:rPr>
              <a:t>Safety</a:t>
            </a:r>
            <a:r>
              <a:rPr lang="en-IN" sz="2800" b="0" i="0" dirty="0">
                <a:solidFill>
                  <a:srgbClr val="404040"/>
                </a:solidFill>
                <a:effectLst/>
                <a:latin typeface="DeepSeek-CJK-patch"/>
              </a:rPr>
              <a:t> (no cellular damage)</a:t>
            </a:r>
            <a:br>
              <a:rPr lang="en-IN" sz="2800" b="0" i="0" dirty="0">
                <a:solidFill>
                  <a:srgbClr val="404040"/>
                </a:solidFill>
                <a:effectLst/>
                <a:latin typeface="DeepSeek-CJK-patch"/>
              </a:rPr>
            </a:br>
            <a:r>
              <a:rPr lang="en-IN" sz="2800" b="0" i="0" dirty="0">
                <a:solidFill>
                  <a:srgbClr val="404040"/>
                </a:solidFill>
                <a:effectLst/>
                <a:latin typeface="DeepSeek-CJK-patch"/>
              </a:rPr>
              <a:t>✓ </a:t>
            </a:r>
            <a:r>
              <a:rPr lang="en-IN" sz="2800" b="1" i="0" dirty="0">
                <a:solidFill>
                  <a:srgbClr val="404040"/>
                </a:solidFill>
                <a:effectLst/>
                <a:latin typeface="DeepSeek-CJK-patch"/>
              </a:rPr>
              <a:t>Efficacy</a:t>
            </a:r>
            <a:r>
              <a:rPr lang="en-IN" sz="2800" b="0" i="0" dirty="0">
                <a:solidFill>
                  <a:srgbClr val="404040"/>
                </a:solidFill>
                <a:effectLst/>
                <a:latin typeface="DeepSeek-CJK-patch"/>
              </a:rPr>
              <a:t> (optimal drug delivery environment)</a:t>
            </a:r>
          </a:p>
        </p:txBody>
      </p:sp>
    </p:spTree>
    <p:extLst>
      <p:ext uri="{BB962C8B-B14F-4D97-AF65-F5344CB8AC3E}">
        <p14:creationId xmlns:p14="http://schemas.microsoft.com/office/powerpoint/2010/main" val="58427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:a16="http://schemas.microsoft.com/office/drawing/2014/main" id="{DF8BDD82-C4BE-876C-8387-D992B6EAD2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66;p29">
            <a:extLst>
              <a:ext uri="{FF2B5EF4-FFF2-40B4-BE49-F238E27FC236}">
                <a16:creationId xmlns:a16="http://schemas.microsoft.com/office/drawing/2014/main" id="{FED5BFBE-4D8B-63BF-CC4A-7062D1DD1F4C}"/>
              </a:ext>
            </a:extLst>
          </p:cNvPr>
          <p:cNvSpPr txBox="1">
            <a:spLocks/>
          </p:cNvSpPr>
          <p:nvPr/>
        </p:nvSpPr>
        <p:spPr>
          <a:xfrm>
            <a:off x="953467" y="713333"/>
            <a:ext cx="10285200" cy="9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38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pPr algn="l" defTabSz="1219170">
              <a:buClr>
                <a:srgbClr val="210A26"/>
              </a:buClr>
            </a:pPr>
            <a:r>
              <a:rPr lang="en-IN" sz="4800" kern="0" dirty="0">
                <a:solidFill>
                  <a:srgbClr val="210A26"/>
                </a:solidFill>
              </a:rPr>
              <a:t>Ophthalmic Applications</a:t>
            </a:r>
          </a:p>
        </p:txBody>
      </p:sp>
      <p:sp>
        <p:nvSpPr>
          <p:cNvPr id="5" name="Google Shape;667;p29">
            <a:extLst>
              <a:ext uri="{FF2B5EF4-FFF2-40B4-BE49-F238E27FC236}">
                <a16:creationId xmlns:a16="http://schemas.microsoft.com/office/drawing/2014/main" id="{4BCCC3D1-756E-51B8-DB76-884AD65A3DFA}"/>
              </a:ext>
            </a:extLst>
          </p:cNvPr>
          <p:cNvSpPr txBox="1">
            <a:spLocks/>
          </p:cNvSpPr>
          <p:nvPr/>
        </p:nvSpPr>
        <p:spPr>
          <a:xfrm>
            <a:off x="853440" y="1919551"/>
            <a:ext cx="9731501" cy="3936303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55600" indent="-355600" algn="l">
              <a:lnSpc>
                <a:spcPct val="150000"/>
              </a:lnSpc>
              <a:buNone/>
            </a:pPr>
            <a:r>
              <a:rPr lang="en-IN" sz="2400" b="1" i="0" dirty="0">
                <a:solidFill>
                  <a:srgbClr val="404040"/>
                </a:solidFill>
                <a:effectLst/>
                <a:latin typeface="DeepSeek-CJK-patch"/>
              </a:rPr>
              <a:t>Formulations:</a:t>
            </a:r>
            <a:b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</a:br>
            <a: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  <a:t>• Artificial tears (Hypromellose + NaCl)</a:t>
            </a:r>
            <a:b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</a:br>
            <a: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  <a:t>• Antibiotic drops (e.g., Ciprofloxacin)</a:t>
            </a:r>
            <a:b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</a:br>
            <a: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  <a:t>• Contact lens solutions</a:t>
            </a:r>
          </a:p>
          <a:p>
            <a:pPr marL="355600" indent="-355600" algn="l">
              <a:lnSpc>
                <a:spcPct val="150000"/>
              </a:lnSpc>
              <a:buNone/>
            </a:pPr>
            <a:r>
              <a:rPr lang="en-IN" sz="2400" b="1" i="0" dirty="0">
                <a:solidFill>
                  <a:srgbClr val="404040"/>
                </a:solidFill>
                <a:effectLst/>
                <a:latin typeface="DeepSeek-CJK-patch"/>
              </a:rPr>
              <a:t>Tonicity Adjusters:</a:t>
            </a:r>
            <a:endParaRPr lang="en-IN" sz="2400" b="0" i="0" dirty="0">
              <a:solidFill>
                <a:srgbClr val="404040"/>
              </a:solidFill>
              <a:effectLst/>
              <a:latin typeface="DeepSeek-CJK-patch"/>
            </a:endParaRPr>
          </a:p>
          <a:p>
            <a:pPr marL="355600" indent="-3556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b="0" i="0" dirty="0">
                <a:solidFill>
                  <a:srgbClr val="404040"/>
                </a:solidFill>
                <a:effectLst/>
                <a:latin typeface="DeepSeek-CJK-patch"/>
              </a:rPr>
              <a:t>NaCl, boric acid, dextrose</a:t>
            </a:r>
          </a:p>
        </p:txBody>
      </p:sp>
    </p:spTree>
    <p:extLst>
      <p:ext uri="{BB962C8B-B14F-4D97-AF65-F5344CB8AC3E}">
        <p14:creationId xmlns:p14="http://schemas.microsoft.com/office/powerpoint/2010/main" val="353097128"/>
      </p:ext>
    </p:extLst>
  </p:cSld>
  <p:clrMapOvr>
    <a:masterClrMapping/>
  </p:clrMapOvr>
</p:sld>
</file>

<file path=ppt/theme/theme1.xml><?xml version="1.0" encoding="utf-8"?>
<a:theme xmlns:a="http://schemas.openxmlformats.org/drawingml/2006/main" name="Tips to Prepare for an Exam by Slidesgo">
  <a:themeElements>
    <a:clrScheme name="Simple Light">
      <a:dk1>
        <a:srgbClr val="210A26"/>
      </a:dk1>
      <a:lt1>
        <a:srgbClr val="4D476D"/>
      </a:lt1>
      <a:dk2>
        <a:srgbClr val="A0BFDB"/>
      </a:dk2>
      <a:lt2>
        <a:srgbClr val="DFF3F8"/>
      </a:lt2>
      <a:accent1>
        <a:srgbClr val="EA3554"/>
      </a:accent1>
      <a:accent2>
        <a:srgbClr val="FFA406"/>
      </a:accent2>
      <a:accent3>
        <a:srgbClr val="C1712D"/>
      </a:accent3>
      <a:accent4>
        <a:srgbClr val="1D9E4E"/>
      </a:accent4>
      <a:accent5>
        <a:srgbClr val="3169F8"/>
      </a:accent5>
      <a:accent6>
        <a:srgbClr val="FFFFFF"/>
      </a:accent6>
      <a:hlink>
        <a:srgbClr val="210A26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976</Words>
  <Application>Microsoft Office PowerPoint</Application>
  <PresentationFormat>Widescreen</PresentationFormat>
  <Paragraphs>163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Bebas Neue</vt:lpstr>
      <vt:lpstr>Calibri</vt:lpstr>
      <vt:lpstr>DeepSeek-CJK-patch</vt:lpstr>
      <vt:lpstr>Poppins</vt:lpstr>
      <vt:lpstr>Poppins Black</vt:lpstr>
      <vt:lpstr>Proxima Nova</vt:lpstr>
      <vt:lpstr>Wingdings</vt:lpstr>
      <vt:lpstr>Tips to Prepare for an Exam by Slidesgo</vt:lpstr>
      <vt:lpstr>Isotonic Solutions in Ophthalmic and Parenteral Formulations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Vishwajeet Ghorpade</dc:creator>
  <cp:lastModifiedBy>Sopan N. Nangare</cp:lastModifiedBy>
  <cp:revision>8</cp:revision>
  <dcterms:created xsi:type="dcterms:W3CDTF">2025-03-24T14:32:49Z</dcterms:created>
  <dcterms:modified xsi:type="dcterms:W3CDTF">2025-05-23T05:41:44Z</dcterms:modified>
</cp:coreProperties>
</file>