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60" r:id="rId2"/>
    <p:sldId id="264" r:id="rId3"/>
    <p:sldId id="257" r:id="rId4"/>
    <p:sldId id="278" r:id="rId5"/>
    <p:sldId id="258" r:id="rId6"/>
    <p:sldId id="259" r:id="rId7"/>
    <p:sldId id="293" r:id="rId8"/>
    <p:sldId id="297" r:id="rId9"/>
    <p:sldId id="279" r:id="rId10"/>
    <p:sldId id="280" r:id="rId11"/>
    <p:sldId id="281" r:id="rId12"/>
    <p:sldId id="282" r:id="rId13"/>
    <p:sldId id="283" r:id="rId14"/>
    <p:sldId id="284" r:id="rId15"/>
    <p:sldId id="295" r:id="rId16"/>
    <p:sldId id="286" r:id="rId17"/>
    <p:sldId id="287" r:id="rId18"/>
    <p:sldId id="288" r:id="rId19"/>
    <p:sldId id="290" r:id="rId20"/>
    <p:sldId id="296" r:id="rId21"/>
    <p:sldId id="291" r:id="rId22"/>
    <p:sldId id="261" r:id="rId23"/>
    <p:sldId id="262" r:id="rId24"/>
    <p:sldId id="263"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F8A03-9B30-5E83-7AEF-B4E6C73C7F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3C6CB0A-673F-C450-5D87-CD7F1BF496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057191A1-0224-D027-62C7-BEE42DDA91D2}"/>
              </a:ext>
            </a:extLst>
          </p:cNvPr>
          <p:cNvSpPr>
            <a:spLocks noGrp="1"/>
          </p:cNvSpPr>
          <p:nvPr>
            <p:ph type="dt" sz="half" idx="10"/>
          </p:nvPr>
        </p:nvSpPr>
        <p:spPr/>
        <p:txBody>
          <a:bodyPr/>
          <a:lstStyle/>
          <a:p>
            <a:fld id="{6C1E1176-05B6-4059-82DA-2D6F4BEBCA3A}" type="datetimeFigureOut">
              <a:rPr lang="en-US" smtClean="0"/>
              <a:pPr/>
              <a:t>11/30/2023</a:t>
            </a:fld>
            <a:endParaRPr lang="en-US"/>
          </a:p>
        </p:txBody>
      </p:sp>
      <p:sp>
        <p:nvSpPr>
          <p:cNvPr id="5" name="Footer Placeholder 4">
            <a:extLst>
              <a:ext uri="{FF2B5EF4-FFF2-40B4-BE49-F238E27FC236}">
                <a16:creationId xmlns:a16="http://schemas.microsoft.com/office/drawing/2014/main" id="{5E601ED3-DAAA-3920-CDD7-9F4AE8F598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5C1808-C575-F657-71AA-4C46631CA9CB}"/>
              </a:ext>
            </a:extLst>
          </p:cNvPr>
          <p:cNvSpPr>
            <a:spLocks noGrp="1"/>
          </p:cNvSpPr>
          <p:nvPr>
            <p:ph type="sldNum" sz="quarter" idx="12"/>
          </p:nvPr>
        </p:nvSpPr>
        <p:spPr/>
        <p:txBody>
          <a:bodyPr/>
          <a:lstStyle/>
          <a:p>
            <a:fld id="{9B9E691B-CDA7-4A3B-8A9A-6837CD75ABEB}" type="slidenum">
              <a:rPr lang="en-US" smtClean="0"/>
              <a:pPr/>
              <a:t>‹#›</a:t>
            </a:fld>
            <a:endParaRPr lang="en-US"/>
          </a:p>
        </p:txBody>
      </p:sp>
    </p:spTree>
    <p:extLst>
      <p:ext uri="{BB962C8B-B14F-4D97-AF65-F5344CB8AC3E}">
        <p14:creationId xmlns:p14="http://schemas.microsoft.com/office/powerpoint/2010/main" val="3320316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EA539-B984-68E3-3682-A2607AD038F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132714A-33D0-2D04-FAE6-A37E67E0599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46245BB-1675-AF82-F5D8-22957DD55163}"/>
              </a:ext>
            </a:extLst>
          </p:cNvPr>
          <p:cNvSpPr>
            <a:spLocks noGrp="1"/>
          </p:cNvSpPr>
          <p:nvPr>
            <p:ph type="dt" sz="half" idx="10"/>
          </p:nvPr>
        </p:nvSpPr>
        <p:spPr/>
        <p:txBody>
          <a:bodyPr/>
          <a:lstStyle/>
          <a:p>
            <a:fld id="{6C1E1176-05B6-4059-82DA-2D6F4BEBCA3A}" type="datetimeFigureOut">
              <a:rPr lang="en-US" smtClean="0"/>
              <a:pPr/>
              <a:t>11/30/2023</a:t>
            </a:fld>
            <a:endParaRPr lang="en-US"/>
          </a:p>
        </p:txBody>
      </p:sp>
      <p:sp>
        <p:nvSpPr>
          <p:cNvPr id="5" name="Footer Placeholder 4">
            <a:extLst>
              <a:ext uri="{FF2B5EF4-FFF2-40B4-BE49-F238E27FC236}">
                <a16:creationId xmlns:a16="http://schemas.microsoft.com/office/drawing/2014/main" id="{A3D631E4-0BA0-3D33-C825-F96485CA4D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0BC434-9E04-AF98-0623-E4A65F26BC15}"/>
              </a:ext>
            </a:extLst>
          </p:cNvPr>
          <p:cNvSpPr>
            <a:spLocks noGrp="1"/>
          </p:cNvSpPr>
          <p:nvPr>
            <p:ph type="sldNum" sz="quarter" idx="12"/>
          </p:nvPr>
        </p:nvSpPr>
        <p:spPr/>
        <p:txBody>
          <a:bodyPr/>
          <a:lstStyle/>
          <a:p>
            <a:fld id="{9B9E691B-CDA7-4A3B-8A9A-6837CD75ABEB}" type="slidenum">
              <a:rPr lang="en-US" smtClean="0"/>
              <a:pPr/>
              <a:t>‹#›</a:t>
            </a:fld>
            <a:endParaRPr lang="en-US"/>
          </a:p>
        </p:txBody>
      </p:sp>
    </p:spTree>
    <p:extLst>
      <p:ext uri="{BB962C8B-B14F-4D97-AF65-F5344CB8AC3E}">
        <p14:creationId xmlns:p14="http://schemas.microsoft.com/office/powerpoint/2010/main" val="2534501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FB3FBD-59FA-EDED-3EED-2F5A480B30D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650C5F2-A0FD-53E5-F640-F54C13BD2AE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18F4896-2DC3-AE85-6E43-3FA819795194}"/>
              </a:ext>
            </a:extLst>
          </p:cNvPr>
          <p:cNvSpPr>
            <a:spLocks noGrp="1"/>
          </p:cNvSpPr>
          <p:nvPr>
            <p:ph type="dt" sz="half" idx="10"/>
          </p:nvPr>
        </p:nvSpPr>
        <p:spPr/>
        <p:txBody>
          <a:bodyPr/>
          <a:lstStyle/>
          <a:p>
            <a:fld id="{6C1E1176-05B6-4059-82DA-2D6F4BEBCA3A}" type="datetimeFigureOut">
              <a:rPr lang="en-US" smtClean="0"/>
              <a:pPr/>
              <a:t>11/30/2023</a:t>
            </a:fld>
            <a:endParaRPr lang="en-US"/>
          </a:p>
        </p:txBody>
      </p:sp>
      <p:sp>
        <p:nvSpPr>
          <p:cNvPr id="5" name="Footer Placeholder 4">
            <a:extLst>
              <a:ext uri="{FF2B5EF4-FFF2-40B4-BE49-F238E27FC236}">
                <a16:creationId xmlns:a16="http://schemas.microsoft.com/office/drawing/2014/main" id="{5034A625-2E5A-7EAE-D6AE-7BC6AE2BFA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20B1E0-5A80-B3CA-CEB0-58CCE4F9351E}"/>
              </a:ext>
            </a:extLst>
          </p:cNvPr>
          <p:cNvSpPr>
            <a:spLocks noGrp="1"/>
          </p:cNvSpPr>
          <p:nvPr>
            <p:ph type="sldNum" sz="quarter" idx="12"/>
          </p:nvPr>
        </p:nvSpPr>
        <p:spPr/>
        <p:txBody>
          <a:bodyPr/>
          <a:lstStyle/>
          <a:p>
            <a:fld id="{9B9E691B-CDA7-4A3B-8A9A-6837CD75ABEB}" type="slidenum">
              <a:rPr lang="en-US" smtClean="0"/>
              <a:pPr/>
              <a:t>‹#›</a:t>
            </a:fld>
            <a:endParaRPr lang="en-US"/>
          </a:p>
        </p:txBody>
      </p:sp>
    </p:spTree>
    <p:extLst>
      <p:ext uri="{BB962C8B-B14F-4D97-AF65-F5344CB8AC3E}">
        <p14:creationId xmlns:p14="http://schemas.microsoft.com/office/powerpoint/2010/main" val="1985370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7C78A-5CF8-7BD0-50A2-30703611824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B3C95C0-BE63-B2A1-E503-A4478CCB289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10BB49-C386-8E25-7C65-B9C709DC26DB}"/>
              </a:ext>
            </a:extLst>
          </p:cNvPr>
          <p:cNvSpPr>
            <a:spLocks noGrp="1"/>
          </p:cNvSpPr>
          <p:nvPr>
            <p:ph type="dt" sz="half" idx="10"/>
          </p:nvPr>
        </p:nvSpPr>
        <p:spPr/>
        <p:txBody>
          <a:bodyPr/>
          <a:lstStyle/>
          <a:p>
            <a:fld id="{6C1E1176-05B6-4059-82DA-2D6F4BEBCA3A}" type="datetimeFigureOut">
              <a:rPr lang="en-US" smtClean="0"/>
              <a:pPr/>
              <a:t>11/30/2023</a:t>
            </a:fld>
            <a:endParaRPr lang="en-US"/>
          </a:p>
        </p:txBody>
      </p:sp>
      <p:sp>
        <p:nvSpPr>
          <p:cNvPr id="5" name="Footer Placeholder 4">
            <a:extLst>
              <a:ext uri="{FF2B5EF4-FFF2-40B4-BE49-F238E27FC236}">
                <a16:creationId xmlns:a16="http://schemas.microsoft.com/office/drawing/2014/main" id="{77594FFB-56B7-2277-31EC-18ED4B4C6D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025C05-BB31-7BB3-B036-B0A1D312C4D4}"/>
              </a:ext>
            </a:extLst>
          </p:cNvPr>
          <p:cNvSpPr>
            <a:spLocks noGrp="1"/>
          </p:cNvSpPr>
          <p:nvPr>
            <p:ph type="sldNum" sz="quarter" idx="12"/>
          </p:nvPr>
        </p:nvSpPr>
        <p:spPr/>
        <p:txBody>
          <a:bodyPr/>
          <a:lstStyle/>
          <a:p>
            <a:fld id="{9B9E691B-CDA7-4A3B-8A9A-6837CD75ABEB}" type="slidenum">
              <a:rPr lang="en-US" smtClean="0"/>
              <a:pPr/>
              <a:t>‹#›</a:t>
            </a:fld>
            <a:endParaRPr lang="en-US"/>
          </a:p>
        </p:txBody>
      </p:sp>
    </p:spTree>
    <p:extLst>
      <p:ext uri="{BB962C8B-B14F-4D97-AF65-F5344CB8AC3E}">
        <p14:creationId xmlns:p14="http://schemas.microsoft.com/office/powerpoint/2010/main" val="3522952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5E28-F44E-B918-C44A-052582FA98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69D4922-280A-C048-79CE-A86B1470C6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03D3E2C-5C07-094F-6840-7825C0AF4283}"/>
              </a:ext>
            </a:extLst>
          </p:cNvPr>
          <p:cNvSpPr>
            <a:spLocks noGrp="1"/>
          </p:cNvSpPr>
          <p:nvPr>
            <p:ph type="dt" sz="half" idx="10"/>
          </p:nvPr>
        </p:nvSpPr>
        <p:spPr/>
        <p:txBody>
          <a:bodyPr/>
          <a:lstStyle/>
          <a:p>
            <a:fld id="{6C1E1176-05B6-4059-82DA-2D6F4BEBCA3A}" type="datetimeFigureOut">
              <a:rPr lang="en-US" smtClean="0"/>
              <a:pPr/>
              <a:t>11/30/2023</a:t>
            </a:fld>
            <a:endParaRPr lang="en-US"/>
          </a:p>
        </p:txBody>
      </p:sp>
      <p:sp>
        <p:nvSpPr>
          <p:cNvPr id="5" name="Footer Placeholder 4">
            <a:extLst>
              <a:ext uri="{FF2B5EF4-FFF2-40B4-BE49-F238E27FC236}">
                <a16:creationId xmlns:a16="http://schemas.microsoft.com/office/drawing/2014/main" id="{CFF7C8E9-7F9A-AE9B-1A49-E1B2751B78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C9FC7E-3420-B02F-1BC0-CA0CB07AF00C}"/>
              </a:ext>
            </a:extLst>
          </p:cNvPr>
          <p:cNvSpPr>
            <a:spLocks noGrp="1"/>
          </p:cNvSpPr>
          <p:nvPr>
            <p:ph type="sldNum" sz="quarter" idx="12"/>
          </p:nvPr>
        </p:nvSpPr>
        <p:spPr/>
        <p:txBody>
          <a:bodyPr/>
          <a:lstStyle/>
          <a:p>
            <a:fld id="{9B9E691B-CDA7-4A3B-8A9A-6837CD75ABEB}" type="slidenum">
              <a:rPr lang="en-US" smtClean="0"/>
              <a:pPr/>
              <a:t>‹#›</a:t>
            </a:fld>
            <a:endParaRPr lang="en-US"/>
          </a:p>
        </p:txBody>
      </p:sp>
    </p:spTree>
    <p:extLst>
      <p:ext uri="{BB962C8B-B14F-4D97-AF65-F5344CB8AC3E}">
        <p14:creationId xmlns:p14="http://schemas.microsoft.com/office/powerpoint/2010/main" val="2690453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73144-053F-DD5B-AFA9-25D02F8258B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563B8D9-7BA9-A8DF-4CBD-47C4B41DF0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16CDAD3-12BF-FAF5-A969-8209815A37F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D8F5DD69-AE16-8A7E-3DF9-1ED226EACC05}"/>
              </a:ext>
            </a:extLst>
          </p:cNvPr>
          <p:cNvSpPr>
            <a:spLocks noGrp="1"/>
          </p:cNvSpPr>
          <p:nvPr>
            <p:ph type="dt" sz="half" idx="10"/>
          </p:nvPr>
        </p:nvSpPr>
        <p:spPr/>
        <p:txBody>
          <a:bodyPr/>
          <a:lstStyle/>
          <a:p>
            <a:fld id="{6C1E1176-05B6-4059-82DA-2D6F4BEBCA3A}" type="datetimeFigureOut">
              <a:rPr lang="en-US" smtClean="0"/>
              <a:pPr/>
              <a:t>11/30/2023</a:t>
            </a:fld>
            <a:endParaRPr lang="en-US"/>
          </a:p>
        </p:txBody>
      </p:sp>
      <p:sp>
        <p:nvSpPr>
          <p:cNvPr id="6" name="Footer Placeholder 5">
            <a:extLst>
              <a:ext uri="{FF2B5EF4-FFF2-40B4-BE49-F238E27FC236}">
                <a16:creationId xmlns:a16="http://schemas.microsoft.com/office/drawing/2014/main" id="{FE8286A7-6096-2CD7-968C-86FD9773B0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F9142A-DF0C-8B62-5071-212D58AF2152}"/>
              </a:ext>
            </a:extLst>
          </p:cNvPr>
          <p:cNvSpPr>
            <a:spLocks noGrp="1"/>
          </p:cNvSpPr>
          <p:nvPr>
            <p:ph type="sldNum" sz="quarter" idx="12"/>
          </p:nvPr>
        </p:nvSpPr>
        <p:spPr/>
        <p:txBody>
          <a:bodyPr/>
          <a:lstStyle/>
          <a:p>
            <a:fld id="{9B9E691B-CDA7-4A3B-8A9A-6837CD75ABEB}" type="slidenum">
              <a:rPr lang="en-US" smtClean="0"/>
              <a:pPr/>
              <a:t>‹#›</a:t>
            </a:fld>
            <a:endParaRPr lang="en-US"/>
          </a:p>
        </p:txBody>
      </p:sp>
    </p:spTree>
    <p:extLst>
      <p:ext uri="{BB962C8B-B14F-4D97-AF65-F5344CB8AC3E}">
        <p14:creationId xmlns:p14="http://schemas.microsoft.com/office/powerpoint/2010/main" val="415927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96346-A7B7-DACB-5825-0DD20E701C7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F992149-81DF-3138-A470-C4557B8200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042D10-FA4D-9C1C-1F54-33BF1D1D7B9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5FBFD00-A08B-EBDA-A2CF-2C6D316AFB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933AC9C-3CB0-CBFA-07F1-FFDE3E210F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788F92E7-3388-79AD-F13D-C2E2C6A95720}"/>
              </a:ext>
            </a:extLst>
          </p:cNvPr>
          <p:cNvSpPr>
            <a:spLocks noGrp="1"/>
          </p:cNvSpPr>
          <p:nvPr>
            <p:ph type="dt" sz="half" idx="10"/>
          </p:nvPr>
        </p:nvSpPr>
        <p:spPr/>
        <p:txBody>
          <a:bodyPr/>
          <a:lstStyle/>
          <a:p>
            <a:fld id="{6C1E1176-05B6-4059-82DA-2D6F4BEBCA3A}" type="datetimeFigureOut">
              <a:rPr lang="en-US" smtClean="0"/>
              <a:pPr/>
              <a:t>11/30/2023</a:t>
            </a:fld>
            <a:endParaRPr lang="en-US"/>
          </a:p>
        </p:txBody>
      </p:sp>
      <p:sp>
        <p:nvSpPr>
          <p:cNvPr id="8" name="Footer Placeholder 7">
            <a:extLst>
              <a:ext uri="{FF2B5EF4-FFF2-40B4-BE49-F238E27FC236}">
                <a16:creationId xmlns:a16="http://schemas.microsoft.com/office/drawing/2014/main" id="{E84B3C25-A657-66AD-DEF6-403E34757FC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5108F4D-2962-FE3E-C787-2B2285382A75}"/>
              </a:ext>
            </a:extLst>
          </p:cNvPr>
          <p:cNvSpPr>
            <a:spLocks noGrp="1"/>
          </p:cNvSpPr>
          <p:nvPr>
            <p:ph type="sldNum" sz="quarter" idx="12"/>
          </p:nvPr>
        </p:nvSpPr>
        <p:spPr/>
        <p:txBody>
          <a:bodyPr/>
          <a:lstStyle/>
          <a:p>
            <a:fld id="{9B9E691B-CDA7-4A3B-8A9A-6837CD75ABEB}" type="slidenum">
              <a:rPr lang="en-US" smtClean="0"/>
              <a:pPr/>
              <a:t>‹#›</a:t>
            </a:fld>
            <a:endParaRPr lang="en-US"/>
          </a:p>
        </p:txBody>
      </p:sp>
    </p:spTree>
    <p:extLst>
      <p:ext uri="{BB962C8B-B14F-4D97-AF65-F5344CB8AC3E}">
        <p14:creationId xmlns:p14="http://schemas.microsoft.com/office/powerpoint/2010/main" val="2551184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6DF85-DA90-4B75-B4A5-4C270484440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8BBF5120-6FF2-3571-3FDC-241BDE966AF1}"/>
              </a:ext>
            </a:extLst>
          </p:cNvPr>
          <p:cNvSpPr>
            <a:spLocks noGrp="1"/>
          </p:cNvSpPr>
          <p:nvPr>
            <p:ph type="dt" sz="half" idx="10"/>
          </p:nvPr>
        </p:nvSpPr>
        <p:spPr/>
        <p:txBody>
          <a:bodyPr/>
          <a:lstStyle/>
          <a:p>
            <a:fld id="{6C1E1176-05B6-4059-82DA-2D6F4BEBCA3A}" type="datetimeFigureOut">
              <a:rPr lang="en-US" smtClean="0"/>
              <a:pPr/>
              <a:t>11/30/2023</a:t>
            </a:fld>
            <a:endParaRPr lang="en-US"/>
          </a:p>
        </p:txBody>
      </p:sp>
      <p:sp>
        <p:nvSpPr>
          <p:cNvPr id="4" name="Footer Placeholder 3">
            <a:extLst>
              <a:ext uri="{FF2B5EF4-FFF2-40B4-BE49-F238E27FC236}">
                <a16:creationId xmlns:a16="http://schemas.microsoft.com/office/drawing/2014/main" id="{74BD45CB-39A6-82F2-3A74-9131B069882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BCAFD3B-55A1-86D7-7744-6296939D69EA}"/>
              </a:ext>
            </a:extLst>
          </p:cNvPr>
          <p:cNvSpPr>
            <a:spLocks noGrp="1"/>
          </p:cNvSpPr>
          <p:nvPr>
            <p:ph type="sldNum" sz="quarter" idx="12"/>
          </p:nvPr>
        </p:nvSpPr>
        <p:spPr/>
        <p:txBody>
          <a:bodyPr/>
          <a:lstStyle/>
          <a:p>
            <a:fld id="{9B9E691B-CDA7-4A3B-8A9A-6837CD75ABEB}" type="slidenum">
              <a:rPr lang="en-US" smtClean="0"/>
              <a:pPr/>
              <a:t>‹#›</a:t>
            </a:fld>
            <a:endParaRPr lang="en-US"/>
          </a:p>
        </p:txBody>
      </p:sp>
    </p:spTree>
    <p:extLst>
      <p:ext uri="{BB962C8B-B14F-4D97-AF65-F5344CB8AC3E}">
        <p14:creationId xmlns:p14="http://schemas.microsoft.com/office/powerpoint/2010/main" val="75173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8FF630-B487-E4DA-2949-DEFE292352D9}"/>
              </a:ext>
            </a:extLst>
          </p:cNvPr>
          <p:cNvSpPr>
            <a:spLocks noGrp="1"/>
          </p:cNvSpPr>
          <p:nvPr>
            <p:ph type="dt" sz="half" idx="10"/>
          </p:nvPr>
        </p:nvSpPr>
        <p:spPr/>
        <p:txBody>
          <a:bodyPr/>
          <a:lstStyle/>
          <a:p>
            <a:fld id="{6C1E1176-05B6-4059-82DA-2D6F4BEBCA3A}" type="datetimeFigureOut">
              <a:rPr lang="en-US" smtClean="0"/>
              <a:pPr/>
              <a:t>11/30/2023</a:t>
            </a:fld>
            <a:endParaRPr lang="en-US"/>
          </a:p>
        </p:txBody>
      </p:sp>
      <p:sp>
        <p:nvSpPr>
          <p:cNvPr id="3" name="Footer Placeholder 2">
            <a:extLst>
              <a:ext uri="{FF2B5EF4-FFF2-40B4-BE49-F238E27FC236}">
                <a16:creationId xmlns:a16="http://schemas.microsoft.com/office/drawing/2014/main" id="{64BA7205-A457-24F8-D70E-5AFE3366A3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56BEBF-9F29-03DC-E9A4-059F51145355}"/>
              </a:ext>
            </a:extLst>
          </p:cNvPr>
          <p:cNvSpPr>
            <a:spLocks noGrp="1"/>
          </p:cNvSpPr>
          <p:nvPr>
            <p:ph type="sldNum" sz="quarter" idx="12"/>
          </p:nvPr>
        </p:nvSpPr>
        <p:spPr/>
        <p:txBody>
          <a:bodyPr/>
          <a:lstStyle/>
          <a:p>
            <a:fld id="{9B9E691B-CDA7-4A3B-8A9A-6837CD75ABEB}" type="slidenum">
              <a:rPr lang="en-US" smtClean="0"/>
              <a:pPr/>
              <a:t>‹#›</a:t>
            </a:fld>
            <a:endParaRPr lang="en-US"/>
          </a:p>
        </p:txBody>
      </p:sp>
    </p:spTree>
    <p:extLst>
      <p:ext uri="{BB962C8B-B14F-4D97-AF65-F5344CB8AC3E}">
        <p14:creationId xmlns:p14="http://schemas.microsoft.com/office/powerpoint/2010/main" val="2839367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05682-6946-DEA5-50D7-8CC8921123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C0BBD03F-C9D2-A031-714C-54EA7503A8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43D70F0-4B41-5A3A-51F0-706EF0B5D8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AC5171-8215-7CBA-FF98-E131C6A57A5B}"/>
              </a:ext>
            </a:extLst>
          </p:cNvPr>
          <p:cNvSpPr>
            <a:spLocks noGrp="1"/>
          </p:cNvSpPr>
          <p:nvPr>
            <p:ph type="dt" sz="half" idx="10"/>
          </p:nvPr>
        </p:nvSpPr>
        <p:spPr/>
        <p:txBody>
          <a:bodyPr/>
          <a:lstStyle/>
          <a:p>
            <a:fld id="{6C1E1176-05B6-4059-82DA-2D6F4BEBCA3A}" type="datetimeFigureOut">
              <a:rPr lang="en-US" smtClean="0"/>
              <a:pPr/>
              <a:t>11/30/2023</a:t>
            </a:fld>
            <a:endParaRPr lang="en-US"/>
          </a:p>
        </p:txBody>
      </p:sp>
      <p:sp>
        <p:nvSpPr>
          <p:cNvPr id="6" name="Footer Placeholder 5">
            <a:extLst>
              <a:ext uri="{FF2B5EF4-FFF2-40B4-BE49-F238E27FC236}">
                <a16:creationId xmlns:a16="http://schemas.microsoft.com/office/drawing/2014/main" id="{22BD53DF-60EC-89F0-C737-EC7BE5AEBF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EB8C8C-34C9-9ED9-A25C-C5A44D90F9A5}"/>
              </a:ext>
            </a:extLst>
          </p:cNvPr>
          <p:cNvSpPr>
            <a:spLocks noGrp="1"/>
          </p:cNvSpPr>
          <p:nvPr>
            <p:ph type="sldNum" sz="quarter" idx="12"/>
          </p:nvPr>
        </p:nvSpPr>
        <p:spPr/>
        <p:txBody>
          <a:bodyPr/>
          <a:lstStyle/>
          <a:p>
            <a:fld id="{9B9E691B-CDA7-4A3B-8A9A-6837CD75ABEB}" type="slidenum">
              <a:rPr lang="en-US" smtClean="0"/>
              <a:pPr/>
              <a:t>‹#›</a:t>
            </a:fld>
            <a:endParaRPr lang="en-US"/>
          </a:p>
        </p:txBody>
      </p:sp>
    </p:spTree>
    <p:extLst>
      <p:ext uri="{BB962C8B-B14F-4D97-AF65-F5344CB8AC3E}">
        <p14:creationId xmlns:p14="http://schemas.microsoft.com/office/powerpoint/2010/main" val="3986481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DA660-F888-03F8-14CD-8B99E3E8EF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24EDBDC-D703-DF26-1010-7762A5A2DD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D24B1B00-9FA9-1908-F1BF-D19831C088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1E7A39-C8A8-466D-CB02-C9F35E10F49F}"/>
              </a:ext>
            </a:extLst>
          </p:cNvPr>
          <p:cNvSpPr>
            <a:spLocks noGrp="1"/>
          </p:cNvSpPr>
          <p:nvPr>
            <p:ph type="dt" sz="half" idx="10"/>
          </p:nvPr>
        </p:nvSpPr>
        <p:spPr/>
        <p:txBody>
          <a:bodyPr/>
          <a:lstStyle/>
          <a:p>
            <a:fld id="{6C1E1176-05B6-4059-82DA-2D6F4BEBCA3A}" type="datetimeFigureOut">
              <a:rPr lang="en-US" smtClean="0"/>
              <a:pPr/>
              <a:t>11/30/2023</a:t>
            </a:fld>
            <a:endParaRPr lang="en-US"/>
          </a:p>
        </p:txBody>
      </p:sp>
      <p:sp>
        <p:nvSpPr>
          <p:cNvPr id="6" name="Footer Placeholder 5">
            <a:extLst>
              <a:ext uri="{FF2B5EF4-FFF2-40B4-BE49-F238E27FC236}">
                <a16:creationId xmlns:a16="http://schemas.microsoft.com/office/drawing/2014/main" id="{1B72D15C-6889-B1BF-9CA2-A303137D7A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BA28B0-FA33-F098-A67C-F6091D43C5BC}"/>
              </a:ext>
            </a:extLst>
          </p:cNvPr>
          <p:cNvSpPr>
            <a:spLocks noGrp="1"/>
          </p:cNvSpPr>
          <p:nvPr>
            <p:ph type="sldNum" sz="quarter" idx="12"/>
          </p:nvPr>
        </p:nvSpPr>
        <p:spPr/>
        <p:txBody>
          <a:bodyPr/>
          <a:lstStyle/>
          <a:p>
            <a:fld id="{9B9E691B-CDA7-4A3B-8A9A-6837CD75ABEB}" type="slidenum">
              <a:rPr lang="en-US" smtClean="0"/>
              <a:pPr/>
              <a:t>‹#›</a:t>
            </a:fld>
            <a:endParaRPr lang="en-US"/>
          </a:p>
        </p:txBody>
      </p:sp>
    </p:spTree>
    <p:extLst>
      <p:ext uri="{BB962C8B-B14F-4D97-AF65-F5344CB8AC3E}">
        <p14:creationId xmlns:p14="http://schemas.microsoft.com/office/powerpoint/2010/main" val="3604000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606EF0-4194-2CCD-D3F7-C18D1FC0DA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8CD542C-C93D-A53C-BFD9-9D3EFCBD3F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A8923EF-00AD-BFE8-785F-CAFEFBBA3A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1E1176-05B6-4059-82DA-2D6F4BEBCA3A}" type="datetimeFigureOut">
              <a:rPr lang="en-US" smtClean="0"/>
              <a:pPr/>
              <a:t>11/30/2023</a:t>
            </a:fld>
            <a:endParaRPr lang="en-US"/>
          </a:p>
        </p:txBody>
      </p:sp>
      <p:sp>
        <p:nvSpPr>
          <p:cNvPr id="5" name="Footer Placeholder 4">
            <a:extLst>
              <a:ext uri="{FF2B5EF4-FFF2-40B4-BE49-F238E27FC236}">
                <a16:creationId xmlns:a16="http://schemas.microsoft.com/office/drawing/2014/main" id="{42F98615-232D-F1BE-D044-9477F16C62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C46B750-E8F4-BBFB-6C84-D3F5DE0700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9E691B-CDA7-4A3B-8A9A-6837CD75ABEB}" type="slidenum">
              <a:rPr lang="en-US" smtClean="0"/>
              <a:pPr/>
              <a:t>‹#›</a:t>
            </a:fld>
            <a:endParaRPr lang="en-US"/>
          </a:p>
        </p:txBody>
      </p:sp>
    </p:spTree>
    <p:extLst>
      <p:ext uri="{BB962C8B-B14F-4D97-AF65-F5344CB8AC3E}">
        <p14:creationId xmlns:p14="http://schemas.microsoft.com/office/powerpoint/2010/main" val="12295647"/>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5469" y="2972294"/>
            <a:ext cx="9440034" cy="670451"/>
          </a:xfrm>
        </p:spPr>
        <p:txBody>
          <a:bodyPr>
            <a:normAutofit/>
          </a:bodyPr>
          <a:lstStyle/>
          <a:p>
            <a:pPr marL="0" lvl="0" indent="0"/>
            <a:r>
              <a:rPr lang="en-US" sz="4000" b="1" dirty="0">
                <a:solidFill>
                  <a:srgbClr val="FF0000"/>
                </a:solidFill>
                <a:latin typeface="Arial" panose="020B0604020202020204" pitchFamily="34" charset="0"/>
                <a:cs typeface="Arial" panose="020B0604020202020204" pitchFamily="34" charset="0"/>
              </a:rPr>
              <a:t>Liquid Dosages forms</a:t>
            </a:r>
          </a:p>
        </p:txBody>
      </p:sp>
      <p:sp>
        <p:nvSpPr>
          <p:cNvPr id="3" name="Subtitle 2"/>
          <p:cNvSpPr>
            <a:spLocks noGrp="1"/>
          </p:cNvSpPr>
          <p:nvPr>
            <p:ph type="subTitle" idx="1"/>
          </p:nvPr>
        </p:nvSpPr>
        <p:spPr>
          <a:xfrm>
            <a:off x="177421" y="1278823"/>
            <a:ext cx="11696131" cy="946480"/>
          </a:xfrm>
        </p:spPr>
        <p:txBody>
          <a:bodyPr>
            <a:noAutofit/>
          </a:bodyPr>
          <a:lstStyle/>
          <a:p>
            <a:r>
              <a:rPr lang="en-US" sz="3200" b="1" dirty="0">
                <a:solidFill>
                  <a:schemeClr val="accent1">
                    <a:lumMod val="50000"/>
                  </a:schemeClr>
                </a:solidFill>
                <a:latin typeface="Arial" panose="020B0604020202020204" pitchFamily="34" charset="0"/>
                <a:cs typeface="Arial" panose="020B0604020202020204" pitchFamily="34" charset="0"/>
              </a:rPr>
              <a:t>UNIVERSITY EDUCATION AND TECHNOLOGY CELL &amp;</a:t>
            </a:r>
          </a:p>
          <a:p>
            <a:r>
              <a:rPr lang="en-US" sz="3200" b="1" dirty="0">
                <a:solidFill>
                  <a:schemeClr val="accent1">
                    <a:lumMod val="50000"/>
                  </a:schemeClr>
                </a:solidFill>
                <a:latin typeface="Arial" panose="020B0604020202020204" pitchFamily="34" charset="0"/>
                <a:cs typeface="Arial" panose="020B0604020202020204" pitchFamily="34" charset="0"/>
              </a:rPr>
              <a:t>CENTRE OF DISTANCE AND ONLINE EDUCATION KVV</a:t>
            </a:r>
          </a:p>
        </p:txBody>
      </p:sp>
      <p:sp>
        <p:nvSpPr>
          <p:cNvPr id="4" name="Subtitle 2"/>
          <p:cNvSpPr txBox="1">
            <a:spLocks/>
          </p:cNvSpPr>
          <p:nvPr/>
        </p:nvSpPr>
        <p:spPr>
          <a:xfrm>
            <a:off x="1370693" y="4363239"/>
            <a:ext cx="9440034" cy="1049867"/>
          </a:xfrm>
          <a:prstGeom prst="rect">
            <a:avLst/>
          </a:prstGeom>
          <a:effectLst>
            <a:outerShdw blurRad="25400" dir="17880000">
              <a:srgbClr val="000000">
                <a:alpha val="46000"/>
              </a:srgbClr>
            </a:outerShdw>
          </a:effectLst>
        </p:spPr>
        <p:txBody>
          <a:bodyPr vert="horz" lIns="91440" tIns="45720" rIns="91440" bIns="45720" rtlCol="0" anchor="t">
            <a:normAutofit/>
          </a:bodyPr>
          <a:lstStyle>
            <a:lvl1pPr marL="0" indent="0" algn="ctr" defTabSz="457200" rtl="0" eaLnBrk="1" latinLnBrk="0" hangingPunct="1">
              <a:spcBef>
                <a:spcPct val="20000"/>
              </a:spcBef>
              <a:spcAft>
                <a:spcPts val="600"/>
              </a:spcAft>
              <a:buClr>
                <a:schemeClr val="tx2"/>
              </a:buClr>
              <a:buSzPct val="70000"/>
              <a:buFont typeface="Wingdings 2" charset="2"/>
              <a:buNone/>
              <a:defRPr sz="2000" kern="1200">
                <a:ln>
                  <a:solidFill>
                    <a:schemeClr val="bg1">
                      <a:lumMod val="75000"/>
                      <a:lumOff val="25000"/>
                      <a:alpha val="10000"/>
                    </a:schemeClr>
                  </a:solidFill>
                </a:ln>
                <a:solidFill>
                  <a:schemeClr val="tx1"/>
                </a:solidFill>
                <a:effectLst>
                  <a:outerShdw blurRad="9525" dist="25400" dir="14640000" algn="tl" rotWithShape="0">
                    <a:schemeClr val="bg1">
                      <a:alpha val="30000"/>
                    </a:schemeClr>
                  </a:outerShdw>
                </a:effectLst>
                <a:latin typeface="+mn-lt"/>
                <a:ea typeface="+mn-ea"/>
                <a:cs typeface="+mn-cs"/>
              </a:defRPr>
            </a:lvl1pPr>
            <a:lvl2pPr marL="457200" indent="0" algn="ctr" defTabSz="457200" rtl="0" eaLnBrk="1" latinLnBrk="0" hangingPunct="1">
              <a:spcBef>
                <a:spcPct val="20000"/>
              </a:spcBef>
              <a:spcAft>
                <a:spcPts val="600"/>
              </a:spcAft>
              <a:buClr>
                <a:schemeClr val="tx2"/>
              </a:buClr>
              <a:buSzPct val="70000"/>
              <a:buFont typeface="Wingdings 2" charset="2"/>
              <a:buNone/>
              <a:defRPr sz="18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2pPr>
            <a:lvl3pPr marL="914400" indent="0" algn="ctr" defTabSz="457200" rtl="0" eaLnBrk="1" latinLnBrk="0" hangingPunct="1">
              <a:spcBef>
                <a:spcPct val="20000"/>
              </a:spcBef>
              <a:spcAft>
                <a:spcPts val="600"/>
              </a:spcAft>
              <a:buClr>
                <a:schemeClr val="tx2"/>
              </a:buClr>
              <a:buSzPct val="70000"/>
              <a:buFont typeface="Wingdings 2" charset="2"/>
              <a:buNone/>
              <a:defRPr sz="16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3pPr>
            <a:lvl4pPr marL="1371600" indent="0" algn="ctr" defTabSz="457200" rtl="0" eaLnBrk="1" latinLnBrk="0" hangingPunct="1">
              <a:spcBef>
                <a:spcPct val="20000"/>
              </a:spcBef>
              <a:spcAft>
                <a:spcPts val="600"/>
              </a:spcAft>
              <a:buClr>
                <a:schemeClr val="tx2"/>
              </a:buClr>
              <a:buSzPct val="70000"/>
              <a:buFont typeface="Wingdings 2" charset="2"/>
              <a:buNone/>
              <a:defRPr sz="14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4pPr>
            <a:lvl5pPr marL="1828800" indent="0" algn="ctr" defTabSz="457200" rtl="0" eaLnBrk="1" latinLnBrk="0" hangingPunct="1">
              <a:spcBef>
                <a:spcPct val="20000"/>
              </a:spcBef>
              <a:spcAft>
                <a:spcPts val="600"/>
              </a:spcAft>
              <a:buClr>
                <a:schemeClr val="tx2"/>
              </a:buClr>
              <a:buSzPct val="70000"/>
              <a:buFont typeface="Wingdings 2" charset="2"/>
              <a:buNone/>
              <a:defRPr sz="14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5pPr>
            <a:lvl6pPr marL="2286000" indent="0" algn="ctr" defTabSz="457200" rtl="0" eaLnBrk="1" latinLnBrk="0" hangingPunct="1">
              <a:spcBef>
                <a:spcPct val="20000"/>
              </a:spcBef>
              <a:spcAft>
                <a:spcPts val="600"/>
              </a:spcAft>
              <a:buClr>
                <a:schemeClr val="tx2"/>
              </a:buClr>
              <a:buSzPct val="70000"/>
              <a:buFont typeface="Wingdings 2" charset="2"/>
              <a:buNone/>
              <a:defRPr sz="14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6pPr>
            <a:lvl7pPr marL="2743200" indent="0" algn="ctr" defTabSz="457200" rtl="0" eaLnBrk="1" latinLnBrk="0" hangingPunct="1">
              <a:spcBef>
                <a:spcPct val="20000"/>
              </a:spcBef>
              <a:spcAft>
                <a:spcPts val="600"/>
              </a:spcAft>
              <a:buClr>
                <a:schemeClr val="tx2"/>
              </a:buClr>
              <a:buSzPct val="70000"/>
              <a:buFont typeface="Wingdings 2" charset="2"/>
              <a:buNone/>
              <a:defRPr sz="14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7pPr>
            <a:lvl8pPr marL="3200400" indent="0" algn="ctr" defTabSz="457200" rtl="0" eaLnBrk="1" latinLnBrk="0" hangingPunct="1">
              <a:spcBef>
                <a:spcPct val="20000"/>
              </a:spcBef>
              <a:spcAft>
                <a:spcPts val="600"/>
              </a:spcAft>
              <a:buClr>
                <a:schemeClr val="tx2"/>
              </a:buClr>
              <a:buSzPct val="70000"/>
              <a:buFont typeface="Wingdings 2" charset="2"/>
              <a:buNone/>
              <a:defRPr sz="14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8pPr>
            <a:lvl9pPr marL="3657600" indent="0" algn="ctr" defTabSz="457200" rtl="0" eaLnBrk="1" latinLnBrk="0" hangingPunct="1">
              <a:spcBef>
                <a:spcPct val="20000"/>
              </a:spcBef>
              <a:spcAft>
                <a:spcPts val="600"/>
              </a:spcAft>
              <a:buClr>
                <a:schemeClr val="tx2"/>
              </a:buClr>
              <a:buSzPct val="70000"/>
              <a:buFont typeface="Wingdings 2" charset="2"/>
              <a:buNone/>
              <a:defRPr sz="14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9pPr>
          </a:lstStyle>
          <a:p>
            <a:endParaRPr lang="en-US" dirty="0"/>
          </a:p>
        </p:txBody>
      </p:sp>
      <p:sp>
        <p:nvSpPr>
          <p:cNvPr id="5" name="Subtitle 2"/>
          <p:cNvSpPr txBox="1">
            <a:spLocks/>
          </p:cNvSpPr>
          <p:nvPr/>
        </p:nvSpPr>
        <p:spPr>
          <a:xfrm>
            <a:off x="12223" y="4167138"/>
            <a:ext cx="12156974" cy="1412039"/>
          </a:xfrm>
          <a:prstGeom prst="rect">
            <a:avLst/>
          </a:prstGeom>
          <a:effectLst>
            <a:outerShdw blurRad="25400" dir="17880000">
              <a:srgbClr val="000000">
                <a:alpha val="46000"/>
              </a:srgbClr>
            </a:outerShdw>
          </a:effectLst>
        </p:spPr>
        <p:txBody>
          <a:bodyPr vert="horz" lIns="91440" tIns="45720" rIns="91440" bIns="45720" rtlCol="0" anchor="t">
            <a:noAutofit/>
          </a:bodyPr>
          <a:lstStyle>
            <a:lvl1pPr marL="0" indent="0" algn="ctr" defTabSz="457200" rtl="0" eaLnBrk="1" latinLnBrk="0" hangingPunct="1">
              <a:spcBef>
                <a:spcPct val="20000"/>
              </a:spcBef>
              <a:spcAft>
                <a:spcPts val="600"/>
              </a:spcAft>
              <a:buClr>
                <a:schemeClr val="tx2"/>
              </a:buClr>
              <a:buSzPct val="70000"/>
              <a:buFont typeface="Wingdings 2" charset="2"/>
              <a:buNone/>
              <a:defRPr sz="2000" kern="1200">
                <a:ln>
                  <a:solidFill>
                    <a:schemeClr val="bg1">
                      <a:lumMod val="75000"/>
                      <a:lumOff val="25000"/>
                      <a:alpha val="10000"/>
                    </a:schemeClr>
                  </a:solidFill>
                </a:ln>
                <a:solidFill>
                  <a:schemeClr val="tx1"/>
                </a:solidFill>
                <a:effectLst>
                  <a:outerShdw blurRad="9525" dist="25400" dir="14640000" algn="tl" rotWithShape="0">
                    <a:schemeClr val="bg1">
                      <a:alpha val="30000"/>
                    </a:schemeClr>
                  </a:outerShdw>
                </a:effectLst>
                <a:latin typeface="+mn-lt"/>
                <a:ea typeface="+mn-ea"/>
                <a:cs typeface="+mn-cs"/>
              </a:defRPr>
            </a:lvl1pPr>
            <a:lvl2pPr marL="457200" indent="0" algn="ctr" defTabSz="457200" rtl="0" eaLnBrk="1" latinLnBrk="0" hangingPunct="1">
              <a:spcBef>
                <a:spcPct val="20000"/>
              </a:spcBef>
              <a:spcAft>
                <a:spcPts val="600"/>
              </a:spcAft>
              <a:buClr>
                <a:schemeClr val="tx2"/>
              </a:buClr>
              <a:buSzPct val="70000"/>
              <a:buFont typeface="Wingdings 2" charset="2"/>
              <a:buNone/>
              <a:defRPr sz="18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2pPr>
            <a:lvl3pPr marL="914400" indent="0" algn="ctr" defTabSz="457200" rtl="0" eaLnBrk="1" latinLnBrk="0" hangingPunct="1">
              <a:spcBef>
                <a:spcPct val="20000"/>
              </a:spcBef>
              <a:spcAft>
                <a:spcPts val="600"/>
              </a:spcAft>
              <a:buClr>
                <a:schemeClr val="tx2"/>
              </a:buClr>
              <a:buSzPct val="70000"/>
              <a:buFont typeface="Wingdings 2" charset="2"/>
              <a:buNone/>
              <a:defRPr sz="16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3pPr>
            <a:lvl4pPr marL="1371600" indent="0" algn="ctr" defTabSz="457200" rtl="0" eaLnBrk="1" latinLnBrk="0" hangingPunct="1">
              <a:spcBef>
                <a:spcPct val="20000"/>
              </a:spcBef>
              <a:spcAft>
                <a:spcPts val="600"/>
              </a:spcAft>
              <a:buClr>
                <a:schemeClr val="tx2"/>
              </a:buClr>
              <a:buSzPct val="70000"/>
              <a:buFont typeface="Wingdings 2" charset="2"/>
              <a:buNone/>
              <a:defRPr sz="14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4pPr>
            <a:lvl5pPr marL="1828800" indent="0" algn="ctr" defTabSz="457200" rtl="0" eaLnBrk="1" latinLnBrk="0" hangingPunct="1">
              <a:spcBef>
                <a:spcPct val="20000"/>
              </a:spcBef>
              <a:spcAft>
                <a:spcPts val="600"/>
              </a:spcAft>
              <a:buClr>
                <a:schemeClr val="tx2"/>
              </a:buClr>
              <a:buSzPct val="70000"/>
              <a:buFont typeface="Wingdings 2" charset="2"/>
              <a:buNone/>
              <a:defRPr sz="14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5pPr>
            <a:lvl6pPr marL="2286000" indent="0" algn="ctr" defTabSz="457200" rtl="0" eaLnBrk="1" latinLnBrk="0" hangingPunct="1">
              <a:spcBef>
                <a:spcPct val="20000"/>
              </a:spcBef>
              <a:spcAft>
                <a:spcPts val="600"/>
              </a:spcAft>
              <a:buClr>
                <a:schemeClr val="tx2"/>
              </a:buClr>
              <a:buSzPct val="70000"/>
              <a:buFont typeface="Wingdings 2" charset="2"/>
              <a:buNone/>
              <a:defRPr sz="14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6pPr>
            <a:lvl7pPr marL="2743200" indent="0" algn="ctr" defTabSz="457200" rtl="0" eaLnBrk="1" latinLnBrk="0" hangingPunct="1">
              <a:spcBef>
                <a:spcPct val="20000"/>
              </a:spcBef>
              <a:spcAft>
                <a:spcPts val="600"/>
              </a:spcAft>
              <a:buClr>
                <a:schemeClr val="tx2"/>
              </a:buClr>
              <a:buSzPct val="70000"/>
              <a:buFont typeface="Wingdings 2" charset="2"/>
              <a:buNone/>
              <a:defRPr sz="14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7pPr>
            <a:lvl8pPr marL="3200400" indent="0" algn="ctr" defTabSz="457200" rtl="0" eaLnBrk="1" latinLnBrk="0" hangingPunct="1">
              <a:spcBef>
                <a:spcPct val="20000"/>
              </a:spcBef>
              <a:spcAft>
                <a:spcPts val="600"/>
              </a:spcAft>
              <a:buClr>
                <a:schemeClr val="tx2"/>
              </a:buClr>
              <a:buSzPct val="70000"/>
              <a:buFont typeface="Wingdings 2" charset="2"/>
              <a:buNone/>
              <a:defRPr sz="14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8pPr>
            <a:lvl9pPr marL="3657600" indent="0" algn="ctr" defTabSz="457200" rtl="0" eaLnBrk="1" latinLnBrk="0" hangingPunct="1">
              <a:spcBef>
                <a:spcPct val="20000"/>
              </a:spcBef>
              <a:spcAft>
                <a:spcPts val="600"/>
              </a:spcAft>
              <a:buClr>
                <a:schemeClr val="tx2"/>
              </a:buClr>
              <a:buSzPct val="70000"/>
              <a:buFont typeface="Wingdings 2" charset="2"/>
              <a:buNone/>
              <a:defRPr sz="14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9pPr>
          </a:lstStyle>
          <a:p>
            <a:r>
              <a:rPr lang="en-US" sz="2400" b="1" dirty="0">
                <a:effectLst/>
                <a:latin typeface="Arial" panose="020B0604020202020204" pitchFamily="34" charset="0"/>
                <a:cs typeface="Arial" panose="020B0604020202020204" pitchFamily="34" charset="0"/>
              </a:rPr>
              <a:t>By</a:t>
            </a:r>
          </a:p>
          <a:p>
            <a:r>
              <a:rPr lang="en-US" sz="2800" b="1" dirty="0">
                <a:effectLst/>
                <a:latin typeface="Arial" panose="020B0604020202020204" pitchFamily="34" charset="0"/>
                <a:cs typeface="Arial" panose="020B0604020202020204" pitchFamily="34" charset="0"/>
              </a:rPr>
              <a:t>Mrs. Madhuri M Desai </a:t>
            </a:r>
          </a:p>
          <a:p>
            <a:r>
              <a:rPr lang="en-US" sz="1600" b="1" dirty="0">
                <a:effectLst/>
                <a:latin typeface="Arial" panose="020B0604020202020204" pitchFamily="34" charset="0"/>
                <a:cs typeface="Arial" panose="020B0604020202020204" pitchFamily="34" charset="0"/>
              </a:rPr>
              <a:t>Assistant Professor,</a:t>
            </a:r>
          </a:p>
          <a:p>
            <a:r>
              <a:rPr lang="en-US" sz="1600" b="1" dirty="0">
                <a:effectLst/>
                <a:latin typeface="Arial" panose="020B0604020202020204" pitchFamily="34" charset="0"/>
                <a:cs typeface="Arial" panose="020B0604020202020204" pitchFamily="34" charset="0"/>
              </a:rPr>
              <a:t>Krishna Institute of Pharmacy, Karad</a:t>
            </a:r>
          </a:p>
        </p:txBody>
      </p:sp>
      <p:grpSp>
        <p:nvGrpSpPr>
          <p:cNvPr id="11" name="Group 10">
            <a:extLst>
              <a:ext uri="{FF2B5EF4-FFF2-40B4-BE49-F238E27FC236}">
                <a16:creationId xmlns:a16="http://schemas.microsoft.com/office/drawing/2014/main" id="{C8BC874A-6915-E371-91EC-E80769B80831}"/>
              </a:ext>
            </a:extLst>
          </p:cNvPr>
          <p:cNvGrpSpPr/>
          <p:nvPr/>
        </p:nvGrpSpPr>
        <p:grpSpPr>
          <a:xfrm>
            <a:off x="2596577" y="67799"/>
            <a:ext cx="6857818" cy="1211024"/>
            <a:chOff x="3813488" y="25063"/>
            <a:chExt cx="5694852" cy="1211024"/>
          </a:xfrm>
        </p:grpSpPr>
        <p:pic>
          <p:nvPicPr>
            <p:cNvPr id="9" name="Picture 8" descr="kimsualumni | Karad">
              <a:extLst>
                <a:ext uri="{FF2B5EF4-FFF2-40B4-BE49-F238E27FC236}">
                  <a16:creationId xmlns:a16="http://schemas.microsoft.com/office/drawing/2014/main" id="{8A150180-5CB9-48EE-193D-9818A03A4D6B}"/>
                </a:ext>
              </a:extLst>
            </p:cNvPr>
            <p:cNvPicPr>
              <a:picLocks noChangeAspect="1"/>
            </p:cNvPicPr>
            <p:nvPr/>
          </p:nvPicPr>
          <p:blipFill>
            <a:blip r:embed="rId2">
              <a:extLst>
                <a:ext uri="{28A0092B-C50C-407E-A947-70E740481C1C}">
                  <a14:useLocalDpi xmlns:a14="http://schemas.microsoft.com/office/drawing/2010/main" val="0"/>
                </a:ext>
              </a:extLst>
            </a:blip>
            <a:srcRect l="20528" t="15088" r="19888" b="12991"/>
            <a:stretch>
              <a:fillRect/>
            </a:stretch>
          </p:blipFill>
          <p:spPr bwMode="auto">
            <a:xfrm>
              <a:off x="3813488" y="25063"/>
              <a:ext cx="838200" cy="1008380"/>
            </a:xfrm>
            <a:prstGeom prst="rect">
              <a:avLst/>
            </a:prstGeom>
            <a:noFill/>
            <a:ln>
              <a:noFill/>
            </a:ln>
          </p:spPr>
        </p:pic>
        <p:sp>
          <p:nvSpPr>
            <p:cNvPr id="10" name="TextBox 7">
              <a:extLst>
                <a:ext uri="{FF2B5EF4-FFF2-40B4-BE49-F238E27FC236}">
                  <a16:creationId xmlns:a16="http://schemas.microsoft.com/office/drawing/2014/main" id="{6927C8ED-C5A5-1600-0D34-06DE45D67535}"/>
                </a:ext>
              </a:extLst>
            </p:cNvPr>
            <p:cNvSpPr txBox="1"/>
            <p:nvPr/>
          </p:nvSpPr>
          <p:spPr>
            <a:xfrm>
              <a:off x="4651688" y="128091"/>
              <a:ext cx="4856652" cy="1107996"/>
            </a:xfrm>
            <a:prstGeom prst="rect">
              <a:avLst/>
            </a:prstGeom>
          </p:spPr>
          <p:txBody>
            <a:bodyPr wrap="square" lIns="0" tIns="0" rIns="0" bIns="0" rtlCol="0" anchor="t">
              <a:spAutoFit/>
            </a:bodyPr>
            <a:lstStyle/>
            <a:p>
              <a:pPr algn="ctr"/>
              <a:r>
                <a:rPr lang="en-US" sz="2400" b="1" dirty="0">
                  <a:solidFill>
                    <a:srgbClr val="004AAD"/>
                  </a:solidFill>
                  <a:latin typeface="Arial" panose="020B0604020202020204" pitchFamily="34" charset="0"/>
                  <a:cs typeface="Arial" panose="020B0604020202020204" pitchFamily="34" charset="0"/>
                </a:rPr>
                <a:t>KRISHNA VISHWA VIDYAPEETH </a:t>
              </a:r>
            </a:p>
            <a:p>
              <a:pPr algn="ctr"/>
              <a:r>
                <a:rPr lang="en-US" sz="2400" b="1" dirty="0">
                  <a:solidFill>
                    <a:srgbClr val="004AAD"/>
                  </a:solidFill>
                  <a:latin typeface="Arial" panose="020B0604020202020204" pitchFamily="34" charset="0"/>
                  <a:cs typeface="Arial" panose="020B0604020202020204" pitchFamily="34" charset="0"/>
                </a:rPr>
                <a:t>(DEEMED TO BE UNIVERSITY), KARAD</a:t>
              </a:r>
            </a:p>
          </p:txBody>
        </p:sp>
      </p:grpSp>
    </p:spTree>
    <p:extLst>
      <p:ext uri="{BB962C8B-B14F-4D97-AF65-F5344CB8AC3E}">
        <p14:creationId xmlns:p14="http://schemas.microsoft.com/office/powerpoint/2010/main" val="745650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293914" y="69663"/>
            <a:ext cx="11850115" cy="5439883"/>
          </a:xfrm>
        </p:spPr>
        <p:txBody>
          <a:bodyPr>
            <a:noAutofit/>
          </a:bodyPr>
          <a:lstStyle/>
          <a:p>
            <a:pPr marL="0" indent="0">
              <a:buNone/>
            </a:pPr>
            <a:r>
              <a:rPr lang="en-IN" sz="2000" dirty="0">
                <a:solidFill>
                  <a:srgbClr val="FF0000"/>
                </a:solidFill>
                <a:latin typeface="Times New Roman" pitchFamily="18" charset="0"/>
                <a:cs typeface="Times New Roman" pitchFamily="18" charset="0"/>
              </a:rPr>
              <a:t>e)Sterile water for injection (SWFI):</a:t>
            </a:r>
            <a:r>
              <a:rPr lang="en-IN" sz="2000" dirty="0">
                <a:latin typeface="Times New Roman" pitchFamily="18" charset="0"/>
                <a:cs typeface="Times New Roman" pitchFamily="18" charset="0"/>
              </a:rPr>
              <a:t> </a:t>
            </a:r>
          </a:p>
          <a:p>
            <a:pPr marL="0" indent="0">
              <a:buNone/>
            </a:pPr>
            <a:r>
              <a:rPr lang="en-IN" sz="2000" dirty="0">
                <a:latin typeface="Times New Roman" pitchFamily="18" charset="0"/>
                <a:cs typeface="Times New Roman" pitchFamily="18" charset="0"/>
              </a:rPr>
              <a:t>It is used as solvent , vehicle or diluents for </a:t>
            </a:r>
            <a:r>
              <a:rPr lang="en-IN" sz="2000" dirty="0">
                <a:solidFill>
                  <a:srgbClr val="FF0000"/>
                </a:solidFill>
                <a:latin typeface="Times New Roman" pitchFamily="18" charset="0"/>
                <a:cs typeface="Times New Roman" pitchFamily="18" charset="0"/>
              </a:rPr>
              <a:t>already sterilised </a:t>
            </a:r>
            <a:r>
              <a:rPr lang="en-IN" sz="2000" dirty="0">
                <a:latin typeface="Times New Roman" pitchFamily="18" charset="0"/>
                <a:cs typeface="Times New Roman" pitchFamily="18" charset="0"/>
              </a:rPr>
              <a:t>and packed injectable medication</a:t>
            </a:r>
          </a:p>
          <a:p>
            <a:pPr marL="0" indent="0">
              <a:buNone/>
            </a:pPr>
            <a:r>
              <a:rPr lang="en-IN" sz="2000" dirty="0">
                <a:latin typeface="Times New Roman" pitchFamily="18" charset="0"/>
                <a:cs typeface="Times New Roman" pitchFamily="18" charset="0"/>
              </a:rPr>
              <a:t> Used for </a:t>
            </a:r>
            <a:r>
              <a:rPr lang="en-IN" sz="2000" dirty="0">
                <a:solidFill>
                  <a:srgbClr val="00B050"/>
                </a:solidFill>
                <a:latin typeface="Times New Roman" pitchFamily="18" charset="0"/>
                <a:cs typeface="Times New Roman" pitchFamily="18" charset="0"/>
              </a:rPr>
              <a:t>reconstitution of multiple antibiotics</a:t>
            </a:r>
            <a:r>
              <a:rPr lang="en-IN" sz="2000" dirty="0">
                <a:latin typeface="Times New Roman" pitchFamily="18" charset="0"/>
                <a:cs typeface="Times New Roman" pitchFamily="18" charset="0"/>
              </a:rPr>
              <a:t>.</a:t>
            </a:r>
          </a:p>
          <a:p>
            <a:pPr marL="0" indent="0">
              <a:buNone/>
            </a:pPr>
            <a:r>
              <a:rPr lang="en-IN" sz="2000" dirty="0">
                <a:solidFill>
                  <a:srgbClr val="FF0000"/>
                </a:solidFill>
                <a:latin typeface="Times New Roman" pitchFamily="18" charset="0"/>
                <a:cs typeface="Times New Roman" pitchFamily="18" charset="0"/>
              </a:rPr>
              <a:t> f)Bacteriostatic water for injection: </a:t>
            </a:r>
          </a:p>
          <a:p>
            <a:pPr marL="0" indent="0">
              <a:buNone/>
            </a:pPr>
            <a:r>
              <a:rPr lang="en-IN" sz="2000" dirty="0">
                <a:latin typeface="Times New Roman" pitchFamily="18" charset="0"/>
                <a:cs typeface="Times New Roman" pitchFamily="18" charset="0"/>
              </a:rPr>
              <a:t>It is sterile water for injection which contains </a:t>
            </a:r>
            <a:r>
              <a:rPr lang="en-IN" sz="2000" dirty="0">
                <a:solidFill>
                  <a:srgbClr val="00B0F0"/>
                </a:solidFill>
                <a:latin typeface="Times New Roman" pitchFamily="18" charset="0"/>
                <a:cs typeface="Times New Roman" pitchFamily="18" charset="0"/>
              </a:rPr>
              <a:t>one or more suitable antimicrobial agents</a:t>
            </a:r>
            <a:r>
              <a:rPr lang="en-IN" sz="2000" dirty="0">
                <a:latin typeface="Times New Roman" pitchFamily="18" charset="0"/>
                <a:cs typeface="Times New Roman" pitchFamily="18" charset="0"/>
              </a:rPr>
              <a:t>.</a:t>
            </a:r>
          </a:p>
          <a:p>
            <a:pPr marL="0" indent="0">
              <a:buNone/>
            </a:pPr>
            <a:r>
              <a:rPr lang="en-IN" sz="2000" dirty="0">
                <a:latin typeface="Times New Roman" pitchFamily="18" charset="0"/>
                <a:cs typeface="Times New Roman" pitchFamily="18" charset="0"/>
              </a:rPr>
              <a:t>It is used in the </a:t>
            </a:r>
            <a:r>
              <a:rPr lang="en-IN" sz="2000" dirty="0">
                <a:solidFill>
                  <a:schemeClr val="accent1"/>
                </a:solidFill>
                <a:latin typeface="Times New Roman" pitchFamily="18" charset="0"/>
                <a:cs typeface="Times New Roman" pitchFamily="18" charset="0"/>
              </a:rPr>
              <a:t>Parenteral</a:t>
            </a:r>
            <a:r>
              <a:rPr lang="en-IN" sz="2000" dirty="0">
                <a:latin typeface="Times New Roman" pitchFamily="18" charset="0"/>
                <a:cs typeface="Times New Roman" pitchFamily="18" charset="0"/>
              </a:rPr>
              <a:t> that are administered in </a:t>
            </a:r>
            <a:r>
              <a:rPr lang="en-IN" sz="2000" dirty="0">
                <a:solidFill>
                  <a:srgbClr val="FF0000"/>
                </a:solidFill>
                <a:latin typeface="Times New Roman" pitchFamily="18" charset="0"/>
                <a:cs typeface="Times New Roman" pitchFamily="18" charset="0"/>
              </a:rPr>
              <a:t>small volumes.</a:t>
            </a:r>
          </a:p>
          <a:p>
            <a:pPr marL="0" indent="0">
              <a:buNone/>
            </a:pPr>
            <a:r>
              <a:rPr lang="en-IN" sz="2400" b="1" dirty="0">
                <a:solidFill>
                  <a:srgbClr val="7030A0"/>
                </a:solidFill>
                <a:latin typeface="Times New Roman" pitchFamily="18" charset="0"/>
                <a:cs typeface="Times New Roman" pitchFamily="18" charset="0"/>
              </a:rPr>
              <a:t>B)Non aqueous vehicle:</a:t>
            </a:r>
          </a:p>
          <a:p>
            <a:pPr marL="0" indent="0">
              <a:buNone/>
            </a:pPr>
            <a:r>
              <a:rPr lang="en-IN" sz="2000" dirty="0">
                <a:latin typeface="Times New Roman" pitchFamily="18" charset="0"/>
                <a:cs typeface="Times New Roman" pitchFamily="18" charset="0"/>
              </a:rPr>
              <a:t>alcohols, glycerol/glycerine, propylene glycol USP</a:t>
            </a:r>
          </a:p>
          <a:p>
            <a:pPr marL="0" indent="0">
              <a:buNone/>
            </a:pPr>
            <a:r>
              <a:rPr lang="en-IN" sz="2400" b="1" dirty="0">
                <a:solidFill>
                  <a:srgbClr val="7030A0"/>
                </a:solidFill>
                <a:latin typeface="Times New Roman" pitchFamily="18" charset="0"/>
                <a:cs typeface="Times New Roman" pitchFamily="18" charset="0"/>
              </a:rPr>
              <a:t> </a:t>
            </a:r>
            <a:r>
              <a:rPr lang="en-IN" sz="2000" b="1" dirty="0">
                <a:solidFill>
                  <a:srgbClr val="7030A0"/>
                </a:solidFill>
                <a:latin typeface="Times New Roman" pitchFamily="18" charset="0"/>
                <a:cs typeface="Times New Roman" pitchFamily="18" charset="0"/>
              </a:rPr>
              <a:t>1.Fixed oils of vegetable origin:</a:t>
            </a:r>
          </a:p>
          <a:p>
            <a:pPr marL="0" indent="0">
              <a:buNone/>
            </a:pPr>
            <a:r>
              <a:rPr lang="en-IN" sz="2000" dirty="0">
                <a:latin typeface="Times New Roman" pitchFamily="18" charset="0"/>
                <a:cs typeface="Times New Roman" pitchFamily="18" charset="0"/>
              </a:rPr>
              <a:t>Fixed oils of vegetable origin: Fixed oils obtained from </a:t>
            </a:r>
            <a:r>
              <a:rPr lang="en-IN" sz="2000" dirty="0">
                <a:solidFill>
                  <a:srgbClr val="FF0000"/>
                </a:solidFill>
                <a:latin typeface="Times New Roman" pitchFamily="18" charset="0"/>
                <a:cs typeface="Times New Roman" pitchFamily="18" charset="0"/>
              </a:rPr>
              <a:t>plant and mineral origin </a:t>
            </a:r>
            <a:r>
              <a:rPr lang="en-IN" sz="2000" dirty="0">
                <a:latin typeface="Times New Roman" pitchFamily="18" charset="0"/>
                <a:cs typeface="Times New Roman" pitchFamily="18" charset="0"/>
              </a:rPr>
              <a:t>are used as solvent for oil soluble drugs. These are </a:t>
            </a:r>
            <a:r>
              <a:rPr lang="en-IN" sz="2000" dirty="0">
                <a:solidFill>
                  <a:srgbClr val="FF0000"/>
                </a:solidFill>
                <a:latin typeface="Times New Roman" pitchFamily="18" charset="0"/>
                <a:cs typeface="Times New Roman" pitchFamily="18" charset="0"/>
              </a:rPr>
              <a:t>non-volatile oils </a:t>
            </a:r>
            <a:r>
              <a:rPr lang="en-IN" sz="2000" dirty="0">
                <a:latin typeface="Times New Roman" pitchFamily="18" charset="0"/>
                <a:cs typeface="Times New Roman" pitchFamily="18" charset="0"/>
              </a:rPr>
              <a:t>that consist mainly of fatty acid esters of glycol. </a:t>
            </a:r>
          </a:p>
          <a:p>
            <a:pPr marL="0" indent="0">
              <a:buNone/>
            </a:pPr>
            <a:r>
              <a:rPr lang="en-IN" sz="2000" dirty="0">
                <a:latin typeface="Times New Roman" pitchFamily="18" charset="0"/>
                <a:cs typeface="Times New Roman" pitchFamily="18" charset="0"/>
              </a:rPr>
              <a:t>Almond oil, consist of </a:t>
            </a:r>
            <a:r>
              <a:rPr lang="en-IN" sz="2000" dirty="0">
                <a:solidFill>
                  <a:srgbClr val="FF0000"/>
                </a:solidFill>
                <a:latin typeface="Times New Roman" pitchFamily="18" charset="0"/>
                <a:cs typeface="Times New Roman" pitchFamily="18" charset="0"/>
              </a:rPr>
              <a:t>glycerides</a:t>
            </a:r>
            <a:r>
              <a:rPr lang="en-IN" sz="2000" dirty="0">
                <a:latin typeface="Times New Roman" pitchFamily="18" charset="0"/>
                <a:cs typeface="Times New Roman" pitchFamily="18" charset="0"/>
              </a:rPr>
              <a:t> mainly of oleic acid is used as a solvent for </a:t>
            </a:r>
            <a:r>
              <a:rPr lang="en-IN" sz="2000" dirty="0">
                <a:solidFill>
                  <a:srgbClr val="7030A0"/>
                </a:solidFill>
                <a:latin typeface="Times New Roman" pitchFamily="18" charset="0"/>
                <a:cs typeface="Times New Roman" pitchFamily="18" charset="0"/>
              </a:rPr>
              <a:t>oily phenol injections. </a:t>
            </a:r>
            <a:r>
              <a:rPr lang="en-IN" sz="2000" dirty="0" err="1">
                <a:latin typeface="Times New Roman" pitchFamily="18" charset="0"/>
                <a:cs typeface="Times New Roman" pitchFamily="18" charset="0"/>
              </a:rPr>
              <a:t>Arachis</a:t>
            </a:r>
            <a:r>
              <a:rPr lang="en-IN" sz="2000" dirty="0">
                <a:latin typeface="Times New Roman" pitchFamily="18" charset="0"/>
                <a:cs typeface="Times New Roman" pitchFamily="18" charset="0"/>
              </a:rPr>
              <a:t> oil is used as the solvent in </a:t>
            </a:r>
            <a:r>
              <a:rPr lang="en-IN" sz="2000" dirty="0">
                <a:solidFill>
                  <a:srgbClr val="7030A0"/>
                </a:solidFill>
                <a:latin typeface="Times New Roman" pitchFamily="18" charset="0"/>
                <a:cs typeface="Times New Roman" pitchFamily="18" charset="0"/>
              </a:rPr>
              <a:t>dimercaprol injection.</a:t>
            </a:r>
          </a:p>
          <a:p>
            <a:pPr marL="0" indent="0">
              <a:buNone/>
            </a:pPr>
            <a:r>
              <a:rPr lang="en-IN" sz="2000" dirty="0">
                <a:latin typeface="Times New Roman" pitchFamily="18" charset="0"/>
                <a:cs typeface="Times New Roman" pitchFamily="18" charset="0"/>
              </a:rPr>
              <a:t>Olive oil, sesame oil, maize oil, cottonseed oil, soya oil and castor oil suitable for </a:t>
            </a:r>
            <a:r>
              <a:rPr lang="en-IN" sz="2000" dirty="0">
                <a:solidFill>
                  <a:srgbClr val="7030A0"/>
                </a:solidFill>
                <a:latin typeface="Times New Roman" pitchFamily="18" charset="0"/>
                <a:cs typeface="Times New Roman" pitchFamily="18" charset="0"/>
              </a:rPr>
              <a:t>Parenteral and eye, ear drop formulation. </a:t>
            </a:r>
          </a:p>
          <a:p>
            <a:pPr marL="0" indent="0">
              <a:buNone/>
            </a:pPr>
            <a:endParaRPr lang="en-IN" sz="2000" dirty="0">
              <a:latin typeface="Times New Roman" pitchFamily="18" charset="0"/>
              <a:cs typeface="Times New Roman"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42427" y="2326741"/>
            <a:ext cx="1501602" cy="1756373"/>
          </a:xfrm>
          <a:prstGeom prst="rect">
            <a:avLst/>
          </a:prstGeom>
        </p:spPr>
      </p:pic>
    </p:spTree>
    <p:extLst>
      <p:ext uri="{BB962C8B-B14F-4D97-AF65-F5344CB8AC3E}">
        <p14:creationId xmlns:p14="http://schemas.microsoft.com/office/powerpoint/2010/main" val="3805225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029" y="424543"/>
            <a:ext cx="11221583" cy="4086104"/>
          </a:xfrm>
        </p:spPr>
        <p:txBody>
          <a:bodyPr>
            <a:noAutofit/>
          </a:bodyPr>
          <a:lstStyle/>
          <a:p>
            <a:pPr marL="0" indent="0">
              <a:buNone/>
            </a:pPr>
            <a:r>
              <a:rPr lang="en-IN" sz="2000" dirty="0">
                <a:latin typeface="Times New Roman" pitchFamily="18" charset="0"/>
                <a:cs typeface="Times New Roman" pitchFamily="18" charset="0"/>
              </a:rPr>
              <a:t>Ethyl </a:t>
            </a:r>
            <a:r>
              <a:rPr lang="en-IN" sz="2000" dirty="0" err="1">
                <a:latin typeface="Times New Roman" pitchFamily="18" charset="0"/>
                <a:cs typeface="Times New Roman" pitchFamily="18" charset="0"/>
              </a:rPr>
              <a:t>oleate</a:t>
            </a:r>
            <a:r>
              <a:rPr lang="en-IN" sz="2000" dirty="0">
                <a:latin typeface="Times New Roman" pitchFamily="18" charset="0"/>
                <a:cs typeface="Times New Roman" pitchFamily="18" charset="0"/>
              </a:rPr>
              <a:t> is useful solvent for both </a:t>
            </a:r>
            <a:r>
              <a:rPr lang="en-IN" sz="2000" dirty="0">
                <a:solidFill>
                  <a:srgbClr val="7030A0"/>
                </a:solidFill>
                <a:latin typeface="Times New Roman" pitchFamily="18" charset="0"/>
                <a:cs typeface="Times New Roman" pitchFamily="18" charset="0"/>
              </a:rPr>
              <a:t>ergo-</a:t>
            </a:r>
            <a:r>
              <a:rPr lang="en-IN" sz="2000" dirty="0" err="1">
                <a:solidFill>
                  <a:srgbClr val="7030A0"/>
                </a:solidFill>
                <a:latin typeface="Times New Roman" pitchFamily="18" charset="0"/>
                <a:cs typeface="Times New Roman" pitchFamily="18" charset="0"/>
              </a:rPr>
              <a:t>calciferol</a:t>
            </a:r>
            <a:r>
              <a:rPr lang="en-IN" sz="2000" dirty="0">
                <a:solidFill>
                  <a:srgbClr val="7030A0"/>
                </a:solidFill>
                <a:latin typeface="Times New Roman" pitchFamily="18" charset="0"/>
                <a:cs typeface="Times New Roman" pitchFamily="18" charset="0"/>
              </a:rPr>
              <a:t> injection and testosterone propionate injection.</a:t>
            </a:r>
            <a:r>
              <a:rPr lang="en-IN" sz="2000" dirty="0">
                <a:latin typeface="Times New Roman" pitchFamily="18" charset="0"/>
                <a:cs typeface="Times New Roman" pitchFamily="18" charset="0"/>
              </a:rPr>
              <a:t> </a:t>
            </a:r>
          </a:p>
          <a:p>
            <a:pPr marL="0" indent="0">
              <a:buNone/>
            </a:pPr>
            <a:r>
              <a:rPr lang="en-IN" sz="2000" dirty="0">
                <a:latin typeface="Times New Roman" pitchFamily="18" charset="0"/>
                <a:cs typeface="Times New Roman" pitchFamily="18" charset="0"/>
              </a:rPr>
              <a:t>Vegetable oils are used for </a:t>
            </a:r>
            <a:r>
              <a:rPr lang="en-IN" sz="2000" dirty="0">
                <a:solidFill>
                  <a:srgbClr val="7030A0"/>
                </a:solidFill>
                <a:latin typeface="Times New Roman" pitchFamily="18" charset="0"/>
                <a:cs typeface="Times New Roman" pitchFamily="18" charset="0"/>
              </a:rPr>
              <a:t>veterinary formulations.</a:t>
            </a:r>
          </a:p>
          <a:p>
            <a:pPr marL="0" indent="0">
              <a:buNone/>
            </a:pPr>
            <a:r>
              <a:rPr lang="en-IN" sz="2000" b="1" dirty="0">
                <a:solidFill>
                  <a:srgbClr val="7030A0"/>
                </a:solidFill>
                <a:latin typeface="Times New Roman" pitchFamily="18" charset="0"/>
                <a:cs typeface="Times New Roman" pitchFamily="18" charset="0"/>
              </a:rPr>
              <a:t>2. Alcohol (Ethyl Alcohol):</a:t>
            </a:r>
          </a:p>
          <a:p>
            <a:pPr marL="0" indent="0">
              <a:buNone/>
            </a:pPr>
            <a:r>
              <a:rPr lang="en-IN" sz="2000" dirty="0">
                <a:latin typeface="Times New Roman" pitchFamily="18" charset="0"/>
                <a:cs typeface="Times New Roman" pitchFamily="18" charset="0"/>
              </a:rPr>
              <a:t>Next to water, alcohol is the most useful solvent in pharmacy. It is invariably as </a:t>
            </a:r>
            <a:r>
              <a:rPr lang="en-IN" sz="2000" dirty="0" err="1">
                <a:solidFill>
                  <a:srgbClr val="FF0000"/>
                </a:solidFill>
                <a:latin typeface="Times New Roman" pitchFamily="18" charset="0"/>
                <a:cs typeface="Times New Roman" pitchFamily="18" charset="0"/>
              </a:rPr>
              <a:t>hydroalcoholic</a:t>
            </a:r>
            <a:r>
              <a:rPr lang="en-IN" sz="2000" dirty="0">
                <a:solidFill>
                  <a:srgbClr val="FF0000"/>
                </a:solidFill>
                <a:latin typeface="Times New Roman" pitchFamily="18" charset="0"/>
                <a:cs typeface="Times New Roman" pitchFamily="18" charset="0"/>
              </a:rPr>
              <a:t> mixture </a:t>
            </a:r>
            <a:r>
              <a:rPr lang="en-IN" sz="2000" dirty="0">
                <a:latin typeface="Times New Roman" pitchFamily="18" charset="0"/>
                <a:cs typeface="Times New Roman" pitchFamily="18" charset="0"/>
              </a:rPr>
              <a:t>that dissolves both </a:t>
            </a:r>
            <a:r>
              <a:rPr lang="en-IN" sz="2000" dirty="0">
                <a:solidFill>
                  <a:srgbClr val="FF0000"/>
                </a:solidFill>
                <a:latin typeface="Times New Roman" pitchFamily="18" charset="0"/>
                <a:cs typeface="Times New Roman" pitchFamily="18" charset="0"/>
              </a:rPr>
              <a:t>water soluble </a:t>
            </a:r>
            <a:r>
              <a:rPr lang="en-IN" sz="2000" dirty="0">
                <a:latin typeface="Times New Roman" pitchFamily="18" charset="0"/>
                <a:cs typeface="Times New Roman" pitchFamily="18" charset="0"/>
              </a:rPr>
              <a:t>and </a:t>
            </a:r>
            <a:r>
              <a:rPr lang="en-IN" sz="2000" dirty="0">
                <a:solidFill>
                  <a:srgbClr val="FF0000"/>
                </a:solidFill>
                <a:latin typeface="Times New Roman" pitchFamily="18" charset="0"/>
                <a:cs typeface="Times New Roman" pitchFamily="18" charset="0"/>
              </a:rPr>
              <a:t>alcohol drugs </a:t>
            </a:r>
            <a:r>
              <a:rPr lang="en-IN" sz="2000" dirty="0">
                <a:latin typeface="Times New Roman" pitchFamily="18" charset="0"/>
                <a:cs typeface="Times New Roman" pitchFamily="18" charset="0"/>
              </a:rPr>
              <a:t>and </a:t>
            </a:r>
            <a:r>
              <a:rPr lang="en-IN" sz="2000" dirty="0">
                <a:solidFill>
                  <a:srgbClr val="FF0000"/>
                </a:solidFill>
                <a:latin typeface="Times New Roman" pitchFamily="18" charset="0"/>
                <a:cs typeface="Times New Roman" pitchFamily="18" charset="0"/>
              </a:rPr>
              <a:t>excipients.</a:t>
            </a:r>
            <a:r>
              <a:rPr lang="en-IN" sz="2000" dirty="0">
                <a:latin typeface="Times New Roman" pitchFamily="18" charset="0"/>
                <a:cs typeface="Times New Roman" pitchFamily="18" charset="0"/>
              </a:rPr>
              <a:t> Diluted alcohol NF, prepared by mixing equal volumes </a:t>
            </a:r>
            <a:r>
              <a:rPr lang="en-IN" sz="2000" dirty="0">
                <a:solidFill>
                  <a:srgbClr val="FF0000"/>
                </a:solidFill>
                <a:latin typeface="Times New Roman" pitchFamily="18" charset="0"/>
                <a:cs typeface="Times New Roman" pitchFamily="18" charset="0"/>
              </a:rPr>
              <a:t>Alcohol USP &amp; Purified water</a:t>
            </a:r>
            <a:r>
              <a:rPr lang="en-IN" sz="2000" dirty="0">
                <a:latin typeface="Times New Roman" pitchFamily="18" charset="0"/>
                <a:cs typeface="Times New Roman" pitchFamily="18" charset="0"/>
              </a:rPr>
              <a:t>. </a:t>
            </a:r>
          </a:p>
          <a:p>
            <a:pPr marL="0" indent="0">
              <a:buNone/>
            </a:pPr>
            <a:r>
              <a:rPr lang="en-IN" sz="2000" dirty="0">
                <a:latin typeface="Times New Roman" pitchFamily="18" charset="0"/>
                <a:cs typeface="Times New Roman" pitchFamily="18" charset="0"/>
              </a:rPr>
              <a:t> Alcohol USP is a useful solvent in various pharmaceutical processes and formulations. </a:t>
            </a:r>
            <a:r>
              <a:rPr lang="en-IN" sz="2000" dirty="0">
                <a:solidFill>
                  <a:srgbClr val="FF0000"/>
                </a:solidFill>
                <a:latin typeface="Times New Roman" pitchFamily="18" charset="0"/>
                <a:cs typeface="Times New Roman" pitchFamily="18" charset="0"/>
              </a:rPr>
              <a:t>Ethyl alcohol </a:t>
            </a:r>
            <a:r>
              <a:rPr lang="en-IN" sz="2000" dirty="0">
                <a:latin typeface="Times New Roman" pitchFamily="18" charset="0"/>
                <a:cs typeface="Times New Roman" pitchFamily="18" charset="0"/>
              </a:rPr>
              <a:t>is the most widely used solvent in this class, particularly for </a:t>
            </a:r>
            <a:r>
              <a:rPr lang="en-IN" sz="2000" dirty="0">
                <a:solidFill>
                  <a:srgbClr val="FF0000"/>
                </a:solidFill>
                <a:latin typeface="Times New Roman" pitchFamily="18" charset="0"/>
                <a:cs typeface="Times New Roman" pitchFamily="18" charset="0"/>
              </a:rPr>
              <a:t>external </a:t>
            </a:r>
            <a:r>
              <a:rPr lang="en-IN" sz="2000" dirty="0">
                <a:latin typeface="Times New Roman" pitchFamily="18" charset="0"/>
                <a:cs typeface="Times New Roman" pitchFamily="18" charset="0"/>
              </a:rPr>
              <a:t>preparation, where it evaporates and produces a cooling effect.</a:t>
            </a:r>
          </a:p>
          <a:p>
            <a:pPr marL="0" indent="0">
              <a:buNone/>
            </a:pPr>
            <a:r>
              <a:rPr lang="en-IN" sz="2000" dirty="0">
                <a:latin typeface="Times New Roman" pitchFamily="18" charset="0"/>
                <a:cs typeface="Times New Roman" pitchFamily="18" charset="0"/>
              </a:rPr>
              <a:t> Ex: salicylic acid lotion</a:t>
            </a:r>
          </a:p>
          <a:p>
            <a:pPr marL="0" indent="0">
              <a:buNone/>
            </a:pPr>
            <a:endParaRPr lang="en-IN" sz="2000" dirty="0">
              <a:latin typeface="Times New Roman" pitchFamily="18" charset="0"/>
              <a:cs typeface="Times New Roman" pitchFamily="18" charset="0"/>
            </a:endParaRPr>
          </a:p>
          <a:p>
            <a:pPr marL="0" indent="0">
              <a:buNone/>
            </a:pPr>
            <a:endParaRPr lang="en-IN" sz="2000" dirty="0">
              <a:latin typeface="Times New Roman" pitchFamily="18" charset="0"/>
              <a:cs typeface="Times New Roman"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17234" y="4155543"/>
            <a:ext cx="3141553" cy="2657192"/>
          </a:xfrm>
          <a:prstGeom prst="rect">
            <a:avLst/>
          </a:prstGeom>
        </p:spPr>
      </p:pic>
    </p:spTree>
    <p:extLst>
      <p:ext uri="{BB962C8B-B14F-4D97-AF65-F5344CB8AC3E}">
        <p14:creationId xmlns:p14="http://schemas.microsoft.com/office/powerpoint/2010/main" val="2747737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3914" y="428263"/>
            <a:ext cx="11114315" cy="5868365"/>
          </a:xfrm>
        </p:spPr>
        <p:txBody>
          <a:bodyPr>
            <a:noAutofit/>
          </a:bodyPr>
          <a:lstStyle/>
          <a:p>
            <a:pPr marL="457200" lvl="1" indent="0" algn="just">
              <a:buNone/>
            </a:pPr>
            <a:r>
              <a:rPr lang="en-IN" sz="2000" b="1" dirty="0">
                <a:solidFill>
                  <a:srgbClr val="7030A0"/>
                </a:solidFill>
                <a:latin typeface="Times New Roman" pitchFamily="18" charset="0"/>
                <a:cs typeface="Times New Roman" pitchFamily="18" charset="0"/>
              </a:rPr>
              <a:t>3.Glycerol (or Glycerine): </a:t>
            </a:r>
          </a:p>
          <a:p>
            <a:pPr marL="457200" lvl="1" indent="0" algn="just">
              <a:buNone/>
            </a:pPr>
            <a:r>
              <a:rPr lang="en-IN" sz="2000" dirty="0">
                <a:latin typeface="Times New Roman" pitchFamily="18" charset="0"/>
                <a:cs typeface="Times New Roman" pitchFamily="18" charset="0"/>
              </a:rPr>
              <a:t>It is a clear, colourless liquid, with thick, syrupy consistence, oily to the touch, odourless, very sweet and slightly warm to the taste. </a:t>
            </a:r>
            <a:r>
              <a:rPr lang="en-IN" sz="2000" dirty="0" err="1">
                <a:latin typeface="Times New Roman" pitchFamily="18" charset="0"/>
                <a:cs typeface="Times New Roman" pitchFamily="18" charset="0"/>
              </a:rPr>
              <a:t>Glycerin</a:t>
            </a:r>
            <a:r>
              <a:rPr lang="en-IN" sz="2000" dirty="0">
                <a:latin typeface="Times New Roman" pitchFamily="18" charset="0"/>
                <a:cs typeface="Times New Roman" pitchFamily="18" charset="0"/>
              </a:rPr>
              <a:t> is used as vehicle in various pharmaceutical products like </a:t>
            </a:r>
            <a:r>
              <a:rPr lang="en-IN" sz="2000" dirty="0">
                <a:solidFill>
                  <a:srgbClr val="FF0000"/>
                </a:solidFill>
                <a:latin typeface="Times New Roman" pitchFamily="18" charset="0"/>
                <a:cs typeface="Times New Roman" pitchFamily="18" charset="0"/>
              </a:rPr>
              <a:t>Elixir of Phosphoric acid</a:t>
            </a:r>
            <a:r>
              <a:rPr lang="en-IN" sz="2000" dirty="0">
                <a:latin typeface="Times New Roman" pitchFamily="18" charset="0"/>
                <a:cs typeface="Times New Roman" pitchFamily="18" charset="0"/>
              </a:rPr>
              <a:t>, </a:t>
            </a:r>
            <a:r>
              <a:rPr lang="en-IN" sz="2000" dirty="0">
                <a:solidFill>
                  <a:schemeClr val="accent4"/>
                </a:solidFill>
                <a:latin typeface="Times New Roman" pitchFamily="18" charset="0"/>
                <a:cs typeface="Times New Roman" pitchFamily="18" charset="0"/>
              </a:rPr>
              <a:t>Solution of Ferric Ammonium Acetate,</a:t>
            </a:r>
            <a:r>
              <a:rPr lang="en-IN" sz="2000" dirty="0">
                <a:latin typeface="Times New Roman" pitchFamily="18" charset="0"/>
                <a:cs typeface="Times New Roman" pitchFamily="18" charset="0"/>
              </a:rPr>
              <a:t> </a:t>
            </a:r>
            <a:r>
              <a:rPr lang="en-IN" sz="2000" dirty="0">
                <a:solidFill>
                  <a:schemeClr val="accent1"/>
                </a:solidFill>
                <a:latin typeface="Times New Roman" pitchFamily="18" charset="0"/>
                <a:cs typeface="Times New Roman" pitchFamily="18" charset="0"/>
              </a:rPr>
              <a:t>Mucilage of </a:t>
            </a:r>
            <a:r>
              <a:rPr lang="en-IN" sz="2000" dirty="0" err="1">
                <a:solidFill>
                  <a:schemeClr val="accent1"/>
                </a:solidFill>
                <a:latin typeface="Times New Roman" pitchFamily="18" charset="0"/>
                <a:cs typeface="Times New Roman" pitchFamily="18" charset="0"/>
              </a:rPr>
              <a:t>Tragacanth</a:t>
            </a:r>
            <a:r>
              <a:rPr lang="en-IN" sz="2000" dirty="0">
                <a:latin typeface="Times New Roman" pitchFamily="18" charset="0"/>
                <a:cs typeface="Times New Roman" pitchFamily="18" charset="0"/>
              </a:rPr>
              <a:t>, </a:t>
            </a:r>
            <a:r>
              <a:rPr lang="en-IN" sz="2000" dirty="0" err="1">
                <a:solidFill>
                  <a:srgbClr val="FF0066"/>
                </a:solidFill>
                <a:latin typeface="Times New Roman" pitchFamily="18" charset="0"/>
                <a:cs typeface="Times New Roman" pitchFamily="18" charset="0"/>
              </a:rPr>
              <a:t>Glycerin</a:t>
            </a:r>
            <a:r>
              <a:rPr lang="en-IN" sz="2000" dirty="0">
                <a:solidFill>
                  <a:srgbClr val="FF0066"/>
                </a:solidFill>
                <a:latin typeface="Times New Roman" pitchFamily="18" charset="0"/>
                <a:cs typeface="Times New Roman" pitchFamily="18" charset="0"/>
              </a:rPr>
              <a:t> of boric acid</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Glycerin</a:t>
            </a:r>
            <a:r>
              <a:rPr lang="en-IN" sz="2000" dirty="0">
                <a:latin typeface="Times New Roman" pitchFamily="18" charset="0"/>
                <a:cs typeface="Times New Roman" pitchFamily="18" charset="0"/>
              </a:rPr>
              <a:t> of tannic acid, and in many Extracts, Fluid Extracts, Syrups and Tinctures. As </a:t>
            </a:r>
            <a:r>
              <a:rPr lang="en-IN" sz="2000" dirty="0" err="1">
                <a:latin typeface="Times New Roman" pitchFamily="18" charset="0"/>
                <a:cs typeface="Times New Roman" pitchFamily="18" charset="0"/>
              </a:rPr>
              <a:t>glycerin</a:t>
            </a:r>
            <a:r>
              <a:rPr lang="en-IN" sz="2000" dirty="0">
                <a:latin typeface="Times New Roman" pitchFamily="18" charset="0"/>
                <a:cs typeface="Times New Roman" pitchFamily="18" charset="0"/>
              </a:rPr>
              <a:t> is an excellent solvent for numerous substances, such as iodine, bromine, </a:t>
            </a:r>
            <a:r>
              <a:rPr lang="en-IN" sz="2000" dirty="0" err="1">
                <a:latin typeface="Times New Roman" pitchFamily="18" charset="0"/>
                <a:cs typeface="Times New Roman" pitchFamily="18" charset="0"/>
              </a:rPr>
              <a:t>alkalies</a:t>
            </a:r>
            <a:r>
              <a:rPr lang="en-IN" sz="2000" dirty="0">
                <a:latin typeface="Times New Roman" pitchFamily="18" charset="0"/>
                <a:cs typeface="Times New Roman" pitchFamily="18" charset="0"/>
              </a:rPr>
              <a:t>, tannic acid, many neutral salts, alkaloids etc. </a:t>
            </a:r>
          </a:p>
          <a:p>
            <a:pPr marL="457200" lvl="1" indent="0" algn="just">
              <a:buNone/>
            </a:pPr>
            <a:r>
              <a:rPr lang="en-IN" sz="2000" dirty="0">
                <a:latin typeface="Times New Roman" pitchFamily="18" charset="0"/>
                <a:cs typeface="Times New Roman" pitchFamily="18" charset="0"/>
              </a:rPr>
              <a:t>It is a good vehicle for applying these substances to the </a:t>
            </a:r>
            <a:r>
              <a:rPr lang="en-IN" sz="2000" dirty="0">
                <a:solidFill>
                  <a:srgbClr val="FF0066"/>
                </a:solidFill>
                <a:latin typeface="Times New Roman" pitchFamily="18" charset="0"/>
                <a:cs typeface="Times New Roman" pitchFamily="18" charset="0"/>
              </a:rPr>
              <a:t>skin and to sores</a:t>
            </a:r>
            <a:r>
              <a:rPr lang="en-IN" sz="2000" dirty="0">
                <a:latin typeface="Times New Roman" pitchFamily="18" charset="0"/>
                <a:cs typeface="Times New Roman" pitchFamily="18" charset="0"/>
              </a:rPr>
              <a:t>. It does not evaporate </a:t>
            </a:r>
            <a:r>
              <a:rPr lang="en-IN" sz="2000" dirty="0">
                <a:solidFill>
                  <a:srgbClr val="FF0066"/>
                </a:solidFill>
                <a:latin typeface="Times New Roman" pitchFamily="18" charset="0"/>
                <a:cs typeface="Times New Roman" pitchFamily="18" charset="0"/>
              </a:rPr>
              <a:t>nor turn rancid</a:t>
            </a:r>
            <a:r>
              <a:rPr lang="en-IN" sz="2000" dirty="0">
                <a:latin typeface="Times New Roman" pitchFamily="18" charset="0"/>
                <a:cs typeface="Times New Roman" pitchFamily="18" charset="0"/>
              </a:rPr>
              <a:t>, and is powerfully </a:t>
            </a:r>
            <a:r>
              <a:rPr lang="en-IN" sz="2000" dirty="0">
                <a:solidFill>
                  <a:schemeClr val="accent1"/>
                </a:solidFill>
                <a:latin typeface="Times New Roman" pitchFamily="18" charset="0"/>
                <a:cs typeface="Times New Roman" pitchFamily="18" charset="0"/>
              </a:rPr>
              <a:t>hygroscopic</a:t>
            </a:r>
            <a:r>
              <a:rPr lang="en-IN" sz="2000" dirty="0">
                <a:latin typeface="Times New Roman" pitchFamily="18" charset="0"/>
                <a:cs typeface="Times New Roman" pitchFamily="18" charset="0"/>
              </a:rPr>
              <a:t>. As </a:t>
            </a:r>
            <a:r>
              <a:rPr lang="en-IN" sz="2000" dirty="0" err="1">
                <a:latin typeface="Times New Roman" pitchFamily="18" charset="0"/>
                <a:cs typeface="Times New Roman" pitchFamily="18" charset="0"/>
              </a:rPr>
              <a:t>glycerin</a:t>
            </a:r>
            <a:r>
              <a:rPr lang="en-IN" sz="2000" dirty="0">
                <a:latin typeface="Times New Roman" pitchFamily="18" charset="0"/>
                <a:cs typeface="Times New Roman" pitchFamily="18" charset="0"/>
              </a:rPr>
              <a:t> is sweet, it is an excellent </a:t>
            </a:r>
            <a:r>
              <a:rPr lang="en-IN" sz="2000" dirty="0">
                <a:solidFill>
                  <a:srgbClr val="FF0066"/>
                </a:solidFill>
                <a:latin typeface="Times New Roman" pitchFamily="18" charset="0"/>
                <a:cs typeface="Times New Roman" pitchFamily="18" charset="0"/>
              </a:rPr>
              <a:t>flavouring agent</a:t>
            </a:r>
            <a:r>
              <a:rPr lang="en-IN" sz="2000" dirty="0">
                <a:latin typeface="Times New Roman" pitchFamily="18" charset="0"/>
                <a:cs typeface="Times New Roman" pitchFamily="18" charset="0"/>
              </a:rPr>
              <a:t>. It is </a:t>
            </a:r>
            <a:r>
              <a:rPr lang="en-IN" sz="2000" dirty="0">
                <a:solidFill>
                  <a:schemeClr val="accent1"/>
                </a:solidFill>
                <a:latin typeface="Times New Roman" pitchFamily="18" charset="0"/>
                <a:cs typeface="Times New Roman" pitchFamily="18" charset="0"/>
              </a:rPr>
              <a:t>demulcent, </a:t>
            </a:r>
            <a:r>
              <a:rPr lang="en-IN" sz="2000" dirty="0">
                <a:latin typeface="Times New Roman" pitchFamily="18" charset="0"/>
                <a:cs typeface="Times New Roman" pitchFamily="18" charset="0"/>
              </a:rPr>
              <a:t>and is used as a vehicle for applying substances, such as tannic acid, to the throat in oral liquid formulations, </a:t>
            </a:r>
            <a:r>
              <a:rPr lang="en-IN" sz="2000" dirty="0" err="1">
                <a:latin typeface="Times New Roman" pitchFamily="18" charset="0"/>
                <a:cs typeface="Times New Roman" pitchFamily="18" charset="0"/>
              </a:rPr>
              <a:t>glycerin</a:t>
            </a:r>
            <a:r>
              <a:rPr lang="en-IN" sz="2000" dirty="0">
                <a:latin typeface="Times New Roman" pitchFamily="18" charset="0"/>
                <a:cs typeface="Times New Roman" pitchFamily="18" charset="0"/>
              </a:rPr>
              <a:t> is used as </a:t>
            </a:r>
            <a:r>
              <a:rPr lang="en-IN" sz="2000" dirty="0">
                <a:solidFill>
                  <a:schemeClr val="accent1"/>
                </a:solidFill>
                <a:latin typeface="Times New Roman" pitchFamily="18" charset="0"/>
                <a:cs typeface="Times New Roman" pitchFamily="18" charset="0"/>
              </a:rPr>
              <a:t>co-solvent to increase solubility </a:t>
            </a:r>
            <a:r>
              <a:rPr lang="en-IN" sz="2000" dirty="0">
                <a:latin typeface="Times New Roman" pitchFamily="18" charset="0"/>
                <a:cs typeface="Times New Roman" pitchFamily="18" charset="0"/>
              </a:rPr>
              <a:t>of drugs that show low solubility in water. It is also used to improve viscosity, taste and flavour. In </a:t>
            </a:r>
            <a:r>
              <a:rPr lang="en-IN" sz="2000" dirty="0">
                <a:solidFill>
                  <a:srgbClr val="FF0000"/>
                </a:solidFill>
                <a:latin typeface="Times New Roman" pitchFamily="18" charset="0"/>
                <a:cs typeface="Times New Roman" pitchFamily="18" charset="0"/>
              </a:rPr>
              <a:t>external</a:t>
            </a:r>
            <a:r>
              <a:rPr lang="en-IN" sz="2000" dirty="0">
                <a:latin typeface="Times New Roman" pitchFamily="18" charset="0"/>
                <a:cs typeface="Times New Roman" pitchFamily="18" charset="0"/>
              </a:rPr>
              <a:t> applications it is used as </a:t>
            </a:r>
            <a:r>
              <a:rPr lang="en-IN" sz="2000" dirty="0">
                <a:solidFill>
                  <a:srgbClr val="FF0066"/>
                </a:solidFill>
                <a:latin typeface="Times New Roman" pitchFamily="18" charset="0"/>
                <a:cs typeface="Times New Roman" pitchFamily="18" charset="0"/>
              </a:rPr>
              <a:t>humectants.</a:t>
            </a:r>
          </a:p>
          <a:p>
            <a:pPr marL="0" indent="0" algn="just">
              <a:buNone/>
            </a:pPr>
            <a:r>
              <a:rPr lang="en-IN" sz="2000" dirty="0">
                <a:solidFill>
                  <a:srgbClr val="FF0066"/>
                </a:solidFill>
                <a:latin typeface="Times New Roman" pitchFamily="18" charset="0"/>
                <a:cs typeface="Times New Roman" pitchFamily="18" charset="0"/>
              </a:rPr>
              <a:t> </a:t>
            </a:r>
          </a:p>
          <a:p>
            <a:pPr algn="just"/>
            <a:endParaRPr lang="en-IN" sz="2000" dirty="0">
              <a:latin typeface="Times New Roman" pitchFamily="18" charset="0"/>
              <a:cs typeface="Times New Roman"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0977" y="4952246"/>
            <a:ext cx="2489703" cy="1866004"/>
          </a:xfrm>
          <a:prstGeom prst="rect">
            <a:avLst/>
          </a:prstGeom>
        </p:spPr>
      </p:pic>
    </p:spTree>
    <p:extLst>
      <p:ext uri="{BB962C8B-B14F-4D97-AF65-F5344CB8AC3E}">
        <p14:creationId xmlns:p14="http://schemas.microsoft.com/office/powerpoint/2010/main" val="735698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029" y="337873"/>
            <a:ext cx="11627320" cy="3777622"/>
          </a:xfrm>
        </p:spPr>
        <p:txBody>
          <a:bodyPr>
            <a:noAutofit/>
          </a:bodyPr>
          <a:lstStyle/>
          <a:p>
            <a:pPr marL="457200" lvl="1" indent="0">
              <a:buNone/>
            </a:pPr>
            <a:r>
              <a:rPr lang="en-IN" sz="2000" b="1" dirty="0">
                <a:solidFill>
                  <a:srgbClr val="7030A0"/>
                </a:solidFill>
                <a:latin typeface="Times New Roman" pitchFamily="18" charset="0"/>
                <a:cs typeface="Times New Roman" pitchFamily="18" charset="0"/>
              </a:rPr>
              <a:t>4)Propylene Glycol USP:</a:t>
            </a:r>
          </a:p>
          <a:p>
            <a:pPr marL="0" indent="0">
              <a:buNone/>
            </a:pPr>
            <a:r>
              <a:rPr lang="en-IN" sz="2000" dirty="0">
                <a:latin typeface="Times New Roman" pitchFamily="18" charset="0"/>
                <a:cs typeface="Times New Roman" pitchFamily="18" charset="0"/>
              </a:rPr>
              <a:t>Pharmaceutical grade Propylene Glycol is another important ingredient due to its activity as </a:t>
            </a:r>
            <a:r>
              <a:rPr lang="en-IN" sz="2000" dirty="0">
                <a:solidFill>
                  <a:srgbClr val="FF0000"/>
                </a:solidFill>
                <a:latin typeface="Times New Roman" pitchFamily="18" charset="0"/>
                <a:cs typeface="Times New Roman" pitchFamily="18" charset="0"/>
              </a:rPr>
              <a:t>solvent, wetting agent, emulsifier and humectant</a:t>
            </a:r>
            <a:r>
              <a:rPr lang="en-IN" sz="2000" dirty="0">
                <a:latin typeface="Times New Roman" pitchFamily="18" charset="0"/>
                <a:cs typeface="Times New Roman" pitchFamily="18" charset="0"/>
              </a:rPr>
              <a:t>. PG is an important ingredient for a multitude of uses, including:</a:t>
            </a:r>
          </a:p>
          <a:p>
            <a:pPr>
              <a:buFont typeface="Wingdings" pitchFamily="2" charset="2"/>
              <a:buChar char="v"/>
            </a:pPr>
            <a:r>
              <a:rPr lang="en-IN" sz="2000" dirty="0">
                <a:solidFill>
                  <a:srgbClr val="FF0000"/>
                </a:solidFill>
                <a:latin typeface="Times New Roman" pitchFamily="18" charset="0"/>
                <a:cs typeface="Times New Roman" pitchFamily="18" charset="0"/>
              </a:rPr>
              <a:t>Solvent </a:t>
            </a:r>
            <a:r>
              <a:rPr lang="en-IN" sz="2000" dirty="0">
                <a:latin typeface="Times New Roman" pitchFamily="18" charset="0"/>
                <a:cs typeface="Times New Roman" pitchFamily="18" charset="0"/>
              </a:rPr>
              <a:t>for aromatics in the flavour-concentrate industry.</a:t>
            </a:r>
          </a:p>
          <a:p>
            <a:pPr>
              <a:buFont typeface="Wingdings" pitchFamily="2" charset="2"/>
              <a:buChar char="v"/>
            </a:pPr>
            <a:r>
              <a:rPr lang="en-IN" sz="2000" dirty="0">
                <a:solidFill>
                  <a:srgbClr val="FF0000"/>
                </a:solidFill>
                <a:latin typeface="Times New Roman" pitchFamily="18" charset="0"/>
                <a:cs typeface="Times New Roman" pitchFamily="18" charset="0"/>
              </a:rPr>
              <a:t>Wetting agent </a:t>
            </a:r>
            <a:r>
              <a:rPr lang="en-IN" sz="2000" dirty="0">
                <a:latin typeface="Times New Roman" pitchFamily="18" charset="0"/>
                <a:cs typeface="Times New Roman" pitchFamily="18" charset="0"/>
              </a:rPr>
              <a:t>for natural gums.</a:t>
            </a:r>
          </a:p>
          <a:p>
            <a:pPr>
              <a:buFont typeface="Wingdings" pitchFamily="2" charset="2"/>
              <a:buChar char="v"/>
            </a:pPr>
            <a:r>
              <a:rPr lang="en-IN" sz="2000" dirty="0">
                <a:latin typeface="Times New Roman" pitchFamily="18" charset="0"/>
                <a:cs typeface="Times New Roman" pitchFamily="18" charset="0"/>
              </a:rPr>
              <a:t>Ingredient in the compounding of </a:t>
            </a:r>
            <a:r>
              <a:rPr lang="en-IN" sz="2000" dirty="0">
                <a:solidFill>
                  <a:srgbClr val="FF0066"/>
                </a:solidFill>
                <a:latin typeface="Times New Roman" pitchFamily="18" charset="0"/>
                <a:cs typeface="Times New Roman" pitchFamily="18" charset="0"/>
              </a:rPr>
              <a:t>citrus</a:t>
            </a:r>
            <a:r>
              <a:rPr lang="en-IN" sz="2000" dirty="0">
                <a:latin typeface="Times New Roman" pitchFamily="18" charset="0"/>
                <a:cs typeface="Times New Roman" pitchFamily="18" charset="0"/>
              </a:rPr>
              <a:t> and other </a:t>
            </a:r>
            <a:r>
              <a:rPr lang="en-IN" sz="2000" dirty="0">
                <a:solidFill>
                  <a:srgbClr val="FF0066"/>
                </a:solidFill>
                <a:latin typeface="Times New Roman" pitchFamily="18" charset="0"/>
                <a:cs typeface="Times New Roman" pitchFamily="18" charset="0"/>
              </a:rPr>
              <a:t>emulsified flavours</a:t>
            </a:r>
            <a:r>
              <a:rPr lang="en-IN" sz="2000" dirty="0">
                <a:latin typeface="Times New Roman" pitchFamily="18" charset="0"/>
                <a:cs typeface="Times New Roman" pitchFamily="18" charset="0"/>
              </a:rPr>
              <a:t>. </a:t>
            </a:r>
          </a:p>
          <a:p>
            <a:pPr>
              <a:buFont typeface="Wingdings" pitchFamily="2" charset="2"/>
              <a:buChar char="v"/>
            </a:pPr>
            <a:r>
              <a:rPr lang="en-IN" sz="2000" dirty="0">
                <a:latin typeface="Times New Roman" pitchFamily="18" charset="0"/>
                <a:cs typeface="Times New Roman" pitchFamily="18" charset="0"/>
              </a:rPr>
              <a:t>Solvent in </a:t>
            </a:r>
            <a:r>
              <a:rPr lang="en-IN" sz="2000" dirty="0">
                <a:solidFill>
                  <a:srgbClr val="FF0066"/>
                </a:solidFill>
                <a:latin typeface="Times New Roman" pitchFamily="18" charset="0"/>
                <a:cs typeface="Times New Roman" pitchFamily="18" charset="0"/>
              </a:rPr>
              <a:t>elixirs </a:t>
            </a:r>
            <a:r>
              <a:rPr lang="en-IN" sz="2000" dirty="0">
                <a:latin typeface="Times New Roman" pitchFamily="18" charset="0"/>
                <a:cs typeface="Times New Roman" pitchFamily="18" charset="0"/>
              </a:rPr>
              <a:t>and </a:t>
            </a:r>
            <a:r>
              <a:rPr lang="en-IN" sz="2000" dirty="0">
                <a:solidFill>
                  <a:srgbClr val="FF0066"/>
                </a:solidFill>
                <a:latin typeface="Times New Roman" pitchFamily="18" charset="0"/>
                <a:cs typeface="Times New Roman" pitchFamily="18" charset="0"/>
              </a:rPr>
              <a:t>pharmaceutical preparations</a:t>
            </a:r>
            <a:r>
              <a:rPr lang="en-IN" sz="2000" dirty="0">
                <a:latin typeface="Times New Roman" pitchFamily="18" charset="0"/>
                <a:cs typeface="Times New Roman" pitchFamily="18" charset="0"/>
              </a:rPr>
              <a:t>.</a:t>
            </a:r>
          </a:p>
          <a:p>
            <a:pPr>
              <a:buFont typeface="Wingdings" pitchFamily="2" charset="2"/>
              <a:buChar char="v"/>
            </a:pPr>
            <a:r>
              <a:rPr lang="en-IN" sz="2000" dirty="0">
                <a:latin typeface="Times New Roman" pitchFamily="18" charset="0"/>
                <a:cs typeface="Times New Roman" pitchFamily="18" charset="0"/>
              </a:rPr>
              <a:t>Solvent and coupling agent in the formulation </a:t>
            </a:r>
            <a:r>
              <a:rPr lang="en-IN" sz="2000" dirty="0">
                <a:solidFill>
                  <a:srgbClr val="FF0066"/>
                </a:solidFill>
                <a:latin typeface="Times New Roman" pitchFamily="18" charset="0"/>
                <a:cs typeface="Times New Roman" pitchFamily="18" charset="0"/>
              </a:rPr>
              <a:t>lotion, shampoos, creams and other similar products.</a:t>
            </a:r>
          </a:p>
          <a:p>
            <a:pPr>
              <a:buFont typeface="Wingdings" pitchFamily="2" charset="2"/>
              <a:buChar char="v"/>
            </a:pPr>
            <a:r>
              <a:rPr lang="en-IN" sz="2000" dirty="0">
                <a:latin typeface="Times New Roman" pitchFamily="18" charset="0"/>
                <a:cs typeface="Times New Roman" pitchFamily="18" charset="0"/>
              </a:rPr>
              <a:t> </a:t>
            </a:r>
            <a:r>
              <a:rPr lang="en-IN" sz="2000" dirty="0">
                <a:solidFill>
                  <a:srgbClr val="FF0066"/>
                </a:solidFill>
                <a:latin typeface="Times New Roman" pitchFamily="18" charset="0"/>
                <a:cs typeface="Times New Roman" pitchFamily="18" charset="0"/>
              </a:rPr>
              <a:t>Emulsifier</a:t>
            </a:r>
            <a:r>
              <a:rPr lang="en-IN" sz="2000" dirty="0">
                <a:latin typeface="Times New Roman" pitchFamily="18" charset="0"/>
                <a:cs typeface="Times New Roman" pitchFamily="18" charset="0"/>
              </a:rPr>
              <a:t> in cosmetic and pharmaceutical creams.</a:t>
            </a:r>
          </a:p>
          <a:p>
            <a:pPr>
              <a:buFont typeface="Wingdings" pitchFamily="2" charset="2"/>
              <a:buChar char="v"/>
            </a:pPr>
            <a:r>
              <a:rPr lang="en-IN" sz="2000" dirty="0">
                <a:latin typeface="Times New Roman" pitchFamily="18" charset="0"/>
                <a:cs typeface="Times New Roman" pitchFamily="18" charset="0"/>
              </a:rPr>
              <a:t>Very effective </a:t>
            </a:r>
            <a:r>
              <a:rPr lang="en-IN" sz="2000" dirty="0">
                <a:solidFill>
                  <a:srgbClr val="FF0066"/>
                </a:solidFill>
                <a:latin typeface="Times New Roman" pitchFamily="18" charset="0"/>
                <a:cs typeface="Times New Roman" pitchFamily="18" charset="0"/>
              </a:rPr>
              <a:t>humectants, preservative and stabilizer. </a:t>
            </a:r>
          </a:p>
          <a:p>
            <a:pPr marL="0" indent="0">
              <a:buNone/>
            </a:pPr>
            <a:r>
              <a:rPr lang="en-IN" sz="2000" dirty="0">
                <a:solidFill>
                  <a:srgbClr val="FF0066"/>
                </a:solidFill>
                <a:latin typeface="Times New Roman" pitchFamily="18" charset="0"/>
                <a:cs typeface="Times New Roman" pitchFamily="18" charset="0"/>
              </a:rPr>
              <a:t> </a:t>
            </a:r>
          </a:p>
          <a:p>
            <a:endParaRPr lang="en-IN" sz="2000" dirty="0">
              <a:latin typeface="Times New Roman" pitchFamily="18" charset="0"/>
              <a:cs typeface="Times New Roman"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42764" y="4115495"/>
            <a:ext cx="2713259" cy="2702755"/>
          </a:xfrm>
          <a:prstGeom prst="rect">
            <a:avLst/>
          </a:prstGeom>
        </p:spPr>
      </p:pic>
    </p:spTree>
    <p:extLst>
      <p:ext uri="{BB962C8B-B14F-4D97-AF65-F5344CB8AC3E}">
        <p14:creationId xmlns:p14="http://schemas.microsoft.com/office/powerpoint/2010/main" val="3850049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029" y="378662"/>
            <a:ext cx="11963971" cy="3777622"/>
          </a:xfrm>
        </p:spPr>
        <p:txBody>
          <a:bodyPr>
            <a:noAutofit/>
          </a:bodyPr>
          <a:lstStyle/>
          <a:p>
            <a:pPr marL="0" indent="0">
              <a:buNone/>
            </a:pPr>
            <a:r>
              <a:rPr lang="en-IN" sz="2400" b="1" dirty="0">
                <a:solidFill>
                  <a:srgbClr val="FF0000"/>
                </a:solidFill>
                <a:latin typeface="Times New Roman" pitchFamily="18" charset="0"/>
                <a:cs typeface="Times New Roman" pitchFamily="18" charset="0"/>
              </a:rPr>
              <a:t>2) pH MODIFIERS AND BUFFERING AGENTS</a:t>
            </a:r>
          </a:p>
          <a:p>
            <a:pPr marL="0" indent="0">
              <a:buNone/>
            </a:pPr>
            <a:r>
              <a:rPr lang="en-IN" sz="2000" dirty="0">
                <a:latin typeface="Times New Roman" pitchFamily="18" charset="0"/>
                <a:cs typeface="Times New Roman" pitchFamily="18" charset="0"/>
              </a:rPr>
              <a:t> These are the agents which used to </a:t>
            </a:r>
            <a:r>
              <a:rPr lang="en-IN" sz="2000" dirty="0">
                <a:solidFill>
                  <a:srgbClr val="FF0000"/>
                </a:solidFill>
                <a:latin typeface="Times New Roman" pitchFamily="18" charset="0"/>
                <a:cs typeface="Times New Roman" pitchFamily="18" charset="0"/>
              </a:rPr>
              <a:t>control the formulation pH</a:t>
            </a:r>
            <a:r>
              <a:rPr lang="en-IN" sz="2000" dirty="0">
                <a:latin typeface="Times New Roman" pitchFamily="18" charset="0"/>
                <a:cs typeface="Times New Roman" pitchFamily="18" charset="0"/>
              </a:rPr>
              <a:t>, could </a:t>
            </a:r>
            <a:r>
              <a:rPr lang="en-IN" sz="2000" dirty="0">
                <a:solidFill>
                  <a:srgbClr val="FF0066"/>
                </a:solidFill>
                <a:latin typeface="Times New Roman" pitchFamily="18" charset="0"/>
                <a:cs typeface="Times New Roman" pitchFamily="18" charset="0"/>
              </a:rPr>
              <a:t>prevent large changes </a:t>
            </a:r>
            <a:r>
              <a:rPr lang="en-IN" sz="2000" dirty="0">
                <a:latin typeface="Times New Roman" pitchFamily="18" charset="0"/>
                <a:cs typeface="Times New Roman" pitchFamily="18" charset="0"/>
              </a:rPr>
              <a:t>during storage. </a:t>
            </a:r>
            <a:r>
              <a:rPr lang="en-IN" sz="2000" dirty="0">
                <a:solidFill>
                  <a:schemeClr val="accent4"/>
                </a:solidFill>
                <a:latin typeface="Times New Roman" pitchFamily="18" charset="0"/>
                <a:cs typeface="Times New Roman" pitchFamily="18" charset="0"/>
              </a:rPr>
              <a:t>Buffer capacity: 0.01&amp;0.1M and Buffer concentration:0.05 to 0.5M</a:t>
            </a:r>
          </a:p>
          <a:p>
            <a:pPr marL="0" indent="0">
              <a:buNone/>
            </a:pPr>
            <a:r>
              <a:rPr lang="en-IN" sz="2000" dirty="0">
                <a:latin typeface="Times New Roman" pitchFamily="18" charset="0"/>
                <a:cs typeface="Times New Roman" pitchFamily="18" charset="0"/>
              </a:rPr>
              <a:t>Selection of buffer should be based on:</a:t>
            </a:r>
          </a:p>
          <a:p>
            <a:pPr>
              <a:buFont typeface="Wingdings" pitchFamily="2" charset="2"/>
              <a:buChar char="q"/>
            </a:pPr>
            <a:r>
              <a:rPr lang="en-IN" sz="2000" dirty="0">
                <a:latin typeface="Times New Roman" pitchFamily="18" charset="0"/>
                <a:cs typeface="Times New Roman" pitchFamily="18" charset="0"/>
              </a:rPr>
              <a:t> Whether the  acid-base forms are listed for use in oral liquids.</a:t>
            </a:r>
          </a:p>
          <a:p>
            <a:pPr>
              <a:buFont typeface="Wingdings" pitchFamily="2" charset="2"/>
              <a:buChar char="q"/>
            </a:pPr>
            <a:r>
              <a:rPr lang="en-IN" sz="2000" dirty="0">
                <a:latin typeface="Times New Roman" pitchFamily="18" charset="0"/>
                <a:cs typeface="Times New Roman" pitchFamily="18" charset="0"/>
              </a:rPr>
              <a:t>The stability of the drug and access the buffer</a:t>
            </a:r>
          </a:p>
          <a:p>
            <a:pPr>
              <a:buFont typeface="Wingdings" pitchFamily="2" charset="2"/>
              <a:buChar char="q"/>
            </a:pPr>
            <a:r>
              <a:rPr lang="en-IN" sz="2000" dirty="0">
                <a:latin typeface="Times New Roman" pitchFamily="18" charset="0"/>
                <a:cs typeface="Times New Roman" pitchFamily="18" charset="0"/>
              </a:rPr>
              <a:t> The compatibility between the buffer and container</a:t>
            </a:r>
          </a:p>
          <a:p>
            <a:pPr marL="0" indent="0">
              <a:buNone/>
            </a:pPr>
            <a:r>
              <a:rPr lang="en-IN" sz="2000" dirty="0">
                <a:latin typeface="Times New Roman" pitchFamily="18" charset="0"/>
                <a:cs typeface="Times New Roman" pitchFamily="18" charset="0"/>
              </a:rPr>
              <a:t>The combination of buffers can also be used to gain a wider range of pH compared individual buffer alone. Pharmaceutical buffers are </a:t>
            </a:r>
            <a:r>
              <a:rPr lang="en-IN" sz="2000" dirty="0">
                <a:solidFill>
                  <a:srgbClr val="FF0066"/>
                </a:solidFill>
                <a:latin typeface="Times New Roman" pitchFamily="18" charset="0"/>
                <a:cs typeface="Times New Roman" pitchFamily="18" charset="0"/>
              </a:rPr>
              <a:t>carbonates, citrates , lactates, phosphates or nitrates</a:t>
            </a:r>
            <a:r>
              <a:rPr lang="en-IN" sz="2000" dirty="0">
                <a:latin typeface="Times New Roman" pitchFamily="18" charset="0"/>
                <a:cs typeface="Times New Roman" pitchFamily="18" charset="0"/>
              </a:rPr>
              <a:t>. As the pH of body fluid is </a:t>
            </a:r>
            <a:r>
              <a:rPr lang="en-IN" sz="2000" dirty="0">
                <a:solidFill>
                  <a:srgbClr val="FF0066"/>
                </a:solidFill>
                <a:latin typeface="Times New Roman" pitchFamily="18" charset="0"/>
                <a:cs typeface="Times New Roman" pitchFamily="18" charset="0"/>
              </a:rPr>
              <a:t>7.4,</a:t>
            </a:r>
            <a:r>
              <a:rPr lang="en-IN" sz="2000" dirty="0">
                <a:latin typeface="Times New Roman" pitchFamily="18" charset="0"/>
                <a:cs typeface="Times New Roman" pitchFamily="18" charset="0"/>
              </a:rPr>
              <a:t>products such as injections, eye drops and  nasal drops should be buffered at this value to avoid irritation.</a:t>
            </a:r>
          </a:p>
          <a:p>
            <a:pPr marL="0" indent="0">
              <a:buNone/>
            </a:pPr>
            <a:r>
              <a:rPr lang="en-IN" sz="2000" dirty="0">
                <a:latin typeface="Times New Roman" pitchFamily="18" charset="0"/>
                <a:cs typeface="Times New Roman" pitchFamily="18" charset="0"/>
              </a:rPr>
              <a:t> </a:t>
            </a:r>
          </a:p>
          <a:p>
            <a:endParaRPr lang="en-IN" sz="2000" dirty="0">
              <a:latin typeface="Times New Roman" pitchFamily="18" charset="0"/>
              <a:cs typeface="Times New Roman" pitchFamily="18" charset="0"/>
            </a:endParaRPr>
          </a:p>
        </p:txBody>
      </p:sp>
      <p:pic>
        <p:nvPicPr>
          <p:cNvPr id="2" name="Picture 1"/>
          <p:cNvPicPr>
            <a:picLocks noChangeAspect="1"/>
          </p:cNvPicPr>
          <p:nvPr/>
        </p:nvPicPr>
        <p:blipFill>
          <a:blip r:embed="rId2"/>
          <a:stretch>
            <a:fillRect/>
          </a:stretch>
        </p:blipFill>
        <p:spPr>
          <a:xfrm>
            <a:off x="9641932" y="4436194"/>
            <a:ext cx="2520494" cy="2381062"/>
          </a:xfrm>
          <a:prstGeom prst="rect">
            <a:avLst/>
          </a:prstGeom>
        </p:spPr>
      </p:pic>
    </p:spTree>
    <p:extLst>
      <p:ext uri="{BB962C8B-B14F-4D97-AF65-F5344CB8AC3E}">
        <p14:creationId xmlns:p14="http://schemas.microsoft.com/office/powerpoint/2010/main" val="3338873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538"/>
            <a:ext cx="11605711" cy="3777622"/>
          </a:xfrm>
        </p:spPr>
        <p:txBody>
          <a:bodyPr>
            <a:noAutofit/>
          </a:bodyPr>
          <a:lstStyle/>
          <a:p>
            <a:pPr marL="0" indent="0" algn="just">
              <a:buNone/>
            </a:pPr>
            <a:r>
              <a:rPr lang="en-IN" sz="2400" dirty="0">
                <a:solidFill>
                  <a:srgbClr val="FF0000"/>
                </a:solidFill>
                <a:latin typeface="Times New Roman" pitchFamily="18" charset="0"/>
                <a:cs typeface="Times New Roman" pitchFamily="18" charset="0"/>
              </a:rPr>
              <a:t>  </a:t>
            </a:r>
          </a:p>
          <a:p>
            <a:pPr marL="0" indent="0" algn="just">
              <a:buNone/>
            </a:pPr>
            <a:r>
              <a:rPr lang="en-IN" sz="2400" b="1" dirty="0">
                <a:solidFill>
                  <a:srgbClr val="FF0000"/>
                </a:solidFill>
                <a:latin typeface="Times New Roman" pitchFamily="18" charset="0"/>
                <a:cs typeface="Times New Roman" pitchFamily="18" charset="0"/>
              </a:rPr>
              <a:t>3)SUSPENDING AGENTS AND VISCOSITY-MODIFYING AGENTS:</a:t>
            </a:r>
          </a:p>
          <a:p>
            <a:pPr marL="0" indent="0" algn="just">
              <a:buNone/>
            </a:pPr>
            <a:r>
              <a:rPr lang="en-IN" sz="2000" dirty="0">
                <a:latin typeface="Times New Roman" pitchFamily="18" charset="0"/>
                <a:cs typeface="Times New Roman" pitchFamily="18" charset="0"/>
              </a:rPr>
              <a:t>Suspending agents can be classified to </a:t>
            </a:r>
            <a:r>
              <a:rPr lang="en-IN" sz="2000" dirty="0">
                <a:solidFill>
                  <a:schemeClr val="accent4">
                    <a:lumMod val="50000"/>
                  </a:schemeClr>
                </a:solidFill>
                <a:latin typeface="Times New Roman" pitchFamily="18" charset="0"/>
                <a:cs typeface="Times New Roman" pitchFamily="18" charset="0"/>
              </a:rPr>
              <a:t>cellulose derivatives, cays, natural gums, and synthetic gums.</a:t>
            </a:r>
            <a:r>
              <a:rPr lang="en-IN" sz="2000" dirty="0">
                <a:latin typeface="Times New Roman" pitchFamily="18" charset="0"/>
                <a:cs typeface="Times New Roman" pitchFamily="18" charset="0"/>
              </a:rPr>
              <a:t> In many cases, these excipients are used in combination. For each agent concentration of use and the respective property such as ionic charge, water </a:t>
            </a:r>
            <a:r>
              <a:rPr lang="en-IN" sz="2000" dirty="0" err="1">
                <a:latin typeface="Times New Roman" pitchFamily="18" charset="0"/>
                <a:cs typeface="Times New Roman" pitchFamily="18" charset="0"/>
              </a:rPr>
              <a:t>dispersibility</a:t>
            </a:r>
            <a:r>
              <a:rPr lang="en-IN" sz="2000" dirty="0">
                <a:latin typeface="Times New Roman" pitchFamily="18" charset="0"/>
                <a:cs typeface="Times New Roman" pitchFamily="18" charset="0"/>
              </a:rPr>
              <a:t>, pH range, theological flow.</a:t>
            </a:r>
          </a:p>
          <a:p>
            <a:pPr marL="0" indent="0" algn="just">
              <a:buNone/>
            </a:pPr>
            <a:r>
              <a:rPr lang="en-GB" sz="2000" dirty="0">
                <a:latin typeface="Times New Roman" pitchFamily="18" charset="0"/>
                <a:cs typeface="Times New Roman" pitchFamily="18" charset="0"/>
              </a:rPr>
              <a:t>Ex. Sodium alginate, Methylcellulose,Hydroxyethylcellulose,Hydroxypropylcellulose,CMC,</a:t>
            </a:r>
          </a:p>
          <a:p>
            <a:pPr marL="0" indent="0" algn="just">
              <a:buNone/>
            </a:pPr>
            <a:r>
              <a:rPr lang="en-GB" sz="2000" dirty="0">
                <a:latin typeface="Times New Roman" pitchFamily="18" charset="0"/>
                <a:cs typeface="Times New Roman" pitchFamily="18" charset="0"/>
              </a:rPr>
              <a:t>Tragacanth, Guar gum.</a:t>
            </a:r>
            <a:endParaRPr lang="en-IN" sz="2000" dirty="0">
              <a:latin typeface="Times New Roman" pitchFamily="18" charset="0"/>
              <a:cs typeface="Times New Roman" pitchFamily="18" charset="0"/>
            </a:endParaRPr>
          </a:p>
          <a:p>
            <a:pPr marL="0" indent="0" algn="just">
              <a:buNone/>
            </a:pPr>
            <a:endParaRPr lang="en-IN" sz="2000" dirty="0">
              <a:latin typeface="Times New Roman" pitchFamily="18" charset="0"/>
              <a:cs typeface="Times New Roman" pitchFamily="18" charset="0"/>
            </a:endParaRPr>
          </a:p>
          <a:p>
            <a:pPr marL="0" indent="0" algn="just">
              <a:buNone/>
            </a:pPr>
            <a:r>
              <a:rPr lang="en-IN" sz="2000" dirty="0">
                <a:latin typeface="Times New Roman" pitchFamily="18" charset="0"/>
                <a:cs typeface="Times New Roman" pitchFamily="18" charset="0"/>
              </a:rPr>
              <a:t> </a:t>
            </a:r>
            <a:r>
              <a:rPr lang="en-IN" sz="2000" b="1" dirty="0">
                <a:solidFill>
                  <a:srgbClr val="FF0000"/>
                </a:solidFill>
                <a:latin typeface="Times New Roman" pitchFamily="18" charset="0"/>
                <a:cs typeface="Times New Roman" pitchFamily="18" charset="0"/>
              </a:rPr>
              <a:t>4)</a:t>
            </a:r>
            <a:r>
              <a:rPr lang="en-IN" sz="2400" b="1" dirty="0">
                <a:solidFill>
                  <a:srgbClr val="FF0000"/>
                </a:solidFill>
                <a:latin typeface="Times New Roman" pitchFamily="18" charset="0"/>
                <a:cs typeface="Times New Roman" pitchFamily="18" charset="0"/>
              </a:rPr>
              <a:t>WETTING AGENTS AND SURFACTANTS (SOLUBILIZERS):</a:t>
            </a:r>
          </a:p>
          <a:p>
            <a:pPr marL="0" indent="0" algn="just">
              <a:buNone/>
            </a:pPr>
            <a:r>
              <a:rPr lang="en-IN" sz="2000" dirty="0">
                <a:latin typeface="Times New Roman" pitchFamily="18" charset="0"/>
                <a:cs typeface="Times New Roman" pitchFamily="18" charset="0"/>
              </a:rPr>
              <a:t>Wetting agents are used in liquid dosage forms to create a </a:t>
            </a:r>
            <a:r>
              <a:rPr lang="en-IN" sz="2000" dirty="0">
                <a:solidFill>
                  <a:srgbClr val="FF0000"/>
                </a:solidFill>
                <a:latin typeface="Times New Roman" pitchFamily="18" charset="0"/>
                <a:cs typeface="Times New Roman" pitchFamily="18" charset="0"/>
              </a:rPr>
              <a:t>homogenous dispersion </a:t>
            </a:r>
            <a:r>
              <a:rPr lang="en-IN" sz="2000" dirty="0">
                <a:latin typeface="Times New Roman" pitchFamily="18" charset="0"/>
                <a:cs typeface="Times New Roman" pitchFamily="18" charset="0"/>
              </a:rPr>
              <a:t>of solid particles in a liquid vehicle. Wetting agents are Surfactants (HLB Value 7 to 9) that when dissolved in water, lower the contact angle and aid in </a:t>
            </a:r>
            <a:r>
              <a:rPr lang="en-IN" sz="2000" dirty="0" err="1">
                <a:latin typeface="Times New Roman" pitchFamily="18" charset="0"/>
                <a:cs typeface="Times New Roman" pitchFamily="18" charset="0"/>
              </a:rPr>
              <a:t>spreadability</a:t>
            </a:r>
            <a:r>
              <a:rPr lang="en-IN" sz="2000" dirty="0">
                <a:latin typeface="Times New Roman" pitchFamily="18" charset="0"/>
                <a:cs typeface="Times New Roman" pitchFamily="18" charset="0"/>
              </a:rPr>
              <a:t> of water on the particles surface to displace the air layer at the surface and help in wetting and </a:t>
            </a:r>
            <a:r>
              <a:rPr lang="en-IN" sz="2000" dirty="0" err="1">
                <a:latin typeface="Times New Roman" pitchFamily="18" charset="0"/>
                <a:cs typeface="Times New Roman" pitchFamily="18" charset="0"/>
              </a:rPr>
              <a:t>solubilization</a:t>
            </a:r>
            <a:r>
              <a:rPr lang="en-IN" sz="2000" dirty="0">
                <a:latin typeface="Times New Roman" pitchFamily="18" charset="0"/>
                <a:cs typeface="Times New Roman" pitchFamily="18" charset="0"/>
              </a:rPr>
              <a:t>. </a:t>
            </a:r>
          </a:p>
          <a:p>
            <a:pPr marL="0" indent="0" algn="just">
              <a:buNone/>
            </a:pPr>
            <a:r>
              <a:rPr lang="en-IN" sz="2000" dirty="0">
                <a:latin typeface="Times New Roman" pitchFamily="18" charset="0"/>
                <a:cs typeface="Times New Roman" pitchFamily="18" charset="0"/>
              </a:rPr>
              <a:t>Examples: </a:t>
            </a:r>
            <a:r>
              <a:rPr lang="en-IN" sz="2000" dirty="0" err="1">
                <a:latin typeface="Times New Roman" pitchFamily="18" charset="0"/>
                <a:cs typeface="Times New Roman" pitchFamily="18" charset="0"/>
              </a:rPr>
              <a:t>Benzalkonium</a:t>
            </a:r>
            <a:r>
              <a:rPr lang="en-IN" sz="2000" dirty="0">
                <a:latin typeface="Times New Roman" pitchFamily="18" charset="0"/>
                <a:cs typeface="Times New Roman" pitchFamily="18" charset="0"/>
              </a:rPr>
              <a:t> chloride, </a:t>
            </a:r>
            <a:r>
              <a:rPr lang="en-IN" sz="2000" dirty="0" err="1">
                <a:latin typeface="Times New Roman" pitchFamily="18" charset="0"/>
                <a:cs typeface="Times New Roman" pitchFamily="18" charset="0"/>
              </a:rPr>
              <a:t>Cetylpyridinium</a:t>
            </a:r>
            <a:r>
              <a:rPr lang="en-IN" sz="2000" dirty="0">
                <a:latin typeface="Times New Roman" pitchFamily="18" charset="0"/>
                <a:cs typeface="Times New Roman" pitchFamily="18" charset="0"/>
              </a:rPr>
              <a:t> chloride, </a:t>
            </a:r>
            <a:r>
              <a:rPr lang="en-IN" sz="2000" dirty="0" err="1">
                <a:latin typeface="Times New Roman" pitchFamily="18" charset="0"/>
                <a:cs typeface="Times New Roman" pitchFamily="18" charset="0"/>
              </a:rPr>
              <a:t>Octoxynol</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Poloxamer</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Polyoxyl</a:t>
            </a:r>
            <a:r>
              <a:rPr lang="en-IN" sz="2000" dirty="0">
                <a:latin typeface="Times New Roman" pitchFamily="18" charset="0"/>
                <a:cs typeface="Times New Roman" pitchFamily="18" charset="0"/>
              </a:rPr>
              <a:t> 40 hydrogenated ,castor oil, </a:t>
            </a:r>
            <a:r>
              <a:rPr lang="en-IN" sz="2000" dirty="0" err="1">
                <a:latin typeface="Times New Roman" pitchFamily="18" charset="0"/>
                <a:cs typeface="Times New Roman" pitchFamily="18" charset="0"/>
              </a:rPr>
              <a:t>Polysorbate</a:t>
            </a:r>
            <a:r>
              <a:rPr lang="en-IN" sz="2000" dirty="0">
                <a:latin typeface="Times New Roman" pitchFamily="18" charset="0"/>
                <a:cs typeface="Times New Roman" pitchFamily="18" charset="0"/>
              </a:rPr>
              <a:t> 20, </a:t>
            </a:r>
            <a:r>
              <a:rPr lang="en-IN" sz="2000" dirty="0" err="1">
                <a:latin typeface="Times New Roman" pitchFamily="18" charset="0"/>
                <a:cs typeface="Times New Roman" pitchFamily="18" charset="0"/>
              </a:rPr>
              <a:t>Polysorbate</a:t>
            </a:r>
            <a:r>
              <a:rPr lang="en-IN" sz="2000" dirty="0">
                <a:latin typeface="Times New Roman" pitchFamily="18" charset="0"/>
                <a:cs typeface="Times New Roman" pitchFamily="18" charset="0"/>
              </a:rPr>
              <a:t> 40, </a:t>
            </a:r>
            <a:r>
              <a:rPr lang="en-IN" sz="2000" dirty="0" err="1">
                <a:latin typeface="Times New Roman" pitchFamily="18" charset="0"/>
                <a:cs typeface="Times New Roman" pitchFamily="18" charset="0"/>
              </a:rPr>
              <a:t>Polysorbate</a:t>
            </a:r>
            <a:r>
              <a:rPr lang="en-IN" sz="2000" dirty="0">
                <a:latin typeface="Times New Roman" pitchFamily="18" charset="0"/>
                <a:cs typeface="Times New Roman" pitchFamily="18" charset="0"/>
              </a:rPr>
              <a:t> 60 </a:t>
            </a:r>
            <a:r>
              <a:rPr lang="en-IN" sz="2000" dirty="0" err="1">
                <a:latin typeface="Times New Roman" pitchFamily="18" charset="0"/>
                <a:cs typeface="Times New Roman" pitchFamily="18" charset="0"/>
              </a:rPr>
              <a:t>Polysorbate</a:t>
            </a:r>
            <a:r>
              <a:rPr lang="en-IN" sz="2000" dirty="0">
                <a:latin typeface="Times New Roman" pitchFamily="18" charset="0"/>
                <a:cs typeface="Times New Roman" pitchFamily="18" charset="0"/>
              </a:rPr>
              <a:t> 80, Sodium lauryl </a:t>
            </a:r>
            <a:r>
              <a:rPr lang="en-IN" sz="2000" dirty="0" err="1">
                <a:latin typeface="Times New Roman" pitchFamily="18" charset="0"/>
                <a:cs typeface="Times New Roman" pitchFamily="18" charset="0"/>
              </a:rPr>
              <a:t>sulfate</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Sorbitan</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monolaurate</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Sorbitan</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monopalmitate</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Sorbitan</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monostearate</a:t>
            </a:r>
            <a:endParaRPr lang="en-IN" sz="2000" dirty="0">
              <a:latin typeface="Times New Roman" pitchFamily="18" charset="0"/>
              <a:cs typeface="Times New Roman" pitchFamily="18" charset="0"/>
            </a:endParaRPr>
          </a:p>
          <a:p>
            <a:pPr algn="just"/>
            <a:endParaRPr lang="en-IN" sz="2000" dirty="0">
              <a:latin typeface="Times New Roman" pitchFamily="18" charset="0"/>
              <a:cs typeface="Times New Roman" pitchFamily="18" charset="0"/>
            </a:endParaRPr>
          </a:p>
          <a:p>
            <a:pPr marL="0" indent="0" algn="just">
              <a:buNone/>
            </a:pPr>
            <a:endParaRPr lang="en-IN" sz="2000" dirty="0">
              <a:latin typeface="Times New Roman" pitchFamily="18" charset="0"/>
              <a:cs typeface="Times New Roman"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1733" y="1752600"/>
            <a:ext cx="1394228" cy="1289365"/>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4457" y="5558780"/>
            <a:ext cx="1539775" cy="1289365"/>
          </a:xfrm>
          <a:prstGeom prst="rect">
            <a:avLst/>
          </a:prstGeom>
        </p:spPr>
      </p:pic>
    </p:spTree>
    <p:extLst>
      <p:ext uri="{BB962C8B-B14F-4D97-AF65-F5344CB8AC3E}">
        <p14:creationId xmlns:p14="http://schemas.microsoft.com/office/powerpoint/2010/main" val="3174592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2143" y="107974"/>
            <a:ext cx="11485955" cy="3803625"/>
          </a:xfrm>
        </p:spPr>
        <p:txBody>
          <a:bodyPr>
            <a:normAutofit fontScale="25000" lnSpcReduction="20000"/>
          </a:bodyPr>
          <a:lstStyle/>
          <a:p>
            <a:pPr marL="0" indent="0" algn="just">
              <a:buNone/>
            </a:pPr>
            <a:r>
              <a:rPr lang="en-IN" sz="8000" dirty="0">
                <a:solidFill>
                  <a:srgbClr val="FF0000"/>
                </a:solidFill>
                <a:latin typeface="Times New Roman" pitchFamily="18" charset="0"/>
                <a:cs typeface="Times New Roman" pitchFamily="18" charset="0"/>
              </a:rPr>
              <a:t> </a:t>
            </a:r>
          </a:p>
          <a:p>
            <a:pPr marL="0" indent="0" algn="just">
              <a:buNone/>
            </a:pPr>
            <a:r>
              <a:rPr lang="en-IN" sz="9600" b="1" dirty="0">
                <a:solidFill>
                  <a:srgbClr val="FF0000"/>
                </a:solidFill>
                <a:latin typeface="Times New Roman" pitchFamily="18" charset="0"/>
                <a:cs typeface="Times New Roman" pitchFamily="18" charset="0"/>
              </a:rPr>
              <a:t>5)PRESERVATIVES:</a:t>
            </a:r>
          </a:p>
          <a:p>
            <a:pPr marL="0" indent="0" algn="just">
              <a:buNone/>
            </a:pPr>
            <a:r>
              <a:rPr lang="en-IN" sz="8000" dirty="0">
                <a:solidFill>
                  <a:srgbClr val="FF0000"/>
                </a:solidFill>
                <a:latin typeface="Times New Roman" pitchFamily="18" charset="0"/>
                <a:cs typeface="Times New Roman" pitchFamily="18" charset="0"/>
              </a:rPr>
              <a:t> </a:t>
            </a:r>
            <a:r>
              <a:rPr lang="en-IN" sz="8000" dirty="0">
                <a:latin typeface="Times New Roman" pitchFamily="18" charset="0"/>
                <a:cs typeface="Times New Roman" pitchFamily="18" charset="0"/>
              </a:rPr>
              <a:t>Preservatives are substances added to various pharmaceutical dosage forms and cosmetic preparations to </a:t>
            </a:r>
            <a:r>
              <a:rPr lang="en-IN" sz="8000" dirty="0">
                <a:solidFill>
                  <a:srgbClr val="FF0000"/>
                </a:solidFill>
                <a:latin typeface="Times New Roman" pitchFamily="18" charset="0"/>
                <a:cs typeface="Times New Roman" pitchFamily="18" charset="0"/>
              </a:rPr>
              <a:t>prevent or inhibit microbial growth</a:t>
            </a:r>
            <a:r>
              <a:rPr lang="en-IN" sz="8000" dirty="0">
                <a:latin typeface="Times New Roman" pitchFamily="18" charset="0"/>
                <a:cs typeface="Times New Roman" pitchFamily="18" charset="0"/>
              </a:rPr>
              <a:t>. An ideal preservative would be effective at </a:t>
            </a:r>
            <a:r>
              <a:rPr lang="en-IN" sz="8000" dirty="0">
                <a:solidFill>
                  <a:srgbClr val="FF0000"/>
                </a:solidFill>
                <a:latin typeface="Times New Roman" pitchFamily="18" charset="0"/>
                <a:cs typeface="Times New Roman" pitchFamily="18" charset="0"/>
              </a:rPr>
              <a:t>low</a:t>
            </a:r>
            <a:r>
              <a:rPr lang="en-IN" sz="8000" dirty="0">
                <a:latin typeface="Times New Roman" pitchFamily="18" charset="0"/>
                <a:cs typeface="Times New Roman" pitchFamily="18" charset="0"/>
              </a:rPr>
              <a:t> concentrations against all possible micro organism, </a:t>
            </a:r>
            <a:r>
              <a:rPr lang="en-IN" sz="8000" dirty="0">
                <a:solidFill>
                  <a:srgbClr val="FF0000"/>
                </a:solidFill>
                <a:latin typeface="Times New Roman" pitchFamily="18" charset="0"/>
                <a:cs typeface="Times New Roman" pitchFamily="18" charset="0"/>
              </a:rPr>
              <a:t>be non-toxic </a:t>
            </a:r>
            <a:r>
              <a:rPr lang="en-IN" sz="8000" dirty="0">
                <a:latin typeface="Times New Roman" pitchFamily="18" charset="0"/>
                <a:cs typeface="Times New Roman" pitchFamily="18" charset="0"/>
              </a:rPr>
              <a:t>and </a:t>
            </a:r>
            <a:r>
              <a:rPr lang="en-IN" sz="8000" dirty="0">
                <a:solidFill>
                  <a:srgbClr val="FF0000"/>
                </a:solidFill>
                <a:latin typeface="Times New Roman" pitchFamily="18" charset="0"/>
                <a:cs typeface="Times New Roman" pitchFamily="18" charset="0"/>
              </a:rPr>
              <a:t>compatible</a:t>
            </a:r>
            <a:r>
              <a:rPr lang="en-IN" sz="8000" dirty="0">
                <a:latin typeface="Times New Roman" pitchFamily="18" charset="0"/>
                <a:cs typeface="Times New Roman" pitchFamily="18" charset="0"/>
              </a:rPr>
              <a:t> with other constituent of the preparation and </a:t>
            </a:r>
            <a:r>
              <a:rPr lang="en-IN" sz="8000" dirty="0">
                <a:solidFill>
                  <a:srgbClr val="FF0000"/>
                </a:solidFill>
                <a:latin typeface="Times New Roman" pitchFamily="18" charset="0"/>
                <a:cs typeface="Times New Roman" pitchFamily="18" charset="0"/>
              </a:rPr>
              <a:t>be stable </a:t>
            </a:r>
            <a:r>
              <a:rPr lang="en-IN" sz="8000" dirty="0">
                <a:latin typeface="Times New Roman" pitchFamily="18" charset="0"/>
                <a:cs typeface="Times New Roman" pitchFamily="18" charset="0"/>
              </a:rPr>
              <a:t>for the shelf-life of the preparation </a:t>
            </a:r>
          </a:p>
          <a:p>
            <a:pPr marL="0" indent="0" algn="just">
              <a:buNone/>
            </a:pPr>
            <a:r>
              <a:rPr lang="en-IN" sz="8000" dirty="0">
                <a:latin typeface="Times New Roman" pitchFamily="18" charset="0"/>
                <a:cs typeface="Times New Roman" pitchFamily="18" charset="0"/>
              </a:rPr>
              <a:t>The majorities of preservatives are bacteriostatic rather than </a:t>
            </a:r>
            <a:r>
              <a:rPr lang="en-IN" sz="8000" dirty="0" err="1">
                <a:latin typeface="Times New Roman" pitchFamily="18" charset="0"/>
                <a:cs typeface="Times New Roman" pitchFamily="18" charset="0"/>
              </a:rPr>
              <a:t>bacteriocidal</a:t>
            </a:r>
            <a:r>
              <a:rPr lang="en-IN" sz="8000" dirty="0">
                <a:latin typeface="Times New Roman" pitchFamily="18" charset="0"/>
                <a:cs typeface="Times New Roman" pitchFamily="18" charset="0"/>
              </a:rPr>
              <a:t>, and consists of both acid and non acid types.</a:t>
            </a:r>
          </a:p>
          <a:p>
            <a:pPr marL="0" indent="0" algn="just">
              <a:buNone/>
            </a:pPr>
            <a:r>
              <a:rPr lang="en-IN" sz="8000" dirty="0">
                <a:latin typeface="Times New Roman" pitchFamily="18" charset="0"/>
                <a:cs typeface="Times New Roman" pitchFamily="18" charset="0"/>
              </a:rPr>
              <a:t> </a:t>
            </a:r>
            <a:r>
              <a:rPr lang="en-IN" sz="8000" dirty="0">
                <a:solidFill>
                  <a:srgbClr val="FF0000"/>
                </a:solidFill>
                <a:latin typeface="Times New Roman" pitchFamily="18" charset="0"/>
                <a:cs typeface="Times New Roman" pitchFamily="18" charset="0"/>
              </a:rPr>
              <a:t>Typical Preservatives Used in Oral Liquid Dosage Forms:</a:t>
            </a:r>
          </a:p>
          <a:p>
            <a:pPr marL="0" indent="0" algn="just">
              <a:buNone/>
            </a:pPr>
            <a:r>
              <a:rPr lang="en-IN" sz="8000" dirty="0">
                <a:latin typeface="Times New Roman" pitchFamily="18" charset="0"/>
                <a:cs typeface="Times New Roman" pitchFamily="18" charset="0"/>
              </a:rPr>
              <a:t>Among the </a:t>
            </a:r>
            <a:r>
              <a:rPr lang="en-IN" sz="8000" dirty="0">
                <a:solidFill>
                  <a:schemeClr val="accent2"/>
                </a:solidFill>
                <a:latin typeface="Times New Roman" pitchFamily="18" charset="0"/>
                <a:cs typeface="Times New Roman" pitchFamily="18" charset="0"/>
              </a:rPr>
              <a:t>acidic types </a:t>
            </a:r>
            <a:r>
              <a:rPr lang="en-IN" sz="8000" dirty="0">
                <a:latin typeface="Times New Roman" pitchFamily="18" charset="0"/>
                <a:cs typeface="Times New Roman" pitchFamily="18" charset="0"/>
              </a:rPr>
              <a:t>are phenol, </a:t>
            </a:r>
            <a:r>
              <a:rPr lang="en-IN" sz="8000" dirty="0" err="1">
                <a:latin typeface="Times New Roman" pitchFamily="18" charset="0"/>
                <a:cs typeface="Times New Roman" pitchFamily="18" charset="0"/>
              </a:rPr>
              <a:t>chloro</a:t>
            </a:r>
            <a:r>
              <a:rPr lang="en-IN" sz="8000" dirty="0">
                <a:latin typeface="Times New Roman" pitchFamily="18" charset="0"/>
                <a:cs typeface="Times New Roman" pitchFamily="18" charset="0"/>
              </a:rPr>
              <a:t>-cresol, 9-phenyl phenol, alkyl esters of para-</a:t>
            </a:r>
            <a:r>
              <a:rPr lang="en-IN" sz="8000" dirty="0" err="1">
                <a:latin typeface="Times New Roman" pitchFamily="18" charset="0"/>
                <a:cs typeface="Times New Roman" pitchFamily="18" charset="0"/>
              </a:rPr>
              <a:t>hydroxy</a:t>
            </a:r>
            <a:r>
              <a:rPr lang="en-IN" sz="8000" dirty="0">
                <a:latin typeface="Times New Roman" pitchFamily="18" charset="0"/>
                <a:cs typeface="Times New Roman" pitchFamily="18" charset="0"/>
              </a:rPr>
              <a:t> benzoic acid, benzoic acid (0.1-2%) boric acid, and </a:t>
            </a:r>
            <a:r>
              <a:rPr lang="en-IN" sz="8000" dirty="0" err="1">
                <a:latin typeface="Times New Roman" pitchFamily="18" charset="0"/>
                <a:cs typeface="Times New Roman" pitchFamily="18" charset="0"/>
              </a:rPr>
              <a:t>sorbic</a:t>
            </a:r>
            <a:r>
              <a:rPr lang="en-IN" sz="8000" dirty="0">
                <a:latin typeface="Times New Roman" pitchFamily="18" charset="0"/>
                <a:cs typeface="Times New Roman" pitchFamily="18" charset="0"/>
              </a:rPr>
              <a:t> acid, and their respective salts. </a:t>
            </a:r>
          </a:p>
          <a:p>
            <a:pPr marL="0" indent="0" algn="just">
              <a:buNone/>
            </a:pPr>
            <a:r>
              <a:rPr lang="en-IN" sz="8000" dirty="0">
                <a:solidFill>
                  <a:schemeClr val="accent2"/>
                </a:solidFill>
                <a:latin typeface="Times New Roman" pitchFamily="18" charset="0"/>
                <a:cs typeface="Times New Roman" pitchFamily="18" charset="0"/>
              </a:rPr>
              <a:t>Neutral preservatives </a:t>
            </a:r>
            <a:r>
              <a:rPr lang="en-IN" sz="8000" dirty="0">
                <a:latin typeface="Times New Roman" pitchFamily="18" charset="0"/>
                <a:cs typeface="Times New Roman" pitchFamily="18" charset="0"/>
              </a:rPr>
              <a:t>include </a:t>
            </a:r>
            <a:r>
              <a:rPr lang="en-IN" sz="8000" dirty="0" err="1">
                <a:latin typeface="Times New Roman" pitchFamily="18" charset="0"/>
                <a:cs typeface="Times New Roman" pitchFamily="18" charset="0"/>
              </a:rPr>
              <a:t>chlorobutanol</a:t>
            </a:r>
            <a:r>
              <a:rPr lang="en-IN" sz="8000" dirty="0">
                <a:latin typeface="Times New Roman" pitchFamily="18" charset="0"/>
                <a:cs typeface="Times New Roman" pitchFamily="18" charset="0"/>
              </a:rPr>
              <a:t>, benzyl alcohol, and beta-</a:t>
            </a:r>
            <a:r>
              <a:rPr lang="en-IN" sz="8000" dirty="0" err="1">
                <a:latin typeface="Times New Roman" pitchFamily="18" charset="0"/>
                <a:cs typeface="Times New Roman" pitchFamily="18" charset="0"/>
              </a:rPr>
              <a:t>phenylethyl</a:t>
            </a:r>
            <a:r>
              <a:rPr lang="en-IN" sz="8000" dirty="0">
                <a:latin typeface="Times New Roman" pitchFamily="18" charset="0"/>
                <a:cs typeface="Times New Roman" pitchFamily="18" charset="0"/>
              </a:rPr>
              <a:t> alcohol.</a:t>
            </a:r>
          </a:p>
          <a:p>
            <a:pPr marL="0" indent="0" algn="just">
              <a:buNone/>
            </a:pPr>
            <a:r>
              <a:rPr lang="en-IN" sz="8000" dirty="0">
                <a:latin typeface="Times New Roman" pitchFamily="18" charset="0"/>
                <a:cs typeface="Times New Roman" pitchFamily="18" charset="0"/>
              </a:rPr>
              <a:t>Alcohol (15-20%), </a:t>
            </a:r>
            <a:r>
              <a:rPr lang="en-IN" sz="8000" dirty="0" err="1">
                <a:latin typeface="Times New Roman" pitchFamily="18" charset="0"/>
                <a:cs typeface="Times New Roman" pitchFamily="18" charset="0"/>
              </a:rPr>
              <a:t>Glycerin</a:t>
            </a:r>
            <a:r>
              <a:rPr lang="en-IN" sz="8000" dirty="0">
                <a:latin typeface="Times New Roman" pitchFamily="18" charset="0"/>
                <a:cs typeface="Times New Roman" pitchFamily="18" charset="0"/>
              </a:rPr>
              <a:t> (45%), Benzyl alcohol, </a:t>
            </a:r>
            <a:r>
              <a:rPr lang="en-IN" sz="8000" dirty="0" err="1">
                <a:latin typeface="Times New Roman" pitchFamily="18" charset="0"/>
                <a:cs typeface="Times New Roman" pitchFamily="18" charset="0"/>
              </a:rPr>
              <a:t>Bronopol</a:t>
            </a:r>
            <a:r>
              <a:rPr lang="en-IN" sz="8000" dirty="0">
                <a:latin typeface="Times New Roman" pitchFamily="18" charset="0"/>
                <a:cs typeface="Times New Roman" pitchFamily="18" charset="0"/>
              </a:rPr>
              <a:t>, </a:t>
            </a:r>
            <a:r>
              <a:rPr lang="en-IN" sz="8000" dirty="0" err="1">
                <a:latin typeface="Times New Roman" pitchFamily="18" charset="0"/>
                <a:cs typeface="Times New Roman" pitchFamily="18" charset="0"/>
              </a:rPr>
              <a:t>Chlorbutol</a:t>
            </a:r>
            <a:r>
              <a:rPr lang="en-IN" sz="8000" dirty="0">
                <a:latin typeface="Times New Roman" pitchFamily="18" charset="0"/>
                <a:cs typeface="Times New Roman" pitchFamily="18" charset="0"/>
              </a:rPr>
              <a:t>, </a:t>
            </a:r>
            <a:r>
              <a:rPr lang="en-IN" sz="8000" dirty="0" err="1">
                <a:latin typeface="Times New Roman" pitchFamily="18" charset="0"/>
                <a:cs typeface="Times New Roman" pitchFamily="18" charset="0"/>
              </a:rPr>
              <a:t>Chlorocresol</a:t>
            </a:r>
            <a:r>
              <a:rPr lang="en-IN" sz="8000" dirty="0">
                <a:latin typeface="Times New Roman" pitchFamily="18" charset="0"/>
                <a:cs typeface="Times New Roman" pitchFamily="18" charset="0"/>
              </a:rPr>
              <a:t>, </a:t>
            </a:r>
            <a:r>
              <a:rPr lang="en-IN" sz="8000" dirty="0" err="1">
                <a:latin typeface="Times New Roman" pitchFamily="18" charset="0"/>
                <a:cs typeface="Times New Roman" pitchFamily="18" charset="0"/>
              </a:rPr>
              <a:t>Butylparaben</a:t>
            </a:r>
            <a:r>
              <a:rPr lang="en-IN" sz="8000" dirty="0">
                <a:latin typeface="Times New Roman" pitchFamily="18" charset="0"/>
                <a:cs typeface="Times New Roman" pitchFamily="18" charset="0"/>
              </a:rPr>
              <a:t>, </a:t>
            </a:r>
            <a:r>
              <a:rPr lang="en-IN" sz="8000" dirty="0" err="1">
                <a:latin typeface="Times New Roman" pitchFamily="18" charset="0"/>
                <a:cs typeface="Times New Roman" pitchFamily="18" charset="0"/>
              </a:rPr>
              <a:t>Methylparaben</a:t>
            </a:r>
            <a:r>
              <a:rPr lang="en-IN" sz="8000" dirty="0">
                <a:latin typeface="Times New Roman" pitchFamily="18" charset="0"/>
                <a:cs typeface="Times New Roman" pitchFamily="18" charset="0"/>
              </a:rPr>
              <a:t> and </a:t>
            </a:r>
            <a:r>
              <a:rPr lang="en-IN" sz="8000" dirty="0" err="1">
                <a:latin typeface="Times New Roman" pitchFamily="18" charset="0"/>
                <a:cs typeface="Times New Roman" pitchFamily="18" charset="0"/>
              </a:rPr>
              <a:t>Propylparaben</a:t>
            </a:r>
            <a:r>
              <a:rPr lang="en-IN" sz="8000" dirty="0">
                <a:latin typeface="Times New Roman" pitchFamily="18" charset="0"/>
                <a:cs typeface="Times New Roman" pitchFamily="18" charset="0"/>
              </a:rPr>
              <a:t>(10:1), </a:t>
            </a:r>
            <a:r>
              <a:rPr lang="en-IN" sz="8000" dirty="0" err="1">
                <a:latin typeface="Times New Roman" pitchFamily="18" charset="0"/>
                <a:cs typeface="Times New Roman" pitchFamily="18" charset="0"/>
              </a:rPr>
              <a:t>Phenol,Phenoxyethanol</a:t>
            </a:r>
            <a:r>
              <a:rPr lang="en-IN" sz="8000" dirty="0">
                <a:latin typeface="Times New Roman" pitchFamily="18" charset="0"/>
                <a:cs typeface="Times New Roman" pitchFamily="18" charset="0"/>
              </a:rPr>
              <a:t> Sodium benzoate(0.1 to2%), Antimicrobial solvents like propylene </a:t>
            </a:r>
            <a:r>
              <a:rPr lang="en-IN" sz="8000" dirty="0" err="1">
                <a:latin typeface="Times New Roman" pitchFamily="18" charset="0"/>
                <a:cs typeface="Times New Roman" pitchFamily="18" charset="0"/>
              </a:rPr>
              <a:t>Dycol</a:t>
            </a:r>
            <a:r>
              <a:rPr lang="en-IN" sz="8000" dirty="0">
                <a:latin typeface="Times New Roman" pitchFamily="18" charset="0"/>
                <a:cs typeface="Times New Roman" pitchFamily="18" charset="0"/>
              </a:rPr>
              <a:t>, chloroform etc.</a:t>
            </a:r>
          </a:p>
          <a:p>
            <a:pPr marL="0" indent="0" algn="just">
              <a:buNone/>
            </a:pPr>
            <a:r>
              <a:rPr lang="en-IN" sz="8000" dirty="0">
                <a:latin typeface="Times New Roman" pitchFamily="18" charset="0"/>
                <a:cs typeface="Times New Roman" pitchFamily="18" charset="0"/>
              </a:rPr>
              <a:t>In addition, some formulation ingredients like </a:t>
            </a:r>
            <a:r>
              <a:rPr lang="en-IN" sz="8000" dirty="0" err="1">
                <a:solidFill>
                  <a:schemeClr val="accent2"/>
                </a:solidFill>
                <a:latin typeface="Times New Roman" pitchFamily="18" charset="0"/>
                <a:cs typeface="Times New Roman" pitchFamily="18" charset="0"/>
              </a:rPr>
              <a:t>nonionic</a:t>
            </a:r>
            <a:r>
              <a:rPr lang="en-IN" sz="8000" dirty="0">
                <a:solidFill>
                  <a:schemeClr val="accent2"/>
                </a:solidFill>
                <a:latin typeface="Times New Roman" pitchFamily="18" charset="0"/>
                <a:cs typeface="Times New Roman" pitchFamily="18" charset="0"/>
              </a:rPr>
              <a:t> </a:t>
            </a:r>
            <a:r>
              <a:rPr lang="en-IN" sz="8000" dirty="0" err="1">
                <a:solidFill>
                  <a:schemeClr val="accent2"/>
                </a:solidFill>
                <a:latin typeface="Times New Roman" pitchFamily="18" charset="0"/>
                <a:cs typeface="Times New Roman" pitchFamily="18" charset="0"/>
              </a:rPr>
              <a:t>surfactánts</a:t>
            </a:r>
            <a:r>
              <a:rPr lang="en-IN" sz="8000" dirty="0">
                <a:latin typeface="Times New Roman" pitchFamily="18" charset="0"/>
                <a:cs typeface="Times New Roman" pitchFamily="18" charset="0"/>
              </a:rPr>
              <a:t>, quaternary ammonium compounds, </a:t>
            </a:r>
            <a:r>
              <a:rPr lang="en-IN" sz="8000" dirty="0" err="1">
                <a:latin typeface="Times New Roman" pitchFamily="18" charset="0"/>
                <a:cs typeface="Times New Roman" pitchFamily="18" charset="0"/>
              </a:rPr>
              <a:t>gelatin</a:t>
            </a:r>
            <a:r>
              <a:rPr lang="en-IN" sz="8000" dirty="0">
                <a:latin typeface="Times New Roman" pitchFamily="18" charset="0"/>
                <a:cs typeface="Times New Roman" pitchFamily="18" charset="0"/>
              </a:rPr>
              <a:t>, ferric salts, calcium salts and salts of heavy metals, including silver, lead, and mercury prevent microbial growth.</a:t>
            </a:r>
          </a:p>
          <a:p>
            <a:pPr algn="just"/>
            <a:endParaRPr lang="en-IN" sz="8000" dirty="0">
              <a:latin typeface="Times New Roman" pitchFamily="18" charset="0"/>
              <a:cs typeface="Times New Roman"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8810" y="5911912"/>
            <a:ext cx="2162938" cy="932505"/>
          </a:xfrm>
          <a:prstGeom prst="rect">
            <a:avLst/>
          </a:prstGeom>
        </p:spPr>
      </p:pic>
    </p:spTree>
    <p:extLst>
      <p:ext uri="{BB962C8B-B14F-4D97-AF65-F5344CB8AC3E}">
        <p14:creationId xmlns:p14="http://schemas.microsoft.com/office/powerpoint/2010/main" val="2314218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1" y="204567"/>
            <a:ext cx="11413320" cy="5263040"/>
          </a:xfrm>
        </p:spPr>
        <p:txBody>
          <a:bodyPr>
            <a:normAutofit/>
          </a:bodyPr>
          <a:lstStyle/>
          <a:p>
            <a:pPr marL="0" indent="0" algn="just">
              <a:buNone/>
            </a:pPr>
            <a:r>
              <a:rPr lang="en-IN" sz="2000" dirty="0">
                <a:latin typeface="Times New Roman" pitchFamily="18" charset="0"/>
                <a:cs typeface="Times New Roman" pitchFamily="18" charset="0"/>
              </a:rPr>
              <a:t>    </a:t>
            </a:r>
            <a:r>
              <a:rPr lang="en-IN" sz="2400" b="1" dirty="0">
                <a:solidFill>
                  <a:srgbClr val="FF0000"/>
                </a:solidFill>
                <a:latin typeface="Times New Roman" pitchFamily="18" charset="0"/>
                <a:cs typeface="Times New Roman" pitchFamily="18" charset="0"/>
              </a:rPr>
              <a:t>6)ANTIOXIDANT</a:t>
            </a:r>
            <a:r>
              <a:rPr lang="en-IN" sz="2000" b="1" dirty="0">
                <a:solidFill>
                  <a:srgbClr val="FF0000"/>
                </a:solidFill>
                <a:latin typeface="Times New Roman" pitchFamily="18" charset="0"/>
                <a:cs typeface="Times New Roman" pitchFamily="18" charset="0"/>
              </a:rPr>
              <a:t>:</a:t>
            </a:r>
          </a:p>
          <a:p>
            <a:pPr marL="0" indent="0" algn="just">
              <a:buNone/>
            </a:pPr>
            <a:r>
              <a:rPr lang="en-IN" sz="2000" dirty="0">
                <a:solidFill>
                  <a:srgbClr val="FF0000"/>
                </a:solidFill>
                <a:latin typeface="Times New Roman" pitchFamily="18" charset="0"/>
                <a:cs typeface="Times New Roman" pitchFamily="18" charset="0"/>
              </a:rPr>
              <a:t>The decomposition or degradation of pharmaceutical solutions by oxidation can be prevented by the addition of antioxidants or reducing agents. </a:t>
            </a:r>
            <a:r>
              <a:rPr lang="en-IN" sz="2000" dirty="0">
                <a:latin typeface="Times New Roman" pitchFamily="18" charset="0"/>
                <a:cs typeface="Times New Roman" pitchFamily="18" charset="0"/>
              </a:rPr>
              <a:t>Antioxidants can be compounds that can reduce a drug that has been oxidized, or compounds that are more readily oxidized than the agents they are to protect (oxygen scavengers) Many of the lipid-soluble antioxidants act as scavengers. Antioxidants can also act as chain terminators, reacting with free radicals in solution to stop the free radical propagation cycle. Mixtures of chelating agents and antioxidants are often used because there appears to be a </a:t>
            </a:r>
            <a:r>
              <a:rPr lang="en-IN" sz="2000" dirty="0">
                <a:solidFill>
                  <a:srgbClr val="FF0066"/>
                </a:solidFill>
                <a:latin typeface="Times New Roman" pitchFamily="18" charset="0"/>
                <a:cs typeface="Times New Roman" pitchFamily="18" charset="0"/>
              </a:rPr>
              <a:t>synergistic effect. </a:t>
            </a:r>
            <a:r>
              <a:rPr lang="en-IN" sz="2000" dirty="0">
                <a:latin typeface="Times New Roman" pitchFamily="18" charset="0"/>
                <a:cs typeface="Times New Roman" pitchFamily="18" charset="0"/>
              </a:rPr>
              <a:t>Both water soluble and oil soluble antioxidants are available commercially</a:t>
            </a:r>
          </a:p>
          <a:p>
            <a:pPr marL="0" indent="0" algn="just">
              <a:buNone/>
            </a:pPr>
            <a:r>
              <a:rPr lang="en-IN" sz="2000" b="1" dirty="0">
                <a:solidFill>
                  <a:schemeClr val="tx1"/>
                </a:solidFill>
                <a:latin typeface="Times New Roman" pitchFamily="18" charset="0"/>
                <a:cs typeface="Times New Roman" pitchFamily="18" charset="0"/>
              </a:rPr>
              <a:t>                 List of Anti-oxidants Generally Used in Liquid Formulations</a:t>
            </a:r>
          </a:p>
          <a:p>
            <a:pPr marL="0" indent="0" algn="just">
              <a:buNone/>
            </a:pPr>
            <a:endParaRPr lang="en-IN" dirty="0">
              <a:latin typeface="Times New Roman" pitchFamily="18" charset="0"/>
              <a:cs typeface="Times New Roman" pitchFamily="18" charset="0"/>
            </a:endParaRPr>
          </a:p>
          <a:p>
            <a:pPr marL="0" indent="0" algn="just">
              <a:buNone/>
            </a:pPr>
            <a:endParaRPr lang="en-IN" dirty="0">
              <a:latin typeface="Times New Roman" pitchFamily="18" charset="0"/>
              <a:cs typeface="Times New Roman" pitchFamily="18" charset="0"/>
            </a:endParaRPr>
          </a:p>
          <a:p>
            <a:pPr algn="just"/>
            <a:endParaRPr lang="en-IN" dirty="0">
              <a:latin typeface="Times New Roman" pitchFamily="18" charset="0"/>
              <a:cs typeface="Times New Roman"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223387607"/>
              </p:ext>
            </p:extLst>
          </p:nvPr>
        </p:nvGraphicFramePr>
        <p:xfrm>
          <a:off x="511630" y="3265714"/>
          <a:ext cx="9628050" cy="2905146"/>
        </p:xfrm>
        <a:graphic>
          <a:graphicData uri="http://schemas.openxmlformats.org/drawingml/2006/table">
            <a:tbl>
              <a:tblPr firstRow="1" bandRow="1">
                <a:tableStyleId>{5C22544A-7EE6-4342-B048-85BDC9FD1C3A}</a:tableStyleId>
              </a:tblPr>
              <a:tblGrid>
                <a:gridCol w="3209350">
                  <a:extLst>
                    <a:ext uri="{9D8B030D-6E8A-4147-A177-3AD203B41FA5}">
                      <a16:colId xmlns:a16="http://schemas.microsoft.com/office/drawing/2014/main" val="20000"/>
                    </a:ext>
                  </a:extLst>
                </a:gridCol>
                <a:gridCol w="3209350">
                  <a:extLst>
                    <a:ext uri="{9D8B030D-6E8A-4147-A177-3AD203B41FA5}">
                      <a16:colId xmlns:a16="http://schemas.microsoft.com/office/drawing/2014/main" val="20001"/>
                    </a:ext>
                  </a:extLst>
                </a:gridCol>
                <a:gridCol w="3209350">
                  <a:extLst>
                    <a:ext uri="{9D8B030D-6E8A-4147-A177-3AD203B41FA5}">
                      <a16:colId xmlns:a16="http://schemas.microsoft.com/office/drawing/2014/main" val="20002"/>
                    </a:ext>
                  </a:extLst>
                </a:gridCol>
              </a:tblGrid>
              <a:tr h="460572">
                <a:tc>
                  <a:txBody>
                    <a:bodyPr/>
                    <a:lstStyle/>
                    <a:p>
                      <a:r>
                        <a:rPr lang="en-IN" sz="2000" dirty="0">
                          <a:latin typeface="Times New Roman" pitchFamily="18" charset="0"/>
                          <a:cs typeface="Times New Roman" pitchFamily="18" charset="0"/>
                        </a:rPr>
                        <a:t>Oil Soluble</a:t>
                      </a:r>
                    </a:p>
                  </a:txBody>
                  <a:tcPr/>
                </a:tc>
                <a:tc>
                  <a:txBody>
                    <a:bodyPr/>
                    <a:lstStyle/>
                    <a:p>
                      <a:r>
                        <a:rPr lang="en-IN" sz="2000" dirty="0">
                          <a:latin typeface="Times New Roman" pitchFamily="18" charset="0"/>
                          <a:cs typeface="Times New Roman" pitchFamily="18" charset="0"/>
                        </a:rPr>
                        <a:t>Slightly Water Soluble</a:t>
                      </a:r>
                    </a:p>
                  </a:txBody>
                  <a:tcPr/>
                </a:tc>
                <a:tc>
                  <a:txBody>
                    <a:bodyPr/>
                    <a:lstStyle/>
                    <a:p>
                      <a:r>
                        <a:rPr lang="en-IN" sz="2000" dirty="0">
                          <a:latin typeface="Times New Roman" pitchFamily="18" charset="0"/>
                          <a:cs typeface="Times New Roman" pitchFamily="18" charset="0"/>
                        </a:rPr>
                        <a:t>Water Soluble</a:t>
                      </a:r>
                    </a:p>
                  </a:txBody>
                  <a:tcPr/>
                </a:tc>
                <a:extLst>
                  <a:ext uri="{0D108BD9-81ED-4DB2-BD59-A6C34878D82A}">
                    <a16:rowId xmlns:a16="http://schemas.microsoft.com/office/drawing/2014/main" val="10000"/>
                  </a:ext>
                </a:extLst>
              </a:tr>
              <a:tr h="814858">
                <a:tc>
                  <a:txBody>
                    <a:bodyPr/>
                    <a:lstStyle/>
                    <a:p>
                      <a:r>
                        <a:rPr lang="en-IN" sz="2000" dirty="0">
                          <a:latin typeface="Times New Roman" pitchFamily="18" charset="0"/>
                          <a:cs typeface="Times New Roman" pitchFamily="18" charset="0"/>
                        </a:rPr>
                        <a:t>Ascorbic acid</a:t>
                      </a:r>
                    </a:p>
                  </a:txBody>
                  <a:tcPr/>
                </a:tc>
                <a:tc>
                  <a:txBody>
                    <a:bodyPr/>
                    <a:lstStyle/>
                    <a:p>
                      <a:r>
                        <a:rPr lang="en-IN" sz="2000" dirty="0" err="1">
                          <a:latin typeface="Times New Roman" pitchFamily="18" charset="0"/>
                          <a:cs typeface="Times New Roman" pitchFamily="18" charset="0"/>
                        </a:rPr>
                        <a:t>Ascorbyl</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palmitate</a:t>
                      </a:r>
                      <a:endParaRPr lang="en-IN" sz="2000" dirty="0">
                        <a:latin typeface="Times New Roman" pitchFamily="18" charset="0"/>
                        <a:cs typeface="Times New Roman" pitchFamily="18" charset="0"/>
                      </a:endParaRPr>
                    </a:p>
                  </a:txBody>
                  <a:tcPr/>
                </a:tc>
                <a:tc>
                  <a:txBody>
                    <a:bodyPr/>
                    <a:lstStyle/>
                    <a:p>
                      <a:r>
                        <a:rPr lang="en-IN" sz="2000" dirty="0" err="1">
                          <a:latin typeface="Times New Roman" pitchFamily="18" charset="0"/>
                          <a:cs typeface="Times New Roman" pitchFamily="18" charset="0"/>
                        </a:rPr>
                        <a:t>Butylated</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hydroxyanisole</a:t>
                      </a:r>
                      <a:r>
                        <a:rPr lang="en-IN" sz="2000" dirty="0">
                          <a:latin typeface="Times New Roman" pitchFamily="18" charset="0"/>
                          <a:cs typeface="Times New Roman" pitchFamily="18" charset="0"/>
                        </a:rPr>
                        <a:t>(BHA)</a:t>
                      </a:r>
                    </a:p>
                  </a:txBody>
                  <a:tcPr/>
                </a:tc>
                <a:extLst>
                  <a:ext uri="{0D108BD9-81ED-4DB2-BD59-A6C34878D82A}">
                    <a16:rowId xmlns:a16="http://schemas.microsoft.com/office/drawing/2014/main" val="10001"/>
                  </a:ext>
                </a:extLst>
              </a:tr>
              <a:tr h="814858">
                <a:tc>
                  <a:txBody>
                    <a:bodyPr/>
                    <a:lstStyle/>
                    <a:p>
                      <a:r>
                        <a:rPr lang="en-IN" sz="2000" dirty="0">
                          <a:latin typeface="Times New Roman" pitchFamily="18" charset="0"/>
                          <a:cs typeface="Times New Roman" pitchFamily="18" charset="0"/>
                        </a:rPr>
                        <a:t>Sodium </a:t>
                      </a:r>
                      <a:r>
                        <a:rPr lang="en-IN" sz="2000" dirty="0" err="1">
                          <a:latin typeface="Times New Roman" pitchFamily="18" charset="0"/>
                          <a:cs typeface="Times New Roman" pitchFamily="18" charset="0"/>
                        </a:rPr>
                        <a:t>Bisulfite</a:t>
                      </a:r>
                      <a:endParaRPr lang="en-IN" sz="2000" dirty="0">
                        <a:latin typeface="Times New Roman" pitchFamily="18" charset="0"/>
                        <a:cs typeface="Times New Roman" pitchFamily="18" charset="0"/>
                      </a:endParaRPr>
                    </a:p>
                  </a:txBody>
                  <a:tcPr/>
                </a:tc>
                <a:tc>
                  <a:txBody>
                    <a:bodyPr/>
                    <a:lstStyle/>
                    <a:p>
                      <a:r>
                        <a:rPr lang="en-IN" sz="2000" dirty="0">
                          <a:latin typeface="Times New Roman" pitchFamily="18" charset="0"/>
                          <a:cs typeface="Times New Roman" pitchFamily="18" charset="0"/>
                        </a:rPr>
                        <a:t>Sodium formaldehyde </a:t>
                      </a:r>
                      <a:r>
                        <a:rPr lang="en-IN" sz="2000" dirty="0" err="1">
                          <a:latin typeface="Times New Roman" pitchFamily="18" charset="0"/>
                          <a:cs typeface="Times New Roman" pitchFamily="18" charset="0"/>
                        </a:rPr>
                        <a:t>sulfoxylate</a:t>
                      </a:r>
                      <a:endParaRPr lang="en-IN" sz="2000" dirty="0">
                        <a:latin typeface="Times New Roman" pitchFamily="18" charset="0"/>
                        <a:cs typeface="Times New Roman" pitchFamily="18" charset="0"/>
                      </a:endParaRPr>
                    </a:p>
                  </a:txBody>
                  <a:tcPr/>
                </a:tc>
                <a:tc>
                  <a:txBody>
                    <a:bodyPr/>
                    <a:lstStyle/>
                    <a:p>
                      <a:r>
                        <a:rPr lang="en-IN" sz="2000" dirty="0">
                          <a:latin typeface="Times New Roman" pitchFamily="18" charset="0"/>
                          <a:cs typeface="Times New Roman" pitchFamily="18" charset="0"/>
                        </a:rPr>
                        <a:t>Sodium </a:t>
                      </a:r>
                      <a:r>
                        <a:rPr lang="en-IN" sz="2000" dirty="0" err="1">
                          <a:latin typeface="Times New Roman" pitchFamily="18" charset="0"/>
                          <a:cs typeface="Times New Roman" pitchFamily="18" charset="0"/>
                        </a:rPr>
                        <a:t>metabisulfite</a:t>
                      </a:r>
                      <a:endParaRPr lang="en-IN" sz="20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814858">
                <a:tc>
                  <a:txBody>
                    <a:bodyPr/>
                    <a:lstStyle/>
                    <a:p>
                      <a:r>
                        <a:rPr lang="en-IN" sz="2000" dirty="0" err="1">
                          <a:latin typeface="Times New Roman" pitchFamily="18" charset="0"/>
                          <a:cs typeface="Times New Roman" pitchFamily="18" charset="0"/>
                        </a:rPr>
                        <a:t>Butylated</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hydroxytolene</a:t>
                      </a:r>
                      <a:r>
                        <a:rPr lang="en-IN" sz="2000" dirty="0">
                          <a:latin typeface="Times New Roman" pitchFamily="18" charset="0"/>
                          <a:cs typeface="Times New Roman" pitchFamily="18" charset="0"/>
                        </a:rPr>
                        <a:t>(BHT)</a:t>
                      </a:r>
                    </a:p>
                  </a:txBody>
                  <a:tcPr/>
                </a:tc>
                <a:tc>
                  <a:txBody>
                    <a:bodyPr/>
                    <a:lstStyle/>
                    <a:p>
                      <a:r>
                        <a:rPr lang="en-IN" sz="2000" dirty="0">
                          <a:latin typeface="Times New Roman" pitchFamily="18" charset="0"/>
                          <a:cs typeface="Times New Roman" pitchFamily="18" charset="0"/>
                        </a:rPr>
                        <a:t>Cysteine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sz="2000" dirty="0">
                          <a:latin typeface="Times New Roman" pitchFamily="18" charset="0"/>
                          <a:cs typeface="Times New Roman" pitchFamily="18" charset="0"/>
                        </a:rPr>
                        <a:t>Cysteine hydrochloride</a:t>
                      </a:r>
                    </a:p>
                    <a:p>
                      <a:endParaRPr lang="en-IN" sz="2000"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bl>
          </a:graphicData>
        </a:graphic>
      </p:graphicFrame>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3049" y="4124412"/>
            <a:ext cx="1743075" cy="2628900"/>
          </a:xfrm>
          <a:prstGeom prst="rect">
            <a:avLst/>
          </a:prstGeom>
        </p:spPr>
      </p:pic>
    </p:spTree>
    <p:extLst>
      <p:ext uri="{BB962C8B-B14F-4D97-AF65-F5344CB8AC3E}">
        <p14:creationId xmlns:p14="http://schemas.microsoft.com/office/powerpoint/2010/main" val="1219805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6571" y="652000"/>
            <a:ext cx="11703139" cy="3777622"/>
          </a:xfrm>
        </p:spPr>
        <p:txBody>
          <a:bodyPr>
            <a:noAutofit/>
          </a:bodyPr>
          <a:lstStyle/>
          <a:p>
            <a:pPr marL="0" indent="0">
              <a:buNone/>
            </a:pPr>
            <a:r>
              <a:rPr lang="en-IN" sz="2000" dirty="0">
                <a:solidFill>
                  <a:srgbClr val="FF0000"/>
                </a:solidFill>
                <a:latin typeface="Times New Roman" pitchFamily="18" charset="0"/>
                <a:cs typeface="Times New Roman" pitchFamily="18" charset="0"/>
              </a:rPr>
              <a:t>    </a:t>
            </a:r>
            <a:r>
              <a:rPr lang="en-IN" sz="2400" b="1" dirty="0">
                <a:solidFill>
                  <a:srgbClr val="FF0000"/>
                </a:solidFill>
                <a:latin typeface="Times New Roman" pitchFamily="18" charset="0"/>
                <a:cs typeface="Times New Roman" pitchFamily="18" charset="0"/>
              </a:rPr>
              <a:t>7) SWEETENING AGENTS:</a:t>
            </a:r>
          </a:p>
          <a:p>
            <a:pPr marL="0" indent="0">
              <a:buNone/>
            </a:pPr>
            <a:r>
              <a:rPr lang="en-IN" sz="2000" dirty="0">
                <a:latin typeface="Times New Roman" pitchFamily="18" charset="0"/>
                <a:cs typeface="Times New Roman" pitchFamily="18" charset="0"/>
              </a:rPr>
              <a:t>These agents are used to impart sweet taste to the formulation and to mask the disagreeable, bitter taste. Sucrose, sorbitol (Half Sweet than Sucrose, glycerine, Honey, Saccharin Sodium (300-550 times), Cyclamates (30 times sweeter than sucrose), Aspartame.</a:t>
            </a:r>
          </a:p>
          <a:p>
            <a:pPr marL="0" indent="0">
              <a:buNone/>
            </a:pPr>
            <a:r>
              <a:rPr lang="en-IN" sz="2000" dirty="0">
                <a:latin typeface="Times New Roman" pitchFamily="18" charset="0"/>
                <a:cs typeface="Times New Roman" pitchFamily="18" charset="0"/>
              </a:rPr>
              <a:t>   </a:t>
            </a:r>
          </a:p>
          <a:p>
            <a:pPr marL="0" indent="0">
              <a:buNone/>
            </a:pPr>
            <a:r>
              <a:rPr lang="en-IN" sz="2000" dirty="0">
                <a:latin typeface="Times New Roman" pitchFamily="18" charset="0"/>
                <a:cs typeface="Times New Roman" pitchFamily="18" charset="0"/>
              </a:rPr>
              <a:t>  </a:t>
            </a:r>
            <a:r>
              <a:rPr lang="en-IN" sz="2400" b="1" dirty="0">
                <a:solidFill>
                  <a:srgbClr val="FF0000"/>
                </a:solidFill>
                <a:latin typeface="Times New Roman" pitchFamily="18" charset="0"/>
                <a:cs typeface="Times New Roman" pitchFamily="18" charset="0"/>
              </a:rPr>
              <a:t>8)FLAVOURING AGENTS:</a:t>
            </a:r>
          </a:p>
          <a:p>
            <a:pPr marL="0" indent="0" algn="just">
              <a:buNone/>
            </a:pPr>
            <a:r>
              <a:rPr lang="en-IN" sz="2000" dirty="0">
                <a:latin typeface="Times New Roman" pitchFamily="18" charset="0"/>
                <a:cs typeface="Times New Roman" pitchFamily="18" charset="0"/>
              </a:rPr>
              <a:t>These are used to mask the unpleasant smell. Natural flavours like Citrus fruits (lemon and orange), Raspberry, strawberries, Vanilla, Anise, eucalyptus, mint, Cinnamon, peppermint, wintergreen were used for oral </a:t>
            </a:r>
            <a:r>
              <a:rPr lang="en-IN" sz="2000" dirty="0">
                <a:solidFill>
                  <a:srgbClr val="FF0066"/>
                </a:solidFill>
                <a:latin typeface="Times New Roman" pitchFamily="18" charset="0"/>
                <a:cs typeface="Times New Roman" pitchFamily="18" charset="0"/>
              </a:rPr>
              <a:t>internal preparations</a:t>
            </a:r>
            <a:r>
              <a:rPr lang="en-IN" sz="2000" dirty="0">
                <a:latin typeface="Times New Roman" pitchFamily="18" charset="0"/>
                <a:cs typeface="Times New Roman" pitchFamily="18" charset="0"/>
              </a:rPr>
              <a:t>, Jasmine, rose, lavender were used for </a:t>
            </a:r>
            <a:r>
              <a:rPr lang="en-IN" sz="2000" dirty="0">
                <a:solidFill>
                  <a:srgbClr val="FF0066"/>
                </a:solidFill>
                <a:latin typeface="Times New Roman" pitchFamily="18" charset="0"/>
                <a:cs typeface="Times New Roman" pitchFamily="18" charset="0"/>
              </a:rPr>
              <a:t>external preparations</a:t>
            </a:r>
            <a:r>
              <a:rPr lang="en-IN" sz="2000" dirty="0">
                <a:latin typeface="Times New Roman" pitchFamily="18" charset="0"/>
                <a:cs typeface="Times New Roman" pitchFamily="18" charset="0"/>
              </a:rPr>
              <a:t>.</a:t>
            </a:r>
          </a:p>
          <a:p>
            <a:pPr marL="0" indent="0">
              <a:buNone/>
            </a:pPr>
            <a:r>
              <a:rPr lang="en-IN" sz="2000" dirty="0">
                <a:latin typeface="Times New Roman" pitchFamily="18" charset="0"/>
                <a:cs typeface="Times New Roman" pitchFamily="18" charset="0"/>
              </a:rPr>
              <a:t>    </a:t>
            </a:r>
          </a:p>
          <a:p>
            <a:pPr marL="0" indent="0">
              <a:buNone/>
            </a:pPr>
            <a:r>
              <a:rPr lang="en-IN" sz="2000" dirty="0">
                <a:latin typeface="Times New Roman" pitchFamily="18" charset="0"/>
                <a:cs typeface="Times New Roman" pitchFamily="18" charset="0"/>
              </a:rPr>
              <a:t> </a:t>
            </a:r>
            <a:r>
              <a:rPr lang="en-IN" sz="2400" b="1" dirty="0">
                <a:solidFill>
                  <a:srgbClr val="FF0000"/>
                </a:solidFill>
                <a:latin typeface="Times New Roman" pitchFamily="18" charset="0"/>
                <a:cs typeface="Times New Roman" pitchFamily="18" charset="0"/>
              </a:rPr>
              <a:t>9)COLOURING AGENTS:</a:t>
            </a:r>
          </a:p>
          <a:p>
            <a:pPr marL="0" indent="0">
              <a:buNone/>
            </a:pPr>
            <a:r>
              <a:rPr lang="en-IN" sz="2000" dirty="0">
                <a:latin typeface="Times New Roman" pitchFamily="18" charset="0"/>
                <a:cs typeface="Times New Roman" pitchFamily="18" charset="0"/>
              </a:rPr>
              <a:t> Colouring agents are used to improve their </a:t>
            </a:r>
            <a:r>
              <a:rPr lang="en-IN" sz="2000" dirty="0">
                <a:solidFill>
                  <a:srgbClr val="FF0066"/>
                </a:solidFill>
                <a:latin typeface="Times New Roman" pitchFamily="18" charset="0"/>
                <a:cs typeface="Times New Roman" pitchFamily="18" charset="0"/>
              </a:rPr>
              <a:t>aesthetic appeal </a:t>
            </a:r>
            <a:r>
              <a:rPr lang="en-IN" sz="2000" dirty="0">
                <a:latin typeface="Times New Roman" pitchFamily="18" charset="0"/>
                <a:cs typeface="Times New Roman" pitchFamily="18" charset="0"/>
              </a:rPr>
              <a:t>and to </a:t>
            </a:r>
            <a:r>
              <a:rPr lang="en-IN" sz="2000" dirty="0">
                <a:solidFill>
                  <a:srgbClr val="FF0066"/>
                </a:solidFill>
                <a:latin typeface="Times New Roman" pitchFamily="18" charset="0"/>
                <a:cs typeface="Times New Roman" pitchFamily="18" charset="0"/>
              </a:rPr>
              <a:t>impart pleasing appearance, to increases their acceptability to patients.</a:t>
            </a:r>
          </a:p>
          <a:p>
            <a:pPr marL="0" indent="0">
              <a:buNone/>
            </a:pPr>
            <a:endParaRPr lang="en-IN" sz="2000" dirty="0">
              <a:latin typeface="Times New Roman" pitchFamily="18" charset="0"/>
              <a:cs typeface="Times New Roman" pitchFamily="18" charset="0"/>
            </a:endParaRPr>
          </a:p>
          <a:p>
            <a:pPr marL="0" indent="0" algn="just">
              <a:buNone/>
            </a:pPr>
            <a:endParaRPr lang="en-IN" sz="2000" dirty="0">
              <a:latin typeface="Times New Roman" pitchFamily="18" charset="0"/>
              <a:cs typeface="Times New Roman" pitchFamily="18" charset="0"/>
            </a:endParaRPr>
          </a:p>
          <a:p>
            <a:pPr marL="0" indent="0" algn="just">
              <a:buNone/>
            </a:pPr>
            <a:r>
              <a:rPr lang="en-IN" sz="2000" dirty="0">
                <a:latin typeface="Times New Roman" pitchFamily="18" charset="0"/>
                <a:cs typeface="Times New Roman" pitchFamily="18" charset="0"/>
              </a:rPr>
              <a:t> </a:t>
            </a:r>
          </a:p>
          <a:p>
            <a:endParaRPr lang="en-IN" sz="2000" dirty="0">
              <a:latin typeface="Times New Roman" pitchFamily="18" charset="0"/>
              <a:cs typeface="Times New Roman"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6507" y="0"/>
            <a:ext cx="1953203" cy="1249378"/>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6106" y="1901378"/>
            <a:ext cx="1844124" cy="1330710"/>
          </a:xfrm>
          <a:prstGeom prst="rect">
            <a:avLst/>
          </a:prstGeom>
        </p:spPr>
      </p:pic>
    </p:spTree>
    <p:extLst>
      <p:ext uri="{BB962C8B-B14F-4D97-AF65-F5344CB8AC3E}">
        <p14:creationId xmlns:p14="http://schemas.microsoft.com/office/powerpoint/2010/main" val="2094833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2143" y="-9823"/>
            <a:ext cx="11295840" cy="3777622"/>
          </a:xfrm>
        </p:spPr>
        <p:txBody>
          <a:bodyPr>
            <a:noAutofit/>
          </a:bodyPr>
          <a:lstStyle/>
          <a:p>
            <a:pPr marL="0" lvl="0" indent="0">
              <a:buNone/>
            </a:pPr>
            <a:endParaRPr lang="en-IN" sz="2000" dirty="0">
              <a:solidFill>
                <a:srgbClr val="FF0000"/>
              </a:solidFill>
              <a:latin typeface="Times New Roman" pitchFamily="18" charset="0"/>
              <a:cs typeface="Times New Roman" pitchFamily="18" charset="0"/>
            </a:endParaRPr>
          </a:p>
          <a:p>
            <a:pPr marL="0" lvl="0" indent="0">
              <a:buNone/>
            </a:pPr>
            <a:r>
              <a:rPr lang="en-IN" sz="2800" b="1" dirty="0">
                <a:solidFill>
                  <a:srgbClr val="9D139D"/>
                </a:solidFill>
                <a:latin typeface="Times New Roman" pitchFamily="18" charset="0"/>
                <a:cs typeface="Times New Roman" pitchFamily="18" charset="0"/>
              </a:rPr>
              <a:t>Synthetic colours</a:t>
            </a:r>
          </a:p>
          <a:p>
            <a:pPr marL="0" lvl="0" indent="0">
              <a:buNone/>
            </a:pPr>
            <a:r>
              <a:rPr lang="en-IN" sz="2000" dirty="0">
                <a:solidFill>
                  <a:srgbClr val="FF0000"/>
                </a:solidFill>
                <a:latin typeface="Times New Roman" pitchFamily="18" charset="0"/>
                <a:cs typeface="Times New Roman" pitchFamily="18" charset="0"/>
              </a:rPr>
              <a:t>1.FD &amp; C- </a:t>
            </a:r>
            <a:r>
              <a:rPr lang="en-IN" sz="2000" dirty="0">
                <a:latin typeface="Times New Roman" pitchFamily="18" charset="0"/>
                <a:cs typeface="Times New Roman" pitchFamily="18" charset="0"/>
              </a:rPr>
              <a:t>dyes which may legally be used in food, drugs and cosmetics </a:t>
            </a:r>
            <a:r>
              <a:rPr lang="en-IN" sz="2000" dirty="0" err="1">
                <a:latin typeface="Times New Roman" pitchFamily="18" charset="0"/>
                <a:cs typeface="Times New Roman" pitchFamily="18" charset="0"/>
              </a:rPr>
              <a:t>Fd</a:t>
            </a:r>
            <a:r>
              <a:rPr lang="en-IN" sz="2000" dirty="0">
                <a:latin typeface="Times New Roman" pitchFamily="18" charset="0"/>
                <a:cs typeface="Times New Roman" pitchFamily="18" charset="0"/>
              </a:rPr>
              <a:t> &amp;C Red no.3 (Erythrosine)</a:t>
            </a:r>
          </a:p>
          <a:p>
            <a:pPr marL="0" indent="0">
              <a:buNone/>
            </a:pPr>
            <a:r>
              <a:rPr lang="en-IN" sz="2000" dirty="0">
                <a:solidFill>
                  <a:srgbClr val="FF0000"/>
                </a:solidFill>
                <a:latin typeface="Times New Roman" pitchFamily="18" charset="0"/>
                <a:cs typeface="Times New Roman" pitchFamily="18" charset="0"/>
              </a:rPr>
              <a:t>FD &amp; C Yellow no.5 </a:t>
            </a:r>
            <a:r>
              <a:rPr lang="en-IN" sz="2000" dirty="0">
                <a:latin typeface="Times New Roman" pitchFamily="18" charset="0"/>
                <a:cs typeface="Times New Roman" pitchFamily="18" charset="0"/>
              </a:rPr>
              <a:t>(</a:t>
            </a:r>
            <a:r>
              <a:rPr lang="en-IN" sz="2000" dirty="0" err="1">
                <a:latin typeface="Times New Roman" pitchFamily="18" charset="0"/>
                <a:cs typeface="Times New Roman" pitchFamily="18" charset="0"/>
              </a:rPr>
              <a:t>tartazine</a:t>
            </a:r>
            <a:r>
              <a:rPr lang="en-IN" sz="2000" dirty="0">
                <a:latin typeface="Times New Roman" pitchFamily="18" charset="0"/>
                <a:cs typeface="Times New Roman" pitchFamily="18" charset="0"/>
              </a:rPr>
              <a:t>)</a:t>
            </a:r>
          </a:p>
          <a:p>
            <a:pPr marL="0" lvl="0" indent="0">
              <a:buNone/>
            </a:pPr>
            <a:r>
              <a:rPr lang="en-IN" sz="2000" dirty="0">
                <a:solidFill>
                  <a:srgbClr val="FF0000"/>
                </a:solidFill>
                <a:latin typeface="Times New Roman" pitchFamily="18" charset="0"/>
                <a:cs typeface="Times New Roman" pitchFamily="18" charset="0"/>
              </a:rPr>
              <a:t>2.D&amp;C-dyes</a:t>
            </a:r>
            <a:r>
              <a:rPr lang="en-IN" sz="2000" dirty="0">
                <a:latin typeface="Times New Roman" pitchFamily="18" charset="0"/>
                <a:cs typeface="Times New Roman" pitchFamily="18" charset="0"/>
              </a:rPr>
              <a:t> which may legally used in drugs and cosmetics</a:t>
            </a:r>
          </a:p>
          <a:p>
            <a:pPr marL="0" lvl="0" indent="0">
              <a:buNone/>
            </a:pPr>
            <a:r>
              <a:rPr lang="en-IN" sz="2000" dirty="0">
                <a:latin typeface="Times New Roman" pitchFamily="18" charset="0"/>
                <a:cs typeface="Times New Roman" pitchFamily="18" charset="0"/>
              </a:rPr>
              <a:t> D&amp;C Blue no.5 (indigo)</a:t>
            </a:r>
          </a:p>
          <a:p>
            <a:pPr marL="0" lvl="0" indent="0">
              <a:buNone/>
            </a:pPr>
            <a:r>
              <a:rPr lang="en-IN" sz="2000" dirty="0">
                <a:latin typeface="Times New Roman" pitchFamily="18" charset="0"/>
                <a:cs typeface="Times New Roman" pitchFamily="18" charset="0"/>
              </a:rPr>
              <a:t> D&amp;C Red no.22 (</a:t>
            </a:r>
            <a:r>
              <a:rPr lang="en-IN" sz="2000" dirty="0" err="1">
                <a:latin typeface="Times New Roman" pitchFamily="18" charset="0"/>
                <a:cs typeface="Times New Roman" pitchFamily="18" charset="0"/>
              </a:rPr>
              <a:t>Eosine</a:t>
            </a:r>
            <a:r>
              <a:rPr lang="en-IN" sz="2000" dirty="0">
                <a:latin typeface="Times New Roman" pitchFamily="18" charset="0"/>
                <a:cs typeface="Times New Roman" pitchFamily="18" charset="0"/>
              </a:rPr>
              <a:t>) </a:t>
            </a:r>
          </a:p>
          <a:p>
            <a:pPr marL="0" indent="0">
              <a:buNone/>
            </a:pPr>
            <a:r>
              <a:rPr lang="en-IN" sz="2000" dirty="0">
                <a:latin typeface="Times New Roman" pitchFamily="18" charset="0"/>
                <a:cs typeface="Times New Roman" pitchFamily="18" charset="0"/>
              </a:rPr>
              <a:t>D &amp; C yellow no.7 (Fluorescein) </a:t>
            </a:r>
          </a:p>
          <a:p>
            <a:pPr marL="0" indent="0">
              <a:buNone/>
            </a:pPr>
            <a:r>
              <a:rPr lang="en-IN" sz="2000" dirty="0">
                <a:solidFill>
                  <a:srgbClr val="FF0000"/>
                </a:solidFill>
                <a:latin typeface="Times New Roman" pitchFamily="18" charset="0"/>
                <a:cs typeface="Times New Roman" pitchFamily="18" charset="0"/>
              </a:rPr>
              <a:t>Natural colours:</a:t>
            </a:r>
          </a:p>
          <a:p>
            <a:pPr marL="0" indent="0">
              <a:buNone/>
            </a:pPr>
            <a:r>
              <a:rPr lang="en-IN" sz="2000" dirty="0">
                <a:latin typeface="Times New Roman" pitchFamily="18" charset="0"/>
                <a:cs typeface="Times New Roman" pitchFamily="18" charset="0"/>
              </a:rPr>
              <a:t> Vegetable colours-Chlorophyll, carotene.</a:t>
            </a:r>
          </a:p>
          <a:p>
            <a:pPr marL="0" indent="0">
              <a:buNone/>
            </a:pPr>
            <a:r>
              <a:rPr lang="en-IN" sz="2000" dirty="0">
                <a:latin typeface="Times New Roman" pitchFamily="18" charset="0"/>
                <a:cs typeface="Times New Roman" pitchFamily="18" charset="0"/>
              </a:rPr>
              <a:t> Animal colour- Cochineal</a:t>
            </a:r>
          </a:p>
          <a:p>
            <a:pPr marL="0" indent="0">
              <a:buNone/>
            </a:pPr>
            <a:r>
              <a:rPr lang="en-IN" sz="2000" dirty="0">
                <a:latin typeface="Times New Roman" pitchFamily="18" charset="0"/>
                <a:cs typeface="Times New Roman" pitchFamily="18" charset="0"/>
              </a:rPr>
              <a:t> Mineral colours- Titanium dioxide, ferric oxides </a:t>
            </a:r>
          </a:p>
          <a:p>
            <a:pPr marL="0" indent="0">
              <a:lnSpc>
                <a:spcPct val="120000"/>
              </a:lnSpc>
              <a:buNone/>
            </a:pPr>
            <a:endParaRPr lang="en-IN" sz="2000" dirty="0">
              <a:latin typeface="Times New Roman" pitchFamily="18" charset="0"/>
              <a:cs typeface="Times New Roman"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8812" y="1428475"/>
            <a:ext cx="2136618" cy="2437355"/>
          </a:xfrm>
          <a:prstGeom prst="rect">
            <a:avLst/>
          </a:prstGeom>
        </p:spPr>
      </p:pic>
    </p:spTree>
    <p:extLst>
      <p:ext uri="{BB962C8B-B14F-4D97-AF65-F5344CB8AC3E}">
        <p14:creationId xmlns:p14="http://schemas.microsoft.com/office/powerpoint/2010/main" val="2999008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C2A83-B116-E9A4-1D24-D55727309452}"/>
              </a:ext>
            </a:extLst>
          </p:cNvPr>
          <p:cNvSpPr>
            <a:spLocks noGrp="1"/>
          </p:cNvSpPr>
          <p:nvPr>
            <p:ph type="title"/>
          </p:nvPr>
        </p:nvSpPr>
        <p:spPr>
          <a:xfrm>
            <a:off x="629194" y="247559"/>
            <a:ext cx="10515600" cy="1325563"/>
          </a:xfrm>
        </p:spPr>
        <p:txBody>
          <a:bodyPr/>
          <a:lstStyle/>
          <a:p>
            <a:r>
              <a:rPr lang="en-IN" sz="4400" dirty="0">
                <a:solidFill>
                  <a:srgbClr val="FF0000"/>
                </a:solidFill>
                <a:latin typeface="Times New Roman" panose="02020603050405020304" pitchFamily="18" charset="0"/>
                <a:cs typeface="Times New Roman" panose="02020603050405020304" pitchFamily="18" charset="0"/>
              </a:rPr>
              <a:t>OBJECTIVES</a:t>
            </a:r>
            <a:endParaRPr lang="en-IN"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97FCF22-233C-809D-419E-D39437EE90BE}"/>
              </a:ext>
            </a:extLst>
          </p:cNvPr>
          <p:cNvSpPr>
            <a:spLocks noGrp="1"/>
          </p:cNvSpPr>
          <p:nvPr>
            <p:ph idx="1"/>
          </p:nvPr>
        </p:nvSpPr>
        <p:spPr>
          <a:xfrm>
            <a:off x="793955" y="1825625"/>
            <a:ext cx="10515600" cy="4351338"/>
          </a:xfrm>
        </p:spPr>
        <p:txBody>
          <a:bodyPr>
            <a:normAutofit/>
          </a:bodyPr>
          <a:lstStyle/>
          <a:p>
            <a:pPr marL="0" indent="0">
              <a:buNone/>
            </a:pPr>
            <a:r>
              <a:rPr lang="en-US" dirty="0">
                <a:latin typeface="Arial" panose="020B0604020202020204" pitchFamily="34" charset="0"/>
                <a:cs typeface="Arial" panose="020B0604020202020204" pitchFamily="34" charset="0"/>
              </a:rPr>
              <a:t>Objectives of this topics are:</a:t>
            </a:r>
          </a:p>
          <a:p>
            <a:pPr marL="0" indent="0">
              <a:buNone/>
            </a:pPr>
            <a:endParaRPr lang="en-IN" dirty="0">
              <a:latin typeface="Arial" panose="020B0604020202020204" pitchFamily="34" charset="0"/>
              <a:cs typeface="Arial" panose="020B0604020202020204" pitchFamily="34" charset="0"/>
            </a:endParaRPr>
          </a:p>
          <a:p>
            <a:pPr marL="0" indent="0">
              <a:buNone/>
            </a:pPr>
            <a:r>
              <a:rPr lang="en-IN" dirty="0">
                <a:latin typeface="Arial" panose="020B0604020202020204" pitchFamily="34" charset="0"/>
                <a:cs typeface="Arial" panose="020B0604020202020204" pitchFamily="34" charset="0"/>
              </a:rPr>
              <a:t>1. </a:t>
            </a:r>
            <a:r>
              <a:rPr lang="en-IN" dirty="0"/>
              <a:t>To understand the classification of liquid dosage forms.</a:t>
            </a:r>
            <a:endParaRPr lang="en-IN" dirty="0">
              <a:latin typeface="Arial" panose="020B0604020202020204" pitchFamily="34" charset="0"/>
              <a:cs typeface="Arial" panose="020B0604020202020204" pitchFamily="34" charset="0"/>
            </a:endParaRPr>
          </a:p>
          <a:p>
            <a:pPr marL="0" indent="0">
              <a:buNone/>
            </a:pPr>
            <a:endParaRPr lang="en-IN" dirty="0">
              <a:latin typeface="Arial" panose="020B0604020202020204" pitchFamily="34" charset="0"/>
              <a:cs typeface="Arial" panose="020B0604020202020204" pitchFamily="34" charset="0"/>
            </a:endParaRPr>
          </a:p>
          <a:p>
            <a:pPr marL="0" indent="0">
              <a:buNone/>
            </a:pPr>
            <a:r>
              <a:rPr lang="en-IN" dirty="0">
                <a:latin typeface="Arial" panose="020B0604020202020204" pitchFamily="34" charset="0"/>
                <a:cs typeface="Arial" panose="020B0604020202020204" pitchFamily="34" charset="0"/>
              </a:rPr>
              <a:t>2.</a:t>
            </a:r>
            <a:r>
              <a:rPr lang="en-IN" dirty="0"/>
              <a:t> To know the various excipients used in the preparation of liquid dosage form.</a:t>
            </a:r>
            <a:r>
              <a:rPr lang="en-IN"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2880731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5543" y="2133600"/>
            <a:ext cx="7677554" cy="3777622"/>
          </a:xfrm>
        </p:spPr>
        <p:txBody>
          <a:bodyPr>
            <a:normAutofit/>
          </a:bodyPr>
          <a:lstStyle/>
          <a:p>
            <a:pPr marL="0" indent="0" algn="ctr">
              <a:buNone/>
            </a:pPr>
            <a:r>
              <a:rPr lang="en-IN" sz="9600" b="1" dirty="0">
                <a:solidFill>
                  <a:srgbClr val="FF0066"/>
                </a:solidFill>
                <a:latin typeface="Algerian" panose="04020705040A02060702" pitchFamily="82" charset="0"/>
                <a:cs typeface="Times New Roman" panose="02020603050405020304" pitchFamily="18" charset="0"/>
              </a:rPr>
              <a:t>THANK    </a:t>
            </a:r>
          </a:p>
          <a:p>
            <a:pPr marL="0" indent="0" algn="ctr">
              <a:buNone/>
            </a:pPr>
            <a:r>
              <a:rPr lang="en-IN" sz="9600" b="1" dirty="0">
                <a:solidFill>
                  <a:srgbClr val="FF0066"/>
                </a:solidFill>
                <a:latin typeface="Algerian" panose="04020705040A02060702" pitchFamily="82" charset="0"/>
                <a:cs typeface="Times New Roman" panose="02020603050405020304" pitchFamily="18" charset="0"/>
              </a:rPr>
              <a:t>   YOU</a:t>
            </a:r>
            <a:r>
              <a:rPr lang="en-IN" sz="9600" b="1" spc="-200" dirty="0">
                <a:solidFill>
                  <a:srgbClr val="FF0066"/>
                </a:solidFill>
                <a:latin typeface="Algerian" panose="04020705040A02060702" pitchFamily="82" charset="0"/>
                <a:cs typeface="Times New Roman" panose="02020603050405020304" pitchFamily="18" charset="0"/>
              </a:rPr>
              <a:t> </a:t>
            </a:r>
            <a:endParaRPr lang="en-IN" sz="9600" dirty="0">
              <a:solidFill>
                <a:srgbClr val="FF0066"/>
              </a:solidFill>
              <a:latin typeface="Algerian" panose="04020705040A02060702" pitchFamily="82" charset="0"/>
            </a:endParaRPr>
          </a:p>
        </p:txBody>
      </p:sp>
    </p:spTree>
    <p:extLst>
      <p:ext uri="{BB962C8B-B14F-4D97-AF65-F5344CB8AC3E}">
        <p14:creationId xmlns:p14="http://schemas.microsoft.com/office/powerpoint/2010/main" val="13068585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conclusion</a:t>
            </a:r>
            <a:endParaRPr lang="en-IN" b="1" dirty="0">
              <a:solidFill>
                <a:srgbClr val="FF0000"/>
              </a:solidFill>
            </a:endParaRPr>
          </a:p>
        </p:txBody>
      </p:sp>
      <p:sp>
        <p:nvSpPr>
          <p:cNvPr id="3" name="Content Placeholder 2"/>
          <p:cNvSpPr>
            <a:spLocks noGrp="1"/>
          </p:cNvSpPr>
          <p:nvPr>
            <p:ph idx="1"/>
          </p:nvPr>
        </p:nvSpPr>
        <p:spPr/>
        <p:txBody>
          <a:bodyPr/>
          <a:lstStyle/>
          <a:p>
            <a:r>
              <a:rPr lang="en-US" dirty="0"/>
              <a:t>In todays class we all have completed with concept of the  classification and excipients used in the preparation of liquid dosage forms. </a:t>
            </a:r>
            <a:endParaRPr lang="en-IN" dirty="0"/>
          </a:p>
        </p:txBody>
      </p:sp>
    </p:spTree>
    <p:extLst>
      <p:ext uri="{BB962C8B-B14F-4D97-AF65-F5344CB8AC3E}">
        <p14:creationId xmlns:p14="http://schemas.microsoft.com/office/powerpoint/2010/main" val="2310252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91069" y="109182"/>
            <a:ext cx="11859904" cy="6523630"/>
          </a:xfrm>
        </p:spPr>
        <p:txBody>
          <a:bodyPr>
            <a:noAutofit/>
          </a:bodyPr>
          <a:lstStyle/>
          <a:p>
            <a:pPr marL="0" lvl="0" indent="0" algn="just">
              <a:buNone/>
            </a:pPr>
            <a:endParaRPr lang="en-IN" sz="2600" dirty="0">
              <a:solidFill>
                <a:schemeClr val="tx1"/>
              </a:solidFill>
              <a:latin typeface="Arial" panose="020B0604020202020204" pitchFamily="34" charset="0"/>
              <a:cs typeface="Arial" panose="020B0604020202020204" pitchFamily="34" charset="0"/>
            </a:endParaRPr>
          </a:p>
          <a:p>
            <a:pPr marL="0" lvl="0" indent="0" algn="just">
              <a:buNone/>
            </a:pPr>
            <a:endParaRPr lang="en-IN" sz="2600" dirty="0">
              <a:solidFill>
                <a:schemeClr val="tx1"/>
              </a:solidFill>
              <a:latin typeface="Arial" panose="020B0604020202020204" pitchFamily="34" charset="0"/>
              <a:cs typeface="Arial" panose="020B0604020202020204" pitchFamily="34" charset="0"/>
            </a:endParaRPr>
          </a:p>
          <a:p>
            <a:pPr marL="0" lvl="0" indent="0" algn="ctr">
              <a:buNone/>
            </a:pPr>
            <a:r>
              <a:rPr lang="en-IN" sz="3200" dirty="0">
                <a:solidFill>
                  <a:schemeClr val="tx1"/>
                </a:solidFill>
                <a:latin typeface="Arial" panose="020B0604020202020204" pitchFamily="34" charset="0"/>
                <a:cs typeface="Arial" panose="020B0604020202020204" pitchFamily="34" charset="0"/>
              </a:rPr>
              <a:t>Thanks for support and guidance:</a:t>
            </a:r>
          </a:p>
          <a:p>
            <a:pPr marL="0" lvl="0" indent="0" algn="ctr">
              <a:buNone/>
            </a:pPr>
            <a:endParaRPr lang="en-IN" sz="3200" b="1" dirty="0">
              <a:solidFill>
                <a:schemeClr val="tx1"/>
              </a:solidFill>
              <a:latin typeface="Arial" panose="020B0604020202020204" pitchFamily="34" charset="0"/>
              <a:cs typeface="Arial" panose="020B0604020202020204" pitchFamily="34" charset="0"/>
            </a:endParaRPr>
          </a:p>
          <a:p>
            <a:pPr marL="0" lvl="0" indent="0" algn="ctr">
              <a:buNone/>
            </a:pPr>
            <a:r>
              <a:rPr lang="en-IN" sz="3200" b="1" dirty="0">
                <a:solidFill>
                  <a:schemeClr val="tx1"/>
                </a:solidFill>
                <a:latin typeface="Arial" panose="020B0604020202020204" pitchFamily="34" charset="0"/>
                <a:cs typeface="Arial" panose="020B0604020202020204" pitchFamily="34" charset="0"/>
              </a:rPr>
              <a:t>Prof. (Dr</a:t>
            </a:r>
            <a:r>
              <a:rPr lang="en-IN" sz="3200" b="1" dirty="0">
                <a:latin typeface="Arial" panose="020B0604020202020204" pitchFamily="34" charset="0"/>
                <a:cs typeface="Arial" panose="020B0604020202020204" pitchFamily="34" charset="0"/>
              </a:rPr>
              <a:t>)</a:t>
            </a:r>
            <a:r>
              <a:rPr lang="en-IN" sz="3200" b="1" dirty="0">
                <a:solidFill>
                  <a:schemeClr val="tx1"/>
                </a:solidFill>
                <a:latin typeface="Arial" panose="020B0604020202020204" pitchFamily="34" charset="0"/>
                <a:cs typeface="Arial" panose="020B0604020202020204" pitchFamily="34" charset="0"/>
              </a:rPr>
              <a:t> </a:t>
            </a:r>
            <a:r>
              <a:rPr lang="en-IN" sz="3200" b="1" dirty="0" err="1">
                <a:solidFill>
                  <a:schemeClr val="tx1"/>
                </a:solidFill>
                <a:latin typeface="Arial" panose="020B0604020202020204" pitchFamily="34" charset="0"/>
                <a:cs typeface="Arial" panose="020B0604020202020204" pitchFamily="34" charset="0"/>
              </a:rPr>
              <a:t>Namdeo</a:t>
            </a:r>
            <a:r>
              <a:rPr lang="en-IN" sz="3200" b="1" dirty="0">
                <a:solidFill>
                  <a:schemeClr val="tx1"/>
                </a:solidFill>
                <a:latin typeface="Arial" panose="020B0604020202020204" pitchFamily="34" charset="0"/>
                <a:cs typeface="Arial" panose="020B0604020202020204" pitchFamily="34" charset="0"/>
              </a:rPr>
              <a:t> R. </a:t>
            </a:r>
            <a:r>
              <a:rPr lang="en-IN" sz="3200" b="1" dirty="0" err="1">
                <a:solidFill>
                  <a:schemeClr val="tx1"/>
                </a:solidFill>
                <a:latin typeface="Arial" panose="020B0604020202020204" pitchFamily="34" charset="0"/>
                <a:cs typeface="Arial" panose="020B0604020202020204" pitchFamily="34" charset="0"/>
              </a:rPr>
              <a:t>Jadhav</a:t>
            </a:r>
            <a:endParaRPr lang="en-IN" sz="3200" b="1" dirty="0">
              <a:solidFill>
                <a:schemeClr val="tx1"/>
              </a:solidFill>
              <a:latin typeface="Arial" panose="020B0604020202020204" pitchFamily="34" charset="0"/>
              <a:cs typeface="Arial" panose="020B0604020202020204" pitchFamily="34" charset="0"/>
            </a:endParaRPr>
          </a:p>
          <a:p>
            <a:pPr marL="0" lvl="0" indent="0" algn="ctr">
              <a:buNone/>
            </a:pPr>
            <a:r>
              <a:rPr lang="en-IN" sz="3200" dirty="0">
                <a:solidFill>
                  <a:schemeClr val="tx1"/>
                </a:solidFill>
                <a:latin typeface="Arial" panose="020B0604020202020204" pitchFamily="34" charset="0"/>
                <a:cs typeface="Arial" panose="020B0604020202020204" pitchFamily="34" charset="0"/>
              </a:rPr>
              <a:t>Dean, Krishna Institute of Pharmacy, </a:t>
            </a:r>
          </a:p>
          <a:p>
            <a:pPr marL="0" lvl="0" indent="0" algn="ctr">
              <a:buNone/>
            </a:pPr>
            <a:r>
              <a:rPr lang="en-IN" sz="3200" dirty="0">
                <a:solidFill>
                  <a:schemeClr val="tx1"/>
                </a:solidFill>
                <a:latin typeface="Arial" panose="020B0604020202020204" pitchFamily="34" charset="0"/>
                <a:cs typeface="Arial" panose="020B0604020202020204" pitchFamily="34" charset="0"/>
              </a:rPr>
              <a:t>Krishna Vishwa Vidyapeeth, </a:t>
            </a:r>
            <a:r>
              <a:rPr lang="en-IN" sz="3200" dirty="0" err="1">
                <a:solidFill>
                  <a:schemeClr val="tx1"/>
                </a:solidFill>
                <a:latin typeface="Arial" panose="020B0604020202020204" pitchFamily="34" charset="0"/>
                <a:cs typeface="Arial" panose="020B0604020202020204" pitchFamily="34" charset="0"/>
              </a:rPr>
              <a:t>Karad</a:t>
            </a:r>
            <a:endParaRPr lang="en-IN" sz="3200" dirty="0">
              <a:solidFill>
                <a:schemeClr val="tx1"/>
              </a:solidFill>
              <a:latin typeface="Arial" panose="020B0604020202020204" pitchFamily="34" charset="0"/>
              <a:cs typeface="Arial" panose="020B0604020202020204" pitchFamily="34" charset="0"/>
            </a:endParaRPr>
          </a:p>
          <a:p>
            <a:pPr marL="0" lvl="0" indent="0" algn="ctr">
              <a:buNone/>
            </a:pPr>
            <a:endParaRPr lang="en-IN" sz="3200" dirty="0">
              <a:solidFill>
                <a:schemeClr val="tx1"/>
              </a:solidFill>
              <a:latin typeface="Arial" panose="020B0604020202020204" pitchFamily="34" charset="0"/>
              <a:cs typeface="Arial" panose="020B0604020202020204" pitchFamily="34" charset="0"/>
            </a:endParaRPr>
          </a:p>
          <a:p>
            <a:pPr marL="0" lvl="0" indent="0" algn="ctr">
              <a:buNone/>
            </a:pPr>
            <a:r>
              <a:rPr lang="en-IN" sz="3200" b="1" dirty="0" err="1">
                <a:solidFill>
                  <a:schemeClr val="tx1"/>
                </a:solidFill>
                <a:latin typeface="Arial" panose="020B0604020202020204" pitchFamily="34" charset="0"/>
                <a:cs typeface="Arial" panose="020B0604020202020204" pitchFamily="34" charset="0"/>
              </a:rPr>
              <a:t>Dr.</a:t>
            </a:r>
            <a:r>
              <a:rPr lang="en-IN" sz="3200" b="1" dirty="0">
                <a:solidFill>
                  <a:schemeClr val="tx1"/>
                </a:solidFill>
                <a:latin typeface="Arial" panose="020B0604020202020204" pitchFamily="34" charset="0"/>
                <a:cs typeface="Arial" panose="020B0604020202020204" pitchFamily="34" charset="0"/>
              </a:rPr>
              <a:t> M. V. Ghorpade</a:t>
            </a:r>
          </a:p>
          <a:p>
            <a:pPr marL="0" lvl="0" indent="0" algn="ctr">
              <a:buNone/>
            </a:pPr>
            <a:r>
              <a:rPr lang="en-IN" sz="3200" dirty="0">
                <a:solidFill>
                  <a:schemeClr val="tx1"/>
                </a:solidFill>
                <a:latin typeface="Arial" panose="020B0604020202020204" pitchFamily="34" charset="0"/>
                <a:cs typeface="Arial" panose="020B0604020202020204" pitchFamily="34" charset="0"/>
              </a:rPr>
              <a:t>Registrar, </a:t>
            </a:r>
          </a:p>
          <a:p>
            <a:pPr marL="0" lvl="0" indent="0" algn="ctr">
              <a:buNone/>
            </a:pPr>
            <a:r>
              <a:rPr lang="en-IN" sz="3200" dirty="0">
                <a:solidFill>
                  <a:schemeClr val="tx1"/>
                </a:solidFill>
                <a:latin typeface="Arial" panose="020B0604020202020204" pitchFamily="34" charset="0"/>
                <a:cs typeface="Arial" panose="020B0604020202020204" pitchFamily="34" charset="0"/>
              </a:rPr>
              <a:t>Krishna Vishwa Vidyapeeth, </a:t>
            </a:r>
            <a:r>
              <a:rPr lang="en-IN" sz="3200" dirty="0" err="1">
                <a:solidFill>
                  <a:schemeClr val="tx1"/>
                </a:solidFill>
                <a:latin typeface="Arial" panose="020B0604020202020204" pitchFamily="34" charset="0"/>
                <a:cs typeface="Arial" panose="020B0604020202020204" pitchFamily="34" charset="0"/>
              </a:rPr>
              <a:t>Karad</a:t>
            </a:r>
            <a:endParaRPr lang="en-IN" sz="3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39993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91069" y="109182"/>
            <a:ext cx="11859904" cy="6523630"/>
          </a:xfrm>
        </p:spPr>
        <p:txBody>
          <a:bodyPr>
            <a:noAutofit/>
          </a:bodyPr>
          <a:lstStyle/>
          <a:p>
            <a:pPr marL="0" lvl="0" indent="0" algn="just">
              <a:buNone/>
            </a:pPr>
            <a:endParaRPr lang="en-IN" sz="2600" dirty="0">
              <a:solidFill>
                <a:schemeClr val="tx1"/>
              </a:solidFill>
              <a:latin typeface="Times New Roman" pitchFamily="18" charset="0"/>
              <a:cs typeface="Times New Roman" pitchFamily="18" charset="0"/>
            </a:endParaRPr>
          </a:p>
          <a:p>
            <a:pPr marL="0" lvl="0" indent="0" algn="just">
              <a:buNone/>
            </a:pPr>
            <a:endParaRPr lang="en-IN" sz="2600" dirty="0">
              <a:solidFill>
                <a:schemeClr val="tx1"/>
              </a:solidFill>
              <a:latin typeface="Times New Roman" pitchFamily="18" charset="0"/>
              <a:cs typeface="Times New Roman" pitchFamily="18" charset="0"/>
            </a:endParaRPr>
          </a:p>
          <a:p>
            <a:pPr marL="0" lvl="0" indent="0" algn="ctr">
              <a:buNone/>
            </a:pPr>
            <a:endParaRPr lang="en-IN" sz="3200" b="1" dirty="0">
              <a:solidFill>
                <a:schemeClr val="tx1"/>
              </a:solidFill>
              <a:latin typeface="Arial" panose="020B0604020202020204" pitchFamily="34" charset="0"/>
              <a:cs typeface="Arial" panose="020B0604020202020204" pitchFamily="34" charset="0"/>
            </a:endParaRPr>
          </a:p>
          <a:p>
            <a:pPr marL="0" lvl="0" indent="0" algn="ctr">
              <a:buNone/>
            </a:pPr>
            <a:r>
              <a:rPr lang="en-IN" sz="3200" dirty="0">
                <a:solidFill>
                  <a:schemeClr val="tx1"/>
                </a:solidFill>
                <a:latin typeface="Arial" panose="020B0604020202020204" pitchFamily="34" charset="0"/>
                <a:cs typeface="Arial" panose="020B0604020202020204" pitchFamily="34" charset="0"/>
              </a:rPr>
              <a:t>And above all</a:t>
            </a:r>
          </a:p>
          <a:p>
            <a:pPr marL="0" lvl="0" indent="0" algn="ctr">
              <a:buNone/>
            </a:pPr>
            <a:endParaRPr lang="en-IN" sz="3200" b="1" dirty="0">
              <a:solidFill>
                <a:schemeClr val="tx1"/>
              </a:solidFill>
              <a:latin typeface="Arial" panose="020B0604020202020204" pitchFamily="34" charset="0"/>
              <a:cs typeface="Arial" panose="020B0604020202020204" pitchFamily="34" charset="0"/>
            </a:endParaRPr>
          </a:p>
          <a:p>
            <a:pPr marL="0" lvl="0" indent="0" algn="ctr">
              <a:buNone/>
            </a:pPr>
            <a:r>
              <a:rPr lang="en-IN" sz="3200" b="1" dirty="0">
                <a:solidFill>
                  <a:schemeClr val="tx1"/>
                </a:solidFill>
                <a:latin typeface="Arial" panose="020B0604020202020204" pitchFamily="34" charset="0"/>
                <a:cs typeface="Arial" panose="020B0604020202020204" pitchFamily="34" charset="0"/>
              </a:rPr>
              <a:t>Hon. </a:t>
            </a:r>
            <a:r>
              <a:rPr lang="en-IN" sz="3200" b="1" dirty="0" err="1">
                <a:solidFill>
                  <a:schemeClr val="tx1"/>
                </a:solidFill>
                <a:latin typeface="Arial" panose="020B0604020202020204" pitchFamily="34" charset="0"/>
                <a:cs typeface="Arial" panose="020B0604020202020204" pitchFamily="34" charset="0"/>
              </a:rPr>
              <a:t>Dr.</a:t>
            </a:r>
            <a:r>
              <a:rPr lang="en-IN" sz="3200" b="1" dirty="0">
                <a:solidFill>
                  <a:schemeClr val="tx1"/>
                </a:solidFill>
                <a:latin typeface="Arial" panose="020B0604020202020204" pitchFamily="34" charset="0"/>
                <a:cs typeface="Arial" panose="020B0604020202020204" pitchFamily="34" charset="0"/>
              </a:rPr>
              <a:t> </a:t>
            </a:r>
            <a:r>
              <a:rPr lang="en-IN" sz="3200" b="1" dirty="0" err="1">
                <a:solidFill>
                  <a:schemeClr val="tx1"/>
                </a:solidFill>
                <a:latin typeface="Arial" panose="020B0604020202020204" pitchFamily="34" charset="0"/>
                <a:cs typeface="Arial" panose="020B0604020202020204" pitchFamily="34" charset="0"/>
              </a:rPr>
              <a:t>Sureshji</a:t>
            </a:r>
            <a:r>
              <a:rPr lang="en-IN" sz="3200" b="1" dirty="0">
                <a:solidFill>
                  <a:schemeClr val="tx1"/>
                </a:solidFill>
                <a:latin typeface="Arial" panose="020B0604020202020204" pitchFamily="34" charset="0"/>
                <a:cs typeface="Arial" panose="020B0604020202020204" pitchFamily="34" charset="0"/>
              </a:rPr>
              <a:t> </a:t>
            </a:r>
            <a:r>
              <a:rPr lang="en-IN" sz="3200" b="1" dirty="0" err="1">
                <a:solidFill>
                  <a:schemeClr val="tx1"/>
                </a:solidFill>
                <a:latin typeface="Arial" panose="020B0604020202020204" pitchFamily="34" charset="0"/>
                <a:cs typeface="Arial" panose="020B0604020202020204" pitchFamily="34" charset="0"/>
              </a:rPr>
              <a:t>Bhosale</a:t>
            </a:r>
            <a:endParaRPr lang="en-IN" sz="3200" b="1" dirty="0">
              <a:solidFill>
                <a:schemeClr val="tx1"/>
              </a:solidFill>
              <a:latin typeface="Arial" panose="020B0604020202020204" pitchFamily="34" charset="0"/>
              <a:cs typeface="Arial" panose="020B0604020202020204" pitchFamily="34" charset="0"/>
            </a:endParaRPr>
          </a:p>
          <a:p>
            <a:pPr marL="0" lvl="0" indent="0" algn="ctr">
              <a:buNone/>
            </a:pPr>
            <a:r>
              <a:rPr lang="en-IN" sz="3200" dirty="0">
                <a:solidFill>
                  <a:schemeClr val="tx1"/>
                </a:solidFill>
                <a:latin typeface="Arial" panose="020B0604020202020204" pitchFamily="34" charset="0"/>
                <a:cs typeface="Arial" panose="020B0604020202020204" pitchFamily="34" charset="0"/>
              </a:rPr>
              <a:t>Chancellor, KVV, </a:t>
            </a:r>
          </a:p>
          <a:p>
            <a:pPr marL="0" lvl="0" indent="0" algn="ctr">
              <a:buNone/>
            </a:pPr>
            <a:r>
              <a:rPr lang="en-IN" sz="3200" dirty="0">
                <a:solidFill>
                  <a:schemeClr val="tx1"/>
                </a:solidFill>
                <a:latin typeface="Arial" panose="020B0604020202020204" pitchFamily="34" charset="0"/>
                <a:cs typeface="Arial" panose="020B0604020202020204" pitchFamily="34" charset="0"/>
              </a:rPr>
              <a:t>Chairman, Krishna Charitable Trust, </a:t>
            </a:r>
            <a:r>
              <a:rPr lang="en-IN" sz="3200" dirty="0" err="1">
                <a:solidFill>
                  <a:schemeClr val="tx1"/>
                </a:solidFill>
                <a:latin typeface="Arial" panose="020B0604020202020204" pitchFamily="34" charset="0"/>
                <a:cs typeface="Arial" panose="020B0604020202020204" pitchFamily="34" charset="0"/>
              </a:rPr>
              <a:t>Karad</a:t>
            </a:r>
            <a:endParaRPr lang="en-IN" sz="3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70949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91069" y="109182"/>
            <a:ext cx="11859904" cy="6523630"/>
          </a:xfrm>
        </p:spPr>
        <p:txBody>
          <a:bodyPr>
            <a:noAutofit/>
          </a:bodyPr>
          <a:lstStyle/>
          <a:p>
            <a:pPr marL="0" lvl="0" indent="0" algn="just">
              <a:buNone/>
            </a:pPr>
            <a:endParaRPr lang="en-IN" sz="2600" dirty="0">
              <a:solidFill>
                <a:schemeClr val="tx1"/>
              </a:solidFill>
              <a:latin typeface="Arial" panose="020B0604020202020204" pitchFamily="34" charset="0"/>
              <a:cs typeface="Arial" panose="020B0604020202020204" pitchFamily="34" charset="0"/>
            </a:endParaRPr>
          </a:p>
          <a:p>
            <a:pPr marL="0" lvl="0" indent="0" algn="just">
              <a:buNone/>
            </a:pPr>
            <a:r>
              <a:rPr lang="en-IN" sz="2600" b="1" dirty="0">
                <a:solidFill>
                  <a:schemeClr val="tx1"/>
                </a:solidFill>
                <a:latin typeface="Arial" panose="020B0604020202020204" pitchFamily="34" charset="0"/>
                <a:cs typeface="Arial" panose="020B0604020202020204" pitchFamily="34" charset="0"/>
              </a:rPr>
              <a:t>END CREDITS</a:t>
            </a:r>
          </a:p>
          <a:p>
            <a:pPr marL="0" lvl="0" indent="0" algn="just">
              <a:buNone/>
            </a:pPr>
            <a:endParaRPr lang="en-IN" sz="2400" b="1" dirty="0">
              <a:solidFill>
                <a:schemeClr val="tx1"/>
              </a:solidFill>
              <a:latin typeface="Arial" panose="020B0604020202020204" pitchFamily="34" charset="0"/>
              <a:cs typeface="Arial" panose="020B0604020202020204" pitchFamily="34" charset="0"/>
            </a:endParaRPr>
          </a:p>
          <a:p>
            <a:pPr marL="0" lvl="0" indent="0" algn="just">
              <a:buNone/>
            </a:pPr>
            <a:r>
              <a:rPr lang="en-IN" sz="2400" b="1" dirty="0">
                <a:solidFill>
                  <a:schemeClr val="tx1"/>
                </a:solidFill>
                <a:latin typeface="Arial" panose="020B0604020202020204" pitchFamily="34" charset="0"/>
                <a:cs typeface="Arial" panose="020B0604020202020204" pitchFamily="34" charset="0"/>
              </a:rPr>
              <a:t>Concept, script and cast: </a:t>
            </a:r>
          </a:p>
          <a:p>
            <a:pPr marL="36900" indent="0">
              <a:buNone/>
            </a:pPr>
            <a:endParaRPr lang="en-US" sz="2400" b="1" dirty="0">
              <a:latin typeface="Arial" panose="020B0604020202020204" pitchFamily="34" charset="0"/>
              <a:cs typeface="Arial" panose="020B0604020202020204" pitchFamily="34" charset="0"/>
            </a:endParaRPr>
          </a:p>
          <a:p>
            <a:pPr marL="0" lvl="0" indent="0" algn="just">
              <a:buNone/>
            </a:pPr>
            <a:endParaRPr lang="en-IN" sz="2400" b="1" dirty="0">
              <a:solidFill>
                <a:schemeClr val="tx1"/>
              </a:solidFill>
              <a:latin typeface="Arial" panose="020B0604020202020204" pitchFamily="34" charset="0"/>
              <a:cs typeface="Arial" panose="020B0604020202020204" pitchFamily="34" charset="0"/>
            </a:endParaRPr>
          </a:p>
          <a:p>
            <a:pPr marL="0" lvl="0" indent="0" algn="just">
              <a:buNone/>
            </a:pPr>
            <a:r>
              <a:rPr lang="en-IN" sz="2400" b="1" dirty="0">
                <a:solidFill>
                  <a:schemeClr val="tx1"/>
                </a:solidFill>
                <a:latin typeface="Arial" panose="020B0604020202020204" pitchFamily="34" charset="0"/>
                <a:cs typeface="Arial" panose="020B0604020202020204" pitchFamily="34" charset="0"/>
              </a:rPr>
              <a:t>Location:</a:t>
            </a:r>
          </a:p>
          <a:p>
            <a:pPr marL="0" lvl="0" indent="0" algn="just">
              <a:buNone/>
            </a:pPr>
            <a:endParaRPr lang="en-IN" sz="2400" b="1" dirty="0">
              <a:latin typeface="Arial" panose="020B0604020202020204" pitchFamily="34" charset="0"/>
              <a:cs typeface="Arial" panose="020B0604020202020204" pitchFamily="34" charset="0"/>
            </a:endParaRPr>
          </a:p>
          <a:p>
            <a:pPr marL="0" lvl="0" indent="0" algn="just">
              <a:buNone/>
            </a:pPr>
            <a:r>
              <a:rPr lang="en-IN" sz="2400" b="1" dirty="0">
                <a:solidFill>
                  <a:schemeClr val="tx1"/>
                </a:solidFill>
                <a:latin typeface="Arial" panose="020B0604020202020204" pitchFamily="34" charset="0"/>
                <a:cs typeface="Arial" panose="020B0604020202020204" pitchFamily="34" charset="0"/>
              </a:rPr>
              <a:t>Graphics:</a:t>
            </a:r>
          </a:p>
          <a:p>
            <a:pPr marL="0" lvl="0" indent="0" algn="just">
              <a:buNone/>
            </a:pPr>
            <a:endParaRPr lang="en-IN" sz="2400" b="1" dirty="0">
              <a:solidFill>
                <a:schemeClr val="tx1"/>
              </a:solidFill>
              <a:latin typeface="Arial" panose="020B0604020202020204" pitchFamily="34" charset="0"/>
              <a:cs typeface="Arial" panose="020B0604020202020204" pitchFamily="34" charset="0"/>
            </a:endParaRPr>
          </a:p>
          <a:p>
            <a:pPr marL="0" lvl="0" indent="0" algn="just">
              <a:buNone/>
            </a:pPr>
            <a:r>
              <a:rPr lang="en-IN" sz="2400" b="1" dirty="0">
                <a:solidFill>
                  <a:schemeClr val="tx1"/>
                </a:solidFill>
                <a:latin typeface="Arial" panose="020B0604020202020204" pitchFamily="34" charset="0"/>
                <a:cs typeface="Arial" panose="020B0604020202020204" pitchFamily="34" charset="0"/>
              </a:rPr>
              <a:t>Narration:</a:t>
            </a:r>
          </a:p>
          <a:p>
            <a:pPr marL="0" lvl="0" indent="0" algn="just">
              <a:buNone/>
            </a:pPr>
            <a:endParaRPr lang="en-IN" sz="2400" b="1" dirty="0">
              <a:solidFill>
                <a:schemeClr val="tx1"/>
              </a:solidFill>
              <a:latin typeface="Arial" panose="020B0604020202020204" pitchFamily="34" charset="0"/>
              <a:cs typeface="Arial" panose="020B0604020202020204" pitchFamily="34" charset="0"/>
            </a:endParaRPr>
          </a:p>
          <a:p>
            <a:pPr marL="0" lvl="0" indent="0" algn="just">
              <a:buNone/>
            </a:pPr>
            <a:r>
              <a:rPr lang="en-IN" sz="2400" b="1" dirty="0">
                <a:solidFill>
                  <a:schemeClr val="tx1"/>
                </a:solidFill>
                <a:latin typeface="Arial" panose="020B0604020202020204" pitchFamily="34" charset="0"/>
                <a:cs typeface="Arial" panose="020B0604020202020204" pitchFamily="34" charset="0"/>
              </a:rPr>
              <a:t>Editor:</a:t>
            </a:r>
          </a:p>
          <a:p>
            <a:pPr marL="0" lvl="0" indent="0" algn="just">
              <a:buNone/>
            </a:pPr>
            <a:endParaRPr lang="en-IN" sz="24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513293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latin typeface="Times New Roman" panose="02020603050405020304" pitchFamily="18" charset="0"/>
                <a:cs typeface="Times New Roman" panose="02020603050405020304" pitchFamily="18" charset="0"/>
              </a:rPr>
              <a:t>INTRODUCTION</a:t>
            </a:r>
            <a:endParaRPr lang="en-IN"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4915" y="1566425"/>
            <a:ext cx="10829698" cy="3777622"/>
          </a:xfrm>
        </p:spPr>
        <p:txBody>
          <a:bodyPr>
            <a:noAutofit/>
          </a:bodyPr>
          <a:lstStyle/>
          <a:p>
            <a:pPr algn="just">
              <a:lnSpc>
                <a:spcPct val="200000"/>
              </a:lnSpc>
            </a:pPr>
            <a:r>
              <a:rPr lang="en-GB" sz="2000" dirty="0">
                <a:latin typeface="Times New Roman" panose="02020603050405020304" pitchFamily="18" charset="0"/>
                <a:cs typeface="Times New Roman" panose="02020603050405020304" pitchFamily="18" charset="0"/>
              </a:rPr>
              <a:t>Liquid form a dose of a chemical compound used as a drug or medication intended for administration or consumption. </a:t>
            </a:r>
          </a:p>
          <a:p>
            <a:pPr algn="just">
              <a:lnSpc>
                <a:spcPct val="200000"/>
              </a:lnSpc>
            </a:pPr>
            <a:r>
              <a:rPr lang="en-GB" sz="2000" dirty="0">
                <a:latin typeface="Times New Roman" panose="02020603050405020304" pitchFamily="18" charset="0"/>
                <a:cs typeface="Times New Roman" panose="02020603050405020304" pitchFamily="18" charset="0"/>
              </a:rPr>
              <a:t>May be administered systematically by mouth or injected, by using different techniques, into the skin, muscles, or veins. </a:t>
            </a:r>
          </a:p>
        </p:txBody>
      </p:sp>
    </p:spTree>
    <p:extLst>
      <p:ext uri="{BB962C8B-B14F-4D97-AF65-F5344CB8AC3E}">
        <p14:creationId xmlns:p14="http://schemas.microsoft.com/office/powerpoint/2010/main" val="2240795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4878" y="220275"/>
            <a:ext cx="10515600" cy="775608"/>
          </a:xfrm>
        </p:spPr>
        <p:txBody>
          <a:bodyPr>
            <a:normAutofit/>
          </a:bodyPr>
          <a:lstStyle/>
          <a:p>
            <a:r>
              <a:rPr lang="en-GB" sz="4000" dirty="0">
                <a:solidFill>
                  <a:srgbClr val="FF0000"/>
                </a:solidFill>
                <a:latin typeface="Times New Roman" pitchFamily="18" charset="0"/>
                <a:cs typeface="Times New Roman" pitchFamily="18" charset="0"/>
              </a:rPr>
              <a:t>Classification of liquid dosage form</a:t>
            </a:r>
            <a:endParaRPr lang="en-IN" sz="4000" dirty="0">
              <a:solidFill>
                <a:srgbClr val="FF0000"/>
              </a:solidFill>
              <a:latin typeface="Times New Roman" pitchFamily="18" charset="0"/>
              <a:cs typeface="Times New Roman" pitchFamily="18" charset="0"/>
            </a:endParaRPr>
          </a:p>
        </p:txBody>
      </p:sp>
      <p:pic>
        <p:nvPicPr>
          <p:cNvPr id="2050" name="Picture 2" descr="Image result for introduction to liquid dosage form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5686" y="881742"/>
            <a:ext cx="11615731" cy="58480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7065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95835"/>
            <a:ext cx="8911687" cy="1280890"/>
          </a:xfrm>
        </p:spPr>
        <p:txBody>
          <a:bodyPr/>
          <a:lstStyle/>
          <a:p>
            <a:r>
              <a:rPr lang="en-GB" dirty="0">
                <a:solidFill>
                  <a:srgbClr val="FF0000"/>
                </a:solidFill>
                <a:latin typeface="Times New Roman" panose="02020603050405020304" pitchFamily="18" charset="0"/>
                <a:cs typeface="Times New Roman" panose="02020603050405020304" pitchFamily="18" charset="0"/>
              </a:rPr>
              <a:t>ADVANTAGES</a:t>
            </a:r>
            <a:endParaRPr lang="en-IN"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13657" y="253932"/>
            <a:ext cx="10918371" cy="4351338"/>
          </a:xfrm>
        </p:spPr>
        <p:txBody>
          <a:bodyPr>
            <a:noAutofit/>
          </a:bodyPr>
          <a:lstStyle/>
          <a:p>
            <a:pPr marL="0" indent="0">
              <a:buNone/>
            </a:pPr>
            <a:endParaRPr lang="en-GB" sz="2000" dirty="0"/>
          </a:p>
          <a:p>
            <a:pPr marL="0" indent="0">
              <a:buNone/>
            </a:pPr>
            <a:r>
              <a:rPr lang="en-GB" sz="2000" dirty="0">
                <a:solidFill>
                  <a:srgbClr val="FF0000"/>
                </a:solidFill>
              </a:rPr>
              <a:t> </a:t>
            </a:r>
          </a:p>
          <a:p>
            <a:pPr marL="914400" indent="-914400">
              <a:buFont typeface="+mj-lt"/>
              <a:buAutoNum type="arabicPeriod"/>
            </a:pPr>
            <a:r>
              <a:rPr lang="en-GB" sz="2000" dirty="0">
                <a:latin typeface="Times New Roman" panose="02020603050405020304" pitchFamily="18" charset="0"/>
                <a:cs typeface="Times New Roman" panose="02020603050405020304" pitchFamily="18" charset="0"/>
              </a:rPr>
              <a:t>Better for patients who have </a:t>
            </a:r>
            <a:r>
              <a:rPr lang="en-GB" sz="2000" dirty="0">
                <a:solidFill>
                  <a:srgbClr val="FF0066"/>
                </a:solidFill>
                <a:latin typeface="Times New Roman" panose="02020603050405020304" pitchFamily="18" charset="0"/>
                <a:cs typeface="Times New Roman" panose="02020603050405020304" pitchFamily="18" charset="0"/>
              </a:rPr>
              <a:t>trouble swallowing </a:t>
            </a:r>
            <a:r>
              <a:rPr lang="en-GB" sz="2000" dirty="0">
                <a:latin typeface="Times New Roman" panose="02020603050405020304" pitchFamily="18" charset="0"/>
                <a:cs typeface="Times New Roman" panose="02020603050405020304" pitchFamily="18" charset="0"/>
              </a:rPr>
              <a:t>.</a:t>
            </a:r>
          </a:p>
          <a:p>
            <a:pPr marL="914400" indent="-914400">
              <a:buFont typeface="+mj-lt"/>
              <a:buAutoNum type="arabicPeriod"/>
            </a:pPr>
            <a:r>
              <a:rPr lang="en-GB" sz="2000" dirty="0">
                <a:latin typeface="Times New Roman" panose="02020603050405020304" pitchFamily="18" charset="0"/>
                <a:cs typeface="Times New Roman" panose="02020603050405020304" pitchFamily="18" charset="0"/>
              </a:rPr>
              <a:t>Faster </a:t>
            </a:r>
            <a:r>
              <a:rPr lang="en-GB" sz="2000" dirty="0">
                <a:solidFill>
                  <a:srgbClr val="FF0066"/>
                </a:solidFill>
                <a:latin typeface="Times New Roman" panose="02020603050405020304" pitchFamily="18" charset="0"/>
                <a:cs typeface="Times New Roman" panose="02020603050405020304" pitchFamily="18" charset="0"/>
              </a:rPr>
              <a:t>absorption</a:t>
            </a:r>
            <a:r>
              <a:rPr lang="en-GB" sz="2000" dirty="0">
                <a:latin typeface="Times New Roman" panose="02020603050405020304" pitchFamily="18" charset="0"/>
                <a:cs typeface="Times New Roman" panose="02020603050405020304" pitchFamily="18" charset="0"/>
              </a:rPr>
              <a:t> than solids.</a:t>
            </a:r>
          </a:p>
          <a:p>
            <a:pPr marL="914400" indent="-914400">
              <a:buFont typeface="+mj-lt"/>
              <a:buAutoNum type="arabicPeriod"/>
            </a:pPr>
            <a:r>
              <a:rPr lang="en-GB" sz="2000" dirty="0">
                <a:solidFill>
                  <a:srgbClr val="FF0066"/>
                </a:solidFill>
                <a:latin typeface="Times New Roman" panose="02020603050405020304" pitchFamily="18" charset="0"/>
                <a:cs typeface="Times New Roman" panose="02020603050405020304" pitchFamily="18" charset="0"/>
              </a:rPr>
              <a:t>More flexibility </a:t>
            </a:r>
            <a:r>
              <a:rPr lang="en-GB" sz="2000" dirty="0">
                <a:latin typeface="Times New Roman" panose="02020603050405020304" pitchFamily="18" charset="0"/>
                <a:cs typeface="Times New Roman" panose="02020603050405020304" pitchFamily="18" charset="0"/>
              </a:rPr>
              <a:t>in achieving the proper dosage of the medication.</a:t>
            </a:r>
          </a:p>
          <a:p>
            <a:pPr marL="914400" indent="-914400">
              <a:buFont typeface="+mj-lt"/>
              <a:buAutoNum type="arabicPeriod"/>
            </a:pPr>
            <a:r>
              <a:rPr lang="en-GB" sz="2000" dirty="0">
                <a:latin typeface="Times New Roman" panose="02020603050405020304" pitchFamily="18" charset="0"/>
                <a:cs typeface="Times New Roman" panose="02020603050405020304" pitchFamily="18" charset="0"/>
              </a:rPr>
              <a:t>The active agent is </a:t>
            </a:r>
            <a:r>
              <a:rPr lang="en-GB" sz="2000" dirty="0">
                <a:solidFill>
                  <a:srgbClr val="FF0066"/>
                </a:solidFill>
                <a:latin typeface="Times New Roman" panose="02020603050405020304" pitchFamily="18" charset="0"/>
                <a:cs typeface="Times New Roman" panose="02020603050405020304" pitchFamily="18" charset="0"/>
              </a:rPr>
              <a:t>homogeneously</a:t>
            </a:r>
            <a:r>
              <a:rPr lang="en-GB" sz="2000" dirty="0">
                <a:latin typeface="Times New Roman" panose="02020603050405020304" pitchFamily="18" charset="0"/>
                <a:cs typeface="Times New Roman" panose="02020603050405020304" pitchFamily="18" charset="0"/>
              </a:rPr>
              <a:t> dispensed throughout the product .</a:t>
            </a:r>
          </a:p>
          <a:p>
            <a:pPr marL="914400" indent="-914400">
              <a:buFont typeface="+mj-lt"/>
              <a:buAutoNum type="arabicPeriod"/>
            </a:pPr>
            <a:r>
              <a:rPr lang="en-GB" sz="2000" dirty="0">
                <a:latin typeface="Times New Roman" panose="02020603050405020304" pitchFamily="18" charset="0"/>
                <a:cs typeface="Times New Roman" panose="02020603050405020304" pitchFamily="18" charset="0"/>
              </a:rPr>
              <a:t>The active agent is in solution, and </a:t>
            </a:r>
            <a:r>
              <a:rPr lang="en-GB" sz="2000" dirty="0">
                <a:solidFill>
                  <a:srgbClr val="FF0066"/>
                </a:solidFill>
                <a:latin typeface="Times New Roman" panose="02020603050405020304" pitchFamily="18" charset="0"/>
                <a:cs typeface="Times New Roman" panose="02020603050405020304" pitchFamily="18" charset="0"/>
              </a:rPr>
              <a:t>does not need to undergo dissolution</a:t>
            </a:r>
            <a:r>
              <a:rPr lang="en-GB" sz="2000" dirty="0">
                <a:latin typeface="Times New Roman" panose="02020603050405020304" pitchFamily="18" charset="0"/>
                <a:cs typeface="Times New Roman" panose="02020603050405020304" pitchFamily="18" charset="0"/>
              </a:rPr>
              <a:t>: therefore, the </a:t>
            </a:r>
            <a:r>
              <a:rPr lang="en-GB" sz="2000" dirty="0">
                <a:solidFill>
                  <a:srgbClr val="FF0066"/>
                </a:solidFill>
                <a:latin typeface="Times New Roman" panose="02020603050405020304" pitchFamily="18" charset="0"/>
                <a:cs typeface="Times New Roman" panose="02020603050405020304" pitchFamily="18" charset="0"/>
              </a:rPr>
              <a:t>therapeutic response </a:t>
            </a:r>
            <a:r>
              <a:rPr lang="en-GB" sz="2000" dirty="0">
                <a:latin typeface="Times New Roman" panose="02020603050405020304" pitchFamily="18" charset="0"/>
                <a:cs typeface="Times New Roman" panose="02020603050405020304" pitchFamily="18" charset="0"/>
              </a:rPr>
              <a:t>is generally </a:t>
            </a:r>
            <a:r>
              <a:rPr lang="en-GB" sz="2000" dirty="0">
                <a:solidFill>
                  <a:srgbClr val="FF0066"/>
                </a:solidFill>
                <a:latin typeface="Times New Roman" panose="02020603050405020304" pitchFamily="18" charset="0"/>
                <a:cs typeface="Times New Roman" panose="02020603050405020304" pitchFamily="18" charset="0"/>
              </a:rPr>
              <a:t>faster</a:t>
            </a:r>
            <a:r>
              <a:rPr lang="en-GB" sz="2000" dirty="0">
                <a:latin typeface="Times New Roman" panose="02020603050405020304" pitchFamily="18" charset="0"/>
                <a:cs typeface="Times New Roman" panose="02020603050405020304" pitchFamily="18" charset="0"/>
              </a:rPr>
              <a:t> than solid dosage form like tablet or capsule .</a:t>
            </a:r>
          </a:p>
          <a:p>
            <a:pPr marL="914400" indent="-914400">
              <a:buFont typeface="+mj-lt"/>
              <a:buAutoNum type="arabicPeriod"/>
            </a:pPr>
            <a:r>
              <a:rPr lang="en-GB" sz="2000" dirty="0">
                <a:latin typeface="Times New Roman" panose="02020603050405020304" pitchFamily="18" charset="0"/>
                <a:cs typeface="Times New Roman" panose="02020603050405020304" pitchFamily="18" charset="0"/>
              </a:rPr>
              <a:t>The dose of the active agent is </a:t>
            </a:r>
            <a:r>
              <a:rPr lang="en-GB" sz="2000" dirty="0">
                <a:solidFill>
                  <a:srgbClr val="FF0066"/>
                </a:solidFill>
                <a:latin typeface="Times New Roman" panose="02020603050405020304" pitchFamily="18" charset="0"/>
                <a:cs typeface="Times New Roman" panose="02020603050405020304" pitchFamily="18" charset="0"/>
              </a:rPr>
              <a:t>easily and conveniently adjusted </a:t>
            </a:r>
            <a:r>
              <a:rPr lang="en-GB" sz="2000" dirty="0">
                <a:latin typeface="Times New Roman" panose="02020603050405020304" pitchFamily="18" charset="0"/>
                <a:cs typeface="Times New Roman" panose="02020603050405020304" pitchFamily="18" charset="0"/>
              </a:rPr>
              <a:t>by measuring a different volume .</a:t>
            </a:r>
          </a:p>
          <a:p>
            <a:pPr marL="914400" indent="-914400">
              <a:buFont typeface="+mj-lt"/>
              <a:buAutoNum type="arabicPeriod"/>
            </a:pPr>
            <a:r>
              <a:rPr lang="en-GB" sz="2000" dirty="0">
                <a:solidFill>
                  <a:srgbClr val="FF0066"/>
                </a:solidFill>
                <a:latin typeface="Times New Roman" panose="02020603050405020304" pitchFamily="18" charset="0"/>
                <a:cs typeface="Times New Roman" panose="02020603050405020304" pitchFamily="18" charset="0"/>
              </a:rPr>
              <a:t>Solution may be swallowed by patients</a:t>
            </a:r>
            <a:r>
              <a:rPr lang="en-GB" sz="2000" dirty="0">
                <a:latin typeface="Times New Roman" panose="02020603050405020304" pitchFamily="18" charset="0"/>
                <a:cs typeface="Times New Roman" panose="02020603050405020304" pitchFamily="18" charset="0"/>
              </a:rPr>
              <a:t>, who have difficulty taking tablets or capsules, as might be the case with </a:t>
            </a:r>
            <a:r>
              <a:rPr lang="en-GB" sz="2000" dirty="0">
                <a:solidFill>
                  <a:srgbClr val="FF0066"/>
                </a:solidFill>
                <a:latin typeface="Times New Roman" panose="02020603050405020304" pitchFamily="18" charset="0"/>
                <a:cs typeface="Times New Roman" panose="02020603050405020304" pitchFamily="18" charset="0"/>
              </a:rPr>
              <a:t>paediatric or geriatric patients</a:t>
            </a:r>
            <a:r>
              <a:rPr lang="en-GB" sz="2000" dirty="0">
                <a:latin typeface="Times New Roman" panose="02020603050405020304" pitchFamily="18" charset="0"/>
                <a:cs typeface="Times New Roman" panose="02020603050405020304" pitchFamily="18" charset="0"/>
              </a:rPr>
              <a:t>.</a:t>
            </a:r>
          </a:p>
          <a:p>
            <a:pPr marL="914400" indent="-914400">
              <a:buFont typeface="+mj-lt"/>
              <a:buAutoNum type="arabicPeriod"/>
            </a:pPr>
            <a:r>
              <a:rPr lang="en-GB" sz="2000" dirty="0">
                <a:latin typeface="Times New Roman" panose="02020603050405020304" pitchFamily="18" charset="0"/>
                <a:cs typeface="Times New Roman" panose="02020603050405020304" pitchFamily="18" charset="0"/>
              </a:rPr>
              <a:t> Drugs such as </a:t>
            </a:r>
            <a:r>
              <a:rPr lang="en-GB" sz="2000" dirty="0">
                <a:solidFill>
                  <a:srgbClr val="FF0066"/>
                </a:solidFill>
                <a:latin typeface="Times New Roman" panose="02020603050405020304" pitchFamily="18" charset="0"/>
                <a:cs typeface="Times New Roman" panose="02020603050405020304" pitchFamily="18" charset="0"/>
              </a:rPr>
              <a:t>potassium chloride </a:t>
            </a:r>
            <a:r>
              <a:rPr lang="en-GB" sz="2000" dirty="0">
                <a:latin typeface="Times New Roman" panose="02020603050405020304" pitchFamily="18" charset="0"/>
                <a:cs typeface="Times New Roman" panose="02020603050405020304" pitchFamily="18" charset="0"/>
              </a:rPr>
              <a:t>that may cause </a:t>
            </a:r>
            <a:r>
              <a:rPr lang="en-GB" sz="2000" dirty="0">
                <a:solidFill>
                  <a:srgbClr val="FF0066"/>
                </a:solidFill>
                <a:latin typeface="Times New Roman" panose="02020603050405020304" pitchFamily="18" charset="0"/>
                <a:cs typeface="Times New Roman" panose="02020603050405020304" pitchFamily="18" charset="0"/>
              </a:rPr>
              <a:t>ulceration </a:t>
            </a:r>
            <a:r>
              <a:rPr lang="en-GB" sz="2000" dirty="0">
                <a:latin typeface="Times New Roman" panose="02020603050405020304" pitchFamily="18" charset="0"/>
                <a:cs typeface="Times New Roman" panose="02020603050405020304" pitchFamily="18" charset="0"/>
              </a:rPr>
              <a:t>to the mucosa in a tablet formulation avoid this side effect when present in solution . </a:t>
            </a:r>
          </a:p>
          <a:p>
            <a:pPr marL="914400" indent="-914400">
              <a:buFont typeface="+mj-lt"/>
              <a:buAutoNum type="arabicPeriod"/>
            </a:pPr>
            <a:r>
              <a:rPr lang="en-GB" sz="2000" dirty="0">
                <a:latin typeface="Times New Roman" panose="02020603050405020304" pitchFamily="18" charset="0"/>
                <a:cs typeface="Times New Roman" panose="02020603050405020304" pitchFamily="18" charset="0"/>
              </a:rPr>
              <a:t> </a:t>
            </a:r>
            <a:r>
              <a:rPr lang="en-GB" sz="2000" dirty="0">
                <a:solidFill>
                  <a:srgbClr val="FF0066"/>
                </a:solidFill>
                <a:latin typeface="Times New Roman" panose="02020603050405020304" pitchFamily="18" charset="0"/>
                <a:cs typeface="Times New Roman" panose="02020603050405020304" pitchFamily="18" charset="0"/>
              </a:rPr>
              <a:t>Bitter and unpleasant </a:t>
            </a:r>
            <a:r>
              <a:rPr lang="en-GB" sz="2000" dirty="0">
                <a:latin typeface="Times New Roman" panose="02020603050405020304" pitchFamily="18" charset="0"/>
                <a:cs typeface="Times New Roman" panose="02020603050405020304" pitchFamily="18" charset="0"/>
              </a:rPr>
              <a:t>drugs can be given in sweetened, </a:t>
            </a:r>
            <a:r>
              <a:rPr lang="en-GB" sz="2000" dirty="0" err="1">
                <a:latin typeface="Times New Roman" panose="02020603050405020304" pitchFamily="18" charset="0"/>
                <a:cs typeface="Times New Roman" panose="02020603050405020304" pitchFamily="18" charset="0"/>
              </a:rPr>
              <a:t>colored</a:t>
            </a:r>
            <a:r>
              <a:rPr lang="en-GB" sz="2000" dirty="0">
                <a:latin typeface="Times New Roman" panose="02020603050405020304" pitchFamily="18" charset="0"/>
                <a:cs typeface="Times New Roman" panose="02020603050405020304" pitchFamily="18" charset="0"/>
              </a:rPr>
              <a:t> and </a:t>
            </a:r>
            <a:r>
              <a:rPr lang="en-GB" sz="2000" dirty="0" err="1">
                <a:latin typeface="Times New Roman" panose="02020603050405020304" pitchFamily="18" charset="0"/>
                <a:cs typeface="Times New Roman" panose="02020603050405020304" pitchFamily="18" charset="0"/>
              </a:rPr>
              <a:t>flavored</a:t>
            </a:r>
            <a:r>
              <a:rPr lang="en-GB" sz="2000" dirty="0">
                <a:latin typeface="Times New Roman" panose="02020603050405020304" pitchFamily="18" charset="0"/>
                <a:cs typeface="Times New Roman" panose="02020603050405020304" pitchFamily="18" charset="0"/>
              </a:rPr>
              <a:t> vehicles .</a:t>
            </a:r>
          </a:p>
          <a:p>
            <a:pPr marL="914400" indent="-914400">
              <a:buFont typeface="+mj-lt"/>
              <a:buAutoNum type="arabicPeriod"/>
            </a:pPr>
            <a:r>
              <a:rPr lang="en-GB" sz="2000" dirty="0">
                <a:solidFill>
                  <a:srgbClr val="FF0066"/>
                </a:solidFill>
                <a:latin typeface="Times New Roman" panose="02020603050405020304" pitchFamily="18" charset="0"/>
                <a:cs typeface="Times New Roman" panose="02020603050405020304" pitchFamily="18" charset="0"/>
              </a:rPr>
              <a:t> Hygroscopic and deliquescent medicaments </a:t>
            </a:r>
            <a:r>
              <a:rPr lang="en-GB" sz="2000" dirty="0">
                <a:latin typeface="Times New Roman" panose="02020603050405020304" pitchFamily="18" charset="0"/>
                <a:cs typeface="Times New Roman" panose="02020603050405020304" pitchFamily="18" charset="0"/>
              </a:rPr>
              <a:t>which are </a:t>
            </a:r>
            <a:r>
              <a:rPr lang="en-GB" sz="2000" dirty="0">
                <a:solidFill>
                  <a:srgbClr val="FF0066"/>
                </a:solidFill>
                <a:latin typeface="Times New Roman" panose="02020603050405020304" pitchFamily="18" charset="0"/>
                <a:cs typeface="Times New Roman" panose="02020603050405020304" pitchFamily="18" charset="0"/>
              </a:rPr>
              <a:t>not suitably dispensed </a:t>
            </a:r>
            <a:r>
              <a:rPr lang="en-GB" sz="2000" dirty="0">
                <a:latin typeface="Times New Roman" panose="02020603050405020304" pitchFamily="18" charset="0"/>
                <a:cs typeface="Times New Roman" panose="02020603050405020304" pitchFamily="18" charset="0"/>
              </a:rPr>
              <a:t>in solid dosage form can easily be given in liquid dosage form. </a:t>
            </a:r>
          </a:p>
          <a:p>
            <a:pPr marL="0" indent="0">
              <a:buNone/>
            </a:pPr>
            <a:endParaRPr lang="en-IN" sz="2000" dirty="0">
              <a:latin typeface="Times New Roman" panose="02020603050405020304" pitchFamily="18" charset="0"/>
              <a:cs typeface="Times New Roman" panose="02020603050405020304" pitchFamily="18" charset="0"/>
            </a:endParaRPr>
          </a:p>
          <a:p>
            <a:pPr marL="914400" indent="-914400">
              <a:buFont typeface="+mj-lt"/>
              <a:buAutoNum type="arabicPeriod"/>
            </a:pPr>
            <a:endParaRPr lang="en-GB"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6141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9925" y="137960"/>
            <a:ext cx="8911687" cy="1280890"/>
          </a:xfrm>
        </p:spPr>
        <p:txBody>
          <a:bodyPr/>
          <a:lstStyle/>
          <a:p>
            <a:r>
              <a:rPr lang="en-GB" dirty="0">
                <a:solidFill>
                  <a:srgbClr val="FF0000"/>
                </a:solidFill>
                <a:latin typeface="Times New Roman" panose="02020603050405020304" pitchFamily="18" charset="0"/>
                <a:cs typeface="Times New Roman" panose="02020603050405020304" pitchFamily="18" charset="0"/>
              </a:rPr>
              <a:t>DISADVANTAGES</a:t>
            </a:r>
            <a:endParaRPr lang="en-IN" dirty="0"/>
          </a:p>
        </p:txBody>
      </p:sp>
      <p:sp>
        <p:nvSpPr>
          <p:cNvPr id="3" name="Content Placeholder 2"/>
          <p:cNvSpPr>
            <a:spLocks noGrp="1"/>
          </p:cNvSpPr>
          <p:nvPr>
            <p:ph idx="1"/>
          </p:nvPr>
        </p:nvSpPr>
        <p:spPr>
          <a:xfrm>
            <a:off x="293914" y="1045028"/>
            <a:ext cx="11337686" cy="4217509"/>
          </a:xfrm>
        </p:spPr>
        <p:txBody>
          <a:bodyPr>
            <a:noAutofit/>
          </a:bodyPr>
          <a:lstStyle/>
          <a:p>
            <a:pPr marL="514350" indent="-514350">
              <a:buFont typeface="+mj-lt"/>
              <a:buAutoNum type="arabicPeriod"/>
            </a:pPr>
            <a:endParaRPr lang="en-GB" sz="2000" dirty="0">
              <a:solidFill>
                <a:srgbClr val="FF0000"/>
              </a:solidFill>
              <a:latin typeface="Times New Roman" panose="02020603050405020304" pitchFamily="18" charset="0"/>
              <a:cs typeface="Times New Roman" panose="02020603050405020304" pitchFamily="18" charset="0"/>
            </a:endParaRPr>
          </a:p>
          <a:p>
            <a:pPr marL="342900" indent="-342900" algn="just">
              <a:buFont typeface="+mj-lt"/>
              <a:buAutoNum type="arabicPeriod"/>
            </a:pPr>
            <a:r>
              <a:rPr lang="en-GB" sz="2000" dirty="0">
                <a:latin typeface="Times New Roman" panose="02020603050405020304" pitchFamily="18" charset="0"/>
                <a:cs typeface="Times New Roman" panose="02020603050405020304" pitchFamily="18" charset="0"/>
              </a:rPr>
              <a:t>The active ingredients, when present in solution, are usually more susceptible to </a:t>
            </a:r>
            <a:r>
              <a:rPr lang="en-GB" sz="2000" dirty="0">
                <a:solidFill>
                  <a:srgbClr val="7030A0"/>
                </a:solidFill>
                <a:latin typeface="Times New Roman" panose="02020603050405020304" pitchFamily="18" charset="0"/>
                <a:cs typeface="Times New Roman" panose="02020603050405020304" pitchFamily="18" charset="0"/>
              </a:rPr>
              <a:t>chemical degradation</a:t>
            </a:r>
            <a:r>
              <a:rPr lang="en-GB" sz="2000" dirty="0">
                <a:latin typeface="Times New Roman" panose="02020603050405020304" pitchFamily="18" charset="0"/>
                <a:cs typeface="Times New Roman" panose="02020603050405020304" pitchFamily="18" charset="0"/>
              </a:rPr>
              <a:t>, particularly hydrolysis, than when they are in a solid dosage form. </a:t>
            </a:r>
          </a:p>
          <a:p>
            <a:pPr marL="342900" indent="-342900" algn="just">
              <a:buFont typeface="+mj-lt"/>
              <a:buAutoNum type="arabicPeriod"/>
            </a:pPr>
            <a:r>
              <a:rPr lang="en-GB" sz="2000" dirty="0">
                <a:latin typeface="Times New Roman" panose="02020603050405020304" pitchFamily="18" charset="0"/>
                <a:cs typeface="Times New Roman" panose="02020603050405020304" pitchFamily="18" charset="0"/>
              </a:rPr>
              <a:t> The </a:t>
            </a:r>
            <a:r>
              <a:rPr lang="en-GB" sz="2000" dirty="0">
                <a:solidFill>
                  <a:srgbClr val="7030A0"/>
                </a:solidFill>
                <a:latin typeface="Times New Roman" panose="02020603050405020304" pitchFamily="18" charset="0"/>
                <a:cs typeface="Times New Roman" panose="02020603050405020304" pitchFamily="18" charset="0"/>
              </a:rPr>
              <a:t>shelf-life</a:t>
            </a:r>
            <a:r>
              <a:rPr lang="en-GB" sz="2000" dirty="0">
                <a:latin typeface="Times New Roman" panose="02020603050405020304" pitchFamily="18" charset="0"/>
                <a:cs typeface="Times New Roman" panose="02020603050405020304" pitchFamily="18" charset="0"/>
              </a:rPr>
              <a:t> of a liquid dosage form is often </a:t>
            </a:r>
            <a:r>
              <a:rPr lang="en-GB" sz="2000" dirty="0">
                <a:solidFill>
                  <a:srgbClr val="7030A0"/>
                </a:solidFill>
                <a:latin typeface="Times New Roman" panose="02020603050405020304" pitchFamily="18" charset="0"/>
                <a:cs typeface="Times New Roman" panose="02020603050405020304" pitchFamily="18" charset="0"/>
              </a:rPr>
              <a:t>much shorter </a:t>
            </a:r>
            <a:r>
              <a:rPr lang="en-GB" sz="2000" dirty="0">
                <a:latin typeface="Times New Roman" panose="02020603050405020304" pitchFamily="18" charset="0"/>
                <a:cs typeface="Times New Roman" panose="02020603050405020304" pitchFamily="18" charset="0"/>
              </a:rPr>
              <a:t>than that of the corresponding solid preparation.</a:t>
            </a:r>
          </a:p>
          <a:p>
            <a:pPr marL="342900" indent="-342900" algn="just">
              <a:buFont typeface="+mj-lt"/>
              <a:buAutoNum type="arabicPeriod"/>
            </a:pPr>
            <a:r>
              <a:rPr lang="en-GB" sz="2000" dirty="0">
                <a:latin typeface="Times New Roman" panose="02020603050405020304" pitchFamily="18" charset="0"/>
                <a:cs typeface="Times New Roman" panose="02020603050405020304" pitchFamily="18" charset="0"/>
              </a:rPr>
              <a:t>Solution often provides suitable media for the </a:t>
            </a:r>
            <a:r>
              <a:rPr lang="en-GB" sz="2000" dirty="0">
                <a:solidFill>
                  <a:srgbClr val="7030A0"/>
                </a:solidFill>
                <a:latin typeface="Times New Roman" panose="02020603050405020304" pitchFamily="18" charset="0"/>
                <a:cs typeface="Times New Roman" panose="02020603050405020304" pitchFamily="18" charset="0"/>
              </a:rPr>
              <a:t>growth of microorganism </a:t>
            </a:r>
            <a:r>
              <a:rPr lang="en-GB" sz="2000" dirty="0">
                <a:latin typeface="Times New Roman" panose="02020603050405020304" pitchFamily="18" charset="0"/>
                <a:cs typeface="Times New Roman" panose="02020603050405020304" pitchFamily="18" charset="0"/>
              </a:rPr>
              <a:t>and may therefore require the incorporation of a preservative .</a:t>
            </a:r>
          </a:p>
          <a:p>
            <a:pPr marL="342900" indent="-342900" algn="just">
              <a:buFont typeface="+mj-lt"/>
              <a:buAutoNum type="arabicPeriod"/>
            </a:pPr>
            <a:r>
              <a:rPr lang="en-GB" sz="2000" dirty="0">
                <a:latin typeface="Times New Roman" panose="02020603050405020304" pitchFamily="18" charset="0"/>
                <a:cs typeface="Times New Roman" panose="02020603050405020304" pitchFamily="18" charset="0"/>
              </a:rPr>
              <a:t>Liquids are </a:t>
            </a:r>
            <a:r>
              <a:rPr lang="en-GB" sz="2000" dirty="0">
                <a:solidFill>
                  <a:srgbClr val="7030A0"/>
                </a:solidFill>
                <a:latin typeface="Times New Roman" panose="02020603050405020304" pitchFamily="18" charset="0"/>
                <a:cs typeface="Times New Roman" panose="02020603050405020304" pitchFamily="18" charset="0"/>
              </a:rPr>
              <a:t>bulky</a:t>
            </a:r>
            <a:r>
              <a:rPr lang="en-GB" sz="2000" dirty="0">
                <a:latin typeface="Times New Roman" panose="02020603050405020304" pitchFamily="18" charset="0"/>
                <a:cs typeface="Times New Roman" panose="02020603050405020304" pitchFamily="18" charset="0"/>
              </a:rPr>
              <a:t> and therefore inconvenient to transport and store .</a:t>
            </a:r>
          </a:p>
          <a:p>
            <a:pPr marL="342900" indent="-342900" algn="just">
              <a:buFont typeface="+mj-lt"/>
              <a:buAutoNum type="arabicPeriod"/>
            </a:pPr>
            <a:r>
              <a:rPr lang="en-GB" sz="2000" dirty="0">
                <a:latin typeface="Times New Roman" panose="02020603050405020304" pitchFamily="18" charset="0"/>
                <a:cs typeface="Times New Roman" panose="02020603050405020304" pitchFamily="18" charset="0"/>
              </a:rPr>
              <a:t>Liquid dosage forms may require </a:t>
            </a:r>
            <a:r>
              <a:rPr lang="en-GB" sz="2000" dirty="0">
                <a:solidFill>
                  <a:srgbClr val="7030A0"/>
                </a:solidFill>
                <a:latin typeface="Times New Roman" panose="02020603050405020304" pitchFamily="18" charset="0"/>
                <a:cs typeface="Times New Roman" panose="02020603050405020304" pitchFamily="18" charset="0"/>
              </a:rPr>
              <a:t>special storage </a:t>
            </a:r>
            <a:r>
              <a:rPr lang="en-GB" sz="2000" dirty="0">
                <a:latin typeface="Times New Roman" panose="02020603050405020304" pitchFamily="18" charset="0"/>
                <a:cs typeface="Times New Roman" panose="02020603050405020304" pitchFamily="18" charset="0"/>
              </a:rPr>
              <a:t>facilities such as antibiotic suspension .</a:t>
            </a:r>
          </a:p>
          <a:p>
            <a:pPr marL="342900" indent="-342900" algn="just">
              <a:buFont typeface="+mj-lt"/>
              <a:buAutoNum type="arabicPeriod"/>
            </a:pPr>
            <a:r>
              <a:rPr lang="en-GB" sz="2000" dirty="0">
                <a:latin typeface="Times New Roman" panose="02020603050405020304" pitchFamily="18" charset="0"/>
                <a:cs typeface="Times New Roman" panose="02020603050405020304" pitchFamily="18" charset="0"/>
              </a:rPr>
              <a:t>The taste of a drug, which is usually </a:t>
            </a:r>
            <a:r>
              <a:rPr lang="en-GB" sz="2000" dirty="0">
                <a:solidFill>
                  <a:srgbClr val="7030A0"/>
                </a:solidFill>
                <a:latin typeface="Times New Roman" panose="02020603050405020304" pitchFamily="18" charset="0"/>
                <a:cs typeface="Times New Roman" panose="02020603050405020304" pitchFamily="18" charset="0"/>
              </a:rPr>
              <a:t>unpleasant</a:t>
            </a:r>
            <a:r>
              <a:rPr lang="en-GB" sz="2000" dirty="0">
                <a:latin typeface="Times New Roman" panose="02020603050405020304" pitchFamily="18" charset="0"/>
                <a:cs typeface="Times New Roman" panose="02020603050405020304" pitchFamily="18" charset="0"/>
              </a:rPr>
              <a:t>, is always more prominent when in solution than in a solid form .</a:t>
            </a:r>
          </a:p>
          <a:p>
            <a:pPr marL="342900" indent="-342900" algn="just">
              <a:buFont typeface="+mj-lt"/>
              <a:buAutoNum type="arabicPeriod"/>
            </a:pPr>
            <a:r>
              <a:rPr lang="en-GB" sz="2000" dirty="0">
                <a:latin typeface="Times New Roman" panose="02020603050405020304" pitchFamily="18" charset="0"/>
                <a:cs typeface="Times New Roman" panose="02020603050405020304" pitchFamily="18" charset="0"/>
              </a:rPr>
              <a:t> The delivery of the dose depends upon the patient </a:t>
            </a:r>
            <a:r>
              <a:rPr lang="en-GB" sz="2000" dirty="0">
                <a:solidFill>
                  <a:srgbClr val="7030A0"/>
                </a:solidFill>
                <a:latin typeface="Times New Roman" panose="02020603050405020304" pitchFamily="18" charset="0"/>
                <a:cs typeface="Times New Roman" panose="02020603050405020304" pitchFamily="18" charset="0"/>
              </a:rPr>
              <a:t>measuring the proper volume</a:t>
            </a:r>
            <a:r>
              <a:rPr lang="en-GB" sz="2000" dirty="0">
                <a:latin typeface="Times New Roman" panose="02020603050405020304" pitchFamily="18" charset="0"/>
                <a:cs typeface="Times New Roman" panose="02020603050405020304" pitchFamily="18" charset="0"/>
              </a:rPr>
              <a:t>. </a:t>
            </a:r>
          </a:p>
          <a:p>
            <a:pPr marL="342900" indent="-342900" algn="just">
              <a:buFont typeface="+mj-lt"/>
              <a:buAutoNum type="arabicPeriod"/>
            </a:pPr>
            <a:r>
              <a:rPr lang="en-GB" sz="2000" dirty="0">
                <a:latin typeface="Times New Roman" panose="02020603050405020304" pitchFamily="18" charset="0"/>
                <a:cs typeface="Times New Roman" panose="02020603050405020304" pitchFamily="18" charset="0"/>
              </a:rPr>
              <a:t> Solution is often susceptible to </a:t>
            </a:r>
            <a:r>
              <a:rPr lang="en-GB" sz="2000" dirty="0">
                <a:solidFill>
                  <a:srgbClr val="7030A0"/>
                </a:solidFill>
                <a:latin typeface="Times New Roman" panose="02020603050405020304" pitchFamily="18" charset="0"/>
                <a:cs typeface="Times New Roman" panose="02020603050405020304" pitchFamily="18" charset="0"/>
              </a:rPr>
              <a:t>microorganism</a:t>
            </a:r>
            <a:r>
              <a:rPr lang="en-GB" sz="2000" dirty="0">
                <a:latin typeface="Times New Roman" panose="02020603050405020304" pitchFamily="18" charset="0"/>
                <a:cs typeface="Times New Roman" panose="02020603050405020304" pitchFamily="18" charset="0"/>
              </a:rPr>
              <a:t>, and therefore preservative are frequently incorporated into the formulation. </a:t>
            </a:r>
          </a:p>
          <a:p>
            <a:pPr marL="0" indent="0">
              <a:buNone/>
            </a:pPr>
            <a:r>
              <a:rPr lang="en-GB" sz="2000" dirty="0">
                <a:latin typeface="Times New Roman" panose="02020603050405020304" pitchFamily="18" charset="0"/>
                <a:cs typeface="Times New Roman" panose="02020603050405020304" pitchFamily="18" charset="0"/>
              </a:rPr>
              <a:t> </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6907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258" y="1270"/>
            <a:ext cx="9994230" cy="1280890"/>
          </a:xfrm>
        </p:spPr>
        <p:txBody>
          <a:bodyPr>
            <a:normAutofit/>
          </a:bodyPr>
          <a:lstStyle/>
          <a:p>
            <a:r>
              <a:rPr lang="en-GB" dirty="0">
                <a:solidFill>
                  <a:srgbClr val="FF0000"/>
                </a:solidFill>
                <a:latin typeface="Times New Roman" panose="02020603050405020304" pitchFamily="18" charset="0"/>
                <a:cs typeface="Times New Roman" panose="02020603050405020304" pitchFamily="18" charset="0"/>
              </a:rPr>
              <a:t>EXCIPIENTS USED IN FORMULATION</a:t>
            </a:r>
            <a:endParaRPr lang="en-IN"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11629" y="1080275"/>
            <a:ext cx="10929257" cy="4460554"/>
          </a:xfrm>
        </p:spPr>
        <p:txBody>
          <a:bodyPr>
            <a:noAutofit/>
          </a:bodyPr>
          <a:lstStyle/>
          <a:p>
            <a:pPr marL="0" indent="0" algn="just">
              <a:buNone/>
            </a:pPr>
            <a:r>
              <a:rPr lang="en-GB" sz="2000" dirty="0">
                <a:latin typeface="Times New Roman" panose="02020603050405020304" pitchFamily="18" charset="0"/>
                <a:cs typeface="Times New Roman" panose="02020603050405020304" pitchFamily="18" charset="0"/>
              </a:rPr>
              <a:t>They are classified based upon the </a:t>
            </a:r>
            <a:r>
              <a:rPr lang="en-GB" sz="2000" dirty="0">
                <a:solidFill>
                  <a:srgbClr val="7030A0"/>
                </a:solidFill>
                <a:latin typeface="Times New Roman" panose="02020603050405020304" pitchFamily="18" charset="0"/>
                <a:cs typeface="Times New Roman" panose="02020603050405020304" pitchFamily="18" charset="0"/>
              </a:rPr>
              <a:t>function</a:t>
            </a:r>
            <a:r>
              <a:rPr lang="en-GB" sz="2000" dirty="0">
                <a:latin typeface="Times New Roman" panose="02020603050405020304" pitchFamily="18" charset="0"/>
                <a:cs typeface="Times New Roman" panose="02020603050405020304" pitchFamily="18" charset="0"/>
              </a:rPr>
              <a:t> </a:t>
            </a:r>
            <a:r>
              <a:rPr lang="en-GB" sz="2000" dirty="0">
                <a:solidFill>
                  <a:srgbClr val="7030A0"/>
                </a:solidFill>
                <a:latin typeface="Times New Roman" panose="02020603050405020304" pitchFamily="18" charset="0"/>
                <a:cs typeface="Times New Roman" panose="02020603050405020304" pitchFamily="18" charset="0"/>
              </a:rPr>
              <a:t>they perform</a:t>
            </a:r>
            <a:r>
              <a:rPr lang="en-GB" sz="2000" dirty="0">
                <a:latin typeface="Times New Roman" panose="02020603050405020304" pitchFamily="18" charset="0"/>
                <a:cs typeface="Times New Roman" panose="02020603050405020304" pitchFamily="18" charset="0"/>
              </a:rPr>
              <a:t>; however, several excipients behave </a:t>
            </a:r>
            <a:r>
              <a:rPr lang="en-GB" sz="2000" dirty="0">
                <a:solidFill>
                  <a:srgbClr val="7030A0"/>
                </a:solidFill>
                <a:latin typeface="Times New Roman" panose="02020603050405020304" pitchFamily="18" charset="0"/>
                <a:cs typeface="Times New Roman" panose="02020603050405020304" pitchFamily="18" charset="0"/>
              </a:rPr>
              <a:t>differently at different concentration </a:t>
            </a:r>
            <a:r>
              <a:rPr lang="en-GB" sz="2000" dirty="0">
                <a:latin typeface="Times New Roman" panose="02020603050405020304" pitchFamily="18" charset="0"/>
                <a:cs typeface="Times New Roman" panose="02020603050405020304" pitchFamily="18" charset="0"/>
              </a:rPr>
              <a:t>and one excipient can be used for </a:t>
            </a:r>
            <a:r>
              <a:rPr lang="en-GB" sz="2000" dirty="0">
                <a:solidFill>
                  <a:srgbClr val="7030A0"/>
                </a:solidFill>
                <a:latin typeface="Times New Roman" panose="02020603050405020304" pitchFamily="18" charset="0"/>
                <a:cs typeface="Times New Roman" panose="02020603050405020304" pitchFamily="18" charset="0"/>
              </a:rPr>
              <a:t>multiple purposes </a:t>
            </a:r>
            <a:r>
              <a:rPr lang="en-GB" sz="2000" dirty="0">
                <a:latin typeface="Times New Roman" panose="02020603050405020304" pitchFamily="18" charset="0"/>
                <a:cs typeface="Times New Roman" panose="02020603050405020304" pitchFamily="18" charset="0"/>
              </a:rPr>
              <a:t>depending upon the need of the dosage form. </a:t>
            </a:r>
          </a:p>
          <a:p>
            <a:pPr marL="0" indent="0" algn="just">
              <a:buNone/>
            </a:pPr>
            <a:r>
              <a:rPr lang="en-GB" sz="2000" dirty="0">
                <a:latin typeface="Times New Roman" panose="02020603050405020304" pitchFamily="18" charset="0"/>
                <a:cs typeface="Times New Roman" panose="02020603050405020304" pitchFamily="18" charset="0"/>
              </a:rPr>
              <a:t>Oral liquid formulation is prepared by combining different ingredients to perform functions like wetting and solubilization, stabilization and to impart suitable colour, taste and viscosity.</a:t>
            </a:r>
          </a:p>
          <a:p>
            <a:pPr marL="0" indent="0" algn="just">
              <a:buNone/>
            </a:pPr>
            <a:r>
              <a:rPr lang="en-GB" sz="2000" dirty="0">
                <a:latin typeface="Times New Roman" panose="02020603050405020304" pitchFamily="18" charset="0"/>
                <a:cs typeface="Times New Roman" panose="02020603050405020304" pitchFamily="18" charset="0"/>
              </a:rPr>
              <a:t> The formulation should be </a:t>
            </a:r>
            <a:r>
              <a:rPr lang="en-GB" sz="2000" dirty="0">
                <a:solidFill>
                  <a:srgbClr val="C00000"/>
                </a:solidFill>
                <a:latin typeface="Times New Roman" panose="02020603050405020304" pitchFamily="18" charset="0"/>
                <a:cs typeface="Times New Roman" panose="02020603050405020304" pitchFamily="18" charset="0"/>
              </a:rPr>
              <a:t>compatible, non-reactive and stable</a:t>
            </a:r>
            <a:r>
              <a:rPr lang="en-GB" sz="2000" dirty="0">
                <a:latin typeface="Times New Roman" panose="02020603050405020304" pitchFamily="18" charset="0"/>
                <a:cs typeface="Times New Roman" panose="02020603050405020304" pitchFamily="18" charset="0"/>
              </a:rPr>
              <a:t>. The common excipients generally required for any liquid formulation are:</a:t>
            </a:r>
          </a:p>
          <a:p>
            <a:pPr marL="0" indent="0" algn="just">
              <a:buNone/>
            </a:pPr>
            <a:r>
              <a:rPr lang="en-IN" sz="2000" dirty="0">
                <a:latin typeface="Times New Roman" panose="02020603050405020304" pitchFamily="18" charset="0"/>
                <a:cs typeface="Times New Roman" panose="02020603050405020304" pitchFamily="18" charset="0"/>
              </a:rPr>
              <a:t> </a:t>
            </a:r>
            <a:r>
              <a:rPr lang="en-IN" sz="2000" dirty="0">
                <a:solidFill>
                  <a:schemeClr val="tx1"/>
                </a:solidFill>
                <a:latin typeface="Times New Roman" panose="02020603050405020304" pitchFamily="18" charset="0"/>
                <a:cs typeface="Times New Roman" panose="02020603050405020304" pitchFamily="18" charset="0"/>
              </a:rPr>
              <a:t>(1) Vehicles </a:t>
            </a:r>
          </a:p>
          <a:p>
            <a:pPr marL="0" indent="0" algn="just">
              <a:buNone/>
            </a:pPr>
            <a:r>
              <a:rPr lang="en-IN" sz="2000" dirty="0">
                <a:solidFill>
                  <a:schemeClr val="tx1"/>
                </a:solidFill>
                <a:latin typeface="Times New Roman" panose="02020603050405020304" pitchFamily="18" charset="0"/>
                <a:cs typeface="Times New Roman" panose="02020603050405020304" pitchFamily="18" charset="0"/>
              </a:rPr>
              <a:t>(2) Solubilizers </a:t>
            </a:r>
          </a:p>
          <a:p>
            <a:pPr marL="0" indent="0" algn="just">
              <a:buNone/>
            </a:pPr>
            <a:r>
              <a:rPr lang="en-IN" sz="2000" dirty="0">
                <a:solidFill>
                  <a:schemeClr val="tx1"/>
                </a:solidFill>
                <a:latin typeface="Times New Roman" panose="02020603050405020304" pitchFamily="18" charset="0"/>
                <a:cs typeface="Times New Roman" panose="02020603050405020304" pitchFamily="18" charset="0"/>
              </a:rPr>
              <a:t>(3) Preservatives </a:t>
            </a:r>
          </a:p>
          <a:p>
            <a:pPr marL="0" indent="0" algn="just">
              <a:buNone/>
            </a:pPr>
            <a:r>
              <a:rPr lang="en-IN" sz="2000" dirty="0">
                <a:solidFill>
                  <a:schemeClr val="tx1"/>
                </a:solidFill>
                <a:latin typeface="Times New Roman" panose="02020603050405020304" pitchFamily="18" charset="0"/>
                <a:cs typeface="Times New Roman" panose="02020603050405020304" pitchFamily="18" charset="0"/>
              </a:rPr>
              <a:t>(4) Stabilizers </a:t>
            </a:r>
          </a:p>
          <a:p>
            <a:pPr marL="0" indent="0" algn="just">
              <a:buNone/>
            </a:pPr>
            <a:r>
              <a:rPr lang="en-IN" sz="2000" dirty="0">
                <a:solidFill>
                  <a:schemeClr val="tx1"/>
                </a:solidFill>
                <a:latin typeface="Times New Roman" panose="02020603050405020304" pitchFamily="18" charset="0"/>
                <a:cs typeface="Times New Roman" panose="02020603050405020304" pitchFamily="18" charset="0"/>
              </a:rPr>
              <a:t>(5) Organoleptic agents</a:t>
            </a:r>
          </a:p>
        </p:txBody>
      </p:sp>
    </p:spTree>
    <p:extLst>
      <p:ext uri="{BB962C8B-B14F-4D97-AF65-F5344CB8AC3E}">
        <p14:creationId xmlns:p14="http://schemas.microsoft.com/office/powerpoint/2010/main" val="407492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D1F5A-AA8A-93DC-7136-60F4103C8B96}"/>
              </a:ext>
            </a:extLst>
          </p:cNvPr>
          <p:cNvSpPr>
            <a:spLocks noGrp="1"/>
          </p:cNvSpPr>
          <p:nvPr>
            <p:ph type="title"/>
          </p:nvPr>
        </p:nvSpPr>
        <p:spPr>
          <a:xfrm>
            <a:off x="838200" y="365125"/>
            <a:ext cx="10515600" cy="701675"/>
          </a:xfrm>
        </p:spPr>
        <p:txBody>
          <a:bodyPr/>
          <a:lstStyle/>
          <a:p>
            <a:r>
              <a:rPr lang="en-GB" b="1" dirty="0">
                <a:solidFill>
                  <a:srgbClr val="FF0000"/>
                </a:solidFill>
              </a:rPr>
              <a:t>Vehicles : </a:t>
            </a:r>
            <a:endParaRPr lang="en-IN" b="1" dirty="0">
              <a:solidFill>
                <a:srgbClr val="FF0000"/>
              </a:solidFill>
            </a:endParaRPr>
          </a:p>
        </p:txBody>
      </p:sp>
      <p:sp>
        <p:nvSpPr>
          <p:cNvPr id="3" name="Content Placeholder 2">
            <a:extLst>
              <a:ext uri="{FF2B5EF4-FFF2-40B4-BE49-F238E27FC236}">
                <a16:creationId xmlns:a16="http://schemas.microsoft.com/office/drawing/2014/main" id="{52311A46-284E-36A7-EA43-E77C854E2AA8}"/>
              </a:ext>
            </a:extLst>
          </p:cNvPr>
          <p:cNvSpPr>
            <a:spLocks noGrp="1"/>
          </p:cNvSpPr>
          <p:nvPr>
            <p:ph idx="1"/>
          </p:nvPr>
        </p:nvSpPr>
        <p:spPr>
          <a:xfrm>
            <a:off x="838200" y="1066800"/>
            <a:ext cx="10515600" cy="5110163"/>
          </a:xfrm>
        </p:spPr>
        <p:txBody>
          <a:bodyPr>
            <a:normAutofit fontScale="85000" lnSpcReduction="20000"/>
          </a:bodyPr>
          <a:lstStyle/>
          <a:p>
            <a:r>
              <a:rPr lang="en-IN" sz="3200" b="1" dirty="0">
                <a:solidFill>
                  <a:srgbClr val="7030A0"/>
                </a:solidFill>
                <a:latin typeface="Times New Roman" pitchFamily="18" charset="0"/>
                <a:cs typeface="Times New Roman" pitchFamily="18" charset="0"/>
              </a:rPr>
              <a:t>Vehicles:</a:t>
            </a:r>
          </a:p>
          <a:p>
            <a:r>
              <a:rPr lang="en-IN" sz="2800" dirty="0">
                <a:latin typeface="Times New Roman" pitchFamily="18" charset="0"/>
                <a:cs typeface="Times New Roman" pitchFamily="18" charset="0"/>
              </a:rPr>
              <a:t> Two types of vehicles:</a:t>
            </a:r>
          </a:p>
          <a:p>
            <a:r>
              <a:rPr lang="en-IN" sz="2800" dirty="0" err="1">
                <a:latin typeface="Times New Roman" pitchFamily="18" charset="0"/>
                <a:cs typeface="Times New Roman" pitchFamily="18" charset="0"/>
              </a:rPr>
              <a:t>a.Aqueous</a:t>
            </a:r>
            <a:r>
              <a:rPr lang="en-IN" sz="2800" dirty="0">
                <a:latin typeface="Times New Roman" pitchFamily="18" charset="0"/>
                <a:cs typeface="Times New Roman" pitchFamily="18" charset="0"/>
              </a:rPr>
              <a:t> vehicles </a:t>
            </a:r>
          </a:p>
          <a:p>
            <a:r>
              <a:rPr lang="en-IN" sz="2800" dirty="0">
                <a:latin typeface="Times New Roman" pitchFamily="18" charset="0"/>
                <a:cs typeface="Times New Roman" pitchFamily="18" charset="0"/>
              </a:rPr>
              <a:t>b. Non- aqueous vehicles </a:t>
            </a:r>
          </a:p>
          <a:p>
            <a:r>
              <a:rPr lang="en-IN" sz="3200" b="1" dirty="0">
                <a:solidFill>
                  <a:srgbClr val="7030A0"/>
                </a:solidFill>
                <a:latin typeface="Times New Roman" pitchFamily="18" charset="0"/>
                <a:cs typeface="Times New Roman" pitchFamily="18" charset="0"/>
              </a:rPr>
              <a:t>A)Aqueous vehicles:</a:t>
            </a:r>
          </a:p>
          <a:p>
            <a:r>
              <a:rPr lang="en-IN" sz="2800" b="1" dirty="0">
                <a:solidFill>
                  <a:srgbClr val="C00000"/>
                </a:solidFill>
                <a:latin typeface="Times New Roman" pitchFamily="18" charset="0"/>
                <a:cs typeface="Times New Roman" pitchFamily="18" charset="0"/>
              </a:rPr>
              <a:t>Water:</a:t>
            </a:r>
          </a:p>
          <a:p>
            <a:r>
              <a:rPr lang="en-IN" sz="2800" dirty="0">
                <a:latin typeface="Times New Roman" pitchFamily="18" charset="0"/>
                <a:cs typeface="Times New Roman" pitchFamily="18" charset="0"/>
              </a:rPr>
              <a:t>Water is the solvent most widely used as a vehicle for pharmaceutical product because of its    </a:t>
            </a:r>
            <a:r>
              <a:rPr lang="en-IN" sz="2800" dirty="0">
                <a:solidFill>
                  <a:srgbClr val="FF0000"/>
                </a:solidFill>
                <a:latin typeface="Times New Roman" pitchFamily="18" charset="0"/>
                <a:cs typeface="Times New Roman" pitchFamily="18" charset="0"/>
              </a:rPr>
              <a:t>physiological compatibility </a:t>
            </a:r>
            <a:r>
              <a:rPr lang="en-IN" sz="2800" dirty="0">
                <a:latin typeface="Times New Roman" pitchFamily="18" charset="0"/>
                <a:cs typeface="Times New Roman" pitchFamily="18" charset="0"/>
              </a:rPr>
              <a:t>and </a:t>
            </a:r>
            <a:r>
              <a:rPr lang="en-IN" sz="2800" dirty="0">
                <a:solidFill>
                  <a:srgbClr val="FF0000"/>
                </a:solidFill>
                <a:latin typeface="Times New Roman" pitchFamily="18" charset="0"/>
                <a:cs typeface="Times New Roman" pitchFamily="18" charset="0"/>
              </a:rPr>
              <a:t>lack of toxicity</a:t>
            </a:r>
            <a:r>
              <a:rPr lang="en-IN" sz="2800" dirty="0">
                <a:latin typeface="Times New Roman" pitchFamily="18" charset="0"/>
                <a:cs typeface="Times New Roman" pitchFamily="18" charset="0"/>
              </a:rPr>
              <a:t>.</a:t>
            </a:r>
          </a:p>
          <a:p>
            <a:r>
              <a:rPr lang="en-IN" sz="2800" dirty="0">
                <a:latin typeface="Times New Roman" pitchFamily="18" charset="0"/>
                <a:cs typeface="Times New Roman" pitchFamily="18" charset="0"/>
              </a:rPr>
              <a:t> It possesses a high dielectric constant, which is essential for ensuring the dissolution of a wide range of </a:t>
            </a:r>
            <a:r>
              <a:rPr lang="en-IN" sz="2800" dirty="0">
                <a:solidFill>
                  <a:schemeClr val="accent2"/>
                </a:solidFill>
                <a:latin typeface="Times New Roman" pitchFamily="18" charset="0"/>
                <a:cs typeface="Times New Roman" pitchFamily="18" charset="0"/>
              </a:rPr>
              <a:t>ionisable materials.</a:t>
            </a:r>
          </a:p>
          <a:p>
            <a:r>
              <a:rPr lang="en-IN" sz="2800" b="1" dirty="0">
                <a:solidFill>
                  <a:srgbClr val="7030A0"/>
                </a:solidFill>
                <a:latin typeface="Times New Roman" pitchFamily="18" charset="0"/>
                <a:cs typeface="Times New Roman" pitchFamily="18" charset="0"/>
              </a:rPr>
              <a:t>Types of water used in the pharmaceutical preparations</a:t>
            </a:r>
          </a:p>
          <a:p>
            <a:r>
              <a:rPr lang="en-IN" sz="2800" dirty="0">
                <a:solidFill>
                  <a:srgbClr val="FF0000"/>
                </a:solidFill>
                <a:latin typeface="Times New Roman" pitchFamily="18" charset="0"/>
                <a:cs typeface="Times New Roman" pitchFamily="18" charset="0"/>
              </a:rPr>
              <a:t>a)Freshly boiled and cooled water:</a:t>
            </a:r>
          </a:p>
          <a:p>
            <a:r>
              <a:rPr lang="en-IN" sz="2800" dirty="0">
                <a:latin typeface="Times New Roman" pitchFamily="18" charset="0"/>
                <a:cs typeface="Times New Roman" pitchFamily="18" charset="0"/>
              </a:rPr>
              <a:t> Freshly boiled and cooled water is </a:t>
            </a:r>
            <a:r>
              <a:rPr lang="en-IN" sz="2800" dirty="0">
                <a:solidFill>
                  <a:srgbClr val="00B050"/>
                </a:solidFill>
                <a:latin typeface="Times New Roman" pitchFamily="18" charset="0"/>
                <a:cs typeface="Times New Roman" pitchFamily="18" charset="0"/>
              </a:rPr>
              <a:t>free from vegetable microorganisms </a:t>
            </a:r>
            <a:r>
              <a:rPr lang="en-IN" sz="2800" dirty="0">
                <a:latin typeface="Times New Roman" pitchFamily="18" charset="0"/>
                <a:cs typeface="Times New Roman" pitchFamily="18" charset="0"/>
              </a:rPr>
              <a:t>is suitable for compounding of </a:t>
            </a:r>
            <a:r>
              <a:rPr lang="en-IN" sz="2800" dirty="0">
                <a:solidFill>
                  <a:srgbClr val="00B050"/>
                </a:solidFill>
                <a:latin typeface="Times New Roman" pitchFamily="18" charset="0"/>
                <a:cs typeface="Times New Roman" pitchFamily="18" charset="0"/>
              </a:rPr>
              <a:t>liquid orals.</a:t>
            </a:r>
          </a:p>
          <a:p>
            <a:pPr marL="0" indent="0">
              <a:buNone/>
            </a:pPr>
            <a:endParaRPr lang="en-IN" sz="2800" dirty="0">
              <a:latin typeface="Times New Roman" pitchFamily="18" charset="0"/>
              <a:cs typeface="Times New Roman" pitchFamily="18" charset="0"/>
            </a:endParaRPr>
          </a:p>
          <a:p>
            <a:endParaRPr lang="en-IN" sz="2800" dirty="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2935845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1" y="141285"/>
            <a:ext cx="11562080" cy="3777622"/>
          </a:xfrm>
        </p:spPr>
        <p:txBody>
          <a:bodyPr>
            <a:noAutofit/>
          </a:bodyPr>
          <a:lstStyle/>
          <a:p>
            <a:pPr marL="0" indent="0">
              <a:buNone/>
            </a:pPr>
            <a:r>
              <a:rPr lang="en-IN" sz="2000" dirty="0">
                <a:solidFill>
                  <a:srgbClr val="FF0000"/>
                </a:solidFill>
                <a:latin typeface="Times New Roman" pitchFamily="18" charset="0"/>
                <a:cs typeface="Times New Roman" pitchFamily="18" charset="0"/>
              </a:rPr>
              <a:t>b)Purified water:	</a:t>
            </a:r>
          </a:p>
          <a:p>
            <a:pPr marL="0" indent="0">
              <a:buNone/>
            </a:pPr>
            <a:r>
              <a:rPr lang="en-IN" sz="2000" dirty="0">
                <a:latin typeface="Times New Roman" pitchFamily="18" charset="0"/>
                <a:cs typeface="Times New Roman" pitchFamily="18" charset="0"/>
              </a:rPr>
              <a:t>Purified water is prepared by </a:t>
            </a:r>
            <a:r>
              <a:rPr lang="en-IN" sz="2000" dirty="0">
                <a:solidFill>
                  <a:srgbClr val="00B050"/>
                </a:solidFill>
                <a:latin typeface="Times New Roman" pitchFamily="18" charset="0"/>
                <a:cs typeface="Times New Roman" pitchFamily="18" charset="0"/>
              </a:rPr>
              <a:t>distillation and deionisation is 100 times free from dissolved solids than potable waters.</a:t>
            </a:r>
          </a:p>
          <a:p>
            <a:pPr marL="0" indent="0">
              <a:buNone/>
            </a:pPr>
            <a:r>
              <a:rPr lang="en-IN" sz="2000" dirty="0">
                <a:latin typeface="Times New Roman" pitchFamily="18" charset="0"/>
                <a:cs typeface="Times New Roman" pitchFamily="18" charset="0"/>
              </a:rPr>
              <a:t>It is clear, colourless liquid, odourless, tasteless. </a:t>
            </a:r>
          </a:p>
          <a:p>
            <a:pPr marL="0" indent="0">
              <a:buNone/>
            </a:pPr>
            <a:r>
              <a:rPr lang="en-IN" sz="2000" dirty="0">
                <a:latin typeface="Times New Roman" pitchFamily="18" charset="0"/>
                <a:cs typeface="Times New Roman" pitchFamily="18" charset="0"/>
              </a:rPr>
              <a:t>Intended for use in the preparation of </a:t>
            </a:r>
            <a:r>
              <a:rPr lang="en-IN" sz="2000" dirty="0">
                <a:solidFill>
                  <a:srgbClr val="FF0000"/>
                </a:solidFill>
                <a:latin typeface="Times New Roman" pitchFamily="18" charset="0"/>
                <a:cs typeface="Times New Roman" pitchFamily="18" charset="0"/>
              </a:rPr>
              <a:t>non -Parenteral </a:t>
            </a:r>
            <a:r>
              <a:rPr lang="en-IN" sz="2000" dirty="0">
                <a:latin typeface="Times New Roman" pitchFamily="18" charset="0"/>
                <a:cs typeface="Times New Roman" pitchFamily="18" charset="0"/>
              </a:rPr>
              <a:t>aqueous dosage only.</a:t>
            </a:r>
          </a:p>
          <a:p>
            <a:pPr marL="0" indent="0">
              <a:buNone/>
            </a:pPr>
            <a:r>
              <a:rPr lang="en-IN" sz="2000" dirty="0">
                <a:solidFill>
                  <a:srgbClr val="FF0000"/>
                </a:solidFill>
                <a:latin typeface="Times New Roman" pitchFamily="18" charset="0"/>
                <a:cs typeface="Times New Roman" pitchFamily="18" charset="0"/>
              </a:rPr>
              <a:t>c)Aromatic water:</a:t>
            </a:r>
          </a:p>
          <a:p>
            <a:pPr marL="0" indent="0">
              <a:buNone/>
            </a:pPr>
            <a:r>
              <a:rPr lang="en-IN" sz="2000" dirty="0">
                <a:latin typeface="Times New Roman" pitchFamily="18" charset="0"/>
                <a:cs typeface="Times New Roman" pitchFamily="18" charset="0"/>
              </a:rPr>
              <a:t>These are </a:t>
            </a:r>
            <a:r>
              <a:rPr lang="en-IN" sz="2000" dirty="0">
                <a:solidFill>
                  <a:srgbClr val="00B050"/>
                </a:solidFill>
                <a:latin typeface="Times New Roman" pitchFamily="18" charset="0"/>
                <a:cs typeface="Times New Roman" pitchFamily="18" charset="0"/>
              </a:rPr>
              <a:t>aqueous saturated solutions of volatile oils or other aromatic principles</a:t>
            </a:r>
            <a:r>
              <a:rPr lang="en-IN" sz="2000" dirty="0">
                <a:latin typeface="Times New Roman" pitchFamily="18" charset="0"/>
                <a:cs typeface="Times New Roman" pitchFamily="18" charset="0"/>
              </a:rPr>
              <a:t>.</a:t>
            </a:r>
          </a:p>
          <a:p>
            <a:pPr marL="0" indent="0">
              <a:buNone/>
            </a:pPr>
            <a:r>
              <a:rPr lang="en-IN" sz="2000" dirty="0">
                <a:latin typeface="Times New Roman" pitchFamily="18" charset="0"/>
                <a:cs typeface="Times New Roman" pitchFamily="18" charset="0"/>
              </a:rPr>
              <a:t>Use as </a:t>
            </a:r>
            <a:r>
              <a:rPr lang="en-IN" sz="2000" dirty="0">
                <a:solidFill>
                  <a:srgbClr val="00B050"/>
                </a:solidFill>
                <a:latin typeface="Times New Roman" pitchFamily="18" charset="0"/>
                <a:cs typeface="Times New Roman" pitchFamily="18" charset="0"/>
              </a:rPr>
              <a:t>vehicle </a:t>
            </a:r>
            <a:r>
              <a:rPr lang="en-IN" sz="2000" dirty="0">
                <a:latin typeface="Times New Roman" pitchFamily="18" charset="0"/>
                <a:cs typeface="Times New Roman" pitchFamily="18" charset="0"/>
              </a:rPr>
              <a:t>and </a:t>
            </a:r>
            <a:r>
              <a:rPr lang="en-IN" sz="2000" dirty="0">
                <a:solidFill>
                  <a:srgbClr val="00B050"/>
                </a:solidFill>
                <a:latin typeface="Times New Roman" pitchFamily="18" charset="0"/>
                <a:cs typeface="Times New Roman" pitchFamily="18" charset="0"/>
              </a:rPr>
              <a:t>flavouring agent </a:t>
            </a:r>
            <a:r>
              <a:rPr lang="en-IN" sz="2000" dirty="0">
                <a:latin typeface="Times New Roman" pitchFamily="18" charset="0"/>
                <a:cs typeface="Times New Roman" pitchFamily="18" charset="0"/>
              </a:rPr>
              <a:t>in the liquid oral preparations. </a:t>
            </a:r>
          </a:p>
          <a:p>
            <a:pPr marL="0" indent="0">
              <a:buNone/>
            </a:pPr>
            <a:r>
              <a:rPr lang="en-IN" sz="2000" dirty="0">
                <a:latin typeface="Times New Roman" pitchFamily="18" charset="0"/>
                <a:cs typeface="Times New Roman" pitchFamily="18" charset="0"/>
              </a:rPr>
              <a:t>Aromatic water themselves acts as </a:t>
            </a:r>
            <a:r>
              <a:rPr lang="en-IN" sz="2000" dirty="0">
                <a:solidFill>
                  <a:srgbClr val="7030A0"/>
                </a:solidFill>
                <a:latin typeface="Times New Roman" pitchFamily="18" charset="0"/>
                <a:cs typeface="Times New Roman" pitchFamily="18" charset="0"/>
              </a:rPr>
              <a:t>carminative and stomachic</a:t>
            </a:r>
            <a:r>
              <a:rPr lang="en-IN" sz="2000" dirty="0">
                <a:latin typeface="Times New Roman" pitchFamily="18" charset="0"/>
                <a:cs typeface="Times New Roman" pitchFamily="18" charset="0"/>
              </a:rPr>
              <a:t>. E. g. Fennel, dill.</a:t>
            </a:r>
          </a:p>
          <a:p>
            <a:pPr marL="0" indent="0">
              <a:buNone/>
            </a:pPr>
            <a:r>
              <a:rPr lang="en-IN" sz="2000" dirty="0">
                <a:solidFill>
                  <a:srgbClr val="FF0000"/>
                </a:solidFill>
                <a:latin typeface="Times New Roman" pitchFamily="18" charset="0"/>
                <a:cs typeface="Times New Roman" pitchFamily="18" charset="0"/>
              </a:rPr>
              <a:t>d) Water for Injection (WFI):</a:t>
            </a:r>
            <a:r>
              <a:rPr lang="en-IN" sz="2000" dirty="0">
                <a:latin typeface="Times New Roman" pitchFamily="18" charset="0"/>
                <a:cs typeface="Times New Roman" pitchFamily="18" charset="0"/>
              </a:rPr>
              <a:t> </a:t>
            </a:r>
          </a:p>
          <a:p>
            <a:pPr marL="0" indent="0">
              <a:buNone/>
            </a:pPr>
            <a:r>
              <a:rPr lang="en-IN" sz="2000" dirty="0">
                <a:latin typeface="Times New Roman" pitchFamily="18" charset="0"/>
                <a:cs typeface="Times New Roman" pitchFamily="18" charset="0"/>
              </a:rPr>
              <a:t>WFI is prepared by Distillation technique. WFI is intended for use in </a:t>
            </a:r>
            <a:r>
              <a:rPr lang="en-IN" sz="2000" dirty="0">
                <a:solidFill>
                  <a:srgbClr val="7030A0"/>
                </a:solidFill>
                <a:latin typeface="Times New Roman" pitchFamily="18" charset="0"/>
                <a:cs typeface="Times New Roman" pitchFamily="18" charset="0"/>
              </a:rPr>
              <a:t>Parenteral preparations</a:t>
            </a:r>
            <a:r>
              <a:rPr lang="en-IN" sz="2000" dirty="0">
                <a:latin typeface="Times New Roman" pitchFamily="18" charset="0"/>
                <a:cs typeface="Times New Roman" pitchFamily="18" charset="0"/>
              </a:rPr>
              <a:t>, it must pass through bacterial endotoxin test, limit not more than </a:t>
            </a:r>
            <a:r>
              <a:rPr lang="en-IN" sz="2000" dirty="0">
                <a:solidFill>
                  <a:srgbClr val="FF0000"/>
                </a:solidFill>
                <a:latin typeface="Times New Roman" pitchFamily="18" charset="0"/>
                <a:cs typeface="Times New Roman" pitchFamily="18" charset="0"/>
              </a:rPr>
              <a:t>0.25 IU </a:t>
            </a:r>
            <a:r>
              <a:rPr lang="en-IN" sz="2000" dirty="0">
                <a:latin typeface="Times New Roman" pitchFamily="18" charset="0"/>
                <a:cs typeface="Times New Roman" pitchFamily="18" charset="0"/>
              </a:rPr>
              <a:t>of endotoxin per ml. </a:t>
            </a:r>
          </a:p>
          <a:p>
            <a:pPr marL="0" indent="0">
              <a:buNone/>
            </a:pPr>
            <a:r>
              <a:rPr lang="en-IN" sz="2000" dirty="0">
                <a:solidFill>
                  <a:srgbClr val="7030A0"/>
                </a:solidFill>
                <a:latin typeface="Times New Roman" pitchFamily="18" charset="0"/>
                <a:cs typeface="Times New Roman" pitchFamily="18" charset="0"/>
              </a:rPr>
              <a:t>Used in manufacturing </a:t>
            </a:r>
            <a:r>
              <a:rPr lang="en-IN" sz="2000" dirty="0">
                <a:solidFill>
                  <a:srgbClr val="FF0000"/>
                </a:solidFill>
                <a:latin typeface="Times New Roman" pitchFamily="18" charset="0"/>
                <a:cs typeface="Times New Roman" pitchFamily="18" charset="0"/>
              </a:rPr>
              <a:t>of injectable products </a:t>
            </a:r>
            <a:r>
              <a:rPr lang="en-IN" sz="2000" dirty="0">
                <a:solidFill>
                  <a:srgbClr val="7030A0"/>
                </a:solidFill>
                <a:latin typeface="Times New Roman" pitchFamily="18" charset="0"/>
                <a:cs typeface="Times New Roman" pitchFamily="18" charset="0"/>
              </a:rPr>
              <a:t>to be sterilised after preparations.</a:t>
            </a:r>
          </a:p>
          <a:p>
            <a:pPr marL="0" indent="0">
              <a:buNone/>
            </a:pPr>
            <a:endParaRPr lang="en-IN" sz="2000" dirty="0">
              <a:solidFill>
                <a:srgbClr val="7030A0"/>
              </a:solidFill>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3115" y="4789713"/>
            <a:ext cx="3058886" cy="2024743"/>
          </a:xfrm>
          <a:prstGeom prst="rect">
            <a:avLst/>
          </a:prstGeom>
        </p:spPr>
      </p:pic>
    </p:spTree>
    <p:extLst>
      <p:ext uri="{BB962C8B-B14F-4D97-AF65-F5344CB8AC3E}">
        <p14:creationId xmlns:p14="http://schemas.microsoft.com/office/powerpoint/2010/main" val="41353385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549</TotalTime>
  <Words>2526</Words>
  <Application>Microsoft Office PowerPoint</Application>
  <PresentationFormat>Widescreen</PresentationFormat>
  <Paragraphs>209</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Algerian</vt:lpstr>
      <vt:lpstr>Arial</vt:lpstr>
      <vt:lpstr>Calibri</vt:lpstr>
      <vt:lpstr>Calibri Light</vt:lpstr>
      <vt:lpstr>Times New Roman</vt:lpstr>
      <vt:lpstr>Wingdings</vt:lpstr>
      <vt:lpstr>Wingdings 2</vt:lpstr>
      <vt:lpstr>Office Theme</vt:lpstr>
      <vt:lpstr>Liquid Dosages forms</vt:lpstr>
      <vt:lpstr>OBJECTIVES</vt:lpstr>
      <vt:lpstr>INTRODUCTION</vt:lpstr>
      <vt:lpstr>Classification of liquid dosage form</vt:lpstr>
      <vt:lpstr>ADVANTAGES</vt:lpstr>
      <vt:lpstr>DISADVANTAGES</vt:lpstr>
      <vt:lpstr>EXCIPIENTS USED IN FORMULATION</vt:lpstr>
      <vt:lpstr>Vehicles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madhurimahesh007@yahoo.com</cp:lastModifiedBy>
  <cp:revision>32</cp:revision>
  <dcterms:created xsi:type="dcterms:W3CDTF">2023-09-12T17:50:26Z</dcterms:created>
  <dcterms:modified xsi:type="dcterms:W3CDTF">2023-11-30T06:12:00Z</dcterms:modified>
</cp:coreProperties>
</file>