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F8A03-9B30-5E83-7AEF-B4E6C73C7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C6CB0A-673F-C450-5D87-CD7F1BF49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191A1-0224-D027-62C7-BEE42DDA9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1176-05B6-4059-82DA-2D6F4BEBCA3A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01ED3-DAAA-3920-CDD7-9F4AE8F5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C1808-C575-F657-71AA-4C46631C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691B-CDA7-4A3B-8A9A-6837CD75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5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7C78A-5CF8-7BD0-50A2-307036118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3C95C0-BE63-B2A1-E503-A4478CCB2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0BB49-C386-8E25-7C65-B9C709DC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E1176-05B6-4059-82DA-2D6F4BEBCA3A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94FFB-56B7-2277-31EC-18ED4B4C6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25C05-BB31-7BB3-B036-B0A1D312C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E691B-CDA7-4A3B-8A9A-6837CD75A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80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9102" y="2806349"/>
            <a:ext cx="7080026" cy="1245303"/>
          </a:xfrm>
        </p:spPr>
        <p:txBody>
          <a:bodyPr>
            <a:normAutofit fontScale="90000"/>
          </a:bodyPr>
          <a:lstStyle/>
          <a:p>
            <a:r>
              <a:rPr lang="en-US" sz="3675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 Identification and Optimization </a:t>
            </a:r>
            <a:b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en-US" sz="3000" dirty="0">
              <a:solidFill>
                <a:schemeClr val="accent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066" y="1816367"/>
            <a:ext cx="8772098" cy="70986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EDUCATION AND TECHNOLOGY CELL &amp;</a:t>
            </a:r>
          </a:p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OF DISTANCE AND ONLINE EDUCATION KVV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028020" y="4129680"/>
            <a:ext cx="7080026" cy="78740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68580" tIns="34290" rIns="68580" bIns="34290" rtlCol="0" anchor="t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endParaRPr lang="en-US" sz="15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-9369" y="3982604"/>
            <a:ext cx="9117731" cy="1059029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68580" tIns="34290" rIns="68580" bIns="3429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None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1">
                    <a:tint val="75000"/>
                  </a:schemeClr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</a:p>
          <a:p>
            <a:r>
              <a:rPr lang="en-US" sz="21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Mr. Ranjit Jadhav</a:t>
            </a:r>
          </a:p>
          <a:p>
            <a:r>
              <a:rPr lang="en-US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Assistant Professor,</a:t>
            </a:r>
          </a:p>
          <a:p>
            <a:r>
              <a:rPr lang="en-US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Krishna Institute of Pharmacy, Karad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BC874A-6915-E371-91EC-E80769B80831}"/>
              </a:ext>
            </a:extLst>
          </p:cNvPr>
          <p:cNvGrpSpPr/>
          <p:nvPr/>
        </p:nvGrpSpPr>
        <p:grpSpPr>
          <a:xfrm>
            <a:off x="1947433" y="908099"/>
            <a:ext cx="5143364" cy="756285"/>
            <a:chOff x="3813488" y="25063"/>
            <a:chExt cx="5694852" cy="1008380"/>
          </a:xfrm>
        </p:grpSpPr>
        <p:pic>
          <p:nvPicPr>
            <p:cNvPr id="9" name="Picture 8" descr="kimsualumni | Karad">
              <a:extLst>
                <a:ext uri="{FF2B5EF4-FFF2-40B4-BE49-F238E27FC236}">
                  <a16:creationId xmlns:a16="http://schemas.microsoft.com/office/drawing/2014/main" id="{8A150180-5CB9-48EE-193D-9818A03A4D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528" t="15088" r="19888" b="12991"/>
            <a:stretch>
              <a:fillRect/>
            </a:stretch>
          </p:blipFill>
          <p:spPr bwMode="auto">
            <a:xfrm>
              <a:off x="3813488" y="25063"/>
              <a:ext cx="838200" cy="10083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TextBox 7">
              <a:extLst>
                <a:ext uri="{FF2B5EF4-FFF2-40B4-BE49-F238E27FC236}">
                  <a16:creationId xmlns:a16="http://schemas.microsoft.com/office/drawing/2014/main" id="{6927C8ED-C5A5-1600-0D34-06DE45D67535}"/>
                </a:ext>
              </a:extLst>
            </p:cNvPr>
            <p:cNvSpPr txBox="1"/>
            <p:nvPr/>
          </p:nvSpPr>
          <p:spPr>
            <a:xfrm>
              <a:off x="4651688" y="128091"/>
              <a:ext cx="4856652" cy="73866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/>
              <a:r>
                <a:rPr lang="en-US" b="1" dirty="0">
                  <a:solidFill>
                    <a:srgbClr val="004AA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KRISHNA VISHWA VIDYAPEETH </a:t>
              </a:r>
            </a:p>
            <a:p>
              <a:pPr algn="ctr"/>
              <a:r>
                <a:rPr lang="en-US" b="1" dirty="0">
                  <a:solidFill>
                    <a:srgbClr val="004AA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(DEEMED TO BE UNIVERSITY), KARAD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5650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81913" y="1604048"/>
            <a:ext cx="2401155" cy="741097"/>
          </a:xfrm>
          <a:custGeom>
            <a:avLst/>
            <a:gdLst/>
            <a:ahLst/>
            <a:cxnLst/>
            <a:rect l="0" t="0" r="0" b="0"/>
            <a:pathLst>
              <a:path w="2401155" h="741097">
                <a:moveTo>
                  <a:pt x="0" y="0"/>
                </a:moveTo>
                <a:lnTo>
                  <a:pt x="2401155" y="0"/>
                </a:lnTo>
                <a:lnTo>
                  <a:pt x="2401155" y="741097"/>
                </a:lnTo>
                <a:lnTo>
                  <a:pt x="0" y="741097"/>
                </a:lnTo>
                <a:lnTo>
                  <a:pt x="0" y="0"/>
                </a:lnTo>
              </a:path>
            </a:pathLst>
          </a:custGeom>
          <a:solidFill>
            <a:srgbClr val="E8F9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2081913" y="1596637"/>
            <a:ext cx="2401155" cy="755919"/>
          </a:xfrm>
          <a:custGeom>
            <a:avLst/>
            <a:gdLst/>
            <a:ahLst/>
            <a:cxnLst/>
            <a:rect l="0" t="0" r="0" b="0"/>
            <a:pathLst>
              <a:path w="2401155" h="755919">
                <a:moveTo>
                  <a:pt x="0" y="7410"/>
                </a:moveTo>
                <a:lnTo>
                  <a:pt x="1200577" y="7410"/>
                </a:lnTo>
                <a:lnTo>
                  <a:pt x="2401155" y="7410"/>
                </a:lnTo>
                <a:moveTo>
                  <a:pt x="0" y="0"/>
                </a:moveTo>
                <a:lnTo>
                  <a:pt x="0" y="755919"/>
                </a:lnTo>
                <a:moveTo>
                  <a:pt x="2401155" y="755919"/>
                </a:moveTo>
                <a:lnTo>
                  <a:pt x="2401155" y="0"/>
                </a:lnTo>
                <a:moveTo>
                  <a:pt x="2401155" y="748508"/>
                </a:moveTo>
                <a:lnTo>
                  <a:pt x="1200577" y="748508"/>
                </a:lnTo>
                <a:lnTo>
                  <a:pt x="0" y="748508"/>
                </a:lnTo>
              </a:path>
            </a:pathLst>
          </a:custGeom>
          <a:noFill/>
          <a:ln w="11115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4660931" y="1604048"/>
            <a:ext cx="2401155" cy="741097"/>
          </a:xfrm>
          <a:custGeom>
            <a:avLst/>
            <a:gdLst/>
            <a:ahLst/>
            <a:cxnLst/>
            <a:rect l="0" t="0" r="0" b="0"/>
            <a:pathLst>
              <a:path w="2401155" h="741097">
                <a:moveTo>
                  <a:pt x="0" y="0"/>
                </a:moveTo>
                <a:lnTo>
                  <a:pt x="2401155" y="0"/>
                </a:lnTo>
                <a:lnTo>
                  <a:pt x="2401155" y="741097"/>
                </a:lnTo>
                <a:lnTo>
                  <a:pt x="0" y="741097"/>
                </a:lnTo>
                <a:lnTo>
                  <a:pt x="0" y="0"/>
                </a:lnTo>
              </a:path>
            </a:pathLst>
          </a:custGeom>
          <a:solidFill>
            <a:srgbClr val="E3FFF2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4660931" y="1596637"/>
            <a:ext cx="2401155" cy="755919"/>
          </a:xfrm>
          <a:custGeom>
            <a:avLst/>
            <a:gdLst/>
            <a:ahLst/>
            <a:cxnLst/>
            <a:rect l="0" t="0" r="0" b="0"/>
            <a:pathLst>
              <a:path w="2401155" h="755919">
                <a:moveTo>
                  <a:pt x="0" y="7410"/>
                </a:moveTo>
                <a:lnTo>
                  <a:pt x="1200577" y="7410"/>
                </a:lnTo>
                <a:lnTo>
                  <a:pt x="2401155" y="7410"/>
                </a:lnTo>
                <a:moveTo>
                  <a:pt x="0" y="0"/>
                </a:moveTo>
                <a:lnTo>
                  <a:pt x="0" y="755919"/>
                </a:lnTo>
                <a:moveTo>
                  <a:pt x="2401155" y="755919"/>
                </a:moveTo>
                <a:lnTo>
                  <a:pt x="2401155" y="0"/>
                </a:lnTo>
                <a:moveTo>
                  <a:pt x="2401155" y="748508"/>
                </a:moveTo>
                <a:lnTo>
                  <a:pt x="1200577" y="748508"/>
                </a:lnTo>
                <a:lnTo>
                  <a:pt x="0" y="748508"/>
                </a:lnTo>
              </a:path>
            </a:pathLst>
          </a:custGeom>
          <a:noFill/>
          <a:ln w="11115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081913" y="2352556"/>
            <a:ext cx="2401155" cy="3327526"/>
          </a:xfrm>
          <a:custGeom>
            <a:avLst/>
            <a:gdLst/>
            <a:ahLst/>
            <a:cxnLst/>
            <a:rect l="0" t="0" r="0" b="0"/>
            <a:pathLst>
              <a:path w="2401155" h="3327526">
                <a:moveTo>
                  <a:pt x="2401155" y="0"/>
                </a:moveTo>
                <a:lnTo>
                  <a:pt x="2401155" y="3136286"/>
                </a:lnTo>
                <a:cubicBezTo>
                  <a:pt x="2401155" y="3241907"/>
                  <a:pt x="2401155" y="3327526"/>
                  <a:pt x="2401155" y="3327526"/>
                </a:cubicBezTo>
                <a:lnTo>
                  <a:pt x="0" y="3327526"/>
                </a:lnTo>
                <a:lnTo>
                  <a:pt x="0" y="0"/>
                </a:lnTo>
                <a:lnTo>
                  <a:pt x="2401155" y="0"/>
                </a:lnTo>
              </a:path>
            </a:pathLst>
          </a:custGeom>
          <a:solidFill>
            <a:srgbClr val="F5F5F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2081913" y="2352556"/>
            <a:ext cx="2401155" cy="3327526"/>
          </a:xfrm>
          <a:custGeom>
            <a:avLst/>
            <a:gdLst/>
            <a:ahLst/>
            <a:cxnLst/>
            <a:rect l="0" t="0" r="0" b="0"/>
            <a:pathLst>
              <a:path w="2401155" h="3327526">
                <a:moveTo>
                  <a:pt x="2401155" y="0"/>
                </a:moveTo>
                <a:lnTo>
                  <a:pt x="2401155" y="3327526"/>
                </a:lnTo>
                <a:lnTo>
                  <a:pt x="0" y="3327526"/>
                </a:lnTo>
                <a:lnTo>
                  <a:pt x="0" y="0"/>
                </a:lnTo>
              </a:path>
            </a:pathLst>
          </a:custGeom>
          <a:noFill/>
          <a:ln w="11115">
            <a:solidFill>
              <a:srgbClr val="969696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660931" y="2352556"/>
            <a:ext cx="2401155" cy="3683253"/>
          </a:xfrm>
          <a:custGeom>
            <a:avLst/>
            <a:gdLst/>
            <a:ahLst/>
            <a:cxnLst/>
            <a:rect l="0" t="0" r="0" b="0"/>
            <a:pathLst>
              <a:path w="2401155" h="3683253">
                <a:moveTo>
                  <a:pt x="2401155" y="0"/>
                </a:moveTo>
                <a:lnTo>
                  <a:pt x="2401155" y="3471573"/>
                </a:lnTo>
                <a:cubicBezTo>
                  <a:pt x="2401155" y="3588481"/>
                  <a:pt x="2401155" y="3683253"/>
                  <a:pt x="2401155" y="3683253"/>
                </a:cubicBezTo>
                <a:lnTo>
                  <a:pt x="0" y="3683253"/>
                </a:lnTo>
                <a:lnTo>
                  <a:pt x="0" y="0"/>
                </a:lnTo>
                <a:lnTo>
                  <a:pt x="2401155" y="0"/>
                </a:lnTo>
              </a:path>
            </a:pathLst>
          </a:custGeom>
          <a:solidFill>
            <a:srgbClr val="F5F5F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660931" y="2352556"/>
            <a:ext cx="2401155" cy="3683253"/>
          </a:xfrm>
          <a:custGeom>
            <a:avLst/>
            <a:gdLst/>
            <a:ahLst/>
            <a:cxnLst/>
            <a:rect l="0" t="0" r="0" b="0"/>
            <a:pathLst>
              <a:path w="2401155" h="3683253">
                <a:moveTo>
                  <a:pt x="2401155" y="0"/>
                </a:moveTo>
                <a:lnTo>
                  <a:pt x="2401155" y="3683253"/>
                </a:lnTo>
                <a:lnTo>
                  <a:pt x="0" y="3683253"/>
                </a:lnTo>
                <a:lnTo>
                  <a:pt x="0" y="0"/>
                </a:lnTo>
              </a:path>
            </a:pathLst>
          </a:custGeom>
          <a:noFill/>
          <a:ln w="11115">
            <a:solidFill>
              <a:srgbClr val="969696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4838795" y="1781912"/>
            <a:ext cx="340904" cy="344610"/>
          </a:xfrm>
          <a:custGeom>
            <a:avLst/>
            <a:gdLst/>
            <a:ahLst/>
            <a:cxnLst/>
            <a:rect l="0" t="0" r="0" b="0"/>
            <a:pathLst>
              <a:path w="340904" h="344610">
                <a:moveTo>
                  <a:pt x="170450" y="30385"/>
                </a:moveTo>
                <a:lnTo>
                  <a:pt x="274204" y="30385"/>
                </a:lnTo>
                <a:lnTo>
                  <a:pt x="295339" y="77178"/>
                </a:lnTo>
                <a:moveTo>
                  <a:pt x="35896" y="225397"/>
                </a:moveTo>
                <a:lnTo>
                  <a:pt x="14821" y="178602"/>
                </a:lnTo>
                <a:lnTo>
                  <a:pt x="48911" y="101528"/>
                </a:lnTo>
                <a:moveTo>
                  <a:pt x="306814" y="134139"/>
                </a:moveTo>
                <a:cubicBezTo>
                  <a:pt x="323186" y="134139"/>
                  <a:pt x="336458" y="120867"/>
                  <a:pt x="336458" y="104495"/>
                </a:cubicBezTo>
                <a:cubicBezTo>
                  <a:pt x="336458" y="88123"/>
                  <a:pt x="323186" y="74851"/>
                  <a:pt x="306814" y="74851"/>
                </a:cubicBezTo>
                <a:cubicBezTo>
                  <a:pt x="290441" y="74851"/>
                  <a:pt x="277170" y="88123"/>
                  <a:pt x="277170" y="104495"/>
                </a:cubicBezTo>
                <a:cubicBezTo>
                  <a:pt x="277170" y="120867"/>
                  <a:pt x="290441" y="134139"/>
                  <a:pt x="306814" y="134139"/>
                </a:cubicBezTo>
                <a:close/>
                <a:moveTo>
                  <a:pt x="260864" y="344610"/>
                </a:moveTo>
                <a:cubicBezTo>
                  <a:pt x="277237" y="344610"/>
                  <a:pt x="290508" y="331338"/>
                  <a:pt x="290508" y="314966"/>
                </a:cubicBezTo>
                <a:cubicBezTo>
                  <a:pt x="290508" y="298593"/>
                  <a:pt x="277237" y="285322"/>
                  <a:pt x="260864" y="285322"/>
                </a:cubicBezTo>
                <a:cubicBezTo>
                  <a:pt x="244492" y="285322"/>
                  <a:pt x="231220" y="298593"/>
                  <a:pt x="231220" y="314966"/>
                </a:cubicBezTo>
                <a:cubicBezTo>
                  <a:pt x="231220" y="331338"/>
                  <a:pt x="244492" y="344610"/>
                  <a:pt x="260864" y="344610"/>
                </a:cubicBezTo>
                <a:close/>
                <a:moveTo>
                  <a:pt x="94859" y="70404"/>
                </a:moveTo>
                <a:cubicBezTo>
                  <a:pt x="111231" y="70404"/>
                  <a:pt x="124503" y="57132"/>
                  <a:pt x="124503" y="40760"/>
                </a:cubicBezTo>
                <a:cubicBezTo>
                  <a:pt x="124503" y="24388"/>
                  <a:pt x="111231" y="11116"/>
                  <a:pt x="94859" y="11116"/>
                </a:cubicBezTo>
                <a:cubicBezTo>
                  <a:pt x="78487" y="11116"/>
                  <a:pt x="65215" y="24388"/>
                  <a:pt x="65215" y="40760"/>
                </a:cubicBezTo>
                <a:cubicBezTo>
                  <a:pt x="65215" y="57132"/>
                  <a:pt x="78487" y="70404"/>
                  <a:pt x="94859" y="70404"/>
                </a:cubicBezTo>
                <a:close/>
                <a:moveTo>
                  <a:pt x="47430" y="282358"/>
                </a:moveTo>
                <a:cubicBezTo>
                  <a:pt x="63802" y="282358"/>
                  <a:pt x="77074" y="269086"/>
                  <a:pt x="77074" y="252714"/>
                </a:cubicBezTo>
                <a:cubicBezTo>
                  <a:pt x="77074" y="236343"/>
                  <a:pt x="63802" y="223070"/>
                  <a:pt x="47430" y="223070"/>
                </a:cubicBezTo>
                <a:cubicBezTo>
                  <a:pt x="31058" y="223070"/>
                  <a:pt x="17786" y="236343"/>
                  <a:pt x="17786" y="252714"/>
                </a:cubicBezTo>
                <a:cubicBezTo>
                  <a:pt x="17786" y="269086"/>
                  <a:pt x="31058" y="282358"/>
                  <a:pt x="47430" y="282358"/>
                </a:cubicBezTo>
                <a:close/>
                <a:moveTo>
                  <a:pt x="206025" y="223070"/>
                </a:moveTo>
                <a:lnTo>
                  <a:pt x="148219" y="223070"/>
                </a:lnTo>
                <a:lnTo>
                  <a:pt x="128951" y="178604"/>
                </a:lnTo>
                <a:lnTo>
                  <a:pt x="148219" y="134139"/>
                </a:lnTo>
                <a:lnTo>
                  <a:pt x="206025" y="134139"/>
                </a:lnTo>
                <a:lnTo>
                  <a:pt x="226775" y="178604"/>
                </a:lnTo>
                <a:close/>
                <a:moveTo>
                  <a:pt x="0" y="0"/>
                </a:moveTo>
                <a:moveTo>
                  <a:pt x="206025" y="223070"/>
                </a:moveTo>
                <a:lnTo>
                  <a:pt x="245663" y="289794"/>
                </a:lnTo>
                <a:moveTo>
                  <a:pt x="0" y="0"/>
                </a:moveTo>
                <a:moveTo>
                  <a:pt x="148218" y="134136"/>
                </a:moveTo>
                <a:lnTo>
                  <a:pt x="109733" y="66322"/>
                </a:lnTo>
                <a:moveTo>
                  <a:pt x="183793" y="326822"/>
                </a:moveTo>
                <a:lnTo>
                  <a:pt x="81521" y="326822"/>
                </a:lnTo>
                <a:lnTo>
                  <a:pt x="60677" y="279242"/>
                </a:lnTo>
                <a:moveTo>
                  <a:pt x="320119" y="131023"/>
                </a:moveTo>
                <a:lnTo>
                  <a:pt x="340904" y="178602"/>
                </a:lnTo>
                <a:lnTo>
                  <a:pt x="308296" y="251229"/>
                </a:lnTo>
              </a:path>
            </a:pathLst>
          </a:custGeom>
          <a:noFill/>
          <a:ln w="11115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719256" y="1882701"/>
            <a:ext cx="228354" cy="20750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1EABDA"/>
                </a:solidFill>
                <a:latin typeface="Roboto"/>
              </a:rPr>
              <a:t>Hit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8275" y="1882701"/>
            <a:ext cx="387223" cy="20750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3CC583"/>
                </a:solidFill>
                <a:latin typeface="Roboto"/>
              </a:rPr>
              <a:t>Lead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68073" y="1796734"/>
            <a:ext cx="339165" cy="326082"/>
          </a:xfrm>
          <a:custGeom>
            <a:avLst/>
            <a:gdLst/>
            <a:ahLst/>
            <a:cxnLst/>
            <a:rect l="0" t="0" r="0" b="0"/>
            <a:pathLst>
              <a:path w="339165" h="326082">
                <a:moveTo>
                  <a:pt x="310375" y="177863"/>
                </a:moveTo>
                <a:lnTo>
                  <a:pt x="310375" y="14821"/>
                </a:lnTo>
                <a:cubicBezTo>
                  <a:pt x="310375" y="6636"/>
                  <a:pt x="303739" y="0"/>
                  <a:pt x="295553" y="0"/>
                </a:cubicBezTo>
                <a:lnTo>
                  <a:pt x="43580" y="0"/>
                </a:lnTo>
                <a:cubicBezTo>
                  <a:pt x="35394" y="0"/>
                  <a:pt x="28758" y="6636"/>
                  <a:pt x="28758" y="14821"/>
                </a:cubicBezTo>
                <a:lnTo>
                  <a:pt x="28758" y="177863"/>
                </a:lnTo>
                <a:moveTo>
                  <a:pt x="310375" y="237151"/>
                </a:moveTo>
                <a:lnTo>
                  <a:pt x="28758" y="237151"/>
                </a:lnTo>
                <a:cubicBezTo>
                  <a:pt x="15935" y="237141"/>
                  <a:pt x="4571" y="228888"/>
                  <a:pt x="596" y="216696"/>
                </a:cubicBezTo>
                <a:cubicBezTo>
                  <a:pt x="0" y="214483"/>
                  <a:pt x="478" y="212118"/>
                  <a:pt x="1889" y="210311"/>
                </a:cubicBezTo>
                <a:cubicBezTo>
                  <a:pt x="3300" y="208504"/>
                  <a:pt x="5478" y="207465"/>
                  <a:pt x="7770" y="207507"/>
                </a:cubicBezTo>
                <a:lnTo>
                  <a:pt x="331363" y="207507"/>
                </a:lnTo>
                <a:cubicBezTo>
                  <a:pt x="333660" y="207455"/>
                  <a:pt x="335847" y="208490"/>
                  <a:pt x="337265" y="210298"/>
                </a:cubicBezTo>
                <a:cubicBezTo>
                  <a:pt x="338682" y="212107"/>
                  <a:pt x="339165" y="214478"/>
                  <a:pt x="338566" y="216696"/>
                </a:cubicBezTo>
                <a:cubicBezTo>
                  <a:pt x="334588" y="228898"/>
                  <a:pt x="323209" y="237154"/>
                  <a:pt x="310375" y="237151"/>
                </a:cubicBezTo>
                <a:close/>
                <a:moveTo>
                  <a:pt x="28758" y="237151"/>
                </a:moveTo>
                <a:lnTo>
                  <a:pt x="28758" y="326082"/>
                </a:lnTo>
                <a:moveTo>
                  <a:pt x="310375" y="237151"/>
                </a:moveTo>
                <a:lnTo>
                  <a:pt x="310375" y="326082"/>
                </a:lnTo>
                <a:moveTo>
                  <a:pt x="28758" y="296438"/>
                </a:moveTo>
                <a:lnTo>
                  <a:pt x="310375" y="296438"/>
                </a:lnTo>
                <a:moveTo>
                  <a:pt x="77315" y="64653"/>
                </a:moveTo>
                <a:cubicBezTo>
                  <a:pt x="74807" y="65909"/>
                  <a:pt x="73224" y="68474"/>
                  <a:pt x="73224" y="71278"/>
                </a:cubicBezTo>
                <a:lnTo>
                  <a:pt x="73224" y="98832"/>
                </a:lnTo>
                <a:cubicBezTo>
                  <a:pt x="73224" y="101613"/>
                  <a:pt x="74780" y="104160"/>
                  <a:pt x="77255" y="105428"/>
                </a:cubicBezTo>
                <a:lnTo>
                  <a:pt x="99488" y="116841"/>
                </a:lnTo>
                <a:cubicBezTo>
                  <a:pt x="101610" y="117928"/>
                  <a:pt x="104125" y="117928"/>
                  <a:pt x="106247" y="116841"/>
                </a:cubicBezTo>
                <a:lnTo>
                  <a:pt x="128480" y="105428"/>
                </a:lnTo>
                <a:cubicBezTo>
                  <a:pt x="130955" y="104160"/>
                  <a:pt x="132512" y="101613"/>
                  <a:pt x="132512" y="98832"/>
                </a:cubicBezTo>
                <a:lnTo>
                  <a:pt x="132512" y="71278"/>
                </a:lnTo>
                <a:cubicBezTo>
                  <a:pt x="132512" y="68474"/>
                  <a:pt x="130928" y="65909"/>
                  <a:pt x="128421" y="64653"/>
                </a:cubicBezTo>
                <a:lnTo>
                  <a:pt x="106188" y="53536"/>
                </a:lnTo>
                <a:cubicBezTo>
                  <a:pt x="104098" y="52489"/>
                  <a:pt x="101637" y="52489"/>
                  <a:pt x="99548" y="53536"/>
                </a:cubicBezTo>
                <a:close/>
                <a:moveTo>
                  <a:pt x="181068" y="123941"/>
                </a:moveTo>
                <a:cubicBezTo>
                  <a:pt x="178561" y="125197"/>
                  <a:pt x="176978" y="127761"/>
                  <a:pt x="176977" y="130566"/>
                </a:cubicBezTo>
                <a:lnTo>
                  <a:pt x="176977" y="158120"/>
                </a:lnTo>
                <a:cubicBezTo>
                  <a:pt x="176977" y="160901"/>
                  <a:pt x="178534" y="163448"/>
                  <a:pt x="181009" y="164716"/>
                </a:cubicBezTo>
                <a:lnTo>
                  <a:pt x="203242" y="176129"/>
                </a:lnTo>
                <a:cubicBezTo>
                  <a:pt x="205364" y="177216"/>
                  <a:pt x="207879" y="177216"/>
                  <a:pt x="210001" y="176129"/>
                </a:cubicBezTo>
                <a:lnTo>
                  <a:pt x="232234" y="164716"/>
                </a:lnTo>
                <a:cubicBezTo>
                  <a:pt x="234709" y="163448"/>
                  <a:pt x="236265" y="160901"/>
                  <a:pt x="236265" y="158120"/>
                </a:cubicBezTo>
                <a:lnTo>
                  <a:pt x="236265" y="130566"/>
                </a:lnTo>
                <a:cubicBezTo>
                  <a:pt x="236265" y="127761"/>
                  <a:pt x="234682" y="125197"/>
                  <a:pt x="232174" y="123941"/>
                </a:cubicBezTo>
                <a:lnTo>
                  <a:pt x="209941" y="112824"/>
                </a:lnTo>
                <a:cubicBezTo>
                  <a:pt x="207852" y="111777"/>
                  <a:pt x="205391" y="111777"/>
                  <a:pt x="203301" y="112824"/>
                </a:cubicBezTo>
                <a:close/>
                <a:moveTo>
                  <a:pt x="131370" y="102775"/>
                </a:moveTo>
                <a:lnTo>
                  <a:pt x="178148" y="126579"/>
                </a:lnTo>
                <a:moveTo>
                  <a:pt x="102868" y="117656"/>
                </a:moveTo>
                <a:lnTo>
                  <a:pt x="102868" y="163041"/>
                </a:lnTo>
                <a:moveTo>
                  <a:pt x="206621" y="112068"/>
                </a:moveTo>
                <a:lnTo>
                  <a:pt x="206621" y="74109"/>
                </a:lnTo>
                <a:moveTo>
                  <a:pt x="221443" y="29643"/>
                </a:moveTo>
                <a:lnTo>
                  <a:pt x="280731" y="29643"/>
                </a:lnTo>
                <a:moveTo>
                  <a:pt x="221443" y="59287"/>
                </a:moveTo>
                <a:lnTo>
                  <a:pt x="280731" y="59287"/>
                </a:lnTo>
              </a:path>
            </a:pathLst>
          </a:custGeom>
          <a:noFill/>
          <a:ln w="11115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2274598" y="2686050"/>
            <a:ext cx="326082" cy="118575"/>
          </a:xfrm>
          <a:custGeom>
            <a:avLst/>
            <a:gdLst/>
            <a:ahLst/>
            <a:cxnLst/>
            <a:rect l="0" t="0" r="0" b="0"/>
            <a:pathLst>
              <a:path w="326082" h="118575">
                <a:moveTo>
                  <a:pt x="0" y="59287"/>
                </a:moveTo>
                <a:lnTo>
                  <a:pt x="207507" y="59287"/>
                </a:lnTo>
                <a:moveTo>
                  <a:pt x="266795" y="118575"/>
                </a:moveTo>
                <a:cubicBezTo>
                  <a:pt x="299538" y="118575"/>
                  <a:pt x="326082" y="92030"/>
                  <a:pt x="326082" y="59287"/>
                </a:cubicBezTo>
                <a:cubicBezTo>
                  <a:pt x="326082" y="26544"/>
                  <a:pt x="299538" y="0"/>
                  <a:pt x="266795" y="0"/>
                </a:cubicBezTo>
                <a:cubicBezTo>
                  <a:pt x="234051" y="0"/>
                  <a:pt x="207507" y="26544"/>
                  <a:pt x="207507" y="59287"/>
                </a:cubicBezTo>
                <a:cubicBezTo>
                  <a:pt x="207507" y="92030"/>
                  <a:pt x="234051" y="118575"/>
                  <a:pt x="266795" y="118575"/>
                </a:cubicBezTo>
                <a:close/>
              </a:path>
            </a:pathLst>
          </a:custGeom>
          <a:noFill/>
          <a:ln w="11115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323659" y="822191"/>
            <a:ext cx="4496681" cy="44465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400" b="1">
                <a:solidFill>
                  <a:srgbClr val="484848"/>
                </a:solidFill>
                <a:latin typeface="Roboto"/>
              </a:rPr>
              <a:t>Hit or Lead: Which is the better starting point for drug
discovery?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31966" y="2574886"/>
            <a:ext cx="355144" cy="357790"/>
          </a:xfrm>
          <a:custGeom>
            <a:avLst/>
            <a:gdLst/>
            <a:ahLst/>
            <a:cxnLst/>
            <a:rect l="0" t="0" r="0" b="0"/>
            <a:pathLst>
              <a:path w="355144" h="357790">
                <a:moveTo>
                  <a:pt x="166460" y="188683"/>
                </a:moveTo>
                <a:cubicBezTo>
                  <a:pt x="154015" y="176247"/>
                  <a:pt x="134521" y="174326"/>
                  <a:pt x="119887" y="184092"/>
                </a:cubicBezTo>
                <a:cubicBezTo>
                  <a:pt x="105253" y="193859"/>
                  <a:pt x="99547" y="212597"/>
                  <a:pt x="106255" y="228862"/>
                </a:cubicBezTo>
                <a:cubicBezTo>
                  <a:pt x="112963" y="245127"/>
                  <a:pt x="130220" y="254395"/>
                  <a:pt x="147484" y="251006"/>
                </a:cubicBezTo>
                <a:cubicBezTo>
                  <a:pt x="164748" y="247616"/>
                  <a:pt x="177220" y="232511"/>
                  <a:pt x="177280" y="214918"/>
                </a:cubicBezTo>
                <a:moveTo>
                  <a:pt x="197883" y="157260"/>
                </a:moveTo>
                <a:cubicBezTo>
                  <a:pt x="170389" y="129754"/>
                  <a:pt x="127295" y="125499"/>
                  <a:pt x="94953" y="147097"/>
                </a:cubicBezTo>
                <a:cubicBezTo>
                  <a:pt x="62611" y="168695"/>
                  <a:pt x="50029" y="210131"/>
                  <a:pt x="64901" y="246066"/>
                </a:cubicBezTo>
                <a:cubicBezTo>
                  <a:pt x="79774" y="282000"/>
                  <a:pt x="117959" y="302425"/>
                  <a:pt x="156105" y="294850"/>
                </a:cubicBezTo>
                <a:cubicBezTo>
                  <a:pt x="194251" y="287274"/>
                  <a:pt x="221733" y="253808"/>
                  <a:pt x="221746" y="214918"/>
                </a:cubicBezTo>
                <a:cubicBezTo>
                  <a:pt x="221765" y="204769"/>
                  <a:pt x="219854" y="194709"/>
                  <a:pt x="216114" y="185274"/>
                </a:cubicBezTo>
                <a:moveTo>
                  <a:pt x="249463" y="152073"/>
                </a:moveTo>
                <a:cubicBezTo>
                  <a:pt x="283106" y="209469"/>
                  <a:pt x="266449" y="283121"/>
                  <a:pt x="211383" y="320456"/>
                </a:cubicBezTo>
                <a:cubicBezTo>
                  <a:pt x="156317" y="357790"/>
                  <a:pt x="81730" y="346000"/>
                  <a:pt x="40865" y="293501"/>
                </a:cubicBezTo>
                <a:cubicBezTo>
                  <a:pt x="0" y="241002"/>
                  <a:pt x="6873" y="165803"/>
                  <a:pt x="56578" y="121582"/>
                </a:cubicBezTo>
                <a:cubicBezTo>
                  <a:pt x="106284" y="77362"/>
                  <a:pt x="181772" y="79288"/>
                  <a:pt x="229157" y="125986"/>
                </a:cubicBezTo>
                <a:moveTo>
                  <a:pt x="140225" y="214918"/>
                </a:moveTo>
                <a:lnTo>
                  <a:pt x="310678" y="44465"/>
                </a:lnTo>
                <a:moveTo>
                  <a:pt x="310678" y="44465"/>
                </a:moveTo>
                <a:lnTo>
                  <a:pt x="355144" y="44465"/>
                </a:lnTo>
                <a:cubicBezTo>
                  <a:pt x="355144" y="44465"/>
                  <a:pt x="318089" y="155630"/>
                  <a:pt x="258801" y="96342"/>
                </a:cubicBezTo>
                <a:cubicBezTo>
                  <a:pt x="199513" y="37054"/>
                  <a:pt x="310678" y="0"/>
                  <a:pt x="310678" y="0"/>
                </a:cubicBezTo>
                <a:close/>
                <a:moveTo>
                  <a:pt x="281034" y="74109"/>
                </a:moveTo>
                <a:lnTo>
                  <a:pt x="281034" y="13487"/>
                </a:lnTo>
                <a:moveTo>
                  <a:pt x="14239" y="340904"/>
                </a:moveTo>
                <a:lnTo>
                  <a:pt x="51146" y="303998"/>
                </a:lnTo>
                <a:moveTo>
                  <a:pt x="229305" y="303998"/>
                </a:moveTo>
                <a:lnTo>
                  <a:pt x="266212" y="340904"/>
                </a:lnTo>
                <a:moveTo>
                  <a:pt x="140225" y="211212"/>
                </a:moveTo>
                <a:cubicBezTo>
                  <a:pt x="138179" y="211212"/>
                  <a:pt x="136520" y="212871"/>
                  <a:pt x="136520" y="214918"/>
                </a:cubicBezTo>
                <a:cubicBezTo>
                  <a:pt x="136520" y="216964"/>
                  <a:pt x="138179" y="218623"/>
                  <a:pt x="140225" y="218623"/>
                </a:cubicBezTo>
                <a:cubicBezTo>
                  <a:pt x="142272" y="218623"/>
                  <a:pt x="143931" y="216964"/>
                  <a:pt x="143931" y="214918"/>
                </a:cubicBezTo>
                <a:cubicBezTo>
                  <a:pt x="143931" y="212871"/>
                  <a:pt x="142272" y="211212"/>
                  <a:pt x="140225" y="211212"/>
                </a:cubicBezTo>
              </a:path>
            </a:pathLst>
          </a:custGeom>
          <a:noFill/>
          <a:ln w="11115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2719256" y="2537831"/>
            <a:ext cx="1370570" cy="53359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1EABDA"/>
                </a:solidFill>
                <a:latin typeface="Roboto"/>
              </a:rPr>
              <a:t>Represents an initial
active compound
identified.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98275" y="2537831"/>
            <a:ext cx="1206988" cy="53359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3CC583"/>
                </a:solidFill>
                <a:latin typeface="Roboto"/>
              </a:rPr>
              <a:t>Represents an
optimized hit with
better activity.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19256" y="3156647"/>
            <a:ext cx="1345943" cy="26679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3188A5"/>
                </a:solidFill>
                <a:latin typeface="Roboto"/>
              </a:rPr>
              <a:t>This is the very first step in
finding a potential drug.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98275" y="3156647"/>
            <a:ext cx="1355592" cy="40019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449A70"/>
                </a:solidFill>
                <a:latin typeface="Roboto"/>
              </a:rPr>
              <a:t>This stage signifies a more
refined and promising
compound.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266820" y="3660593"/>
            <a:ext cx="341624" cy="303849"/>
          </a:xfrm>
          <a:custGeom>
            <a:avLst/>
            <a:gdLst/>
            <a:ahLst/>
            <a:cxnLst/>
            <a:rect l="0" t="0" r="0" b="0"/>
            <a:pathLst>
              <a:path w="341624" h="303849">
                <a:moveTo>
                  <a:pt x="97747" y="262496"/>
                </a:moveTo>
                <a:cubicBezTo>
                  <a:pt x="86910" y="251953"/>
                  <a:pt x="72246" y="246280"/>
                  <a:pt x="57135" y="246785"/>
                </a:cubicBezTo>
                <a:cubicBezTo>
                  <a:pt x="25701" y="246867"/>
                  <a:pt x="285" y="272415"/>
                  <a:pt x="367" y="303849"/>
                </a:cubicBezTo>
                <a:lnTo>
                  <a:pt x="341271" y="303849"/>
                </a:lnTo>
                <a:cubicBezTo>
                  <a:pt x="341353" y="272415"/>
                  <a:pt x="315937" y="246867"/>
                  <a:pt x="284503" y="246785"/>
                </a:cubicBezTo>
                <a:cubicBezTo>
                  <a:pt x="269349" y="246359"/>
                  <a:pt x="254679" y="252142"/>
                  <a:pt x="243891" y="262793"/>
                </a:cubicBezTo>
                <a:moveTo>
                  <a:pt x="89595" y="279393"/>
                </a:moveTo>
                <a:cubicBezTo>
                  <a:pt x="101501" y="244824"/>
                  <a:pt x="134260" y="221809"/>
                  <a:pt x="170819" y="222329"/>
                </a:cubicBezTo>
                <a:cubicBezTo>
                  <a:pt x="207236" y="222262"/>
                  <a:pt x="239758" y="245111"/>
                  <a:pt x="252043" y="279393"/>
                </a:cubicBezTo>
                <a:moveTo>
                  <a:pt x="207874" y="230184"/>
                </a:moveTo>
                <a:lnTo>
                  <a:pt x="178230" y="14821"/>
                </a:lnTo>
                <a:cubicBezTo>
                  <a:pt x="178229" y="10402"/>
                  <a:pt x="174646" y="6819"/>
                  <a:pt x="170226" y="6819"/>
                </a:cubicBezTo>
                <a:cubicBezTo>
                  <a:pt x="165806" y="6819"/>
                  <a:pt x="162223" y="10402"/>
                  <a:pt x="162222" y="14821"/>
                </a:cubicBezTo>
                <a:lnTo>
                  <a:pt x="132578" y="229888"/>
                </a:lnTo>
                <a:moveTo>
                  <a:pt x="126353" y="103753"/>
                </a:moveTo>
                <a:lnTo>
                  <a:pt x="99377" y="103753"/>
                </a:lnTo>
                <a:cubicBezTo>
                  <a:pt x="56750" y="102793"/>
                  <a:pt x="19672" y="74294"/>
                  <a:pt x="7778" y="33349"/>
                </a:cubicBezTo>
                <a:lnTo>
                  <a:pt x="811" y="11412"/>
                </a:lnTo>
                <a:cubicBezTo>
                  <a:pt x="0" y="8816"/>
                  <a:pt x="379" y="5994"/>
                  <a:pt x="1849" y="3705"/>
                </a:cubicBezTo>
                <a:cubicBezTo>
                  <a:pt x="3168" y="1642"/>
                  <a:pt x="5345" y="282"/>
                  <a:pt x="7778" y="0"/>
                </a:cubicBezTo>
                <a:lnTo>
                  <a:pt x="24230" y="0"/>
                </a:lnTo>
                <a:cubicBezTo>
                  <a:pt x="67132" y="910"/>
                  <a:pt x="104415" y="29714"/>
                  <a:pt x="116126" y="70997"/>
                </a:cubicBezTo>
                <a:close/>
                <a:moveTo>
                  <a:pt x="61730" y="51876"/>
                </a:moveTo>
                <a:lnTo>
                  <a:pt x="126353" y="103753"/>
                </a:lnTo>
                <a:cubicBezTo>
                  <a:pt x="136185" y="110662"/>
                  <a:pt x="143475" y="120608"/>
                  <a:pt x="147104" y="132063"/>
                </a:cubicBezTo>
                <a:moveTo>
                  <a:pt x="215285" y="103753"/>
                </a:moveTo>
                <a:lnTo>
                  <a:pt x="242261" y="103753"/>
                </a:lnTo>
                <a:cubicBezTo>
                  <a:pt x="284888" y="102793"/>
                  <a:pt x="321966" y="74294"/>
                  <a:pt x="333860" y="33349"/>
                </a:cubicBezTo>
                <a:lnTo>
                  <a:pt x="340530" y="12005"/>
                </a:lnTo>
                <a:cubicBezTo>
                  <a:pt x="341624" y="9279"/>
                  <a:pt x="341349" y="6194"/>
                  <a:pt x="339789" y="3705"/>
                </a:cubicBezTo>
                <a:cubicBezTo>
                  <a:pt x="338470" y="1642"/>
                  <a:pt x="336293" y="282"/>
                  <a:pt x="333861" y="0"/>
                </a:cubicBezTo>
                <a:lnTo>
                  <a:pt x="317408" y="0"/>
                </a:lnTo>
                <a:cubicBezTo>
                  <a:pt x="274506" y="910"/>
                  <a:pt x="237223" y="29714"/>
                  <a:pt x="225512" y="70997"/>
                </a:cubicBezTo>
                <a:close/>
                <a:moveTo>
                  <a:pt x="279909" y="51876"/>
                </a:moveTo>
                <a:lnTo>
                  <a:pt x="215285" y="103753"/>
                </a:lnTo>
                <a:cubicBezTo>
                  <a:pt x="205453" y="110662"/>
                  <a:pt x="198163" y="120608"/>
                  <a:pt x="194534" y="132063"/>
                </a:cubicBezTo>
              </a:path>
            </a:pathLst>
          </a:custGeom>
          <a:noFill/>
          <a:ln w="11115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2719256" y="3605011"/>
            <a:ext cx="1375350" cy="53359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1EABDA"/>
                </a:solidFill>
                <a:latin typeface="Roboto"/>
              </a:rPr>
              <a:t>Less promising as it
requires significant
further development.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846206" y="3788798"/>
            <a:ext cx="340904" cy="328963"/>
          </a:xfrm>
          <a:custGeom>
            <a:avLst/>
            <a:gdLst/>
            <a:ahLst/>
            <a:cxnLst/>
            <a:rect l="0" t="0" r="0" b="0"/>
            <a:pathLst>
              <a:path w="340904" h="328963">
                <a:moveTo>
                  <a:pt x="0" y="179810"/>
                </a:moveTo>
                <a:lnTo>
                  <a:pt x="59287" y="179810"/>
                </a:lnTo>
                <a:lnTo>
                  <a:pt x="59287" y="298385"/>
                </a:lnTo>
                <a:lnTo>
                  <a:pt x="0" y="298385"/>
                </a:lnTo>
                <a:close/>
                <a:moveTo>
                  <a:pt x="59287" y="277086"/>
                </a:moveTo>
                <a:cubicBezTo>
                  <a:pt x="214918" y="328963"/>
                  <a:pt x="163041" y="328963"/>
                  <a:pt x="340904" y="240031"/>
                </a:cubicBezTo>
                <a:cubicBezTo>
                  <a:pt x="330668" y="226240"/>
                  <a:pt x="312902" y="220318"/>
                  <a:pt x="296438" y="225209"/>
                </a:cubicBezTo>
                <a:lnTo>
                  <a:pt x="232467" y="245471"/>
                </a:lnTo>
                <a:moveTo>
                  <a:pt x="59287" y="194632"/>
                </a:moveTo>
                <a:lnTo>
                  <a:pt x="103753" y="194632"/>
                </a:lnTo>
                <a:cubicBezTo>
                  <a:pt x="138629" y="194632"/>
                  <a:pt x="163041" y="224276"/>
                  <a:pt x="170452" y="224276"/>
                </a:cubicBezTo>
                <a:lnTo>
                  <a:pt x="222329" y="224276"/>
                </a:lnTo>
                <a:cubicBezTo>
                  <a:pt x="237151" y="224276"/>
                  <a:pt x="237151" y="253919"/>
                  <a:pt x="222329" y="253919"/>
                </a:cubicBezTo>
                <a:lnTo>
                  <a:pt x="140808" y="253919"/>
                </a:lnTo>
                <a:moveTo>
                  <a:pt x="203490" y="88180"/>
                </a:moveTo>
                <a:cubicBezTo>
                  <a:pt x="203490" y="73683"/>
                  <a:pt x="215242" y="61931"/>
                  <a:pt x="229740" y="61931"/>
                </a:cubicBezTo>
                <a:cubicBezTo>
                  <a:pt x="244237" y="61931"/>
                  <a:pt x="255989" y="73683"/>
                  <a:pt x="255989" y="88180"/>
                </a:cubicBezTo>
                <a:cubicBezTo>
                  <a:pt x="255989" y="102678"/>
                  <a:pt x="244237" y="114430"/>
                  <a:pt x="229740" y="114430"/>
                </a:cubicBezTo>
                <a:cubicBezTo>
                  <a:pt x="215242" y="114430"/>
                  <a:pt x="203490" y="102678"/>
                  <a:pt x="203490" y="88180"/>
                </a:cubicBezTo>
                <a:close/>
                <a:moveTo>
                  <a:pt x="311749" y="61531"/>
                </a:moveTo>
                <a:cubicBezTo>
                  <a:pt x="308609" y="51832"/>
                  <a:pt x="301247" y="44075"/>
                  <a:pt x="291726" y="40433"/>
                </a:cubicBezTo>
                <a:cubicBezTo>
                  <a:pt x="282204" y="36791"/>
                  <a:pt x="271545" y="37654"/>
                  <a:pt x="262733" y="42781"/>
                </a:cubicBezTo>
                <a:cubicBezTo>
                  <a:pt x="265633" y="29310"/>
                  <a:pt x="260053" y="15430"/>
                  <a:pt x="248636" y="7715"/>
                </a:cubicBezTo>
                <a:cubicBezTo>
                  <a:pt x="237220" y="0"/>
                  <a:pt x="222259" y="0"/>
                  <a:pt x="210843" y="7715"/>
                </a:cubicBezTo>
                <a:cubicBezTo>
                  <a:pt x="199426" y="15430"/>
                  <a:pt x="193846" y="29310"/>
                  <a:pt x="196746" y="42781"/>
                </a:cubicBezTo>
                <a:cubicBezTo>
                  <a:pt x="184834" y="35873"/>
                  <a:pt x="169920" y="36898"/>
                  <a:pt x="159065" y="45371"/>
                </a:cubicBezTo>
                <a:cubicBezTo>
                  <a:pt x="148210" y="53844"/>
                  <a:pt x="143595" y="68063"/>
                  <a:pt x="147404" y="81296"/>
                </a:cubicBezTo>
                <a:cubicBezTo>
                  <a:pt x="151213" y="94528"/>
                  <a:pt x="162683" y="104117"/>
                  <a:pt x="176381" y="105522"/>
                </a:cubicBezTo>
                <a:cubicBezTo>
                  <a:pt x="166114" y="114710"/>
                  <a:pt x="162466" y="129217"/>
                  <a:pt x="167166" y="142169"/>
                </a:cubicBezTo>
                <a:cubicBezTo>
                  <a:pt x="171866" y="155120"/>
                  <a:pt x="183969" y="163911"/>
                  <a:pt x="197738" y="164376"/>
                </a:cubicBezTo>
                <a:cubicBezTo>
                  <a:pt x="211508" y="164841"/>
                  <a:pt x="224177" y="156886"/>
                  <a:pt x="229740" y="144282"/>
                </a:cubicBezTo>
                <a:cubicBezTo>
                  <a:pt x="235302" y="156886"/>
                  <a:pt x="247971" y="164841"/>
                  <a:pt x="261741" y="164376"/>
                </a:cubicBezTo>
                <a:cubicBezTo>
                  <a:pt x="275511" y="163911"/>
                  <a:pt x="287614" y="155120"/>
                  <a:pt x="292314" y="142169"/>
                </a:cubicBezTo>
                <a:cubicBezTo>
                  <a:pt x="297014" y="129217"/>
                  <a:pt x="293365" y="114710"/>
                  <a:pt x="283099" y="105522"/>
                </a:cubicBezTo>
                <a:cubicBezTo>
                  <a:pt x="293239" y="104480"/>
                  <a:pt x="302366" y="98910"/>
                  <a:pt x="307929" y="90368"/>
                </a:cubicBezTo>
                <a:cubicBezTo>
                  <a:pt x="313492" y="81826"/>
                  <a:pt x="314896" y="71227"/>
                  <a:pt x="311749" y="61531"/>
                </a:cubicBezTo>
                <a:close/>
              </a:path>
            </a:pathLst>
          </a:custGeom>
          <a:noFill/>
          <a:ln w="11115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5298275" y="3738408"/>
            <a:ext cx="1524192" cy="53359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3CC583"/>
                </a:solidFill>
                <a:latin typeface="Roboto"/>
              </a:rPr>
              <a:t>More promising due to
its enhanced activity
and optimization.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19256" y="4223827"/>
            <a:ext cx="1475168" cy="26679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3188A5"/>
                </a:solidFill>
                <a:latin typeface="Roboto"/>
              </a:rPr>
              <a:t>Its activity is basic and needs
enhancement.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98275" y="4357225"/>
            <a:ext cx="1535924" cy="26679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449A70"/>
                </a:solidFill>
                <a:latin typeface="Roboto"/>
              </a:rPr>
              <a:t>It has already undergone initial
improvements.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252676" y="4694754"/>
            <a:ext cx="355415" cy="355396"/>
          </a:xfrm>
          <a:custGeom>
            <a:avLst/>
            <a:gdLst/>
            <a:ahLst/>
            <a:cxnLst/>
            <a:rect l="0" t="0" r="0" b="0"/>
            <a:pathLst>
              <a:path w="355415" h="355396">
                <a:moveTo>
                  <a:pt x="23732" y="217205"/>
                </a:moveTo>
                <a:cubicBezTo>
                  <a:pt x="47464" y="240937"/>
                  <a:pt x="110013" y="216866"/>
                  <a:pt x="163439" y="163439"/>
                </a:cubicBezTo>
                <a:cubicBezTo>
                  <a:pt x="216866" y="110013"/>
                  <a:pt x="240937" y="47464"/>
                  <a:pt x="217205" y="23732"/>
                </a:cubicBezTo>
                <a:cubicBezTo>
                  <a:pt x="193473" y="0"/>
                  <a:pt x="130924" y="24071"/>
                  <a:pt x="77498" y="77498"/>
                </a:cubicBezTo>
                <a:cubicBezTo>
                  <a:pt x="24071" y="130924"/>
                  <a:pt x="0" y="193473"/>
                  <a:pt x="23732" y="217205"/>
                </a:cubicBezTo>
                <a:moveTo>
                  <a:pt x="355415" y="41616"/>
                </a:moveTo>
                <a:cubicBezTo>
                  <a:pt x="350376" y="108611"/>
                  <a:pt x="313469" y="185389"/>
                  <a:pt x="249438" y="249123"/>
                </a:cubicBezTo>
                <a:cubicBezTo>
                  <a:pt x="185407" y="312857"/>
                  <a:pt x="108630" y="350060"/>
                  <a:pt x="41931" y="355100"/>
                </a:cubicBezTo>
                <a:moveTo>
                  <a:pt x="23700" y="217108"/>
                </a:moveTo>
                <a:lnTo>
                  <a:pt x="41635" y="355396"/>
                </a:lnTo>
                <a:moveTo>
                  <a:pt x="217126" y="23681"/>
                </a:moveTo>
                <a:lnTo>
                  <a:pt x="355415" y="41616"/>
                </a:lnTo>
                <a:moveTo>
                  <a:pt x="45192" y="353321"/>
                </a:moveTo>
                <a:lnTo>
                  <a:pt x="342668" y="342649"/>
                </a:lnTo>
                <a:lnTo>
                  <a:pt x="353340" y="45173"/>
                </a:lnTo>
                <a:moveTo>
                  <a:pt x="342668" y="342649"/>
                </a:moveTo>
                <a:lnTo>
                  <a:pt x="285307" y="285289"/>
                </a:lnTo>
                <a:moveTo>
                  <a:pt x="29332" y="221999"/>
                </a:moveTo>
                <a:lnTo>
                  <a:pt x="118857" y="325752"/>
                </a:lnTo>
                <a:lnTo>
                  <a:pt x="126120" y="199321"/>
                </a:lnTo>
                <a:moveTo>
                  <a:pt x="225278" y="26053"/>
                </a:moveTo>
                <a:lnTo>
                  <a:pt x="329032" y="117949"/>
                </a:lnTo>
                <a:lnTo>
                  <a:pt x="199340" y="126101"/>
                </a:lnTo>
                <a:moveTo>
                  <a:pt x="200674" y="127435"/>
                </a:moveTo>
                <a:lnTo>
                  <a:pt x="247808" y="247789"/>
                </a:lnTo>
                <a:lnTo>
                  <a:pt x="127454" y="200655"/>
                </a:lnTo>
              </a:path>
            </a:pathLst>
          </a:custGeom>
          <a:noFill/>
          <a:ln w="11115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2719256" y="4672191"/>
            <a:ext cx="1460502" cy="3557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1EABDA"/>
                </a:solidFill>
                <a:latin typeface="Roboto"/>
              </a:rPr>
              <a:t>An unoptimized initial
discovery.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846206" y="4859185"/>
            <a:ext cx="342661" cy="307802"/>
          </a:xfrm>
          <a:custGeom>
            <a:avLst/>
            <a:gdLst/>
            <a:ahLst/>
            <a:cxnLst/>
            <a:rect l="0" t="0" r="0" b="0"/>
            <a:pathLst>
              <a:path w="342661" h="307802">
                <a:moveTo>
                  <a:pt x="222507" y="53062"/>
                </a:moveTo>
                <a:lnTo>
                  <a:pt x="169444" y="0"/>
                </a:lnTo>
                <a:lnTo>
                  <a:pt x="56486" y="0"/>
                </a:lnTo>
                <a:lnTo>
                  <a:pt x="0" y="69322"/>
                </a:lnTo>
                <a:lnTo>
                  <a:pt x="112958" y="184370"/>
                </a:lnTo>
                <a:lnTo>
                  <a:pt x="122266" y="177596"/>
                </a:lnTo>
                <a:moveTo>
                  <a:pt x="191736" y="69322"/>
                </a:moveTo>
                <a:lnTo>
                  <a:pt x="11294" y="69322"/>
                </a:lnTo>
                <a:moveTo>
                  <a:pt x="222507" y="201267"/>
                </a:moveTo>
                <a:cubicBezTo>
                  <a:pt x="222507" y="214348"/>
                  <a:pt x="233111" y="224952"/>
                  <a:pt x="246192" y="224952"/>
                </a:cubicBezTo>
                <a:cubicBezTo>
                  <a:pt x="259273" y="224952"/>
                  <a:pt x="269878" y="214348"/>
                  <a:pt x="269878" y="201267"/>
                </a:cubicBezTo>
                <a:cubicBezTo>
                  <a:pt x="269878" y="188186"/>
                  <a:pt x="259273" y="177581"/>
                  <a:pt x="246192" y="177581"/>
                </a:cubicBezTo>
                <a:cubicBezTo>
                  <a:pt x="233111" y="177581"/>
                  <a:pt x="222507" y="188186"/>
                  <a:pt x="222507" y="201267"/>
                </a:cubicBezTo>
                <a:moveTo>
                  <a:pt x="266305" y="109667"/>
                </a:moveTo>
                <a:lnTo>
                  <a:pt x="273287" y="132597"/>
                </a:lnTo>
                <a:cubicBezTo>
                  <a:pt x="275661" y="140498"/>
                  <a:pt x="283761" y="145199"/>
                  <a:pt x="291799" y="143343"/>
                </a:cubicBezTo>
                <a:lnTo>
                  <a:pt x="315055" y="137962"/>
                </a:lnTo>
                <a:cubicBezTo>
                  <a:pt x="324098" y="135911"/>
                  <a:pt x="333422" y="139998"/>
                  <a:pt x="338041" y="148038"/>
                </a:cubicBezTo>
                <a:cubicBezTo>
                  <a:pt x="342661" y="156079"/>
                  <a:pt x="341495" y="166192"/>
                  <a:pt x="335168" y="172972"/>
                </a:cubicBezTo>
                <a:lnTo>
                  <a:pt x="318864" y="190521"/>
                </a:lnTo>
                <a:cubicBezTo>
                  <a:pt x="313247" y="196589"/>
                  <a:pt x="313247" y="205959"/>
                  <a:pt x="318864" y="212027"/>
                </a:cubicBezTo>
                <a:lnTo>
                  <a:pt x="335168" y="229562"/>
                </a:lnTo>
                <a:cubicBezTo>
                  <a:pt x="341486" y="236345"/>
                  <a:pt x="342646" y="246454"/>
                  <a:pt x="338030" y="254493"/>
                </a:cubicBezTo>
                <a:cubicBezTo>
                  <a:pt x="333414" y="262531"/>
                  <a:pt x="324098" y="266624"/>
                  <a:pt x="315055" y="264586"/>
                </a:cubicBezTo>
                <a:lnTo>
                  <a:pt x="291799" y="259146"/>
                </a:lnTo>
                <a:cubicBezTo>
                  <a:pt x="283762" y="257297"/>
                  <a:pt x="275667" y="261996"/>
                  <a:pt x="273287" y="269892"/>
                </a:cubicBezTo>
                <a:lnTo>
                  <a:pt x="266305" y="292822"/>
                </a:lnTo>
                <a:cubicBezTo>
                  <a:pt x="263645" y="301712"/>
                  <a:pt x="255465" y="307802"/>
                  <a:pt x="246185" y="307802"/>
                </a:cubicBezTo>
                <a:cubicBezTo>
                  <a:pt x="236905" y="307802"/>
                  <a:pt x="228725" y="301712"/>
                  <a:pt x="226064" y="292822"/>
                </a:cubicBezTo>
                <a:lnTo>
                  <a:pt x="219083" y="269892"/>
                </a:lnTo>
                <a:cubicBezTo>
                  <a:pt x="216702" y="261996"/>
                  <a:pt x="208607" y="257297"/>
                  <a:pt x="200570" y="259146"/>
                </a:cubicBezTo>
                <a:lnTo>
                  <a:pt x="177314" y="264542"/>
                </a:lnTo>
                <a:cubicBezTo>
                  <a:pt x="168265" y="266589"/>
                  <a:pt x="158939" y="262495"/>
                  <a:pt x="154320" y="254449"/>
                </a:cubicBezTo>
                <a:cubicBezTo>
                  <a:pt x="149701" y="246402"/>
                  <a:pt x="150869" y="236284"/>
                  <a:pt x="157201" y="229503"/>
                </a:cubicBezTo>
                <a:lnTo>
                  <a:pt x="173505" y="211968"/>
                </a:lnTo>
                <a:cubicBezTo>
                  <a:pt x="179108" y="205894"/>
                  <a:pt x="179108" y="196536"/>
                  <a:pt x="173505" y="190461"/>
                </a:cubicBezTo>
                <a:lnTo>
                  <a:pt x="157201" y="172912"/>
                </a:lnTo>
                <a:cubicBezTo>
                  <a:pt x="150874" y="166133"/>
                  <a:pt x="149708" y="156020"/>
                  <a:pt x="154328" y="147979"/>
                </a:cubicBezTo>
                <a:cubicBezTo>
                  <a:pt x="158947" y="139939"/>
                  <a:pt x="168271" y="135851"/>
                  <a:pt x="177314" y="137903"/>
                </a:cubicBezTo>
                <a:lnTo>
                  <a:pt x="200570" y="143283"/>
                </a:lnTo>
                <a:cubicBezTo>
                  <a:pt x="208609" y="145140"/>
                  <a:pt x="216708" y="140439"/>
                  <a:pt x="219083" y="132537"/>
                </a:cubicBezTo>
                <a:lnTo>
                  <a:pt x="226064" y="109608"/>
                </a:lnTo>
                <a:cubicBezTo>
                  <a:pt x="228755" y="100739"/>
                  <a:pt x="236938" y="94680"/>
                  <a:pt x="246207" y="94694"/>
                </a:cubicBezTo>
                <a:cubicBezTo>
                  <a:pt x="255475" y="94707"/>
                  <a:pt x="263640" y="100790"/>
                  <a:pt x="266305" y="109667"/>
                </a:cubicBezTo>
                <a:close/>
                <a:moveTo>
                  <a:pt x="98669" y="126875"/>
                </a:moveTo>
                <a:lnTo>
                  <a:pt x="61837" y="69322"/>
                </a:lnTo>
                <a:lnTo>
                  <a:pt x="92474" y="0"/>
                </a:lnTo>
                <a:moveTo>
                  <a:pt x="130032" y="0"/>
                </a:moveTo>
                <a:lnTo>
                  <a:pt x="160669" y="69322"/>
                </a:lnTo>
                <a:lnTo>
                  <a:pt x="135309" y="126875"/>
                </a:lnTo>
              </a:path>
            </a:pathLst>
          </a:custGeom>
          <a:noFill/>
          <a:ln w="11115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5298275" y="4805588"/>
            <a:ext cx="1058146" cy="71145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3CC583"/>
                </a:solidFill>
                <a:latin typeface="Roboto"/>
              </a:rPr>
              <a:t>An optimized
compound with
improved
characteristics.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9256" y="5113144"/>
            <a:ext cx="1495630" cy="40019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3188A5"/>
                </a:solidFill>
                <a:latin typeface="Roboto"/>
              </a:rPr>
              <a:t>It has not yet undergone
significant structural
modification for improvement.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98275" y="5602268"/>
            <a:ext cx="1512379" cy="26679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449A70"/>
                </a:solidFill>
                <a:latin typeface="Roboto"/>
              </a:rPr>
              <a:t>It has been refined to enhance
its drug-like properties.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823728" y="2333301"/>
            <a:ext cx="2633546" cy="2944602"/>
            <a:chOff x="1353014" y="1892208"/>
            <a:chExt cx="2633546" cy="2944602"/>
          </a:xfrm>
        </p:grpSpPr>
        <p:sp>
          <p:nvSpPr>
            <p:cNvPr id="2" name="Rounded Rectangle 1"/>
            <p:cNvSpPr/>
            <p:nvPr/>
          </p:nvSpPr>
          <p:spPr>
            <a:xfrm>
              <a:off x="1353014" y="1892208"/>
              <a:ext cx="1730731" cy="1586973"/>
            </a:xfrm>
            <a:custGeom>
              <a:avLst/>
              <a:gdLst/>
              <a:ahLst/>
              <a:cxnLst/>
              <a:rect l="0" t="0" r="0" b="0"/>
              <a:pathLst>
                <a:path w="1730731" h="1586973">
                  <a:moveTo>
                    <a:pt x="1730731" y="316669"/>
                  </a:moveTo>
                  <a:lnTo>
                    <a:pt x="1586651" y="445528"/>
                  </a:lnTo>
                  <a:lnTo>
                    <a:pt x="1394974" y="398172"/>
                  </a:lnTo>
                  <a:lnTo>
                    <a:pt x="1345202" y="442629"/>
                  </a:lnTo>
                  <a:lnTo>
                    <a:pt x="1536879" y="489984"/>
                  </a:lnTo>
                  <a:lnTo>
                    <a:pt x="1392880" y="618843"/>
                  </a:lnTo>
                  <a:lnTo>
                    <a:pt x="1201203" y="571487"/>
                  </a:lnTo>
                  <a:lnTo>
                    <a:pt x="191636" y="1472434"/>
                  </a:lnTo>
                  <a:cubicBezTo>
                    <a:pt x="192724" y="1478232"/>
                    <a:pt x="193287" y="1484216"/>
                    <a:pt x="193287" y="1490329"/>
                  </a:cubicBezTo>
                  <a:cubicBezTo>
                    <a:pt x="193287" y="1543701"/>
                    <a:pt x="150015" y="1586973"/>
                    <a:pt x="96643" y="1586973"/>
                  </a:cubicBezTo>
                  <a:cubicBezTo>
                    <a:pt x="43272" y="1586973"/>
                    <a:pt x="0" y="1543701"/>
                    <a:pt x="0" y="1490329"/>
                  </a:cubicBezTo>
                  <a:cubicBezTo>
                    <a:pt x="0" y="1436949"/>
                    <a:pt x="43272" y="1393685"/>
                    <a:pt x="96643" y="1393685"/>
                  </a:cubicBezTo>
                  <a:cubicBezTo>
                    <a:pt x="107846" y="1393685"/>
                    <a:pt x="118606" y="1395586"/>
                    <a:pt x="128608" y="1399097"/>
                  </a:cubicBezTo>
                  <a:lnTo>
                    <a:pt x="1135646" y="500454"/>
                  </a:lnTo>
                  <a:lnTo>
                    <a:pt x="1109552" y="302173"/>
                  </a:lnTo>
                  <a:lnTo>
                    <a:pt x="1253632" y="173314"/>
                  </a:lnTo>
                  <a:lnTo>
                    <a:pt x="1279726" y="371595"/>
                  </a:lnTo>
                  <a:lnTo>
                    <a:pt x="1329497" y="327059"/>
                  </a:lnTo>
                  <a:lnTo>
                    <a:pt x="1303323" y="128858"/>
                  </a:lnTo>
                  <a:lnTo>
                    <a:pt x="1447403" y="0"/>
                  </a:lnTo>
                  <a:lnTo>
                    <a:pt x="1480987" y="254978"/>
                  </a:lnTo>
                  <a:lnTo>
                    <a:pt x="1730731" y="316669"/>
                  </a:lnTo>
                </a:path>
              </a:pathLst>
            </a:custGeom>
            <a:solidFill>
              <a:srgbClr val="A3A3A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471159" y="1928071"/>
              <a:ext cx="515401" cy="2908739"/>
            </a:xfrm>
            <a:custGeom>
              <a:avLst/>
              <a:gdLst/>
              <a:ahLst/>
              <a:cxnLst/>
              <a:rect l="0" t="0" r="0" b="0"/>
              <a:pathLst>
                <a:path w="515401" h="2908739">
                  <a:moveTo>
                    <a:pt x="0" y="34244"/>
                  </a:moveTo>
                  <a:cubicBezTo>
                    <a:pt x="126877" y="205923"/>
                    <a:pt x="231341" y="395176"/>
                    <a:pt x="309059" y="597686"/>
                  </a:cubicBezTo>
                  <a:cubicBezTo>
                    <a:pt x="312586" y="596590"/>
                    <a:pt x="316154" y="595559"/>
                    <a:pt x="319762" y="594585"/>
                  </a:cubicBezTo>
                  <a:cubicBezTo>
                    <a:pt x="322089" y="593941"/>
                    <a:pt x="324417" y="593377"/>
                    <a:pt x="326744" y="592821"/>
                  </a:cubicBezTo>
                  <a:cubicBezTo>
                    <a:pt x="336771" y="590397"/>
                    <a:pt x="346790" y="588529"/>
                    <a:pt x="356793" y="587200"/>
                  </a:cubicBezTo>
                  <a:cubicBezTo>
                    <a:pt x="276409" y="375840"/>
                    <a:pt x="167499" y="178533"/>
                    <a:pt x="34767" y="0"/>
                  </a:cubicBezTo>
                  <a:cubicBezTo>
                    <a:pt x="31191" y="4163"/>
                    <a:pt x="27487" y="8246"/>
                    <a:pt x="23645" y="12257"/>
                  </a:cubicBezTo>
                  <a:lnTo>
                    <a:pt x="19377" y="16526"/>
                  </a:lnTo>
                  <a:cubicBezTo>
                    <a:pt x="13119" y="22775"/>
                    <a:pt x="6660" y="28687"/>
                    <a:pt x="0" y="34244"/>
                  </a:cubicBezTo>
                  <a:moveTo>
                    <a:pt x="496121" y="1146236"/>
                  </a:moveTo>
                  <a:cubicBezTo>
                    <a:pt x="489573" y="1148669"/>
                    <a:pt x="482889" y="1150883"/>
                    <a:pt x="476083" y="1152865"/>
                  </a:cubicBezTo>
                  <a:cubicBezTo>
                    <a:pt x="473990" y="1153589"/>
                    <a:pt x="471904" y="1154153"/>
                    <a:pt x="469810" y="1154717"/>
                  </a:cubicBezTo>
                  <a:cubicBezTo>
                    <a:pt x="462900" y="1156585"/>
                    <a:pt x="455982" y="1158164"/>
                    <a:pt x="449071" y="1159493"/>
                  </a:cubicBezTo>
                  <a:cubicBezTo>
                    <a:pt x="460959" y="1256145"/>
                    <a:pt x="467079" y="1354593"/>
                    <a:pt x="467079" y="1454466"/>
                  </a:cubicBezTo>
                  <a:cubicBezTo>
                    <a:pt x="467079" y="1554396"/>
                    <a:pt x="460951" y="1652892"/>
                    <a:pt x="449047" y="1749600"/>
                  </a:cubicBezTo>
                  <a:cubicBezTo>
                    <a:pt x="455933" y="1750929"/>
                    <a:pt x="462811" y="1752516"/>
                    <a:pt x="469681" y="1754384"/>
                  </a:cubicBezTo>
                  <a:cubicBezTo>
                    <a:pt x="471775" y="1754948"/>
                    <a:pt x="473788" y="1755512"/>
                    <a:pt x="475882" y="1756156"/>
                  </a:cubicBezTo>
                  <a:cubicBezTo>
                    <a:pt x="482752" y="1758153"/>
                    <a:pt x="489493" y="1760392"/>
                    <a:pt x="496097" y="1762849"/>
                  </a:cubicBezTo>
                  <a:cubicBezTo>
                    <a:pt x="508838" y="1661848"/>
                    <a:pt x="515401" y="1558922"/>
                    <a:pt x="515401" y="1454466"/>
                  </a:cubicBezTo>
                  <a:cubicBezTo>
                    <a:pt x="515401" y="1350058"/>
                    <a:pt x="508838" y="1247189"/>
                    <a:pt x="496121" y="1146236"/>
                  </a:cubicBezTo>
                  <a:moveTo>
                    <a:pt x="356720" y="2321918"/>
                  </a:moveTo>
                  <a:cubicBezTo>
                    <a:pt x="346492" y="2320548"/>
                    <a:pt x="336240" y="2318632"/>
                    <a:pt x="326004" y="2316127"/>
                  </a:cubicBezTo>
                  <a:cubicBezTo>
                    <a:pt x="324417" y="2315765"/>
                    <a:pt x="322798" y="2315354"/>
                    <a:pt x="321196" y="2314927"/>
                  </a:cubicBezTo>
                  <a:cubicBezTo>
                    <a:pt x="320672" y="2314790"/>
                    <a:pt x="320157" y="2314653"/>
                    <a:pt x="319641" y="2314516"/>
                  </a:cubicBezTo>
                  <a:cubicBezTo>
                    <a:pt x="316049" y="2313550"/>
                    <a:pt x="312498" y="2312527"/>
                    <a:pt x="308978" y="2311440"/>
                  </a:cubicBezTo>
                  <a:cubicBezTo>
                    <a:pt x="231301" y="2513804"/>
                    <a:pt x="126909" y="2702928"/>
                    <a:pt x="136" y="2874495"/>
                  </a:cubicBezTo>
                  <a:cubicBezTo>
                    <a:pt x="6877" y="2880117"/>
                    <a:pt x="13425" y="2886084"/>
                    <a:pt x="19731" y="2892390"/>
                  </a:cubicBezTo>
                  <a:cubicBezTo>
                    <a:pt x="21269" y="2893921"/>
                    <a:pt x="22711" y="2895370"/>
                    <a:pt x="24169" y="2896900"/>
                  </a:cubicBezTo>
                  <a:cubicBezTo>
                    <a:pt x="27873" y="2900774"/>
                    <a:pt x="31457" y="2904721"/>
                    <a:pt x="34912" y="2908739"/>
                  </a:cubicBezTo>
                  <a:cubicBezTo>
                    <a:pt x="167540" y="2730302"/>
                    <a:pt x="276369" y="2533133"/>
                    <a:pt x="356720" y="2321918"/>
                  </a:cubicBezTo>
                </a:path>
              </a:pathLst>
            </a:custGeom>
            <a:solidFill>
              <a:srgbClr val="A3A3A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823728" y="2333301"/>
            <a:ext cx="2633542" cy="2944599"/>
            <a:chOff x="1353014" y="1892208"/>
            <a:chExt cx="2633542" cy="2944599"/>
          </a:xfrm>
        </p:grpSpPr>
        <p:sp>
          <p:nvSpPr>
            <p:cNvPr id="5" name="Rounded Rectangle 4"/>
            <p:cNvSpPr/>
            <p:nvPr/>
          </p:nvSpPr>
          <p:spPr>
            <a:xfrm>
              <a:off x="1353014" y="1892208"/>
              <a:ext cx="1730731" cy="1586971"/>
            </a:xfrm>
            <a:custGeom>
              <a:avLst/>
              <a:gdLst/>
              <a:ahLst/>
              <a:cxnLst/>
              <a:rect l="0" t="0" r="0" b="0"/>
              <a:pathLst>
                <a:path w="1730731" h="1586971">
                  <a:moveTo>
                    <a:pt x="1730731" y="316669"/>
                  </a:moveTo>
                  <a:lnTo>
                    <a:pt x="1586651" y="445528"/>
                  </a:lnTo>
                  <a:lnTo>
                    <a:pt x="1394974" y="398172"/>
                  </a:lnTo>
                  <a:lnTo>
                    <a:pt x="1345202" y="442629"/>
                  </a:lnTo>
                  <a:lnTo>
                    <a:pt x="1536879" y="489984"/>
                  </a:lnTo>
                  <a:lnTo>
                    <a:pt x="1392880" y="618843"/>
                  </a:lnTo>
                  <a:lnTo>
                    <a:pt x="1201203" y="571487"/>
                  </a:lnTo>
                  <a:lnTo>
                    <a:pt x="191634" y="1472431"/>
                  </a:lnTo>
                  <a:cubicBezTo>
                    <a:pt x="192720" y="1478231"/>
                    <a:pt x="193287" y="1484213"/>
                    <a:pt x="193287" y="1490327"/>
                  </a:cubicBezTo>
                  <a:cubicBezTo>
                    <a:pt x="193287" y="1543702"/>
                    <a:pt x="150018" y="1586971"/>
                    <a:pt x="96643" y="1586971"/>
                  </a:cubicBezTo>
                  <a:cubicBezTo>
                    <a:pt x="43269" y="1586971"/>
                    <a:pt x="0" y="1543702"/>
                    <a:pt x="0" y="1490327"/>
                  </a:cubicBezTo>
                  <a:cubicBezTo>
                    <a:pt x="0" y="1436953"/>
                    <a:pt x="43269" y="1393683"/>
                    <a:pt x="96643" y="1393683"/>
                  </a:cubicBezTo>
                  <a:cubicBezTo>
                    <a:pt x="107847" y="1393683"/>
                    <a:pt x="118605" y="1395590"/>
                    <a:pt x="128611" y="1399096"/>
                  </a:cubicBezTo>
                  <a:lnTo>
                    <a:pt x="1135646" y="500454"/>
                  </a:lnTo>
                  <a:lnTo>
                    <a:pt x="1109552" y="302173"/>
                  </a:lnTo>
                  <a:lnTo>
                    <a:pt x="1253632" y="173314"/>
                  </a:lnTo>
                  <a:lnTo>
                    <a:pt x="1279726" y="371595"/>
                  </a:lnTo>
                  <a:lnTo>
                    <a:pt x="1329497" y="327059"/>
                  </a:lnTo>
                  <a:lnTo>
                    <a:pt x="1303323" y="128858"/>
                  </a:lnTo>
                  <a:lnTo>
                    <a:pt x="1447403" y="0"/>
                  </a:lnTo>
                  <a:lnTo>
                    <a:pt x="1480987" y="254978"/>
                  </a:lnTo>
                  <a:lnTo>
                    <a:pt x="1730731" y="316669"/>
                  </a:ln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471158" y="1928068"/>
              <a:ext cx="515398" cy="2908739"/>
            </a:xfrm>
            <a:custGeom>
              <a:avLst/>
              <a:gdLst/>
              <a:ahLst/>
              <a:cxnLst/>
              <a:rect l="0" t="0" r="0" b="0"/>
              <a:pathLst>
                <a:path w="515398" h="2908739">
                  <a:moveTo>
                    <a:pt x="0" y="34249"/>
                  </a:moveTo>
                  <a:cubicBezTo>
                    <a:pt x="126879" y="205928"/>
                    <a:pt x="231339" y="395182"/>
                    <a:pt x="309055" y="597690"/>
                  </a:cubicBezTo>
                  <a:cubicBezTo>
                    <a:pt x="312589" y="596593"/>
                    <a:pt x="316158" y="595559"/>
                    <a:pt x="319761" y="594587"/>
                  </a:cubicBezTo>
                  <a:cubicBezTo>
                    <a:pt x="322089" y="593946"/>
                    <a:pt x="324419" y="593383"/>
                    <a:pt x="326747" y="592821"/>
                  </a:cubicBezTo>
                  <a:lnTo>
                    <a:pt x="326768" y="592816"/>
                  </a:lnTo>
                  <a:cubicBezTo>
                    <a:pt x="336775" y="590399"/>
                    <a:pt x="346794" y="588533"/>
                    <a:pt x="356791" y="587201"/>
                  </a:cubicBezTo>
                  <a:cubicBezTo>
                    <a:pt x="276407" y="375840"/>
                    <a:pt x="167497" y="178539"/>
                    <a:pt x="34766" y="0"/>
                  </a:cubicBezTo>
                  <a:cubicBezTo>
                    <a:pt x="31195" y="4165"/>
                    <a:pt x="27487" y="8253"/>
                    <a:pt x="23642" y="12257"/>
                  </a:cubicBezTo>
                  <a:lnTo>
                    <a:pt x="19373" y="16526"/>
                  </a:lnTo>
                  <a:cubicBezTo>
                    <a:pt x="13123" y="22776"/>
                    <a:pt x="6659" y="28691"/>
                    <a:pt x="0" y="34249"/>
                  </a:cubicBezTo>
                  <a:close/>
                  <a:moveTo>
                    <a:pt x="496119" y="1146240"/>
                  </a:moveTo>
                  <a:cubicBezTo>
                    <a:pt x="489570" y="1148671"/>
                    <a:pt x="482890" y="1150884"/>
                    <a:pt x="476082" y="1152867"/>
                  </a:cubicBezTo>
                  <a:cubicBezTo>
                    <a:pt x="473991" y="1153591"/>
                    <a:pt x="471900" y="1154154"/>
                    <a:pt x="469810" y="1154718"/>
                  </a:cubicBezTo>
                  <a:lnTo>
                    <a:pt x="469801" y="1154719"/>
                  </a:lnTo>
                  <a:cubicBezTo>
                    <a:pt x="462900" y="1156587"/>
                    <a:pt x="455979" y="1158168"/>
                    <a:pt x="449068" y="1159493"/>
                  </a:cubicBezTo>
                  <a:cubicBezTo>
                    <a:pt x="460955" y="1256151"/>
                    <a:pt x="467076" y="1354594"/>
                    <a:pt x="467076" y="1454466"/>
                  </a:cubicBezTo>
                  <a:cubicBezTo>
                    <a:pt x="467076" y="1554395"/>
                    <a:pt x="460948" y="1652892"/>
                    <a:pt x="449048" y="1749603"/>
                  </a:cubicBezTo>
                  <a:cubicBezTo>
                    <a:pt x="455932" y="1750930"/>
                    <a:pt x="462815" y="1752522"/>
                    <a:pt x="469679" y="1754386"/>
                  </a:cubicBezTo>
                  <a:cubicBezTo>
                    <a:pt x="471773" y="1754950"/>
                    <a:pt x="473786" y="1755513"/>
                    <a:pt x="475880" y="1756158"/>
                  </a:cubicBezTo>
                  <a:cubicBezTo>
                    <a:pt x="482750" y="1758160"/>
                    <a:pt x="489492" y="1760395"/>
                    <a:pt x="496098" y="1762854"/>
                  </a:cubicBezTo>
                  <a:cubicBezTo>
                    <a:pt x="508834" y="1661851"/>
                    <a:pt x="515398" y="1558925"/>
                    <a:pt x="515398" y="1454466"/>
                  </a:cubicBezTo>
                  <a:cubicBezTo>
                    <a:pt x="515398" y="1350063"/>
                    <a:pt x="508842" y="1247191"/>
                    <a:pt x="496119" y="1146240"/>
                  </a:cubicBezTo>
                  <a:close/>
                  <a:moveTo>
                    <a:pt x="356720" y="2321918"/>
                  </a:moveTo>
                  <a:cubicBezTo>
                    <a:pt x="346493" y="2320553"/>
                    <a:pt x="336241" y="2318631"/>
                    <a:pt x="326002" y="2316129"/>
                  </a:cubicBezTo>
                  <a:cubicBezTo>
                    <a:pt x="324422" y="2315765"/>
                    <a:pt x="322796" y="2315354"/>
                    <a:pt x="321194" y="2314932"/>
                  </a:cubicBezTo>
                  <a:cubicBezTo>
                    <a:pt x="320673" y="2314795"/>
                    <a:pt x="320153" y="2314656"/>
                    <a:pt x="319640" y="2314518"/>
                  </a:cubicBezTo>
                  <a:cubicBezTo>
                    <a:pt x="316054" y="2313555"/>
                    <a:pt x="312499" y="2312529"/>
                    <a:pt x="308979" y="2311443"/>
                  </a:cubicBezTo>
                  <a:cubicBezTo>
                    <a:pt x="231298" y="2513803"/>
                    <a:pt x="126911" y="2702927"/>
                    <a:pt x="134" y="2874501"/>
                  </a:cubicBezTo>
                  <a:cubicBezTo>
                    <a:pt x="6875" y="2880116"/>
                    <a:pt x="13428" y="2886087"/>
                    <a:pt x="19736" y="2892394"/>
                  </a:cubicBezTo>
                  <a:cubicBezTo>
                    <a:pt x="21266" y="2893925"/>
                    <a:pt x="22716" y="2895374"/>
                    <a:pt x="24165" y="2896905"/>
                  </a:cubicBezTo>
                  <a:cubicBezTo>
                    <a:pt x="27875" y="2900773"/>
                    <a:pt x="31456" y="2904720"/>
                    <a:pt x="34910" y="2908739"/>
                  </a:cubicBezTo>
                  <a:cubicBezTo>
                    <a:pt x="167537" y="2730304"/>
                    <a:pt x="276371" y="2533132"/>
                    <a:pt x="356720" y="2321918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664001" y="2569516"/>
            <a:ext cx="3410845" cy="3215294"/>
            <a:chOff x="193287" y="2128423"/>
            <a:chExt cx="3410845" cy="3215294"/>
          </a:xfrm>
        </p:grpSpPr>
        <p:sp>
          <p:nvSpPr>
            <p:cNvPr id="8" name="Rounded Rectangle 7"/>
            <p:cNvSpPr/>
            <p:nvPr/>
          </p:nvSpPr>
          <p:spPr>
            <a:xfrm>
              <a:off x="193287" y="2128423"/>
              <a:ext cx="2512741" cy="2512741"/>
            </a:xfrm>
            <a:custGeom>
              <a:avLst/>
              <a:gdLst/>
              <a:ahLst/>
              <a:cxnLst/>
              <a:rect l="0" t="0" r="0" b="0"/>
              <a:pathLst>
                <a:path w="2512741" h="2512741">
                  <a:moveTo>
                    <a:pt x="2254460" y="493206"/>
                  </a:moveTo>
                  <a:lnTo>
                    <a:pt x="2109897" y="622547"/>
                  </a:lnTo>
                  <a:cubicBezTo>
                    <a:pt x="2241494" y="799567"/>
                    <a:pt x="2319453" y="1018868"/>
                    <a:pt x="2319453" y="1256370"/>
                  </a:cubicBezTo>
                  <a:cubicBezTo>
                    <a:pt x="2319453" y="1843482"/>
                    <a:pt x="1843482" y="2319453"/>
                    <a:pt x="1256370" y="2319453"/>
                  </a:cubicBezTo>
                  <a:cubicBezTo>
                    <a:pt x="669259" y="2319453"/>
                    <a:pt x="193287" y="1843401"/>
                    <a:pt x="193287" y="1256370"/>
                  </a:cubicBezTo>
                  <a:cubicBezTo>
                    <a:pt x="193287" y="669339"/>
                    <a:pt x="669259" y="193287"/>
                    <a:pt x="1256370" y="193287"/>
                  </a:cubicBezTo>
                  <a:cubicBezTo>
                    <a:pt x="1536396" y="193287"/>
                    <a:pt x="1791133" y="301609"/>
                    <a:pt x="1981038" y="478548"/>
                  </a:cubicBezTo>
                  <a:lnTo>
                    <a:pt x="2125602" y="349206"/>
                  </a:lnTo>
                  <a:cubicBezTo>
                    <a:pt x="1899938" y="132885"/>
                    <a:pt x="1593657" y="0"/>
                    <a:pt x="1256370" y="0"/>
                  </a:cubicBezTo>
                  <a:cubicBezTo>
                    <a:pt x="562467" y="0"/>
                    <a:pt x="0" y="562386"/>
                    <a:pt x="0" y="1256370"/>
                  </a:cubicBezTo>
                  <a:cubicBezTo>
                    <a:pt x="0" y="1950354"/>
                    <a:pt x="562467" y="2512741"/>
                    <a:pt x="1256370" y="2512741"/>
                  </a:cubicBezTo>
                  <a:cubicBezTo>
                    <a:pt x="1950273" y="2512741"/>
                    <a:pt x="2512741" y="1950273"/>
                    <a:pt x="2512741" y="1256370"/>
                  </a:cubicBezTo>
                  <a:cubicBezTo>
                    <a:pt x="2512741" y="969338"/>
                    <a:pt x="2416500" y="704775"/>
                    <a:pt x="2254460" y="493206"/>
                  </a:cubicBezTo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967652" y="4708203"/>
              <a:ext cx="636480" cy="635514"/>
            </a:xfrm>
            <a:custGeom>
              <a:avLst/>
              <a:gdLst/>
              <a:ahLst/>
              <a:cxnLst/>
              <a:rect l="0" t="0" r="0" b="0"/>
              <a:pathLst>
                <a:path w="636480" h="635514">
                  <a:moveTo>
                    <a:pt x="523246" y="522279"/>
                  </a:moveTo>
                  <a:cubicBezTo>
                    <a:pt x="410011" y="635514"/>
                    <a:pt x="226388" y="635514"/>
                    <a:pt x="113234" y="522279"/>
                  </a:cubicBezTo>
                  <a:cubicBezTo>
                    <a:pt x="0" y="409045"/>
                    <a:pt x="0" y="225421"/>
                    <a:pt x="113234" y="112267"/>
                  </a:cubicBezTo>
                  <a:cubicBezTo>
                    <a:pt x="216160" y="9261"/>
                    <a:pt x="377394" y="0"/>
                    <a:pt x="490870" y="84321"/>
                  </a:cubicBezTo>
                  <a:cubicBezTo>
                    <a:pt x="502145" y="92697"/>
                    <a:pt x="513018" y="102039"/>
                    <a:pt x="523246" y="112267"/>
                  </a:cubicBezTo>
                  <a:cubicBezTo>
                    <a:pt x="524776" y="113798"/>
                    <a:pt x="526226" y="115247"/>
                    <a:pt x="527675" y="116778"/>
                  </a:cubicBezTo>
                  <a:cubicBezTo>
                    <a:pt x="636480" y="230254"/>
                    <a:pt x="634950" y="410575"/>
                    <a:pt x="523246" y="522279"/>
                  </a:cubicBezTo>
                </a:path>
              </a:pathLst>
            </a:custGeom>
            <a:solidFill>
              <a:srgbClr val="4E88E7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664001" y="2569516"/>
            <a:ext cx="3410845" cy="3215291"/>
            <a:chOff x="193287" y="2128423"/>
            <a:chExt cx="3410845" cy="3215291"/>
          </a:xfrm>
        </p:grpSpPr>
        <p:sp>
          <p:nvSpPr>
            <p:cNvPr id="11" name="Rounded Rectangle 10"/>
            <p:cNvSpPr/>
            <p:nvPr/>
          </p:nvSpPr>
          <p:spPr>
            <a:xfrm>
              <a:off x="193287" y="2128423"/>
              <a:ext cx="2512741" cy="2512741"/>
            </a:xfrm>
            <a:custGeom>
              <a:avLst/>
              <a:gdLst/>
              <a:ahLst/>
              <a:cxnLst/>
              <a:rect l="0" t="0" r="0" b="0"/>
              <a:pathLst>
                <a:path w="2512741" h="2512741">
                  <a:moveTo>
                    <a:pt x="2254460" y="493206"/>
                  </a:moveTo>
                  <a:lnTo>
                    <a:pt x="2109897" y="622547"/>
                  </a:lnTo>
                  <a:cubicBezTo>
                    <a:pt x="2241494" y="799567"/>
                    <a:pt x="2319453" y="1018868"/>
                    <a:pt x="2319453" y="1256370"/>
                  </a:cubicBezTo>
                  <a:cubicBezTo>
                    <a:pt x="2319453" y="1843482"/>
                    <a:pt x="1843482" y="2319453"/>
                    <a:pt x="1256370" y="2319453"/>
                  </a:cubicBezTo>
                  <a:cubicBezTo>
                    <a:pt x="669259" y="2319453"/>
                    <a:pt x="193287" y="1843401"/>
                    <a:pt x="193287" y="1256370"/>
                  </a:cubicBezTo>
                  <a:cubicBezTo>
                    <a:pt x="193287" y="669339"/>
                    <a:pt x="669259" y="193287"/>
                    <a:pt x="1256370" y="193287"/>
                  </a:cubicBezTo>
                  <a:cubicBezTo>
                    <a:pt x="1536396" y="193287"/>
                    <a:pt x="1791133" y="301609"/>
                    <a:pt x="1981038" y="478548"/>
                  </a:cubicBezTo>
                  <a:lnTo>
                    <a:pt x="2125602" y="349206"/>
                  </a:lnTo>
                  <a:cubicBezTo>
                    <a:pt x="1899938" y="132885"/>
                    <a:pt x="1593657" y="0"/>
                    <a:pt x="1256370" y="0"/>
                  </a:cubicBezTo>
                  <a:cubicBezTo>
                    <a:pt x="562467" y="0"/>
                    <a:pt x="0" y="562386"/>
                    <a:pt x="0" y="1256370"/>
                  </a:cubicBezTo>
                  <a:cubicBezTo>
                    <a:pt x="0" y="1950354"/>
                    <a:pt x="562467" y="2512741"/>
                    <a:pt x="1256370" y="2512741"/>
                  </a:cubicBezTo>
                  <a:cubicBezTo>
                    <a:pt x="1950273" y="2512741"/>
                    <a:pt x="2512741" y="1950273"/>
                    <a:pt x="2512741" y="1256370"/>
                  </a:cubicBezTo>
                  <a:cubicBezTo>
                    <a:pt x="2512741" y="969338"/>
                    <a:pt x="2416500" y="704775"/>
                    <a:pt x="2254460" y="493206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967652" y="4708200"/>
              <a:ext cx="636480" cy="635514"/>
            </a:xfrm>
            <a:custGeom>
              <a:avLst/>
              <a:gdLst/>
              <a:ahLst/>
              <a:cxnLst/>
              <a:rect l="0" t="0" r="0" b="0"/>
              <a:pathLst>
                <a:path w="636480" h="635514">
                  <a:moveTo>
                    <a:pt x="523246" y="522279"/>
                  </a:moveTo>
                  <a:cubicBezTo>
                    <a:pt x="410011" y="635514"/>
                    <a:pt x="226388" y="635514"/>
                    <a:pt x="113234" y="522279"/>
                  </a:cubicBezTo>
                  <a:cubicBezTo>
                    <a:pt x="0" y="409045"/>
                    <a:pt x="0" y="225421"/>
                    <a:pt x="113234" y="112268"/>
                  </a:cubicBezTo>
                  <a:cubicBezTo>
                    <a:pt x="216160" y="9261"/>
                    <a:pt x="377394" y="0"/>
                    <a:pt x="490870" y="84321"/>
                  </a:cubicBezTo>
                  <a:cubicBezTo>
                    <a:pt x="502145" y="92697"/>
                    <a:pt x="513018" y="102039"/>
                    <a:pt x="523246" y="112268"/>
                  </a:cubicBezTo>
                  <a:cubicBezTo>
                    <a:pt x="524776" y="113798"/>
                    <a:pt x="526226" y="115247"/>
                    <a:pt x="527675" y="116778"/>
                  </a:cubicBezTo>
                  <a:cubicBezTo>
                    <a:pt x="636480" y="230254"/>
                    <a:pt x="634950" y="410575"/>
                    <a:pt x="523246" y="522279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953933" y="2859447"/>
            <a:ext cx="3703498" cy="1932878"/>
            <a:chOff x="483219" y="2418354"/>
            <a:chExt cx="3703498" cy="1932878"/>
          </a:xfrm>
        </p:grpSpPr>
        <p:sp>
          <p:nvSpPr>
            <p:cNvPr id="14" name="Rounded Rectangle 13"/>
            <p:cNvSpPr/>
            <p:nvPr/>
          </p:nvSpPr>
          <p:spPr>
            <a:xfrm>
              <a:off x="483219" y="2418354"/>
              <a:ext cx="1932878" cy="1932878"/>
            </a:xfrm>
            <a:custGeom>
              <a:avLst/>
              <a:gdLst/>
              <a:ahLst/>
              <a:cxnLst/>
              <a:rect l="0" t="0" r="0" b="0"/>
              <a:pathLst>
                <a:path w="1932878" h="1932878">
                  <a:moveTo>
                    <a:pt x="1747563" y="397367"/>
                  </a:moveTo>
                  <a:lnTo>
                    <a:pt x="1602597" y="527031"/>
                  </a:lnTo>
                  <a:cubicBezTo>
                    <a:pt x="1689013" y="651782"/>
                    <a:pt x="1739590" y="803191"/>
                    <a:pt x="1739590" y="966439"/>
                  </a:cubicBezTo>
                  <a:cubicBezTo>
                    <a:pt x="1739590" y="1393443"/>
                    <a:pt x="1393444" y="1739590"/>
                    <a:pt x="966439" y="1739590"/>
                  </a:cubicBezTo>
                  <a:cubicBezTo>
                    <a:pt x="539434" y="1739590"/>
                    <a:pt x="193287" y="1393443"/>
                    <a:pt x="193287" y="966439"/>
                  </a:cubicBezTo>
                  <a:cubicBezTo>
                    <a:pt x="193287" y="539434"/>
                    <a:pt x="539434" y="193287"/>
                    <a:pt x="966439" y="193287"/>
                  </a:cubicBezTo>
                  <a:cubicBezTo>
                    <a:pt x="1160612" y="193287"/>
                    <a:pt x="1338034" y="264804"/>
                    <a:pt x="1473738" y="383032"/>
                  </a:cubicBezTo>
                  <a:lnTo>
                    <a:pt x="1618704" y="253368"/>
                  </a:lnTo>
                  <a:cubicBezTo>
                    <a:pt x="1446839" y="95999"/>
                    <a:pt x="1217874" y="0"/>
                    <a:pt x="966439" y="0"/>
                  </a:cubicBezTo>
                  <a:cubicBezTo>
                    <a:pt x="432723" y="0"/>
                    <a:pt x="0" y="432723"/>
                    <a:pt x="0" y="966439"/>
                  </a:cubicBezTo>
                  <a:cubicBezTo>
                    <a:pt x="0" y="1500154"/>
                    <a:pt x="432723" y="1932878"/>
                    <a:pt x="966439" y="1932878"/>
                  </a:cubicBezTo>
                  <a:cubicBezTo>
                    <a:pt x="1500154" y="1932878"/>
                    <a:pt x="1932878" y="1500154"/>
                    <a:pt x="1932878" y="966439"/>
                  </a:cubicBezTo>
                  <a:cubicBezTo>
                    <a:pt x="1932878" y="753661"/>
                    <a:pt x="1864099" y="556991"/>
                    <a:pt x="1747563" y="397367"/>
                  </a:cubicBezTo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548143" y="3658054"/>
              <a:ext cx="638574" cy="623433"/>
            </a:xfrm>
            <a:custGeom>
              <a:avLst/>
              <a:gdLst/>
              <a:ahLst/>
              <a:cxnLst/>
              <a:rect l="0" t="0" r="0" b="0"/>
              <a:pathLst>
                <a:path w="638574" h="623433">
                  <a:moveTo>
                    <a:pt x="597742" y="379488"/>
                  </a:moveTo>
                  <a:cubicBezTo>
                    <a:pt x="556829" y="532105"/>
                    <a:pt x="401635" y="623433"/>
                    <a:pt x="249019" y="586145"/>
                  </a:cubicBezTo>
                  <a:cubicBezTo>
                    <a:pt x="246925" y="585662"/>
                    <a:pt x="244750" y="585098"/>
                    <a:pt x="242656" y="584534"/>
                  </a:cubicBezTo>
                  <a:cubicBezTo>
                    <a:pt x="228562" y="580749"/>
                    <a:pt x="214952" y="575997"/>
                    <a:pt x="201985" y="570360"/>
                  </a:cubicBezTo>
                  <a:cubicBezTo>
                    <a:pt x="72321" y="514145"/>
                    <a:pt x="0" y="369985"/>
                    <a:pt x="37610" y="229448"/>
                  </a:cubicBezTo>
                  <a:cubicBezTo>
                    <a:pt x="75301" y="88670"/>
                    <a:pt x="210281" y="0"/>
                    <a:pt x="350817" y="16348"/>
                  </a:cubicBezTo>
                  <a:cubicBezTo>
                    <a:pt x="364750" y="17959"/>
                    <a:pt x="378763" y="20617"/>
                    <a:pt x="392696" y="24402"/>
                  </a:cubicBezTo>
                  <a:cubicBezTo>
                    <a:pt x="394790" y="24966"/>
                    <a:pt x="396803" y="25530"/>
                    <a:pt x="398897" y="26174"/>
                  </a:cubicBezTo>
                  <a:cubicBezTo>
                    <a:pt x="549823" y="70147"/>
                    <a:pt x="638574" y="226952"/>
                    <a:pt x="597742" y="379488"/>
                  </a:cubicBezTo>
                </a:path>
              </a:pathLst>
            </a:custGeom>
            <a:solidFill>
              <a:srgbClr val="1EABDA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53933" y="2859447"/>
            <a:ext cx="3703500" cy="1932878"/>
            <a:chOff x="483219" y="2418354"/>
            <a:chExt cx="3703500" cy="1932878"/>
          </a:xfrm>
        </p:grpSpPr>
        <p:sp>
          <p:nvSpPr>
            <p:cNvPr id="17" name="Rounded Rectangle 16"/>
            <p:cNvSpPr/>
            <p:nvPr/>
          </p:nvSpPr>
          <p:spPr>
            <a:xfrm>
              <a:off x="483219" y="2418354"/>
              <a:ext cx="1932878" cy="1932878"/>
            </a:xfrm>
            <a:custGeom>
              <a:avLst/>
              <a:gdLst/>
              <a:ahLst/>
              <a:cxnLst/>
              <a:rect l="0" t="0" r="0" b="0"/>
              <a:pathLst>
                <a:path w="1932878" h="1932878">
                  <a:moveTo>
                    <a:pt x="1747563" y="397367"/>
                  </a:moveTo>
                  <a:lnTo>
                    <a:pt x="1602597" y="527031"/>
                  </a:lnTo>
                  <a:cubicBezTo>
                    <a:pt x="1689013" y="651782"/>
                    <a:pt x="1739590" y="803191"/>
                    <a:pt x="1739590" y="966439"/>
                  </a:cubicBezTo>
                  <a:cubicBezTo>
                    <a:pt x="1739590" y="1393443"/>
                    <a:pt x="1393444" y="1739590"/>
                    <a:pt x="966439" y="1739590"/>
                  </a:cubicBezTo>
                  <a:cubicBezTo>
                    <a:pt x="539434" y="1739590"/>
                    <a:pt x="193287" y="1393443"/>
                    <a:pt x="193287" y="966439"/>
                  </a:cubicBezTo>
                  <a:cubicBezTo>
                    <a:pt x="193287" y="539434"/>
                    <a:pt x="539434" y="193287"/>
                    <a:pt x="966439" y="193287"/>
                  </a:cubicBezTo>
                  <a:cubicBezTo>
                    <a:pt x="1160612" y="193287"/>
                    <a:pt x="1338034" y="264804"/>
                    <a:pt x="1473738" y="383032"/>
                  </a:cubicBezTo>
                  <a:lnTo>
                    <a:pt x="1618704" y="253368"/>
                  </a:lnTo>
                  <a:cubicBezTo>
                    <a:pt x="1446839" y="95999"/>
                    <a:pt x="1217874" y="0"/>
                    <a:pt x="966439" y="0"/>
                  </a:cubicBezTo>
                  <a:cubicBezTo>
                    <a:pt x="432723" y="0"/>
                    <a:pt x="0" y="432723"/>
                    <a:pt x="0" y="966439"/>
                  </a:cubicBezTo>
                  <a:cubicBezTo>
                    <a:pt x="0" y="1500154"/>
                    <a:pt x="432723" y="1932878"/>
                    <a:pt x="966439" y="1932878"/>
                  </a:cubicBezTo>
                  <a:cubicBezTo>
                    <a:pt x="1500154" y="1932878"/>
                    <a:pt x="1932878" y="1500154"/>
                    <a:pt x="1932878" y="966439"/>
                  </a:cubicBezTo>
                  <a:cubicBezTo>
                    <a:pt x="1932878" y="753661"/>
                    <a:pt x="1864099" y="556991"/>
                    <a:pt x="1747563" y="397367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548145" y="3658057"/>
              <a:ext cx="638574" cy="623433"/>
            </a:xfrm>
            <a:custGeom>
              <a:avLst/>
              <a:gdLst/>
              <a:ahLst/>
              <a:cxnLst/>
              <a:rect l="0" t="0" r="0" b="0"/>
              <a:pathLst>
                <a:path w="638574" h="623433">
                  <a:moveTo>
                    <a:pt x="597742" y="379488"/>
                  </a:moveTo>
                  <a:cubicBezTo>
                    <a:pt x="556829" y="532105"/>
                    <a:pt x="401635" y="623433"/>
                    <a:pt x="249019" y="586145"/>
                  </a:cubicBezTo>
                  <a:cubicBezTo>
                    <a:pt x="246925" y="585662"/>
                    <a:pt x="244750" y="585098"/>
                    <a:pt x="242656" y="584534"/>
                  </a:cubicBezTo>
                  <a:cubicBezTo>
                    <a:pt x="228562" y="580749"/>
                    <a:pt x="214952" y="575997"/>
                    <a:pt x="201985" y="570360"/>
                  </a:cubicBezTo>
                  <a:cubicBezTo>
                    <a:pt x="72321" y="514145"/>
                    <a:pt x="0" y="369985"/>
                    <a:pt x="37610" y="229448"/>
                  </a:cubicBezTo>
                  <a:cubicBezTo>
                    <a:pt x="75301" y="88670"/>
                    <a:pt x="210280" y="0"/>
                    <a:pt x="350816" y="16348"/>
                  </a:cubicBezTo>
                  <a:cubicBezTo>
                    <a:pt x="364749" y="17959"/>
                    <a:pt x="378763" y="20617"/>
                    <a:pt x="392696" y="24402"/>
                  </a:cubicBezTo>
                  <a:cubicBezTo>
                    <a:pt x="394790" y="24966"/>
                    <a:pt x="396803" y="25530"/>
                    <a:pt x="398897" y="26174"/>
                  </a:cubicBezTo>
                  <a:cubicBezTo>
                    <a:pt x="549823" y="70147"/>
                    <a:pt x="638574" y="226952"/>
                    <a:pt x="597742" y="379488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43865" y="2925171"/>
            <a:ext cx="3413695" cy="1577220"/>
            <a:chOff x="773151" y="2484078"/>
            <a:chExt cx="3413695" cy="1577220"/>
          </a:xfrm>
        </p:grpSpPr>
        <p:sp>
          <p:nvSpPr>
            <p:cNvPr id="20" name="Rounded Rectangle 19"/>
            <p:cNvSpPr/>
            <p:nvPr/>
          </p:nvSpPr>
          <p:spPr>
            <a:xfrm>
              <a:off x="773151" y="2708284"/>
              <a:ext cx="1353014" cy="1353014"/>
            </a:xfrm>
            <a:custGeom>
              <a:avLst/>
              <a:gdLst/>
              <a:ahLst/>
              <a:cxnLst/>
              <a:rect l="0" t="0" r="0" b="0"/>
              <a:pathLst>
                <a:path w="1353014" h="1353014">
                  <a:moveTo>
                    <a:pt x="1240021" y="302092"/>
                  </a:moveTo>
                  <a:lnTo>
                    <a:pt x="1093847" y="432803"/>
                  </a:lnTo>
                  <a:cubicBezTo>
                    <a:pt x="1135726" y="504320"/>
                    <a:pt x="1159726" y="587594"/>
                    <a:pt x="1159726" y="676507"/>
                  </a:cubicBezTo>
                  <a:cubicBezTo>
                    <a:pt x="1159726" y="943405"/>
                    <a:pt x="943405" y="1159726"/>
                    <a:pt x="676507" y="1159726"/>
                  </a:cubicBezTo>
                  <a:cubicBezTo>
                    <a:pt x="409609" y="1159726"/>
                    <a:pt x="193287" y="943405"/>
                    <a:pt x="193287" y="676507"/>
                  </a:cubicBezTo>
                  <a:cubicBezTo>
                    <a:pt x="193287" y="409609"/>
                    <a:pt x="409609" y="193287"/>
                    <a:pt x="676507" y="193287"/>
                  </a:cubicBezTo>
                  <a:cubicBezTo>
                    <a:pt x="784667" y="193287"/>
                    <a:pt x="884452" y="228804"/>
                    <a:pt x="964989" y="288804"/>
                  </a:cubicBezTo>
                  <a:lnTo>
                    <a:pt x="1111163" y="158093"/>
                  </a:lnTo>
                  <a:cubicBezTo>
                    <a:pt x="993579" y="59355"/>
                    <a:pt x="842010" y="0"/>
                    <a:pt x="676507" y="0"/>
                  </a:cubicBezTo>
                  <a:cubicBezTo>
                    <a:pt x="302898" y="0"/>
                    <a:pt x="0" y="302898"/>
                    <a:pt x="0" y="676507"/>
                  </a:cubicBezTo>
                  <a:cubicBezTo>
                    <a:pt x="0" y="1050116"/>
                    <a:pt x="302898" y="1353014"/>
                    <a:pt x="676507" y="1353014"/>
                  </a:cubicBezTo>
                  <a:cubicBezTo>
                    <a:pt x="1050116" y="1353014"/>
                    <a:pt x="1353014" y="1050116"/>
                    <a:pt x="1353014" y="676507"/>
                  </a:cubicBezTo>
                  <a:cubicBezTo>
                    <a:pt x="1353014" y="538064"/>
                    <a:pt x="1311457" y="409286"/>
                    <a:pt x="1240021" y="302092"/>
                  </a:cubicBez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548111" y="2484078"/>
              <a:ext cx="638735" cy="623433"/>
            </a:xfrm>
            <a:custGeom>
              <a:avLst/>
              <a:gdLst/>
              <a:ahLst/>
              <a:cxnLst/>
              <a:rect l="0" t="0" r="0" b="0"/>
              <a:pathLst>
                <a:path w="638735" h="623433">
                  <a:moveTo>
                    <a:pt x="399139" y="596856"/>
                  </a:moveTo>
                  <a:cubicBezTo>
                    <a:pt x="397045" y="597581"/>
                    <a:pt x="394951" y="598145"/>
                    <a:pt x="392857" y="598708"/>
                  </a:cubicBezTo>
                  <a:cubicBezTo>
                    <a:pt x="379166" y="602413"/>
                    <a:pt x="365394" y="604990"/>
                    <a:pt x="351783" y="606682"/>
                  </a:cubicBezTo>
                  <a:cubicBezTo>
                    <a:pt x="211005" y="623433"/>
                    <a:pt x="75543" y="534682"/>
                    <a:pt x="37771" y="393662"/>
                  </a:cubicBezTo>
                  <a:cubicBezTo>
                    <a:pt x="0" y="252482"/>
                    <a:pt x="73127" y="107677"/>
                    <a:pt x="203918" y="52026"/>
                  </a:cubicBezTo>
                  <a:cubicBezTo>
                    <a:pt x="216401" y="46711"/>
                    <a:pt x="229368" y="42201"/>
                    <a:pt x="242817" y="38577"/>
                  </a:cubicBezTo>
                  <a:cubicBezTo>
                    <a:pt x="245153" y="37932"/>
                    <a:pt x="247488" y="37368"/>
                    <a:pt x="249824" y="36805"/>
                  </a:cubicBezTo>
                  <a:cubicBezTo>
                    <a:pt x="402199" y="0"/>
                    <a:pt x="557071" y="91247"/>
                    <a:pt x="597903" y="243623"/>
                  </a:cubicBezTo>
                  <a:cubicBezTo>
                    <a:pt x="638735" y="396159"/>
                    <a:pt x="550064" y="552883"/>
                    <a:pt x="399139" y="596856"/>
                  </a:cubicBez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43865" y="2925173"/>
            <a:ext cx="3413691" cy="1577216"/>
            <a:chOff x="773151" y="2484080"/>
            <a:chExt cx="3413691" cy="1577216"/>
          </a:xfrm>
        </p:grpSpPr>
        <p:sp>
          <p:nvSpPr>
            <p:cNvPr id="23" name="Rounded Rectangle 22"/>
            <p:cNvSpPr/>
            <p:nvPr/>
          </p:nvSpPr>
          <p:spPr>
            <a:xfrm>
              <a:off x="773151" y="2708282"/>
              <a:ext cx="1353014" cy="1353014"/>
            </a:xfrm>
            <a:custGeom>
              <a:avLst/>
              <a:gdLst/>
              <a:ahLst/>
              <a:cxnLst/>
              <a:rect l="0" t="0" r="0" b="0"/>
              <a:pathLst>
                <a:path w="1353014" h="1353014">
                  <a:moveTo>
                    <a:pt x="1240021" y="302092"/>
                  </a:moveTo>
                  <a:lnTo>
                    <a:pt x="1093847" y="432803"/>
                  </a:lnTo>
                  <a:cubicBezTo>
                    <a:pt x="1135726" y="504320"/>
                    <a:pt x="1159726" y="587594"/>
                    <a:pt x="1159726" y="676507"/>
                  </a:cubicBezTo>
                  <a:cubicBezTo>
                    <a:pt x="1159726" y="943405"/>
                    <a:pt x="943405" y="1159726"/>
                    <a:pt x="676507" y="1159726"/>
                  </a:cubicBezTo>
                  <a:cubicBezTo>
                    <a:pt x="409609" y="1159726"/>
                    <a:pt x="193287" y="943405"/>
                    <a:pt x="193287" y="676507"/>
                  </a:cubicBezTo>
                  <a:cubicBezTo>
                    <a:pt x="193287" y="409609"/>
                    <a:pt x="409609" y="193287"/>
                    <a:pt x="676507" y="193287"/>
                  </a:cubicBezTo>
                  <a:cubicBezTo>
                    <a:pt x="784667" y="193287"/>
                    <a:pt x="884452" y="228804"/>
                    <a:pt x="964989" y="288804"/>
                  </a:cubicBezTo>
                  <a:lnTo>
                    <a:pt x="1111163" y="158093"/>
                  </a:lnTo>
                  <a:cubicBezTo>
                    <a:pt x="993579" y="59355"/>
                    <a:pt x="842010" y="0"/>
                    <a:pt x="676507" y="0"/>
                  </a:cubicBezTo>
                  <a:cubicBezTo>
                    <a:pt x="302898" y="0"/>
                    <a:pt x="0" y="302898"/>
                    <a:pt x="0" y="676507"/>
                  </a:cubicBezTo>
                  <a:cubicBezTo>
                    <a:pt x="0" y="1050116"/>
                    <a:pt x="302898" y="1353014"/>
                    <a:pt x="676507" y="1353014"/>
                  </a:cubicBezTo>
                  <a:cubicBezTo>
                    <a:pt x="1050116" y="1353014"/>
                    <a:pt x="1353014" y="1050116"/>
                    <a:pt x="1353014" y="676507"/>
                  </a:cubicBezTo>
                  <a:cubicBezTo>
                    <a:pt x="1353014" y="538064"/>
                    <a:pt x="1311457" y="409286"/>
                    <a:pt x="1240021" y="302092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548107" y="2484080"/>
              <a:ext cx="638735" cy="623433"/>
            </a:xfrm>
            <a:custGeom>
              <a:avLst/>
              <a:gdLst/>
              <a:ahLst/>
              <a:cxnLst/>
              <a:rect l="0" t="0" r="0" b="0"/>
              <a:pathLst>
                <a:path w="638735" h="623433">
                  <a:moveTo>
                    <a:pt x="399139" y="596856"/>
                  </a:moveTo>
                  <a:cubicBezTo>
                    <a:pt x="397045" y="597581"/>
                    <a:pt x="394951" y="598145"/>
                    <a:pt x="392857" y="598708"/>
                  </a:cubicBezTo>
                  <a:cubicBezTo>
                    <a:pt x="379166" y="602413"/>
                    <a:pt x="365394" y="604990"/>
                    <a:pt x="351783" y="606682"/>
                  </a:cubicBezTo>
                  <a:cubicBezTo>
                    <a:pt x="211005" y="623433"/>
                    <a:pt x="75543" y="534682"/>
                    <a:pt x="37771" y="393662"/>
                  </a:cubicBezTo>
                  <a:cubicBezTo>
                    <a:pt x="0" y="252482"/>
                    <a:pt x="73127" y="107677"/>
                    <a:pt x="203918" y="52026"/>
                  </a:cubicBezTo>
                  <a:cubicBezTo>
                    <a:pt x="216401" y="46711"/>
                    <a:pt x="229368" y="42201"/>
                    <a:pt x="242817" y="38577"/>
                  </a:cubicBezTo>
                  <a:cubicBezTo>
                    <a:pt x="245153" y="37932"/>
                    <a:pt x="247488" y="37368"/>
                    <a:pt x="249824" y="36805"/>
                  </a:cubicBezTo>
                  <a:cubicBezTo>
                    <a:pt x="402199" y="0"/>
                    <a:pt x="557071" y="91247"/>
                    <a:pt x="597903" y="243623"/>
                  </a:cubicBezTo>
                  <a:cubicBezTo>
                    <a:pt x="638735" y="396159"/>
                    <a:pt x="550064" y="552883"/>
                    <a:pt x="399139" y="596856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33796" y="1862442"/>
            <a:ext cx="2540687" cy="2350018"/>
            <a:chOff x="1063082" y="1421349"/>
            <a:chExt cx="2540687" cy="2350018"/>
          </a:xfrm>
        </p:grpSpPr>
        <p:sp>
          <p:nvSpPr>
            <p:cNvPr id="26" name="Rounded Rectangle 25"/>
            <p:cNvSpPr/>
            <p:nvPr/>
          </p:nvSpPr>
          <p:spPr>
            <a:xfrm>
              <a:off x="1063082" y="2998216"/>
              <a:ext cx="773151" cy="773151"/>
            </a:xfrm>
            <a:custGeom>
              <a:avLst/>
              <a:gdLst/>
              <a:ahLst/>
              <a:cxnLst/>
              <a:rect l="0" t="0" r="0" b="0"/>
              <a:pathLst>
                <a:path w="773151" h="773151">
                  <a:moveTo>
                    <a:pt x="773151" y="386575"/>
                  </a:moveTo>
                  <a:cubicBezTo>
                    <a:pt x="773151" y="600078"/>
                    <a:pt x="600078" y="773151"/>
                    <a:pt x="386575" y="773151"/>
                  </a:cubicBezTo>
                  <a:cubicBezTo>
                    <a:pt x="173073" y="773151"/>
                    <a:pt x="0" y="600078"/>
                    <a:pt x="0" y="386575"/>
                  </a:cubicBezTo>
                  <a:cubicBezTo>
                    <a:pt x="0" y="173073"/>
                    <a:pt x="173073" y="0"/>
                    <a:pt x="386575" y="0"/>
                  </a:cubicBezTo>
                  <a:cubicBezTo>
                    <a:pt x="465984" y="0"/>
                    <a:pt x="539836" y="23919"/>
                    <a:pt x="601205" y="64993"/>
                  </a:cubicBezTo>
                  <a:lnTo>
                    <a:pt x="446897" y="202952"/>
                  </a:lnTo>
                  <a:cubicBezTo>
                    <a:pt x="427890" y="196670"/>
                    <a:pt x="407676" y="193287"/>
                    <a:pt x="386575" y="193287"/>
                  </a:cubicBezTo>
                  <a:cubicBezTo>
                    <a:pt x="279864" y="193287"/>
                    <a:pt x="193287" y="279864"/>
                    <a:pt x="193287" y="386575"/>
                  </a:cubicBezTo>
                  <a:cubicBezTo>
                    <a:pt x="193287" y="493286"/>
                    <a:pt x="279864" y="579863"/>
                    <a:pt x="386575" y="579863"/>
                  </a:cubicBezTo>
                  <a:cubicBezTo>
                    <a:pt x="493286" y="579863"/>
                    <a:pt x="579863" y="493286"/>
                    <a:pt x="579863" y="386575"/>
                  </a:cubicBezTo>
                  <a:cubicBezTo>
                    <a:pt x="579863" y="373045"/>
                    <a:pt x="578494" y="359756"/>
                    <a:pt x="575756" y="347032"/>
                  </a:cubicBezTo>
                  <a:lnTo>
                    <a:pt x="730064" y="208992"/>
                  </a:lnTo>
                  <a:cubicBezTo>
                    <a:pt x="757607" y="262146"/>
                    <a:pt x="773151" y="322549"/>
                    <a:pt x="773151" y="386575"/>
                  </a:cubicBezTo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2967289" y="1421349"/>
              <a:ext cx="636480" cy="635594"/>
            </a:xfrm>
            <a:custGeom>
              <a:avLst/>
              <a:gdLst/>
              <a:ahLst/>
              <a:cxnLst/>
              <a:rect l="0" t="0" r="0" b="0"/>
              <a:pathLst>
                <a:path w="636480" h="635594">
                  <a:moveTo>
                    <a:pt x="527514" y="518977"/>
                  </a:moveTo>
                  <a:lnTo>
                    <a:pt x="523246" y="523246"/>
                  </a:lnTo>
                  <a:cubicBezTo>
                    <a:pt x="513098" y="533393"/>
                    <a:pt x="502387" y="542655"/>
                    <a:pt x="491192" y="550950"/>
                  </a:cubicBezTo>
                  <a:cubicBezTo>
                    <a:pt x="377636" y="635594"/>
                    <a:pt x="216240" y="626333"/>
                    <a:pt x="113234" y="523246"/>
                  </a:cubicBezTo>
                  <a:cubicBezTo>
                    <a:pt x="0" y="410092"/>
                    <a:pt x="0" y="226468"/>
                    <a:pt x="113234" y="113234"/>
                  </a:cubicBezTo>
                  <a:cubicBezTo>
                    <a:pt x="226388" y="0"/>
                    <a:pt x="410011" y="0"/>
                    <a:pt x="523246" y="113234"/>
                  </a:cubicBezTo>
                  <a:cubicBezTo>
                    <a:pt x="635030" y="225019"/>
                    <a:pt x="636480" y="405501"/>
                    <a:pt x="527514" y="518977"/>
                  </a:cubicBezTo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533796" y="1862442"/>
            <a:ext cx="2540688" cy="2350016"/>
            <a:chOff x="1063082" y="1421349"/>
            <a:chExt cx="2540688" cy="2350016"/>
          </a:xfrm>
        </p:grpSpPr>
        <p:sp>
          <p:nvSpPr>
            <p:cNvPr id="29" name="Rounded Rectangle 28"/>
            <p:cNvSpPr/>
            <p:nvPr/>
          </p:nvSpPr>
          <p:spPr>
            <a:xfrm>
              <a:off x="1063082" y="2998214"/>
              <a:ext cx="773151" cy="773151"/>
            </a:xfrm>
            <a:custGeom>
              <a:avLst/>
              <a:gdLst/>
              <a:ahLst/>
              <a:cxnLst/>
              <a:rect l="0" t="0" r="0" b="0"/>
              <a:pathLst>
                <a:path w="773151" h="773151">
                  <a:moveTo>
                    <a:pt x="773151" y="386575"/>
                  </a:moveTo>
                  <a:cubicBezTo>
                    <a:pt x="773151" y="600078"/>
                    <a:pt x="600078" y="773151"/>
                    <a:pt x="386575" y="773151"/>
                  </a:cubicBezTo>
                  <a:cubicBezTo>
                    <a:pt x="173073" y="773151"/>
                    <a:pt x="0" y="600078"/>
                    <a:pt x="0" y="386575"/>
                  </a:cubicBezTo>
                  <a:cubicBezTo>
                    <a:pt x="0" y="173073"/>
                    <a:pt x="173073" y="0"/>
                    <a:pt x="386575" y="0"/>
                  </a:cubicBezTo>
                  <a:cubicBezTo>
                    <a:pt x="465984" y="0"/>
                    <a:pt x="539836" y="23919"/>
                    <a:pt x="601205" y="64993"/>
                  </a:cubicBezTo>
                  <a:lnTo>
                    <a:pt x="446897" y="202952"/>
                  </a:lnTo>
                  <a:cubicBezTo>
                    <a:pt x="427890" y="196670"/>
                    <a:pt x="407676" y="193287"/>
                    <a:pt x="386575" y="193287"/>
                  </a:cubicBezTo>
                  <a:cubicBezTo>
                    <a:pt x="279864" y="193287"/>
                    <a:pt x="193287" y="279864"/>
                    <a:pt x="193287" y="386575"/>
                  </a:cubicBezTo>
                  <a:cubicBezTo>
                    <a:pt x="193287" y="493286"/>
                    <a:pt x="279864" y="579863"/>
                    <a:pt x="386575" y="579863"/>
                  </a:cubicBezTo>
                  <a:cubicBezTo>
                    <a:pt x="493286" y="579863"/>
                    <a:pt x="579863" y="493286"/>
                    <a:pt x="579863" y="386575"/>
                  </a:cubicBezTo>
                  <a:cubicBezTo>
                    <a:pt x="579863" y="373045"/>
                    <a:pt x="578494" y="359756"/>
                    <a:pt x="575756" y="347032"/>
                  </a:cubicBezTo>
                  <a:lnTo>
                    <a:pt x="730064" y="208992"/>
                  </a:lnTo>
                  <a:cubicBezTo>
                    <a:pt x="757607" y="262146"/>
                    <a:pt x="773151" y="322549"/>
                    <a:pt x="773151" y="386575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967290" y="1421349"/>
              <a:ext cx="636480" cy="635594"/>
            </a:xfrm>
            <a:custGeom>
              <a:avLst/>
              <a:gdLst/>
              <a:ahLst/>
              <a:cxnLst/>
              <a:rect l="0" t="0" r="0" b="0"/>
              <a:pathLst>
                <a:path w="636480" h="635594">
                  <a:moveTo>
                    <a:pt x="527514" y="518977"/>
                  </a:moveTo>
                  <a:lnTo>
                    <a:pt x="523246" y="523246"/>
                  </a:lnTo>
                  <a:cubicBezTo>
                    <a:pt x="513098" y="533393"/>
                    <a:pt x="502387" y="542655"/>
                    <a:pt x="491192" y="550950"/>
                  </a:cubicBezTo>
                  <a:cubicBezTo>
                    <a:pt x="377636" y="635594"/>
                    <a:pt x="216240" y="626333"/>
                    <a:pt x="113234" y="523246"/>
                  </a:cubicBezTo>
                  <a:cubicBezTo>
                    <a:pt x="0" y="410092"/>
                    <a:pt x="0" y="226468"/>
                    <a:pt x="113234" y="113234"/>
                  </a:cubicBezTo>
                  <a:cubicBezTo>
                    <a:pt x="226388" y="0"/>
                    <a:pt x="410011" y="0"/>
                    <a:pt x="523246" y="113234"/>
                  </a:cubicBezTo>
                  <a:cubicBezTo>
                    <a:pt x="635030" y="225019"/>
                    <a:pt x="636480" y="405501"/>
                    <a:pt x="527514" y="518977"/>
                  </a:cubicBezTo>
                  <a:close/>
                </a:path>
              </a:pathLst>
            </a:custGeom>
            <a:noFill/>
            <a:ln w="12080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2" name="Rounded Rectangle 31"/>
          <p:cNvSpPr/>
          <p:nvPr/>
        </p:nvSpPr>
        <p:spPr>
          <a:xfrm>
            <a:off x="4562835" y="1987387"/>
            <a:ext cx="387525" cy="391214"/>
          </a:xfrm>
          <a:custGeom>
            <a:avLst/>
            <a:gdLst/>
            <a:ahLst/>
            <a:cxnLst/>
            <a:rect l="0" t="0" r="0" b="0"/>
            <a:pathLst>
              <a:path w="387525" h="391214">
                <a:moveTo>
                  <a:pt x="103570" y="8"/>
                </a:moveTo>
                <a:cubicBezTo>
                  <a:pt x="86939" y="8"/>
                  <a:pt x="71701" y="9326"/>
                  <a:pt x="64131" y="24136"/>
                </a:cubicBezTo>
                <a:cubicBezTo>
                  <a:pt x="56552" y="38939"/>
                  <a:pt x="57913" y="56746"/>
                  <a:pt x="67650" y="70235"/>
                </a:cubicBezTo>
                <a:cubicBezTo>
                  <a:pt x="77387" y="83717"/>
                  <a:pt x="93865" y="90611"/>
                  <a:pt x="110302" y="88082"/>
                </a:cubicBezTo>
                <a:lnTo>
                  <a:pt x="146061" y="151126"/>
                </a:lnTo>
                <a:lnTo>
                  <a:pt x="129535" y="189301"/>
                </a:lnTo>
                <a:cubicBezTo>
                  <a:pt x="128206" y="192361"/>
                  <a:pt x="128206" y="195840"/>
                  <a:pt x="129535" y="198901"/>
                </a:cubicBezTo>
                <a:lnTo>
                  <a:pt x="150474" y="247223"/>
                </a:lnTo>
                <a:cubicBezTo>
                  <a:pt x="152391" y="251644"/>
                  <a:pt x="156740" y="254503"/>
                  <a:pt x="161556" y="254503"/>
                </a:cubicBezTo>
                <a:lnTo>
                  <a:pt x="212809" y="254503"/>
                </a:lnTo>
                <a:lnTo>
                  <a:pt x="248890" y="315228"/>
                </a:lnTo>
                <a:cubicBezTo>
                  <a:pt x="235875" y="332100"/>
                  <a:pt x="236721" y="355842"/>
                  <a:pt x="250895" y="371748"/>
                </a:cubicBezTo>
                <a:cubicBezTo>
                  <a:pt x="265062" y="387654"/>
                  <a:pt x="288554" y="391214"/>
                  <a:pt x="306804" y="380229"/>
                </a:cubicBezTo>
                <a:cubicBezTo>
                  <a:pt x="325061" y="369244"/>
                  <a:pt x="332906" y="346822"/>
                  <a:pt x="325488" y="326849"/>
                </a:cubicBezTo>
                <a:cubicBezTo>
                  <a:pt x="318063" y="306884"/>
                  <a:pt x="297477" y="295021"/>
                  <a:pt x="276482" y="298621"/>
                </a:cubicBezTo>
                <a:lnTo>
                  <a:pt x="240079" y="237333"/>
                </a:lnTo>
                <a:lnTo>
                  <a:pt x="257878" y="199207"/>
                </a:lnTo>
                <a:cubicBezTo>
                  <a:pt x="259384" y="195969"/>
                  <a:pt x="259384" y="192232"/>
                  <a:pt x="257878" y="188995"/>
                </a:cubicBezTo>
                <a:lnTo>
                  <a:pt x="235327" y="140673"/>
                </a:lnTo>
                <a:cubicBezTo>
                  <a:pt x="233346" y="136420"/>
                  <a:pt x="229070" y="133698"/>
                  <a:pt x="224374" y="133698"/>
                </a:cubicBezTo>
                <a:lnTo>
                  <a:pt x="173218" y="133698"/>
                </a:lnTo>
                <a:lnTo>
                  <a:pt x="138200" y="71943"/>
                </a:lnTo>
                <a:cubicBezTo>
                  <a:pt x="148823" y="58638"/>
                  <a:pt x="150885" y="40429"/>
                  <a:pt x="143500" y="25087"/>
                </a:cubicBezTo>
                <a:cubicBezTo>
                  <a:pt x="136114" y="9752"/>
                  <a:pt x="120595" y="0"/>
                  <a:pt x="103570" y="8"/>
                </a:cubicBezTo>
                <a:moveTo>
                  <a:pt x="185717" y="16920"/>
                </a:moveTo>
                <a:cubicBezTo>
                  <a:pt x="176818" y="16920"/>
                  <a:pt x="169610" y="24128"/>
                  <a:pt x="169610" y="33028"/>
                </a:cubicBezTo>
                <a:cubicBezTo>
                  <a:pt x="169610" y="41927"/>
                  <a:pt x="176818" y="49135"/>
                  <a:pt x="185717" y="49135"/>
                </a:cubicBezTo>
                <a:lnTo>
                  <a:pt x="288063" y="49135"/>
                </a:lnTo>
                <a:lnTo>
                  <a:pt x="302881" y="81945"/>
                </a:lnTo>
                <a:cubicBezTo>
                  <a:pt x="289569" y="95009"/>
                  <a:pt x="285864" y="114998"/>
                  <a:pt x="293612" y="131967"/>
                </a:cubicBezTo>
                <a:cubicBezTo>
                  <a:pt x="301359" y="148928"/>
                  <a:pt x="318892" y="159220"/>
                  <a:pt x="337480" y="157714"/>
                </a:cubicBezTo>
                <a:lnTo>
                  <a:pt x="353330" y="194004"/>
                </a:lnTo>
                <a:lnTo>
                  <a:pt x="320825" y="266423"/>
                </a:lnTo>
                <a:cubicBezTo>
                  <a:pt x="318377" y="271682"/>
                  <a:pt x="318957" y="277859"/>
                  <a:pt x="322331" y="282578"/>
                </a:cubicBezTo>
                <a:cubicBezTo>
                  <a:pt x="325706" y="287298"/>
                  <a:pt x="331351" y="289835"/>
                  <a:pt x="337126" y="289231"/>
                </a:cubicBezTo>
                <a:cubicBezTo>
                  <a:pt x="342892" y="288618"/>
                  <a:pt x="347893" y="284954"/>
                  <a:pt x="350205" y="279631"/>
                </a:cubicBezTo>
                <a:lnTo>
                  <a:pt x="385641" y="200705"/>
                </a:lnTo>
                <a:cubicBezTo>
                  <a:pt x="387501" y="196557"/>
                  <a:pt x="387525" y="191822"/>
                  <a:pt x="385705" y="187658"/>
                </a:cubicBezTo>
                <a:lnTo>
                  <a:pt x="366457" y="143588"/>
                </a:lnTo>
                <a:cubicBezTo>
                  <a:pt x="378554" y="130477"/>
                  <a:pt x="381598" y="111382"/>
                  <a:pt x="374189" y="95153"/>
                </a:cubicBezTo>
                <a:cubicBezTo>
                  <a:pt x="366771" y="78925"/>
                  <a:pt x="350350" y="68729"/>
                  <a:pt x="332519" y="69285"/>
                </a:cubicBezTo>
                <a:lnTo>
                  <a:pt x="313142" y="26391"/>
                </a:lnTo>
                <a:cubicBezTo>
                  <a:pt x="310532" y="20625"/>
                  <a:pt x="304798" y="16920"/>
                  <a:pt x="298468" y="16920"/>
                </a:cubicBezTo>
                <a:lnTo>
                  <a:pt x="185717" y="16920"/>
                </a:lnTo>
                <a:moveTo>
                  <a:pt x="68359" y="116850"/>
                </a:moveTo>
                <a:cubicBezTo>
                  <a:pt x="70743" y="111575"/>
                  <a:pt x="70115" y="105430"/>
                  <a:pt x="66716" y="100751"/>
                </a:cubicBezTo>
                <a:cubicBezTo>
                  <a:pt x="63317" y="96064"/>
                  <a:pt x="57664" y="93567"/>
                  <a:pt x="51913" y="94203"/>
                </a:cubicBezTo>
                <a:cubicBezTo>
                  <a:pt x="46163" y="94839"/>
                  <a:pt x="41194" y="98512"/>
                  <a:pt x="38899" y="103819"/>
                </a:cubicBezTo>
                <a:lnTo>
                  <a:pt x="1852" y="187577"/>
                </a:lnTo>
                <a:cubicBezTo>
                  <a:pt x="0" y="191765"/>
                  <a:pt x="16" y="196549"/>
                  <a:pt x="1900" y="200721"/>
                </a:cubicBezTo>
                <a:lnTo>
                  <a:pt x="20971" y="243051"/>
                </a:lnTo>
                <a:cubicBezTo>
                  <a:pt x="7691" y="256114"/>
                  <a:pt x="4002" y="276087"/>
                  <a:pt x="11734" y="293032"/>
                </a:cubicBezTo>
                <a:cubicBezTo>
                  <a:pt x="19473" y="309977"/>
                  <a:pt x="36982" y="320269"/>
                  <a:pt x="55554" y="318787"/>
                </a:cubicBezTo>
                <a:lnTo>
                  <a:pt x="74319" y="361633"/>
                </a:lnTo>
                <a:cubicBezTo>
                  <a:pt x="76888" y="367496"/>
                  <a:pt x="82678" y="371281"/>
                  <a:pt x="89073" y="371281"/>
                </a:cubicBezTo>
                <a:lnTo>
                  <a:pt x="200213" y="371281"/>
                </a:lnTo>
                <a:cubicBezTo>
                  <a:pt x="209113" y="371281"/>
                  <a:pt x="216321" y="364073"/>
                  <a:pt x="216321" y="355174"/>
                </a:cubicBezTo>
                <a:cubicBezTo>
                  <a:pt x="216321" y="346275"/>
                  <a:pt x="209113" y="339067"/>
                  <a:pt x="200213" y="339067"/>
                </a:cubicBezTo>
                <a:lnTo>
                  <a:pt x="99607" y="339067"/>
                </a:lnTo>
                <a:lnTo>
                  <a:pt x="84547" y="304710"/>
                </a:lnTo>
                <a:cubicBezTo>
                  <a:pt x="96668" y="291598"/>
                  <a:pt x="99728" y="272487"/>
                  <a:pt x="92311" y="256243"/>
                </a:cubicBezTo>
                <a:cubicBezTo>
                  <a:pt x="84885" y="239999"/>
                  <a:pt x="68439" y="229803"/>
                  <a:pt x="50593" y="230374"/>
                </a:cubicBezTo>
                <a:lnTo>
                  <a:pt x="34228" y="194036"/>
                </a:lnTo>
                <a:lnTo>
                  <a:pt x="68375" y="116850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5142819" y="3050478"/>
            <a:ext cx="389458" cy="386607"/>
          </a:xfrm>
          <a:custGeom>
            <a:avLst/>
            <a:gdLst/>
            <a:ahLst/>
            <a:cxnLst/>
            <a:rect l="0" t="0" r="0" b="0"/>
            <a:pathLst>
              <a:path w="389458" h="386607">
                <a:moveTo>
                  <a:pt x="379206" y="315864"/>
                </a:moveTo>
                <a:lnTo>
                  <a:pt x="316549" y="228401"/>
                </a:lnTo>
                <a:lnTo>
                  <a:pt x="316549" y="184911"/>
                </a:lnTo>
                <a:cubicBezTo>
                  <a:pt x="324876" y="184163"/>
                  <a:pt x="331238" y="177164"/>
                  <a:pt x="331206" y="168804"/>
                </a:cubicBezTo>
                <a:cubicBezTo>
                  <a:pt x="331206" y="159905"/>
                  <a:pt x="323998" y="152697"/>
                  <a:pt x="315099" y="152697"/>
                </a:cubicBezTo>
                <a:lnTo>
                  <a:pt x="212656" y="152697"/>
                </a:lnTo>
                <a:cubicBezTo>
                  <a:pt x="203757" y="152697"/>
                  <a:pt x="196549" y="159905"/>
                  <a:pt x="196549" y="168804"/>
                </a:cubicBezTo>
                <a:cubicBezTo>
                  <a:pt x="196517" y="177164"/>
                  <a:pt x="202879" y="184163"/>
                  <a:pt x="211207" y="184911"/>
                </a:cubicBezTo>
                <a:lnTo>
                  <a:pt x="211207" y="228401"/>
                </a:lnTo>
                <a:lnTo>
                  <a:pt x="148066" y="316508"/>
                </a:lnTo>
                <a:cubicBezTo>
                  <a:pt x="147760" y="316911"/>
                  <a:pt x="147494" y="317346"/>
                  <a:pt x="147261" y="317797"/>
                </a:cubicBezTo>
                <a:lnTo>
                  <a:pt x="147261" y="318602"/>
                </a:lnTo>
                <a:lnTo>
                  <a:pt x="145328" y="322146"/>
                </a:lnTo>
                <a:lnTo>
                  <a:pt x="145328" y="325851"/>
                </a:lnTo>
                <a:cubicBezTo>
                  <a:pt x="145255" y="326173"/>
                  <a:pt x="145255" y="326495"/>
                  <a:pt x="145328" y="326817"/>
                </a:cubicBezTo>
                <a:lnTo>
                  <a:pt x="145328" y="329072"/>
                </a:lnTo>
                <a:cubicBezTo>
                  <a:pt x="145416" y="329499"/>
                  <a:pt x="145416" y="329934"/>
                  <a:pt x="145328" y="330361"/>
                </a:cubicBezTo>
                <a:lnTo>
                  <a:pt x="145328" y="331649"/>
                </a:lnTo>
                <a:cubicBezTo>
                  <a:pt x="145239" y="332076"/>
                  <a:pt x="145239" y="332511"/>
                  <a:pt x="145328" y="332938"/>
                </a:cubicBezTo>
                <a:cubicBezTo>
                  <a:pt x="142960" y="345550"/>
                  <a:pt x="146036" y="358581"/>
                  <a:pt x="153800" y="368801"/>
                </a:cubicBezTo>
                <a:cubicBezTo>
                  <a:pt x="161564" y="379021"/>
                  <a:pt x="173290" y="385472"/>
                  <a:pt x="186079" y="386575"/>
                </a:cubicBezTo>
                <a:lnTo>
                  <a:pt x="341676" y="386575"/>
                </a:lnTo>
                <a:cubicBezTo>
                  <a:pt x="358283" y="386607"/>
                  <a:pt x="373568" y="377515"/>
                  <a:pt x="381461" y="362897"/>
                </a:cubicBezTo>
                <a:cubicBezTo>
                  <a:pt x="389458" y="348006"/>
                  <a:pt x="388589" y="329918"/>
                  <a:pt x="379206" y="315864"/>
                </a:cubicBezTo>
                <a:moveTo>
                  <a:pt x="200898" y="297985"/>
                </a:moveTo>
                <a:lnTo>
                  <a:pt x="223931" y="265770"/>
                </a:lnTo>
                <a:lnTo>
                  <a:pt x="240039" y="242898"/>
                </a:lnTo>
                <a:cubicBezTo>
                  <a:pt x="242004" y="240176"/>
                  <a:pt x="243075" y="236914"/>
                  <a:pt x="243099" y="233556"/>
                </a:cubicBezTo>
                <a:lnTo>
                  <a:pt x="243099" y="185234"/>
                </a:lnTo>
                <a:lnTo>
                  <a:pt x="284012" y="185234"/>
                </a:lnTo>
                <a:lnTo>
                  <a:pt x="284012" y="233556"/>
                </a:lnTo>
                <a:cubicBezTo>
                  <a:pt x="284036" y="236914"/>
                  <a:pt x="285107" y="240176"/>
                  <a:pt x="287072" y="242898"/>
                </a:cubicBezTo>
                <a:lnTo>
                  <a:pt x="302213" y="264160"/>
                </a:lnTo>
                <a:lnTo>
                  <a:pt x="326535" y="297985"/>
                </a:lnTo>
                <a:lnTo>
                  <a:pt x="200898" y="297985"/>
                </a:lnTo>
                <a:moveTo>
                  <a:pt x="141301" y="265770"/>
                </a:moveTo>
                <a:cubicBezTo>
                  <a:pt x="143524" y="265770"/>
                  <a:pt x="145328" y="267574"/>
                  <a:pt x="145328" y="269797"/>
                </a:cubicBezTo>
                <a:lnTo>
                  <a:pt x="145328" y="278817"/>
                </a:lnTo>
                <a:lnTo>
                  <a:pt x="187046" y="220670"/>
                </a:lnTo>
                <a:lnTo>
                  <a:pt x="187046" y="200052"/>
                </a:lnTo>
                <a:cubicBezTo>
                  <a:pt x="184605" y="198047"/>
                  <a:pt x="182391" y="195776"/>
                  <a:pt x="180442" y="193287"/>
                </a:cubicBezTo>
                <a:lnTo>
                  <a:pt x="40630" y="193287"/>
                </a:lnTo>
                <a:cubicBezTo>
                  <a:pt x="36185" y="193287"/>
                  <a:pt x="32577" y="189679"/>
                  <a:pt x="32577" y="185234"/>
                </a:cubicBezTo>
                <a:lnTo>
                  <a:pt x="32577" y="41717"/>
                </a:lnTo>
                <a:cubicBezTo>
                  <a:pt x="32206" y="36877"/>
                  <a:pt x="35798" y="32641"/>
                  <a:pt x="40630" y="32214"/>
                </a:cubicBezTo>
                <a:lnTo>
                  <a:pt x="298347" y="32214"/>
                </a:lnTo>
                <a:cubicBezTo>
                  <a:pt x="303179" y="32641"/>
                  <a:pt x="306771" y="36877"/>
                  <a:pt x="306401" y="41717"/>
                </a:cubicBezTo>
                <a:lnTo>
                  <a:pt x="306401" y="128858"/>
                </a:lnTo>
                <a:lnTo>
                  <a:pt x="315099" y="128858"/>
                </a:lnTo>
                <a:cubicBezTo>
                  <a:pt x="323531" y="128898"/>
                  <a:pt x="331746" y="131540"/>
                  <a:pt x="338616" y="136428"/>
                </a:cubicBezTo>
                <a:lnTo>
                  <a:pt x="338616" y="41717"/>
                </a:lnTo>
                <a:cubicBezTo>
                  <a:pt x="338978" y="19095"/>
                  <a:pt x="320970" y="442"/>
                  <a:pt x="298347" y="0"/>
                </a:cubicBezTo>
                <a:lnTo>
                  <a:pt x="40630" y="0"/>
                </a:lnTo>
                <a:cubicBezTo>
                  <a:pt x="18007" y="442"/>
                  <a:pt x="0" y="19095"/>
                  <a:pt x="362" y="41717"/>
                </a:cubicBezTo>
                <a:lnTo>
                  <a:pt x="362" y="217448"/>
                </a:lnTo>
                <a:cubicBezTo>
                  <a:pt x="362" y="244138"/>
                  <a:pt x="21994" y="265770"/>
                  <a:pt x="48684" y="265770"/>
                </a:cubicBezTo>
                <a:lnTo>
                  <a:pt x="141301" y="265770"/>
                </a:lnTo>
                <a:moveTo>
                  <a:pt x="48684" y="322146"/>
                </a:moveTo>
                <a:cubicBezTo>
                  <a:pt x="48684" y="331045"/>
                  <a:pt x="55892" y="338253"/>
                  <a:pt x="64791" y="338253"/>
                </a:cubicBezTo>
                <a:lnTo>
                  <a:pt x="116657" y="338253"/>
                </a:lnTo>
                <a:cubicBezTo>
                  <a:pt x="117180" y="326906"/>
                  <a:pt x="120442" y="315856"/>
                  <a:pt x="126160" y="306039"/>
                </a:cubicBezTo>
                <a:lnTo>
                  <a:pt x="64791" y="306039"/>
                </a:lnTo>
                <a:cubicBezTo>
                  <a:pt x="55892" y="306039"/>
                  <a:pt x="48684" y="313247"/>
                  <a:pt x="48684" y="322146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5163316" y="4209697"/>
            <a:ext cx="346307" cy="387590"/>
          </a:xfrm>
          <a:custGeom>
            <a:avLst/>
            <a:gdLst/>
            <a:ahLst/>
            <a:cxnLst/>
            <a:rect l="0" t="0" r="0" b="0"/>
            <a:pathLst>
              <a:path w="346307" h="387590">
                <a:moveTo>
                  <a:pt x="167274" y="2037"/>
                </a:moveTo>
                <a:cubicBezTo>
                  <a:pt x="170930" y="0"/>
                  <a:pt x="175376" y="0"/>
                  <a:pt x="179032" y="2037"/>
                </a:cubicBezTo>
                <a:lnTo>
                  <a:pt x="340106" y="91819"/>
                </a:lnTo>
                <a:cubicBezTo>
                  <a:pt x="343931" y="93953"/>
                  <a:pt x="346307" y="97988"/>
                  <a:pt x="346307" y="102370"/>
                </a:cubicBezTo>
                <a:lnTo>
                  <a:pt x="346307" y="285220"/>
                </a:lnTo>
                <a:cubicBezTo>
                  <a:pt x="346307" y="289601"/>
                  <a:pt x="343931" y="293636"/>
                  <a:pt x="340106" y="295770"/>
                </a:cubicBezTo>
                <a:lnTo>
                  <a:pt x="179032" y="385552"/>
                </a:lnTo>
                <a:cubicBezTo>
                  <a:pt x="175376" y="387590"/>
                  <a:pt x="170930" y="387590"/>
                  <a:pt x="167274" y="385552"/>
                </a:cubicBezTo>
                <a:lnTo>
                  <a:pt x="6201" y="295770"/>
                </a:lnTo>
                <a:cubicBezTo>
                  <a:pt x="2375" y="293636"/>
                  <a:pt x="0" y="289601"/>
                  <a:pt x="0" y="285220"/>
                </a:cubicBezTo>
                <a:lnTo>
                  <a:pt x="0" y="102370"/>
                </a:lnTo>
                <a:cubicBezTo>
                  <a:pt x="0" y="97988"/>
                  <a:pt x="2375" y="93953"/>
                  <a:pt x="6201" y="91819"/>
                </a:cubicBezTo>
                <a:lnTo>
                  <a:pt x="167274" y="2037"/>
                </a:lnTo>
                <a:moveTo>
                  <a:pt x="173153" y="98633"/>
                </a:moveTo>
                <a:cubicBezTo>
                  <a:pt x="183518" y="98633"/>
                  <a:pt x="191918" y="90233"/>
                  <a:pt x="191918" y="79868"/>
                </a:cubicBezTo>
                <a:cubicBezTo>
                  <a:pt x="191918" y="69503"/>
                  <a:pt x="183518" y="61103"/>
                  <a:pt x="173153" y="61103"/>
                </a:cubicBezTo>
                <a:cubicBezTo>
                  <a:pt x="162788" y="61103"/>
                  <a:pt x="154388" y="69503"/>
                  <a:pt x="154388" y="79868"/>
                </a:cubicBezTo>
                <a:cubicBezTo>
                  <a:pt x="154388" y="90233"/>
                  <a:pt x="162788" y="98633"/>
                  <a:pt x="173153" y="98633"/>
                </a:cubicBezTo>
                <a:moveTo>
                  <a:pt x="130324" y="101129"/>
                </a:moveTo>
                <a:cubicBezTo>
                  <a:pt x="126716" y="95524"/>
                  <a:pt x="119250" y="93905"/>
                  <a:pt x="113637" y="97505"/>
                </a:cubicBezTo>
                <a:lnTo>
                  <a:pt x="95065" y="109425"/>
                </a:lnTo>
                <a:cubicBezTo>
                  <a:pt x="82276" y="102128"/>
                  <a:pt x="66450" y="102740"/>
                  <a:pt x="54265" y="111003"/>
                </a:cubicBezTo>
                <a:cubicBezTo>
                  <a:pt x="42080" y="119266"/>
                  <a:pt x="35661" y="133739"/>
                  <a:pt x="37715" y="148324"/>
                </a:cubicBezTo>
                <a:cubicBezTo>
                  <a:pt x="39768" y="162901"/>
                  <a:pt x="49940" y="175038"/>
                  <a:pt x="63929" y="179620"/>
                </a:cubicBezTo>
                <a:lnTo>
                  <a:pt x="63929" y="195969"/>
                </a:lnTo>
                <a:cubicBezTo>
                  <a:pt x="63929" y="202638"/>
                  <a:pt x="69342" y="208050"/>
                  <a:pt x="76010" y="208050"/>
                </a:cubicBezTo>
                <a:cubicBezTo>
                  <a:pt x="82678" y="208050"/>
                  <a:pt x="88090" y="202638"/>
                  <a:pt x="88090" y="195969"/>
                </a:cubicBezTo>
                <a:lnTo>
                  <a:pt x="88090" y="179620"/>
                </a:lnTo>
                <a:cubicBezTo>
                  <a:pt x="94034" y="177655"/>
                  <a:pt x="99333" y="174305"/>
                  <a:pt x="103618" y="169924"/>
                </a:cubicBezTo>
                <a:lnTo>
                  <a:pt x="135510" y="187513"/>
                </a:lnTo>
                <a:cubicBezTo>
                  <a:pt x="131161" y="206882"/>
                  <a:pt x="142219" y="226396"/>
                  <a:pt x="161073" y="232613"/>
                </a:cubicBezTo>
                <a:lnTo>
                  <a:pt x="161073" y="254696"/>
                </a:lnTo>
                <a:cubicBezTo>
                  <a:pt x="152592" y="257499"/>
                  <a:pt x="145352" y="263153"/>
                  <a:pt x="140568" y="270691"/>
                </a:cubicBezTo>
                <a:lnTo>
                  <a:pt x="132998" y="266584"/>
                </a:lnTo>
                <a:cubicBezTo>
                  <a:pt x="127135" y="263402"/>
                  <a:pt x="119798" y="265585"/>
                  <a:pt x="116616" y="271448"/>
                </a:cubicBezTo>
                <a:cubicBezTo>
                  <a:pt x="113435" y="277311"/>
                  <a:pt x="115618" y="284648"/>
                  <a:pt x="121481" y="287829"/>
                </a:cubicBezTo>
                <a:lnTo>
                  <a:pt x="134753" y="295029"/>
                </a:lnTo>
                <a:cubicBezTo>
                  <a:pt x="136662" y="314809"/>
                  <a:pt x="153293" y="329902"/>
                  <a:pt x="173169" y="329893"/>
                </a:cubicBezTo>
                <a:cubicBezTo>
                  <a:pt x="193046" y="329885"/>
                  <a:pt x="209660" y="314785"/>
                  <a:pt x="211553" y="294997"/>
                </a:cubicBezTo>
                <a:lnTo>
                  <a:pt x="224809" y="287845"/>
                </a:lnTo>
                <a:cubicBezTo>
                  <a:pt x="230680" y="284672"/>
                  <a:pt x="232871" y="277343"/>
                  <a:pt x="229698" y="271472"/>
                </a:cubicBezTo>
                <a:cubicBezTo>
                  <a:pt x="226525" y="265601"/>
                  <a:pt x="219196" y="263411"/>
                  <a:pt x="213325" y="266584"/>
                </a:cubicBezTo>
                <a:lnTo>
                  <a:pt x="205738" y="270675"/>
                </a:lnTo>
                <a:cubicBezTo>
                  <a:pt x="201003" y="263217"/>
                  <a:pt x="193787" y="257499"/>
                  <a:pt x="185250" y="254680"/>
                </a:cubicBezTo>
                <a:lnTo>
                  <a:pt x="185250" y="232613"/>
                </a:lnTo>
                <a:cubicBezTo>
                  <a:pt x="204095" y="226396"/>
                  <a:pt x="215153" y="206898"/>
                  <a:pt x="210812" y="187529"/>
                </a:cubicBezTo>
                <a:lnTo>
                  <a:pt x="242705" y="169924"/>
                </a:lnTo>
                <a:cubicBezTo>
                  <a:pt x="247021" y="174353"/>
                  <a:pt x="252345" y="177679"/>
                  <a:pt x="258216" y="179620"/>
                </a:cubicBezTo>
                <a:lnTo>
                  <a:pt x="258216" y="195985"/>
                </a:lnTo>
                <a:cubicBezTo>
                  <a:pt x="258216" y="202654"/>
                  <a:pt x="263628" y="208066"/>
                  <a:pt x="270296" y="208066"/>
                </a:cubicBezTo>
                <a:cubicBezTo>
                  <a:pt x="276965" y="208066"/>
                  <a:pt x="282377" y="202654"/>
                  <a:pt x="282377" y="195985"/>
                </a:cubicBezTo>
                <a:lnTo>
                  <a:pt x="282377" y="179636"/>
                </a:lnTo>
                <a:cubicBezTo>
                  <a:pt x="296310" y="175014"/>
                  <a:pt x="306409" y="162885"/>
                  <a:pt x="308430" y="148348"/>
                </a:cubicBezTo>
                <a:cubicBezTo>
                  <a:pt x="310460" y="133811"/>
                  <a:pt x="304057" y="119379"/>
                  <a:pt x="291929" y="111124"/>
                </a:cubicBezTo>
                <a:cubicBezTo>
                  <a:pt x="279792" y="102869"/>
                  <a:pt x="264023" y="102217"/>
                  <a:pt x="251241" y="109441"/>
                </a:cubicBezTo>
                <a:lnTo>
                  <a:pt x="232670" y="97505"/>
                </a:lnTo>
                <a:cubicBezTo>
                  <a:pt x="227056" y="93897"/>
                  <a:pt x="219574" y="95516"/>
                  <a:pt x="215966" y="101129"/>
                </a:cubicBezTo>
                <a:cubicBezTo>
                  <a:pt x="212358" y="106743"/>
                  <a:pt x="213977" y="114225"/>
                  <a:pt x="219591" y="117833"/>
                </a:cubicBezTo>
                <a:lnTo>
                  <a:pt x="234893" y="127658"/>
                </a:lnTo>
                <a:cubicBezTo>
                  <a:pt x="232114" y="134125"/>
                  <a:pt x="231139" y="141228"/>
                  <a:pt x="232074" y="148211"/>
                </a:cubicBezTo>
                <a:lnTo>
                  <a:pt x="198377" y="166799"/>
                </a:lnTo>
                <a:cubicBezTo>
                  <a:pt x="191612" y="160952"/>
                  <a:pt x="182801" y="157408"/>
                  <a:pt x="173153" y="157408"/>
                </a:cubicBezTo>
                <a:cubicBezTo>
                  <a:pt x="163505" y="157408"/>
                  <a:pt x="154694" y="160952"/>
                  <a:pt x="147929" y="166799"/>
                </a:cubicBezTo>
                <a:lnTo>
                  <a:pt x="114233" y="148211"/>
                </a:lnTo>
                <a:cubicBezTo>
                  <a:pt x="115191" y="141228"/>
                  <a:pt x="114216" y="134125"/>
                  <a:pt x="111414" y="127658"/>
                </a:cubicBezTo>
                <a:lnTo>
                  <a:pt x="126700" y="117833"/>
                </a:lnTo>
                <a:cubicBezTo>
                  <a:pt x="132305" y="114225"/>
                  <a:pt x="133924" y="106759"/>
                  <a:pt x="130324" y="101145"/>
                </a:cubicBezTo>
                <a:moveTo>
                  <a:pt x="88364" y="258466"/>
                </a:moveTo>
                <a:cubicBezTo>
                  <a:pt x="88364" y="248101"/>
                  <a:pt x="79964" y="239701"/>
                  <a:pt x="69599" y="239701"/>
                </a:cubicBezTo>
                <a:cubicBezTo>
                  <a:pt x="59234" y="239701"/>
                  <a:pt x="50834" y="248101"/>
                  <a:pt x="50834" y="258466"/>
                </a:cubicBezTo>
                <a:cubicBezTo>
                  <a:pt x="50834" y="268831"/>
                  <a:pt x="59234" y="277231"/>
                  <a:pt x="69599" y="277231"/>
                </a:cubicBezTo>
                <a:cubicBezTo>
                  <a:pt x="79964" y="277231"/>
                  <a:pt x="88364" y="268831"/>
                  <a:pt x="88364" y="258466"/>
                </a:cubicBezTo>
                <a:moveTo>
                  <a:pt x="276723" y="277231"/>
                </a:moveTo>
                <a:cubicBezTo>
                  <a:pt x="287088" y="277231"/>
                  <a:pt x="295488" y="268831"/>
                  <a:pt x="295488" y="258466"/>
                </a:cubicBezTo>
                <a:cubicBezTo>
                  <a:pt x="295488" y="248101"/>
                  <a:pt x="287088" y="239701"/>
                  <a:pt x="276723" y="239701"/>
                </a:cubicBezTo>
                <a:cubicBezTo>
                  <a:pt x="266358" y="239701"/>
                  <a:pt x="257958" y="248101"/>
                  <a:pt x="257958" y="258466"/>
                </a:cubicBezTo>
                <a:cubicBezTo>
                  <a:pt x="257958" y="268831"/>
                  <a:pt x="266358" y="277231"/>
                  <a:pt x="276723" y="277231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4573820" y="5275543"/>
            <a:ext cx="365571" cy="381582"/>
          </a:xfrm>
          <a:custGeom>
            <a:avLst/>
            <a:gdLst/>
            <a:ahLst/>
            <a:cxnLst/>
            <a:rect l="0" t="0" r="0" b="0"/>
            <a:pathLst>
              <a:path w="365571" h="381582">
                <a:moveTo>
                  <a:pt x="361415" y="294119"/>
                </a:moveTo>
                <a:cubicBezTo>
                  <a:pt x="365571" y="286291"/>
                  <a:pt x="362624" y="276570"/>
                  <a:pt x="354811" y="272374"/>
                </a:cubicBezTo>
                <a:lnTo>
                  <a:pt x="318570" y="252884"/>
                </a:lnTo>
                <a:cubicBezTo>
                  <a:pt x="317273" y="252256"/>
                  <a:pt x="316460" y="250943"/>
                  <a:pt x="316476" y="249502"/>
                </a:cubicBezTo>
                <a:cubicBezTo>
                  <a:pt x="315953" y="236729"/>
                  <a:pt x="309679" y="224890"/>
                  <a:pt x="299402" y="217287"/>
                </a:cubicBezTo>
                <a:cubicBezTo>
                  <a:pt x="298347" y="216562"/>
                  <a:pt x="297735" y="215346"/>
                  <a:pt x="297792" y="214066"/>
                </a:cubicBezTo>
                <a:lnTo>
                  <a:pt x="297792" y="167516"/>
                </a:lnTo>
                <a:cubicBezTo>
                  <a:pt x="297735" y="166235"/>
                  <a:pt x="298347" y="165019"/>
                  <a:pt x="299402" y="164294"/>
                </a:cubicBezTo>
                <a:cubicBezTo>
                  <a:pt x="308455" y="157255"/>
                  <a:pt x="314261" y="146858"/>
                  <a:pt x="315510" y="135462"/>
                </a:cubicBezTo>
                <a:cubicBezTo>
                  <a:pt x="315695" y="134173"/>
                  <a:pt x="316468" y="133038"/>
                  <a:pt x="317604" y="132402"/>
                </a:cubicBezTo>
                <a:lnTo>
                  <a:pt x="354328" y="112590"/>
                </a:lnTo>
                <a:cubicBezTo>
                  <a:pt x="362156" y="108361"/>
                  <a:pt x="365080" y="98592"/>
                  <a:pt x="360852" y="90764"/>
                </a:cubicBezTo>
                <a:cubicBezTo>
                  <a:pt x="356632" y="82936"/>
                  <a:pt x="346854" y="80013"/>
                  <a:pt x="339026" y="84241"/>
                </a:cubicBezTo>
                <a:lnTo>
                  <a:pt x="308100" y="100348"/>
                </a:lnTo>
                <a:cubicBezTo>
                  <a:pt x="306739" y="101451"/>
                  <a:pt x="304790" y="101451"/>
                  <a:pt x="303429" y="100348"/>
                </a:cubicBezTo>
                <a:cubicBezTo>
                  <a:pt x="295529" y="92319"/>
                  <a:pt x="284737" y="87792"/>
                  <a:pt x="273470" y="87784"/>
                </a:cubicBezTo>
                <a:cubicBezTo>
                  <a:pt x="265915" y="88018"/>
                  <a:pt x="258562" y="90305"/>
                  <a:pt x="252208" y="94388"/>
                </a:cubicBezTo>
                <a:cubicBezTo>
                  <a:pt x="250960" y="95105"/>
                  <a:pt x="249429" y="95105"/>
                  <a:pt x="248181" y="94388"/>
                </a:cubicBezTo>
                <a:lnTo>
                  <a:pt x="226919" y="82952"/>
                </a:lnTo>
                <a:cubicBezTo>
                  <a:pt x="225727" y="82380"/>
                  <a:pt x="224922" y="81213"/>
                  <a:pt x="224825" y="79892"/>
                </a:cubicBezTo>
                <a:cubicBezTo>
                  <a:pt x="223545" y="68464"/>
                  <a:pt x="217746" y="58018"/>
                  <a:pt x="208718" y="50899"/>
                </a:cubicBezTo>
                <a:cubicBezTo>
                  <a:pt x="207703" y="50142"/>
                  <a:pt x="207107" y="48942"/>
                  <a:pt x="207107" y="47677"/>
                </a:cubicBezTo>
                <a:lnTo>
                  <a:pt x="207107" y="16107"/>
                </a:lnTo>
                <a:cubicBezTo>
                  <a:pt x="207107" y="7208"/>
                  <a:pt x="199899" y="0"/>
                  <a:pt x="191000" y="0"/>
                </a:cubicBezTo>
                <a:cubicBezTo>
                  <a:pt x="182101" y="0"/>
                  <a:pt x="174893" y="7208"/>
                  <a:pt x="174893" y="16107"/>
                </a:cubicBezTo>
                <a:lnTo>
                  <a:pt x="174893" y="39785"/>
                </a:lnTo>
                <a:cubicBezTo>
                  <a:pt x="174893" y="41572"/>
                  <a:pt x="173709" y="43151"/>
                  <a:pt x="171993" y="43650"/>
                </a:cubicBezTo>
                <a:cubicBezTo>
                  <a:pt x="153373" y="48531"/>
                  <a:pt x="140359" y="65315"/>
                  <a:pt x="140262" y="84563"/>
                </a:cubicBezTo>
                <a:cubicBezTo>
                  <a:pt x="140093" y="86383"/>
                  <a:pt x="140093" y="88219"/>
                  <a:pt x="140262" y="90039"/>
                </a:cubicBezTo>
                <a:cubicBezTo>
                  <a:pt x="140649" y="91682"/>
                  <a:pt x="140012" y="93398"/>
                  <a:pt x="138651" y="94388"/>
                </a:cubicBezTo>
                <a:lnTo>
                  <a:pt x="126088" y="100992"/>
                </a:lnTo>
                <a:cubicBezTo>
                  <a:pt x="124727" y="102096"/>
                  <a:pt x="122778" y="102096"/>
                  <a:pt x="121416" y="100992"/>
                </a:cubicBezTo>
                <a:cubicBezTo>
                  <a:pt x="113540" y="92971"/>
                  <a:pt x="102772" y="88461"/>
                  <a:pt x="91537" y="88461"/>
                </a:cubicBezTo>
                <a:cubicBezTo>
                  <a:pt x="80303" y="88461"/>
                  <a:pt x="69535" y="92971"/>
                  <a:pt x="61658" y="100992"/>
                </a:cubicBezTo>
                <a:cubicBezTo>
                  <a:pt x="60297" y="102096"/>
                  <a:pt x="58348" y="102096"/>
                  <a:pt x="56987" y="100992"/>
                </a:cubicBezTo>
                <a:lnTo>
                  <a:pt x="26061" y="84885"/>
                </a:lnTo>
                <a:cubicBezTo>
                  <a:pt x="22284" y="82839"/>
                  <a:pt x="17846" y="82380"/>
                  <a:pt x="13731" y="83621"/>
                </a:cubicBezTo>
                <a:cubicBezTo>
                  <a:pt x="9616" y="84861"/>
                  <a:pt x="6169" y="87696"/>
                  <a:pt x="4155" y="91489"/>
                </a:cubicBezTo>
                <a:cubicBezTo>
                  <a:pt x="0" y="99317"/>
                  <a:pt x="2947" y="109038"/>
                  <a:pt x="10759" y="113234"/>
                </a:cubicBezTo>
                <a:lnTo>
                  <a:pt x="47484" y="132402"/>
                </a:lnTo>
                <a:cubicBezTo>
                  <a:pt x="48619" y="133038"/>
                  <a:pt x="49393" y="134173"/>
                  <a:pt x="49578" y="135462"/>
                </a:cubicBezTo>
                <a:cubicBezTo>
                  <a:pt x="50826" y="146858"/>
                  <a:pt x="56633" y="157255"/>
                  <a:pt x="65685" y="164294"/>
                </a:cubicBezTo>
                <a:cubicBezTo>
                  <a:pt x="66740" y="165019"/>
                  <a:pt x="67352" y="166235"/>
                  <a:pt x="67296" y="167516"/>
                </a:cubicBezTo>
                <a:lnTo>
                  <a:pt x="67296" y="214549"/>
                </a:lnTo>
                <a:cubicBezTo>
                  <a:pt x="67352" y="215829"/>
                  <a:pt x="66740" y="217046"/>
                  <a:pt x="65685" y="217770"/>
                </a:cubicBezTo>
                <a:cubicBezTo>
                  <a:pt x="55409" y="225373"/>
                  <a:pt x="49135" y="237212"/>
                  <a:pt x="48611" y="249985"/>
                </a:cubicBezTo>
                <a:cubicBezTo>
                  <a:pt x="48627" y="251427"/>
                  <a:pt x="47814" y="252739"/>
                  <a:pt x="46517" y="253368"/>
                </a:cubicBezTo>
                <a:lnTo>
                  <a:pt x="10759" y="272374"/>
                </a:lnTo>
                <a:cubicBezTo>
                  <a:pt x="2931" y="276820"/>
                  <a:pt x="193" y="286774"/>
                  <a:pt x="4638" y="294602"/>
                </a:cubicBezTo>
                <a:cubicBezTo>
                  <a:pt x="9084" y="302430"/>
                  <a:pt x="19038" y="305169"/>
                  <a:pt x="26867" y="300723"/>
                </a:cubicBezTo>
                <a:lnTo>
                  <a:pt x="59081" y="283166"/>
                </a:lnTo>
                <a:cubicBezTo>
                  <a:pt x="60491" y="282216"/>
                  <a:pt x="62343" y="282216"/>
                  <a:pt x="63752" y="283166"/>
                </a:cubicBezTo>
                <a:cubicBezTo>
                  <a:pt x="71500" y="290116"/>
                  <a:pt x="81535" y="293958"/>
                  <a:pt x="91940" y="293958"/>
                </a:cubicBezTo>
                <a:cubicBezTo>
                  <a:pt x="99519" y="293845"/>
                  <a:pt x="106928" y="291679"/>
                  <a:pt x="113363" y="287676"/>
                </a:cubicBezTo>
                <a:cubicBezTo>
                  <a:pt x="114611" y="286959"/>
                  <a:pt x="116141" y="286959"/>
                  <a:pt x="117390" y="287676"/>
                </a:cubicBezTo>
                <a:lnTo>
                  <a:pt x="138651" y="299112"/>
                </a:lnTo>
                <a:cubicBezTo>
                  <a:pt x="139843" y="299684"/>
                  <a:pt x="140649" y="300852"/>
                  <a:pt x="140745" y="302173"/>
                </a:cubicBezTo>
                <a:cubicBezTo>
                  <a:pt x="142026" y="313601"/>
                  <a:pt x="147824" y="324047"/>
                  <a:pt x="156853" y="331166"/>
                </a:cubicBezTo>
                <a:cubicBezTo>
                  <a:pt x="157867" y="331923"/>
                  <a:pt x="158463" y="333123"/>
                  <a:pt x="158463" y="334387"/>
                </a:cubicBezTo>
                <a:lnTo>
                  <a:pt x="158463" y="365475"/>
                </a:lnTo>
                <a:cubicBezTo>
                  <a:pt x="158463" y="374374"/>
                  <a:pt x="165671" y="381582"/>
                  <a:pt x="174571" y="381582"/>
                </a:cubicBezTo>
                <a:cubicBezTo>
                  <a:pt x="183470" y="381582"/>
                  <a:pt x="190678" y="374374"/>
                  <a:pt x="190678" y="365475"/>
                </a:cubicBezTo>
                <a:lnTo>
                  <a:pt x="190678" y="342280"/>
                </a:lnTo>
                <a:cubicBezTo>
                  <a:pt x="190678" y="340492"/>
                  <a:pt x="191862" y="338914"/>
                  <a:pt x="193577" y="338414"/>
                </a:cubicBezTo>
                <a:cubicBezTo>
                  <a:pt x="210047" y="333743"/>
                  <a:pt x="222111" y="319649"/>
                  <a:pt x="224181" y="302656"/>
                </a:cubicBezTo>
                <a:cubicBezTo>
                  <a:pt x="224278" y="301335"/>
                  <a:pt x="225083" y="300167"/>
                  <a:pt x="226275" y="299596"/>
                </a:cubicBezTo>
                <a:lnTo>
                  <a:pt x="248181" y="287676"/>
                </a:lnTo>
                <a:cubicBezTo>
                  <a:pt x="249429" y="286959"/>
                  <a:pt x="250960" y="286959"/>
                  <a:pt x="252208" y="287676"/>
                </a:cubicBezTo>
                <a:cubicBezTo>
                  <a:pt x="258755" y="291679"/>
                  <a:pt x="266278" y="293797"/>
                  <a:pt x="273953" y="293797"/>
                </a:cubicBezTo>
                <a:cubicBezTo>
                  <a:pt x="284358" y="293797"/>
                  <a:pt x="294393" y="289955"/>
                  <a:pt x="302141" y="283005"/>
                </a:cubicBezTo>
                <a:cubicBezTo>
                  <a:pt x="303550" y="282055"/>
                  <a:pt x="305402" y="282055"/>
                  <a:pt x="306812" y="283005"/>
                </a:cubicBezTo>
                <a:lnTo>
                  <a:pt x="339026" y="300562"/>
                </a:lnTo>
                <a:cubicBezTo>
                  <a:pt x="342803" y="302608"/>
                  <a:pt x="347241" y="303067"/>
                  <a:pt x="351356" y="301826"/>
                </a:cubicBezTo>
                <a:cubicBezTo>
                  <a:pt x="355472" y="300586"/>
                  <a:pt x="358919" y="297751"/>
                  <a:pt x="360932" y="293958"/>
                </a:cubicBezTo>
                <a:lnTo>
                  <a:pt x="361415" y="293958"/>
                </a:lnTo>
                <a:moveTo>
                  <a:pt x="292315" y="251918"/>
                </a:moveTo>
                <a:cubicBezTo>
                  <a:pt x="292315" y="262057"/>
                  <a:pt x="284092" y="270280"/>
                  <a:pt x="273953" y="270280"/>
                </a:cubicBezTo>
                <a:cubicBezTo>
                  <a:pt x="263813" y="270280"/>
                  <a:pt x="255590" y="262057"/>
                  <a:pt x="255590" y="251918"/>
                </a:cubicBezTo>
                <a:cubicBezTo>
                  <a:pt x="255590" y="241778"/>
                  <a:pt x="263813" y="233556"/>
                  <a:pt x="273953" y="233556"/>
                </a:cubicBezTo>
                <a:cubicBezTo>
                  <a:pt x="284060" y="233644"/>
                  <a:pt x="292227" y="241811"/>
                  <a:pt x="292315" y="251918"/>
                </a:cubicBezTo>
                <a:moveTo>
                  <a:pt x="182785" y="316347"/>
                </a:moveTo>
                <a:cubicBezTo>
                  <a:pt x="172646" y="316347"/>
                  <a:pt x="164423" y="308124"/>
                  <a:pt x="164423" y="297985"/>
                </a:cubicBezTo>
                <a:cubicBezTo>
                  <a:pt x="164423" y="287845"/>
                  <a:pt x="172646" y="279623"/>
                  <a:pt x="182785" y="279623"/>
                </a:cubicBezTo>
                <a:cubicBezTo>
                  <a:pt x="192925" y="279623"/>
                  <a:pt x="201148" y="287845"/>
                  <a:pt x="201148" y="297985"/>
                </a:cubicBezTo>
                <a:cubicBezTo>
                  <a:pt x="200882" y="307939"/>
                  <a:pt x="192740" y="315864"/>
                  <a:pt x="182785" y="315864"/>
                </a:cubicBezTo>
                <a:lnTo>
                  <a:pt x="182785" y="316347"/>
                </a:lnTo>
                <a:moveTo>
                  <a:pt x="182785" y="255462"/>
                </a:moveTo>
                <a:cubicBezTo>
                  <a:pt x="171567" y="255470"/>
                  <a:pt x="160823" y="260004"/>
                  <a:pt x="152987" y="268025"/>
                </a:cubicBezTo>
                <a:cubicBezTo>
                  <a:pt x="151521" y="269000"/>
                  <a:pt x="149620" y="269000"/>
                  <a:pt x="148155" y="268025"/>
                </a:cubicBezTo>
                <a:lnTo>
                  <a:pt x="135752" y="261260"/>
                </a:lnTo>
                <a:cubicBezTo>
                  <a:pt x="134681" y="260278"/>
                  <a:pt x="134198" y="258820"/>
                  <a:pt x="134463" y="257394"/>
                </a:cubicBezTo>
                <a:lnTo>
                  <a:pt x="134463" y="251918"/>
                </a:lnTo>
                <a:cubicBezTo>
                  <a:pt x="134520" y="232879"/>
                  <a:pt x="121867" y="216144"/>
                  <a:pt x="103537" y="211005"/>
                </a:cubicBezTo>
                <a:cubicBezTo>
                  <a:pt x="101596" y="210707"/>
                  <a:pt x="100123" y="209097"/>
                  <a:pt x="99994" y="207140"/>
                </a:cubicBezTo>
                <a:lnTo>
                  <a:pt x="99994" y="174925"/>
                </a:lnTo>
                <a:cubicBezTo>
                  <a:pt x="100066" y="173105"/>
                  <a:pt x="101306" y="171550"/>
                  <a:pt x="103054" y="171059"/>
                </a:cubicBezTo>
                <a:cubicBezTo>
                  <a:pt x="119435" y="166396"/>
                  <a:pt x="131427" y="152367"/>
                  <a:pt x="133497" y="135462"/>
                </a:cubicBezTo>
                <a:cubicBezTo>
                  <a:pt x="133682" y="134173"/>
                  <a:pt x="134455" y="133038"/>
                  <a:pt x="135591" y="132402"/>
                </a:cubicBezTo>
                <a:lnTo>
                  <a:pt x="156853" y="120965"/>
                </a:lnTo>
                <a:cubicBezTo>
                  <a:pt x="158101" y="120249"/>
                  <a:pt x="159631" y="120249"/>
                  <a:pt x="160879" y="120965"/>
                </a:cubicBezTo>
                <a:cubicBezTo>
                  <a:pt x="177518" y="131105"/>
                  <a:pt x="198949" y="128439"/>
                  <a:pt x="212584" y="114523"/>
                </a:cubicBezTo>
                <a:cubicBezTo>
                  <a:pt x="214050" y="113548"/>
                  <a:pt x="215950" y="113548"/>
                  <a:pt x="217416" y="114523"/>
                </a:cubicBezTo>
                <a:lnTo>
                  <a:pt x="229819" y="121288"/>
                </a:lnTo>
                <a:cubicBezTo>
                  <a:pt x="231244" y="122101"/>
                  <a:pt x="232066" y="123680"/>
                  <a:pt x="231913" y="125314"/>
                </a:cubicBezTo>
                <a:lnTo>
                  <a:pt x="231913" y="130791"/>
                </a:lnTo>
                <a:cubicBezTo>
                  <a:pt x="232203" y="149725"/>
                  <a:pt x="245032" y="166163"/>
                  <a:pt x="263322" y="171059"/>
                </a:cubicBezTo>
                <a:cubicBezTo>
                  <a:pt x="265070" y="171550"/>
                  <a:pt x="266310" y="173105"/>
                  <a:pt x="266382" y="174925"/>
                </a:cubicBezTo>
                <a:lnTo>
                  <a:pt x="266382" y="207140"/>
                </a:lnTo>
                <a:cubicBezTo>
                  <a:pt x="266310" y="208960"/>
                  <a:pt x="265070" y="210514"/>
                  <a:pt x="263322" y="211005"/>
                </a:cubicBezTo>
                <a:cubicBezTo>
                  <a:pt x="244476" y="215652"/>
                  <a:pt x="231204" y="232509"/>
                  <a:pt x="231107" y="251918"/>
                </a:cubicBezTo>
                <a:lnTo>
                  <a:pt x="231107" y="257394"/>
                </a:lnTo>
                <a:cubicBezTo>
                  <a:pt x="231260" y="259029"/>
                  <a:pt x="230439" y="260608"/>
                  <a:pt x="229013" y="261421"/>
                </a:cubicBezTo>
                <a:lnTo>
                  <a:pt x="216611" y="268186"/>
                </a:lnTo>
                <a:cubicBezTo>
                  <a:pt x="215145" y="269161"/>
                  <a:pt x="213244" y="269161"/>
                  <a:pt x="211779" y="268186"/>
                </a:cubicBezTo>
                <a:cubicBezTo>
                  <a:pt x="204144" y="260326"/>
                  <a:pt x="193738" y="255760"/>
                  <a:pt x="182785" y="255462"/>
                </a:cubicBezTo>
                <a:moveTo>
                  <a:pt x="91618" y="271569"/>
                </a:moveTo>
                <a:cubicBezTo>
                  <a:pt x="84176" y="271633"/>
                  <a:pt x="77435" y="267204"/>
                  <a:pt x="74536" y="260342"/>
                </a:cubicBezTo>
                <a:cubicBezTo>
                  <a:pt x="71645" y="253488"/>
                  <a:pt x="73175" y="245564"/>
                  <a:pt x="78418" y="240280"/>
                </a:cubicBezTo>
                <a:cubicBezTo>
                  <a:pt x="83653" y="234997"/>
                  <a:pt x="91562" y="233395"/>
                  <a:pt x="98447" y="236229"/>
                </a:cubicBezTo>
                <a:cubicBezTo>
                  <a:pt x="105325" y="239056"/>
                  <a:pt x="109819" y="245765"/>
                  <a:pt x="109819" y="253207"/>
                </a:cubicBezTo>
                <a:cubicBezTo>
                  <a:pt x="109070" y="262742"/>
                  <a:pt x="101186" y="270143"/>
                  <a:pt x="91618" y="270280"/>
                </a:cubicBezTo>
                <a:lnTo>
                  <a:pt x="91618" y="271569"/>
                </a:lnTo>
                <a:moveTo>
                  <a:pt x="73256" y="130147"/>
                </a:moveTo>
                <a:cubicBezTo>
                  <a:pt x="73256" y="120007"/>
                  <a:pt x="81478" y="111784"/>
                  <a:pt x="91618" y="111784"/>
                </a:cubicBezTo>
                <a:cubicBezTo>
                  <a:pt x="101757" y="111784"/>
                  <a:pt x="109980" y="120007"/>
                  <a:pt x="109980" y="130147"/>
                </a:cubicBezTo>
                <a:cubicBezTo>
                  <a:pt x="109980" y="140286"/>
                  <a:pt x="101757" y="148509"/>
                  <a:pt x="91618" y="148509"/>
                </a:cubicBezTo>
                <a:cubicBezTo>
                  <a:pt x="81511" y="148420"/>
                  <a:pt x="73344" y="140254"/>
                  <a:pt x="73256" y="130147"/>
                </a:cubicBezTo>
                <a:moveTo>
                  <a:pt x="201148" y="84563"/>
                </a:moveTo>
                <a:cubicBezTo>
                  <a:pt x="201148" y="94702"/>
                  <a:pt x="192925" y="102925"/>
                  <a:pt x="182785" y="102925"/>
                </a:cubicBezTo>
                <a:cubicBezTo>
                  <a:pt x="172646" y="102925"/>
                  <a:pt x="164423" y="94702"/>
                  <a:pt x="164423" y="84563"/>
                </a:cubicBezTo>
                <a:cubicBezTo>
                  <a:pt x="164423" y="74423"/>
                  <a:pt x="172646" y="66201"/>
                  <a:pt x="182785" y="66201"/>
                </a:cubicBezTo>
                <a:cubicBezTo>
                  <a:pt x="192925" y="66201"/>
                  <a:pt x="201148" y="74423"/>
                  <a:pt x="201148" y="84563"/>
                </a:cubicBezTo>
                <a:moveTo>
                  <a:pt x="273953" y="111784"/>
                </a:moveTo>
                <a:cubicBezTo>
                  <a:pt x="281394" y="111720"/>
                  <a:pt x="288135" y="116149"/>
                  <a:pt x="291035" y="123011"/>
                </a:cubicBezTo>
                <a:cubicBezTo>
                  <a:pt x="293926" y="129865"/>
                  <a:pt x="292396" y="137790"/>
                  <a:pt x="287153" y="143073"/>
                </a:cubicBezTo>
                <a:cubicBezTo>
                  <a:pt x="281918" y="148356"/>
                  <a:pt x="274009" y="149959"/>
                  <a:pt x="267123" y="147124"/>
                </a:cubicBezTo>
                <a:cubicBezTo>
                  <a:pt x="260245" y="144297"/>
                  <a:pt x="255751" y="137588"/>
                  <a:pt x="255751" y="130147"/>
                </a:cubicBezTo>
                <a:cubicBezTo>
                  <a:pt x="255840" y="120104"/>
                  <a:pt x="263910" y="111961"/>
                  <a:pt x="273953" y="111784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3660503" y="847802"/>
            <a:ext cx="1902338" cy="24160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1">
                <a:solidFill>
                  <a:srgbClr val="484848"/>
                </a:solidFill>
                <a:latin typeface="Roboto"/>
              </a:rPr>
              <a:t>Rational Drug Design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255933" y="1665249"/>
            <a:ext cx="1521891" cy="1932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92BD39"/>
                </a:solidFill>
                <a:latin typeface="Roboto"/>
              </a:rPr>
              <a:t>Rational Drug Design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55933" y="1951153"/>
            <a:ext cx="1438165" cy="43489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Core concept of designing
drugs based on target
knowledge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35796" y="3002156"/>
            <a:ext cx="1493784" cy="1932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3CC583"/>
                </a:solidFill>
                <a:latin typeface="Roboto"/>
              </a:rPr>
              <a:t>Computational Tools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35796" y="3288061"/>
            <a:ext cx="1287159" cy="28993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Aids in drug design and
analysis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35796" y="4194097"/>
            <a:ext cx="1229020" cy="3865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1EABDA"/>
                </a:solidFill>
                <a:latin typeface="Roboto"/>
              </a:rPr>
              <a:t>Structure-Based
Design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835796" y="4673290"/>
            <a:ext cx="1644202" cy="1449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Uses 3D structure of the target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55933" y="5434361"/>
            <a:ext cx="1541268" cy="1932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1">
                <a:solidFill>
                  <a:srgbClr val="4E88E7"/>
                </a:solidFill>
                <a:latin typeface="Roboto"/>
              </a:rPr>
              <a:t>Ligand-Based Design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255933" y="5720266"/>
            <a:ext cx="1382547" cy="28993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Focuses on known active
molecules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23294" y="1492653"/>
            <a:ext cx="4411199" cy="928687"/>
          </a:xfrm>
          <a:custGeom>
            <a:avLst/>
            <a:gdLst/>
            <a:ahLst/>
            <a:cxnLst/>
            <a:rect l="0" t="0" r="0" b="0"/>
            <a:pathLst>
              <a:path w="4411199" h="928687">
                <a:moveTo>
                  <a:pt x="4411199" y="0"/>
                </a:moveTo>
                <a:lnTo>
                  <a:pt x="112216" y="0"/>
                </a:lnTo>
                <a:cubicBezTo>
                  <a:pt x="50241" y="0"/>
                  <a:pt x="0" y="50241"/>
                  <a:pt x="0" y="112216"/>
                </a:cubicBezTo>
                <a:lnTo>
                  <a:pt x="0" y="816471"/>
                </a:lnTo>
                <a:cubicBezTo>
                  <a:pt x="0" y="878446"/>
                  <a:pt x="50241" y="928687"/>
                  <a:pt x="112216" y="928687"/>
                </a:cubicBezTo>
                <a:lnTo>
                  <a:pt x="3482512" y="928687"/>
                </a:lnTo>
              </a:path>
            </a:pathLst>
          </a:custGeom>
          <a:noFill/>
          <a:ln w="11608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534056" y="1435262"/>
            <a:ext cx="4386649" cy="2829906"/>
          </a:xfrm>
          <a:custGeom>
            <a:avLst/>
            <a:gdLst/>
            <a:ahLst/>
            <a:cxnLst/>
            <a:rect l="0" t="0" r="0" b="0"/>
            <a:pathLst>
              <a:path w="4386649" h="2829906">
                <a:moveTo>
                  <a:pt x="43823" y="2114003"/>
                </a:moveTo>
                <a:cubicBezTo>
                  <a:pt x="0" y="2157827"/>
                  <a:pt x="0" y="2228879"/>
                  <a:pt x="43824" y="2272702"/>
                </a:cubicBezTo>
                <a:lnTo>
                  <a:pt x="600255" y="2829118"/>
                </a:lnTo>
                <a:cubicBezTo>
                  <a:pt x="557214" y="2785235"/>
                  <a:pt x="557474" y="2714770"/>
                  <a:pt x="601035" y="2671208"/>
                </a:cubicBezTo>
                <a:lnTo>
                  <a:pt x="2113996" y="1158248"/>
                </a:lnTo>
                <a:cubicBezTo>
                  <a:pt x="2157820" y="1114425"/>
                  <a:pt x="2228872" y="1114425"/>
                  <a:pt x="2272695" y="1158249"/>
                </a:cubicBezTo>
                <a:lnTo>
                  <a:pt x="3785614" y="2671210"/>
                </a:lnTo>
                <a:cubicBezTo>
                  <a:pt x="3829435" y="2715033"/>
                  <a:pt x="3829435" y="2786084"/>
                  <a:pt x="3785613" y="2829906"/>
                </a:cubicBezTo>
                <a:lnTo>
                  <a:pt x="4342825" y="2272701"/>
                </a:lnTo>
                <a:cubicBezTo>
                  <a:pt x="4386648" y="2228878"/>
                  <a:pt x="4386649" y="2157828"/>
                  <a:pt x="4342826" y="2114004"/>
                </a:cubicBezTo>
                <a:lnTo>
                  <a:pt x="2272702" y="43824"/>
                </a:lnTo>
                <a:cubicBezTo>
                  <a:pt x="2228880" y="0"/>
                  <a:pt x="2157827" y="0"/>
                  <a:pt x="2114003" y="43823"/>
                </a:cubicBezTo>
                <a:lnTo>
                  <a:pt x="43823" y="2114003"/>
                </a:lnTo>
                <a:close/>
              </a:path>
            </a:pathLst>
          </a:custGeom>
          <a:noFill/>
          <a:ln w="11608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223294" y="2607078"/>
            <a:ext cx="3296840" cy="928687"/>
          </a:xfrm>
          <a:custGeom>
            <a:avLst/>
            <a:gdLst/>
            <a:ahLst/>
            <a:cxnLst/>
            <a:rect l="0" t="0" r="0" b="0"/>
            <a:pathLst>
              <a:path w="3296840" h="928687">
                <a:moveTo>
                  <a:pt x="2368153" y="928687"/>
                </a:moveTo>
                <a:lnTo>
                  <a:pt x="112216" y="928687"/>
                </a:lnTo>
                <a:cubicBezTo>
                  <a:pt x="50241" y="928687"/>
                  <a:pt x="0" y="878446"/>
                  <a:pt x="0" y="816471"/>
                </a:cubicBezTo>
                <a:lnTo>
                  <a:pt x="0" y="112216"/>
                </a:lnTo>
                <a:cubicBezTo>
                  <a:pt x="0" y="50241"/>
                  <a:pt x="50241" y="0"/>
                  <a:pt x="112216" y="0"/>
                </a:cubicBezTo>
                <a:lnTo>
                  <a:pt x="3296840" y="0"/>
                </a:lnTo>
              </a:path>
            </a:pathLst>
          </a:custGeom>
          <a:noFill/>
          <a:ln w="11608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4091269" y="2549687"/>
            <a:ext cx="3272223" cy="2272686"/>
          </a:xfrm>
          <a:custGeom>
            <a:avLst/>
            <a:gdLst/>
            <a:ahLst/>
            <a:cxnLst/>
            <a:rect l="0" t="0" r="0" b="0"/>
            <a:pathLst>
              <a:path w="3272223" h="2272686">
                <a:moveTo>
                  <a:pt x="43823" y="1556783"/>
                </a:moveTo>
                <a:cubicBezTo>
                  <a:pt x="0" y="1600607"/>
                  <a:pt x="0" y="1671659"/>
                  <a:pt x="43824" y="1715483"/>
                </a:cubicBezTo>
                <a:lnTo>
                  <a:pt x="600261" y="2271904"/>
                </a:lnTo>
                <a:cubicBezTo>
                  <a:pt x="557214" y="2228021"/>
                  <a:pt x="557472" y="2157552"/>
                  <a:pt x="601036" y="2113988"/>
                </a:cubicBezTo>
                <a:lnTo>
                  <a:pt x="1556775" y="1158248"/>
                </a:lnTo>
                <a:cubicBezTo>
                  <a:pt x="1600599" y="1114425"/>
                  <a:pt x="1671652" y="1114425"/>
                  <a:pt x="1715475" y="1158249"/>
                </a:cubicBezTo>
                <a:lnTo>
                  <a:pt x="2671189" y="2113989"/>
                </a:lnTo>
                <a:cubicBezTo>
                  <a:pt x="2715011" y="2157813"/>
                  <a:pt x="2715010" y="2228863"/>
                  <a:pt x="2671188" y="2272686"/>
                </a:cubicBezTo>
                <a:lnTo>
                  <a:pt x="3228400" y="1715481"/>
                </a:lnTo>
                <a:cubicBezTo>
                  <a:pt x="3272223" y="1671659"/>
                  <a:pt x="3272223" y="1600608"/>
                  <a:pt x="3228401" y="1556784"/>
                </a:cubicBezTo>
                <a:lnTo>
                  <a:pt x="1715482" y="43824"/>
                </a:lnTo>
                <a:cubicBezTo>
                  <a:pt x="1671659" y="0"/>
                  <a:pt x="1600607" y="0"/>
                  <a:pt x="1556783" y="43823"/>
                </a:cubicBezTo>
                <a:lnTo>
                  <a:pt x="43823" y="1556783"/>
                </a:lnTo>
                <a:close/>
              </a:path>
            </a:pathLst>
          </a:custGeom>
          <a:noFill/>
          <a:ln w="11608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1223294" y="3721503"/>
            <a:ext cx="3292971" cy="928687"/>
          </a:xfrm>
          <a:custGeom>
            <a:avLst/>
            <a:gdLst/>
            <a:ahLst/>
            <a:cxnLst/>
            <a:rect l="0" t="0" r="0" b="0"/>
            <a:pathLst>
              <a:path w="3292971" h="928687">
                <a:moveTo>
                  <a:pt x="2364283" y="0"/>
                </a:moveTo>
                <a:lnTo>
                  <a:pt x="112216" y="0"/>
                </a:lnTo>
                <a:cubicBezTo>
                  <a:pt x="50241" y="0"/>
                  <a:pt x="0" y="50241"/>
                  <a:pt x="0" y="112216"/>
                </a:cubicBezTo>
                <a:lnTo>
                  <a:pt x="0" y="816471"/>
                </a:lnTo>
                <a:cubicBezTo>
                  <a:pt x="0" y="878446"/>
                  <a:pt x="50241" y="928687"/>
                  <a:pt x="112216" y="928687"/>
                </a:cubicBezTo>
                <a:lnTo>
                  <a:pt x="3292971" y="928687"/>
                </a:lnTo>
              </a:path>
            </a:pathLst>
          </a:custGeom>
          <a:noFill/>
          <a:ln w="11608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4648482" y="3664104"/>
            <a:ext cx="2157799" cy="2564149"/>
          </a:xfrm>
          <a:custGeom>
            <a:avLst/>
            <a:gdLst/>
            <a:ahLst/>
            <a:cxnLst/>
            <a:rect l="0" t="0" r="0" b="0"/>
            <a:pathLst>
              <a:path w="2157799" h="2564149">
                <a:moveTo>
                  <a:pt x="43823" y="999563"/>
                </a:moveTo>
                <a:cubicBezTo>
                  <a:pt x="0" y="1043387"/>
                  <a:pt x="0" y="1114439"/>
                  <a:pt x="43824" y="1158262"/>
                </a:cubicBezTo>
                <a:lnTo>
                  <a:pt x="600950" y="1715373"/>
                </a:lnTo>
                <a:cubicBezTo>
                  <a:pt x="557213" y="1671543"/>
                  <a:pt x="557241" y="1600555"/>
                  <a:pt x="601036" y="1556761"/>
                </a:cubicBezTo>
                <a:lnTo>
                  <a:pt x="999548" y="1158248"/>
                </a:lnTo>
                <a:cubicBezTo>
                  <a:pt x="1043371" y="1114424"/>
                  <a:pt x="1114424" y="1114425"/>
                  <a:pt x="1158247" y="1158249"/>
                </a:cubicBezTo>
                <a:lnTo>
                  <a:pt x="1556748" y="1556761"/>
                </a:lnTo>
                <a:cubicBezTo>
                  <a:pt x="1600571" y="1600585"/>
                  <a:pt x="1600571" y="1671635"/>
                  <a:pt x="1556748" y="1715459"/>
                </a:cubicBezTo>
                <a:cubicBezTo>
                  <a:pt x="708057" y="2564149"/>
                  <a:pt x="1772516" y="1499721"/>
                  <a:pt x="2113975" y="1158261"/>
                </a:cubicBezTo>
                <a:cubicBezTo>
                  <a:pt x="2157798" y="1114438"/>
                  <a:pt x="2157799" y="1043388"/>
                  <a:pt x="2113976" y="999564"/>
                </a:cubicBezTo>
                <a:lnTo>
                  <a:pt x="1158262" y="43824"/>
                </a:lnTo>
                <a:cubicBezTo>
                  <a:pt x="1114439" y="0"/>
                  <a:pt x="1043387" y="0"/>
                  <a:pt x="999563" y="43823"/>
                </a:cubicBezTo>
                <a:lnTo>
                  <a:pt x="43823" y="999563"/>
                </a:lnTo>
                <a:close/>
              </a:path>
            </a:pathLst>
          </a:custGeom>
          <a:noFill/>
          <a:ln w="11608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23294" y="4835928"/>
            <a:ext cx="4411278" cy="928687"/>
          </a:xfrm>
          <a:custGeom>
            <a:avLst/>
            <a:gdLst/>
            <a:ahLst/>
            <a:cxnLst/>
            <a:rect l="0" t="0" r="0" b="0"/>
            <a:pathLst>
              <a:path w="4411278" h="928687">
                <a:moveTo>
                  <a:pt x="4411278" y="928687"/>
                </a:moveTo>
                <a:lnTo>
                  <a:pt x="112216" y="928687"/>
                </a:lnTo>
                <a:cubicBezTo>
                  <a:pt x="50241" y="928687"/>
                  <a:pt x="0" y="878446"/>
                  <a:pt x="0" y="816471"/>
                </a:cubicBezTo>
                <a:lnTo>
                  <a:pt x="0" y="112216"/>
                </a:lnTo>
                <a:cubicBezTo>
                  <a:pt x="0" y="50241"/>
                  <a:pt x="50241" y="0"/>
                  <a:pt x="112216" y="0"/>
                </a:cubicBezTo>
                <a:lnTo>
                  <a:pt x="3482578" y="0"/>
                </a:lnTo>
              </a:path>
            </a:pathLst>
          </a:custGeom>
          <a:noFill/>
          <a:ln w="11608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5205694" y="4778530"/>
            <a:ext cx="1043358" cy="1043358"/>
          </a:xfrm>
          <a:custGeom>
            <a:avLst/>
            <a:gdLst/>
            <a:ahLst/>
            <a:cxnLst/>
            <a:rect l="0" t="0" r="0" b="0"/>
            <a:pathLst>
              <a:path w="1043358" h="1043358">
                <a:moveTo>
                  <a:pt x="43824" y="601034"/>
                </a:moveTo>
                <a:cubicBezTo>
                  <a:pt x="0" y="557211"/>
                  <a:pt x="0" y="486159"/>
                  <a:pt x="43823" y="442336"/>
                </a:cubicBezTo>
                <a:lnTo>
                  <a:pt x="442336" y="43823"/>
                </a:lnTo>
                <a:cubicBezTo>
                  <a:pt x="486159" y="0"/>
                  <a:pt x="557211" y="0"/>
                  <a:pt x="601034" y="43824"/>
                </a:cubicBezTo>
                <a:lnTo>
                  <a:pt x="999536" y="442336"/>
                </a:lnTo>
                <a:cubicBezTo>
                  <a:pt x="1043358" y="486160"/>
                  <a:pt x="1043358" y="557210"/>
                  <a:pt x="999535" y="601034"/>
                </a:cubicBezTo>
                <a:lnTo>
                  <a:pt x="601034" y="999535"/>
                </a:lnTo>
                <a:cubicBezTo>
                  <a:pt x="557210" y="1043357"/>
                  <a:pt x="486160" y="1043358"/>
                  <a:pt x="442336" y="999536"/>
                </a:cubicBezTo>
                <a:lnTo>
                  <a:pt x="43824" y="601034"/>
                </a:lnTo>
                <a:close/>
              </a:path>
            </a:pathLst>
          </a:custGeom>
          <a:noFill/>
          <a:ln w="11608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96821" y="629747"/>
            <a:ext cx="2539542" cy="232171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1">
                <a:solidFill>
                  <a:srgbClr val="484848"/>
                </a:solidFill>
                <a:latin typeface="Roboto"/>
              </a:rPr>
              <a:t>Structure-Based Drug Design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4510" y="1693868"/>
            <a:ext cx="1281542" cy="1857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E0CB15"/>
                </a:solidFill>
                <a:latin typeface="Roboto"/>
              </a:rPr>
              <a:t>Molecular Docking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549429" y="1879597"/>
            <a:ext cx="355961" cy="340484"/>
          </a:xfrm>
          <a:custGeom>
            <a:avLst/>
            <a:gdLst/>
            <a:ahLst/>
            <a:cxnLst/>
            <a:rect l="0" t="0" r="0" b="0"/>
            <a:pathLst>
              <a:path w="355961" h="340484">
                <a:moveTo>
                  <a:pt x="46429" y="340484"/>
                </a:moveTo>
                <a:lnTo>
                  <a:pt x="15476" y="301483"/>
                </a:lnTo>
                <a:cubicBezTo>
                  <a:pt x="5501" y="289180"/>
                  <a:pt x="40" y="273833"/>
                  <a:pt x="0" y="257994"/>
                </a:cubicBezTo>
                <a:lnTo>
                  <a:pt x="0" y="177980"/>
                </a:lnTo>
                <a:cubicBezTo>
                  <a:pt x="0" y="165159"/>
                  <a:pt x="10393" y="154765"/>
                  <a:pt x="23214" y="154765"/>
                </a:cubicBezTo>
                <a:lnTo>
                  <a:pt x="23214" y="154765"/>
                </a:lnTo>
                <a:cubicBezTo>
                  <a:pt x="36036" y="154765"/>
                  <a:pt x="46429" y="165159"/>
                  <a:pt x="46429" y="177980"/>
                </a:cubicBezTo>
                <a:lnTo>
                  <a:pt x="46429" y="238029"/>
                </a:lnTo>
                <a:moveTo>
                  <a:pt x="116074" y="338317"/>
                </a:moveTo>
                <a:lnTo>
                  <a:pt x="116074" y="291888"/>
                </a:lnTo>
                <a:cubicBezTo>
                  <a:pt x="116082" y="278157"/>
                  <a:pt x="111986" y="264737"/>
                  <a:pt x="104312" y="253351"/>
                </a:cubicBezTo>
                <a:lnTo>
                  <a:pt x="86668" y="226886"/>
                </a:lnTo>
                <a:cubicBezTo>
                  <a:pt x="83636" y="221688"/>
                  <a:pt x="78579" y="217985"/>
                  <a:pt x="72708" y="216664"/>
                </a:cubicBezTo>
                <a:cubicBezTo>
                  <a:pt x="66837" y="215343"/>
                  <a:pt x="60681" y="216523"/>
                  <a:pt x="55715" y="219922"/>
                </a:cubicBezTo>
                <a:lnTo>
                  <a:pt x="55715" y="219922"/>
                </a:lnTo>
                <a:cubicBezTo>
                  <a:pt x="46774" y="226102"/>
                  <a:pt x="43795" y="237951"/>
                  <a:pt x="48751" y="247625"/>
                </a:cubicBezTo>
                <a:lnTo>
                  <a:pt x="69644" y="282447"/>
                </a:lnTo>
                <a:moveTo>
                  <a:pt x="309531" y="340484"/>
                </a:moveTo>
                <a:lnTo>
                  <a:pt x="340484" y="301483"/>
                </a:lnTo>
                <a:cubicBezTo>
                  <a:pt x="350459" y="289180"/>
                  <a:pt x="355920" y="273833"/>
                  <a:pt x="355961" y="257994"/>
                </a:cubicBezTo>
                <a:lnTo>
                  <a:pt x="355961" y="177980"/>
                </a:lnTo>
                <a:cubicBezTo>
                  <a:pt x="355961" y="165159"/>
                  <a:pt x="345567" y="154765"/>
                  <a:pt x="332746" y="154765"/>
                </a:cubicBezTo>
                <a:lnTo>
                  <a:pt x="332746" y="154765"/>
                </a:lnTo>
                <a:cubicBezTo>
                  <a:pt x="319925" y="154765"/>
                  <a:pt x="309531" y="165159"/>
                  <a:pt x="309531" y="177980"/>
                </a:cubicBezTo>
                <a:lnTo>
                  <a:pt x="309531" y="238184"/>
                </a:lnTo>
                <a:moveTo>
                  <a:pt x="239886" y="338317"/>
                </a:moveTo>
                <a:lnTo>
                  <a:pt x="239886" y="291888"/>
                </a:lnTo>
                <a:cubicBezTo>
                  <a:pt x="239878" y="278157"/>
                  <a:pt x="243974" y="264737"/>
                  <a:pt x="251649" y="253351"/>
                </a:cubicBezTo>
                <a:lnTo>
                  <a:pt x="269292" y="226886"/>
                </a:lnTo>
                <a:cubicBezTo>
                  <a:pt x="272324" y="221688"/>
                  <a:pt x="277381" y="217985"/>
                  <a:pt x="283252" y="216664"/>
                </a:cubicBezTo>
                <a:cubicBezTo>
                  <a:pt x="289123" y="215343"/>
                  <a:pt x="295279" y="216523"/>
                  <a:pt x="300245" y="219922"/>
                </a:cubicBezTo>
                <a:lnTo>
                  <a:pt x="300245" y="219922"/>
                </a:lnTo>
                <a:cubicBezTo>
                  <a:pt x="309187" y="226102"/>
                  <a:pt x="312165" y="237951"/>
                  <a:pt x="307209" y="247625"/>
                </a:cubicBezTo>
                <a:lnTo>
                  <a:pt x="286316" y="282447"/>
                </a:lnTo>
                <a:moveTo>
                  <a:pt x="139289" y="38691"/>
                </a:moveTo>
                <a:cubicBezTo>
                  <a:pt x="139289" y="60060"/>
                  <a:pt x="156611" y="77382"/>
                  <a:pt x="177980" y="77382"/>
                </a:cubicBezTo>
                <a:cubicBezTo>
                  <a:pt x="199349" y="77382"/>
                  <a:pt x="216671" y="60060"/>
                  <a:pt x="216671" y="38691"/>
                </a:cubicBezTo>
                <a:cubicBezTo>
                  <a:pt x="216671" y="17322"/>
                  <a:pt x="199349" y="0"/>
                  <a:pt x="177980" y="0"/>
                </a:cubicBezTo>
                <a:cubicBezTo>
                  <a:pt x="156611" y="0"/>
                  <a:pt x="139289" y="17322"/>
                  <a:pt x="139289" y="38691"/>
                </a:cubicBezTo>
                <a:moveTo>
                  <a:pt x="124741" y="91930"/>
                </a:moveTo>
                <a:lnTo>
                  <a:pt x="150587" y="66084"/>
                </a:lnTo>
                <a:moveTo>
                  <a:pt x="231219" y="91930"/>
                </a:moveTo>
                <a:lnTo>
                  <a:pt x="205374" y="66084"/>
                </a:lnTo>
                <a:moveTo>
                  <a:pt x="85121" y="108336"/>
                </a:moveTo>
                <a:cubicBezTo>
                  <a:pt x="85121" y="121157"/>
                  <a:pt x="95514" y="131550"/>
                  <a:pt x="108335" y="131550"/>
                </a:cubicBezTo>
                <a:cubicBezTo>
                  <a:pt x="121157" y="131550"/>
                  <a:pt x="131550" y="121157"/>
                  <a:pt x="131550" y="108336"/>
                </a:cubicBezTo>
                <a:cubicBezTo>
                  <a:pt x="131550" y="95514"/>
                  <a:pt x="121157" y="85121"/>
                  <a:pt x="108335" y="85121"/>
                </a:cubicBezTo>
                <a:cubicBezTo>
                  <a:pt x="95514" y="85121"/>
                  <a:pt x="85121" y="95514"/>
                  <a:pt x="85121" y="108336"/>
                </a:cubicBezTo>
                <a:moveTo>
                  <a:pt x="224410" y="108336"/>
                </a:moveTo>
                <a:cubicBezTo>
                  <a:pt x="224410" y="121157"/>
                  <a:pt x="234803" y="131550"/>
                  <a:pt x="247625" y="131550"/>
                </a:cubicBezTo>
                <a:cubicBezTo>
                  <a:pt x="260446" y="131550"/>
                  <a:pt x="270839" y="121157"/>
                  <a:pt x="270839" y="108336"/>
                </a:cubicBezTo>
                <a:cubicBezTo>
                  <a:pt x="270839" y="95514"/>
                  <a:pt x="260446" y="85121"/>
                  <a:pt x="247625" y="85121"/>
                </a:cubicBezTo>
                <a:cubicBezTo>
                  <a:pt x="234803" y="85121"/>
                  <a:pt x="224410" y="95514"/>
                  <a:pt x="224410" y="108336"/>
                </a:cubicBezTo>
              </a:path>
            </a:pathLst>
          </a:custGeom>
          <a:noFill/>
          <a:ln w="11608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424510" y="1968605"/>
            <a:ext cx="1800136" cy="27860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Method for predicting drug-protein
interactions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24510" y="2808293"/>
            <a:ext cx="1016796" cy="1857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4E88E7"/>
                </a:solidFill>
                <a:latin typeface="Roboto"/>
              </a:rPr>
              <a:t>X-ray and NMR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549429" y="2986344"/>
            <a:ext cx="355961" cy="355961"/>
          </a:xfrm>
          <a:custGeom>
            <a:avLst/>
            <a:gdLst/>
            <a:ahLst/>
            <a:cxnLst/>
            <a:rect l="0" t="0" r="0" b="0"/>
            <a:pathLst>
              <a:path w="355961" h="355961">
                <a:moveTo>
                  <a:pt x="216671" y="325007"/>
                </a:moveTo>
                <a:lnTo>
                  <a:pt x="23214" y="325007"/>
                </a:lnTo>
                <a:cubicBezTo>
                  <a:pt x="10428" y="324923"/>
                  <a:pt x="84" y="314579"/>
                  <a:pt x="0" y="301793"/>
                </a:cubicBezTo>
                <a:lnTo>
                  <a:pt x="0" y="23214"/>
                </a:lnTo>
                <a:cubicBezTo>
                  <a:pt x="0" y="10393"/>
                  <a:pt x="10393" y="0"/>
                  <a:pt x="23214" y="0"/>
                </a:cubicBezTo>
                <a:lnTo>
                  <a:pt x="224410" y="0"/>
                </a:lnTo>
                <a:cubicBezTo>
                  <a:pt x="237231" y="0"/>
                  <a:pt x="247625" y="10393"/>
                  <a:pt x="247625" y="23214"/>
                </a:cubicBezTo>
                <a:lnTo>
                  <a:pt x="247625" y="232148"/>
                </a:lnTo>
                <a:moveTo>
                  <a:pt x="355961" y="355961"/>
                </a:moveTo>
                <a:lnTo>
                  <a:pt x="309531" y="294054"/>
                </a:lnTo>
                <a:lnTo>
                  <a:pt x="309531" y="223481"/>
                </a:lnTo>
                <a:cubicBezTo>
                  <a:pt x="309531" y="197326"/>
                  <a:pt x="277340" y="172409"/>
                  <a:pt x="247625" y="147027"/>
                </a:cubicBezTo>
                <a:moveTo>
                  <a:pt x="263101" y="247625"/>
                </a:moveTo>
                <a:lnTo>
                  <a:pt x="228279" y="212802"/>
                </a:lnTo>
                <a:cubicBezTo>
                  <a:pt x="221836" y="206470"/>
                  <a:pt x="211507" y="206470"/>
                  <a:pt x="205064" y="212802"/>
                </a:cubicBezTo>
                <a:cubicBezTo>
                  <a:pt x="199905" y="219681"/>
                  <a:pt x="199905" y="229139"/>
                  <a:pt x="205064" y="236017"/>
                </a:cubicBezTo>
                <a:lnTo>
                  <a:pt x="247625" y="286316"/>
                </a:lnTo>
                <a:lnTo>
                  <a:pt x="247625" y="301793"/>
                </a:lnTo>
                <a:cubicBezTo>
                  <a:pt x="247625" y="317269"/>
                  <a:pt x="278578" y="355961"/>
                  <a:pt x="278578" y="355961"/>
                </a:cubicBezTo>
                <a:moveTo>
                  <a:pt x="123812" y="61906"/>
                </a:moveTo>
                <a:lnTo>
                  <a:pt x="123812" y="201504"/>
                </a:lnTo>
                <a:moveTo>
                  <a:pt x="69644" y="208933"/>
                </a:moveTo>
                <a:cubicBezTo>
                  <a:pt x="69644" y="230291"/>
                  <a:pt x="93942" y="247625"/>
                  <a:pt x="123812" y="247625"/>
                </a:cubicBezTo>
                <a:cubicBezTo>
                  <a:pt x="153682" y="247625"/>
                  <a:pt x="177980" y="230600"/>
                  <a:pt x="177980" y="208933"/>
                </a:cubicBezTo>
                <a:cubicBezTo>
                  <a:pt x="177980" y="187266"/>
                  <a:pt x="153682" y="201195"/>
                  <a:pt x="123812" y="201195"/>
                </a:cubicBezTo>
                <a:cubicBezTo>
                  <a:pt x="93942" y="201195"/>
                  <a:pt x="69644" y="187885"/>
                  <a:pt x="69644" y="208933"/>
                </a:cubicBezTo>
                <a:close/>
                <a:moveTo>
                  <a:pt x="54167" y="80632"/>
                </a:moveTo>
                <a:cubicBezTo>
                  <a:pt x="97380" y="56189"/>
                  <a:pt x="150244" y="56189"/>
                  <a:pt x="193457" y="80632"/>
                </a:cubicBezTo>
                <a:moveTo>
                  <a:pt x="46429" y="131550"/>
                </a:moveTo>
                <a:cubicBezTo>
                  <a:pt x="93371" y="100584"/>
                  <a:pt x="154253" y="100584"/>
                  <a:pt x="201195" y="131550"/>
                </a:cubicBezTo>
                <a:moveTo>
                  <a:pt x="54167" y="173337"/>
                </a:moveTo>
                <a:cubicBezTo>
                  <a:pt x="97404" y="148986"/>
                  <a:pt x="150220" y="148986"/>
                  <a:pt x="193457" y="173337"/>
                </a:cubicBezTo>
              </a:path>
            </a:pathLst>
          </a:custGeom>
          <a:noFill/>
          <a:ln w="11608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424510" y="3083030"/>
            <a:ext cx="1833917" cy="27860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Techniques for determining protein
structure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24510" y="3922718"/>
            <a:ext cx="1161501" cy="1857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3CC583"/>
                </a:solidFill>
                <a:latin typeface="Roboto"/>
              </a:rPr>
              <a:t>Protein Structure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541690" y="4093031"/>
            <a:ext cx="359830" cy="359056"/>
          </a:xfrm>
          <a:custGeom>
            <a:avLst/>
            <a:gdLst/>
            <a:ahLst/>
            <a:cxnLst/>
            <a:rect l="0" t="0" r="0" b="0"/>
            <a:pathLst>
              <a:path w="359830" h="359056">
                <a:moveTo>
                  <a:pt x="0" y="0"/>
                </a:moveTo>
                <a:moveTo>
                  <a:pt x="359830" y="86668"/>
                </a:moveTo>
                <a:lnTo>
                  <a:pt x="282447" y="105240"/>
                </a:lnTo>
                <a:cubicBezTo>
                  <a:pt x="279352" y="106788"/>
                  <a:pt x="274709" y="103693"/>
                  <a:pt x="271613" y="100597"/>
                </a:cubicBezTo>
                <a:cubicBezTo>
                  <a:pt x="268518" y="97502"/>
                  <a:pt x="266970" y="92859"/>
                  <a:pt x="266970" y="89764"/>
                </a:cubicBezTo>
                <a:lnTo>
                  <a:pt x="285542" y="12381"/>
                </a:lnTo>
                <a:moveTo>
                  <a:pt x="307209" y="139289"/>
                </a:moveTo>
                <a:cubicBezTo>
                  <a:pt x="305662" y="148575"/>
                  <a:pt x="297923" y="154765"/>
                  <a:pt x="290185" y="157861"/>
                </a:cubicBezTo>
                <a:lnTo>
                  <a:pt x="212802" y="176432"/>
                </a:lnTo>
                <a:cubicBezTo>
                  <a:pt x="209707" y="177980"/>
                  <a:pt x="205064" y="174885"/>
                  <a:pt x="201969" y="171789"/>
                </a:cubicBezTo>
                <a:cubicBezTo>
                  <a:pt x="198873" y="168694"/>
                  <a:pt x="197326" y="164051"/>
                  <a:pt x="197326" y="160956"/>
                </a:cubicBezTo>
                <a:lnTo>
                  <a:pt x="215898" y="83573"/>
                </a:lnTo>
                <a:cubicBezTo>
                  <a:pt x="217445" y="74287"/>
                  <a:pt x="225184" y="68097"/>
                  <a:pt x="232922" y="66549"/>
                </a:cubicBezTo>
                <a:lnTo>
                  <a:pt x="310305" y="47977"/>
                </a:lnTo>
                <a:cubicBezTo>
                  <a:pt x="313400" y="46429"/>
                  <a:pt x="318043" y="49525"/>
                  <a:pt x="321138" y="52620"/>
                </a:cubicBezTo>
                <a:cubicBezTo>
                  <a:pt x="324234" y="55715"/>
                  <a:pt x="325781" y="60358"/>
                  <a:pt x="325781" y="63453"/>
                </a:cubicBezTo>
                <a:cubicBezTo>
                  <a:pt x="321138" y="85121"/>
                  <a:pt x="311852" y="120717"/>
                  <a:pt x="307209" y="139289"/>
                </a:cubicBezTo>
                <a:close/>
                <a:moveTo>
                  <a:pt x="234470" y="213576"/>
                </a:moveTo>
                <a:cubicBezTo>
                  <a:pt x="232922" y="222862"/>
                  <a:pt x="225184" y="229053"/>
                  <a:pt x="217445" y="232148"/>
                </a:cubicBezTo>
                <a:lnTo>
                  <a:pt x="140062" y="250720"/>
                </a:lnTo>
                <a:cubicBezTo>
                  <a:pt x="136967" y="252268"/>
                  <a:pt x="132324" y="249172"/>
                  <a:pt x="129229" y="246077"/>
                </a:cubicBezTo>
                <a:cubicBezTo>
                  <a:pt x="126134" y="242982"/>
                  <a:pt x="124586" y="238339"/>
                  <a:pt x="124586" y="235243"/>
                </a:cubicBezTo>
                <a:lnTo>
                  <a:pt x="143158" y="157861"/>
                </a:lnTo>
                <a:cubicBezTo>
                  <a:pt x="144705" y="148575"/>
                  <a:pt x="152444" y="142384"/>
                  <a:pt x="160182" y="140836"/>
                </a:cubicBezTo>
                <a:lnTo>
                  <a:pt x="237565" y="122264"/>
                </a:lnTo>
                <a:cubicBezTo>
                  <a:pt x="240660" y="120717"/>
                  <a:pt x="245303" y="123812"/>
                  <a:pt x="248398" y="126907"/>
                </a:cubicBezTo>
                <a:cubicBezTo>
                  <a:pt x="251494" y="130003"/>
                  <a:pt x="253041" y="134646"/>
                  <a:pt x="253041" y="137741"/>
                </a:cubicBezTo>
                <a:cubicBezTo>
                  <a:pt x="246851" y="159408"/>
                  <a:pt x="237565" y="195004"/>
                  <a:pt x="234470" y="213576"/>
                </a:cubicBezTo>
                <a:close/>
                <a:moveTo>
                  <a:pt x="163277" y="284768"/>
                </a:moveTo>
                <a:cubicBezTo>
                  <a:pt x="161730" y="294054"/>
                  <a:pt x="153991" y="300245"/>
                  <a:pt x="146253" y="303340"/>
                </a:cubicBezTo>
                <a:lnTo>
                  <a:pt x="68870" y="321912"/>
                </a:lnTo>
                <a:cubicBezTo>
                  <a:pt x="65775" y="323460"/>
                  <a:pt x="61132" y="320365"/>
                  <a:pt x="58036" y="317269"/>
                </a:cubicBezTo>
                <a:cubicBezTo>
                  <a:pt x="54941" y="314174"/>
                  <a:pt x="53394" y="309531"/>
                  <a:pt x="53394" y="306436"/>
                </a:cubicBezTo>
                <a:lnTo>
                  <a:pt x="71966" y="229053"/>
                </a:lnTo>
                <a:cubicBezTo>
                  <a:pt x="73513" y="219767"/>
                  <a:pt x="81251" y="213576"/>
                  <a:pt x="88990" y="212029"/>
                </a:cubicBezTo>
                <a:lnTo>
                  <a:pt x="166373" y="193457"/>
                </a:lnTo>
                <a:cubicBezTo>
                  <a:pt x="169468" y="191909"/>
                  <a:pt x="174111" y="195004"/>
                  <a:pt x="177206" y="198100"/>
                </a:cubicBezTo>
                <a:cubicBezTo>
                  <a:pt x="180302" y="201195"/>
                  <a:pt x="181849" y="205838"/>
                  <a:pt x="181849" y="208933"/>
                </a:cubicBezTo>
                <a:cubicBezTo>
                  <a:pt x="175659" y="229053"/>
                  <a:pt x="167920" y="264649"/>
                  <a:pt x="163277" y="284768"/>
                </a:cubicBezTo>
                <a:close/>
                <a:moveTo>
                  <a:pt x="0" y="0"/>
                </a:moveTo>
                <a:moveTo>
                  <a:pt x="11607" y="284768"/>
                </a:moveTo>
                <a:lnTo>
                  <a:pt x="88990" y="266197"/>
                </a:lnTo>
                <a:cubicBezTo>
                  <a:pt x="92085" y="264649"/>
                  <a:pt x="96728" y="267744"/>
                  <a:pt x="99823" y="270840"/>
                </a:cubicBezTo>
                <a:cubicBezTo>
                  <a:pt x="102919" y="273935"/>
                  <a:pt x="104466" y="278578"/>
                  <a:pt x="104466" y="281673"/>
                </a:cubicBezTo>
                <a:cubicBezTo>
                  <a:pt x="99823" y="304888"/>
                  <a:pt x="90537" y="338936"/>
                  <a:pt x="85894" y="359056"/>
                </a:cubicBezTo>
              </a:path>
            </a:pathLst>
          </a:custGeom>
          <a:noFill/>
          <a:ln w="11608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1424510" y="4197455"/>
            <a:ext cx="1915905" cy="13930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3D arrangement of protein molecules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24510" y="5037143"/>
            <a:ext cx="1979667" cy="1857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92BD39"/>
                </a:solidFill>
                <a:latin typeface="Roboto"/>
              </a:rPr>
              <a:t>Structure-Based Drug Design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541690" y="5114526"/>
            <a:ext cx="359831" cy="359828"/>
          </a:xfrm>
          <a:custGeom>
            <a:avLst/>
            <a:gdLst/>
            <a:ahLst/>
            <a:cxnLst/>
            <a:rect l="0" t="0" r="0" b="0"/>
            <a:pathLst>
              <a:path w="359831" h="359828">
                <a:moveTo>
                  <a:pt x="189589" y="308754"/>
                </a:moveTo>
                <a:cubicBezTo>
                  <a:pt x="255405" y="308754"/>
                  <a:pt x="308757" y="255400"/>
                  <a:pt x="308757" y="189584"/>
                </a:cubicBezTo>
                <a:cubicBezTo>
                  <a:pt x="308757" y="123769"/>
                  <a:pt x="255405" y="70415"/>
                  <a:pt x="189589" y="70415"/>
                </a:cubicBezTo>
                <a:cubicBezTo>
                  <a:pt x="123773" y="70415"/>
                  <a:pt x="70419" y="123769"/>
                  <a:pt x="70419" y="189584"/>
                </a:cubicBezTo>
                <a:cubicBezTo>
                  <a:pt x="70419" y="255400"/>
                  <a:pt x="123773" y="308754"/>
                  <a:pt x="189589" y="308754"/>
                </a:cubicBezTo>
                <a:close/>
                <a:moveTo>
                  <a:pt x="0" y="0"/>
                </a:moveTo>
                <a:moveTo>
                  <a:pt x="359831" y="359828"/>
                </a:moveTo>
                <a:lnTo>
                  <a:pt x="274710" y="273159"/>
                </a:lnTo>
                <a:moveTo>
                  <a:pt x="147802" y="169456"/>
                </a:moveTo>
                <a:cubicBezTo>
                  <a:pt x="126433" y="169456"/>
                  <a:pt x="109110" y="152133"/>
                  <a:pt x="109110" y="130764"/>
                </a:cubicBezTo>
                <a:cubicBezTo>
                  <a:pt x="109110" y="109396"/>
                  <a:pt x="126433" y="92073"/>
                  <a:pt x="147802" y="92073"/>
                </a:cubicBezTo>
                <a:cubicBezTo>
                  <a:pt x="169171" y="92073"/>
                  <a:pt x="186492" y="109396"/>
                  <a:pt x="186492" y="130764"/>
                </a:cubicBezTo>
                <a:cubicBezTo>
                  <a:pt x="186492" y="152133"/>
                  <a:pt x="169171" y="169456"/>
                  <a:pt x="147802" y="169456"/>
                </a:cubicBezTo>
                <a:close/>
                <a:moveTo>
                  <a:pt x="39466" y="58037"/>
                </a:moveTo>
                <a:cubicBezTo>
                  <a:pt x="52287" y="58037"/>
                  <a:pt x="62680" y="47643"/>
                  <a:pt x="62680" y="34822"/>
                </a:cubicBezTo>
                <a:cubicBezTo>
                  <a:pt x="62680" y="22001"/>
                  <a:pt x="52287" y="11607"/>
                  <a:pt x="39466" y="11607"/>
                </a:cubicBezTo>
                <a:cubicBezTo>
                  <a:pt x="26644" y="11607"/>
                  <a:pt x="16251" y="22001"/>
                  <a:pt x="16251" y="34822"/>
                </a:cubicBezTo>
                <a:cubicBezTo>
                  <a:pt x="16251" y="47643"/>
                  <a:pt x="26644" y="58037"/>
                  <a:pt x="39466" y="58037"/>
                </a:cubicBezTo>
                <a:close/>
                <a:moveTo>
                  <a:pt x="34822" y="313400"/>
                </a:moveTo>
                <a:cubicBezTo>
                  <a:pt x="47643" y="313400"/>
                  <a:pt x="58037" y="303006"/>
                  <a:pt x="58037" y="290185"/>
                </a:cubicBezTo>
                <a:cubicBezTo>
                  <a:pt x="58037" y="277364"/>
                  <a:pt x="47643" y="266970"/>
                  <a:pt x="34822" y="266970"/>
                </a:cubicBezTo>
                <a:cubicBezTo>
                  <a:pt x="22001" y="266970"/>
                  <a:pt x="11607" y="277364"/>
                  <a:pt x="11607" y="290185"/>
                </a:cubicBezTo>
                <a:cubicBezTo>
                  <a:pt x="11607" y="303006"/>
                  <a:pt x="22001" y="313400"/>
                  <a:pt x="34822" y="313400"/>
                </a:cubicBezTo>
                <a:close/>
                <a:moveTo>
                  <a:pt x="147802" y="251494"/>
                </a:moveTo>
                <a:cubicBezTo>
                  <a:pt x="134980" y="251494"/>
                  <a:pt x="124587" y="241100"/>
                  <a:pt x="124587" y="228279"/>
                </a:cubicBezTo>
                <a:cubicBezTo>
                  <a:pt x="124587" y="215458"/>
                  <a:pt x="134980" y="205064"/>
                  <a:pt x="147802" y="205064"/>
                </a:cubicBezTo>
                <a:cubicBezTo>
                  <a:pt x="160623" y="205064"/>
                  <a:pt x="171016" y="215458"/>
                  <a:pt x="171016" y="228279"/>
                </a:cubicBezTo>
                <a:cubicBezTo>
                  <a:pt x="171016" y="241100"/>
                  <a:pt x="160623" y="251494"/>
                  <a:pt x="147802" y="251494"/>
                </a:cubicBezTo>
                <a:close/>
                <a:moveTo>
                  <a:pt x="240660" y="223624"/>
                </a:moveTo>
                <a:cubicBezTo>
                  <a:pt x="227839" y="223624"/>
                  <a:pt x="217445" y="213230"/>
                  <a:pt x="217445" y="200409"/>
                </a:cubicBezTo>
                <a:cubicBezTo>
                  <a:pt x="217445" y="187588"/>
                  <a:pt x="227839" y="177194"/>
                  <a:pt x="240660" y="177194"/>
                </a:cubicBezTo>
                <a:cubicBezTo>
                  <a:pt x="253483" y="177194"/>
                  <a:pt x="263875" y="187588"/>
                  <a:pt x="263875" y="200409"/>
                </a:cubicBezTo>
                <a:cubicBezTo>
                  <a:pt x="263875" y="213230"/>
                  <a:pt x="253483" y="223624"/>
                  <a:pt x="240660" y="223624"/>
                </a:cubicBezTo>
                <a:close/>
                <a:moveTo>
                  <a:pt x="0" y="0"/>
                </a:moveTo>
                <a:moveTo>
                  <a:pt x="218847" y="208283"/>
                </a:moveTo>
                <a:lnTo>
                  <a:pt x="170466" y="221890"/>
                </a:lnTo>
                <a:moveTo>
                  <a:pt x="147802" y="205064"/>
                </a:moveTo>
                <a:lnTo>
                  <a:pt x="147802" y="169456"/>
                </a:lnTo>
                <a:moveTo>
                  <a:pt x="0" y="0"/>
                </a:moveTo>
                <a:moveTo>
                  <a:pt x="56948" y="282992"/>
                </a:moveTo>
                <a:lnTo>
                  <a:pt x="96063" y="263434"/>
                </a:lnTo>
                <a:moveTo>
                  <a:pt x="0" y="0"/>
                </a:moveTo>
                <a:moveTo>
                  <a:pt x="56489" y="50298"/>
                </a:moveTo>
                <a:lnTo>
                  <a:pt x="82799" y="70418"/>
                </a:lnTo>
              </a:path>
            </a:pathLst>
          </a:custGeom>
          <a:noFill/>
          <a:ln w="11608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424510" y="5311880"/>
            <a:ext cx="1777484" cy="13930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Core process of drug development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286130" y="2114550"/>
            <a:ext cx="971550" cy="2286000"/>
            <a:chOff x="1108323" y="1428750"/>
            <a:chExt cx="971550" cy="2286000"/>
          </a:xfrm>
        </p:grpSpPr>
        <p:sp>
          <p:nvSpPr>
            <p:cNvPr id="2" name="Rounded Rectangle 1"/>
            <p:cNvSpPr/>
            <p:nvPr/>
          </p:nvSpPr>
          <p:spPr>
            <a:xfrm>
              <a:off x="1108323" y="1428750"/>
              <a:ext cx="485775" cy="2286000"/>
            </a:xfrm>
            <a:custGeom>
              <a:avLst/>
              <a:gdLst/>
              <a:ahLst/>
              <a:cxnLst/>
              <a:rect l="0" t="0" r="0" b="0"/>
              <a:pathLst>
                <a:path w="485775" h="2286000">
                  <a:moveTo>
                    <a:pt x="0" y="1143000"/>
                  </a:moveTo>
                  <a:cubicBezTo>
                    <a:pt x="0" y="1774259"/>
                    <a:pt x="179108" y="2286000"/>
                    <a:pt x="400050" y="2286000"/>
                  </a:cubicBezTo>
                  <a:cubicBezTo>
                    <a:pt x="429472" y="2286000"/>
                    <a:pt x="458162" y="2276922"/>
                    <a:pt x="485775" y="2259691"/>
                  </a:cubicBezTo>
                  <a:cubicBezTo>
                    <a:pt x="306028" y="2147573"/>
                    <a:pt x="171450" y="1690192"/>
                    <a:pt x="171450" y="1143000"/>
                  </a:cubicBezTo>
                  <a:cubicBezTo>
                    <a:pt x="171450" y="595807"/>
                    <a:pt x="306028" y="138426"/>
                    <a:pt x="485775" y="26308"/>
                  </a:cubicBezTo>
                  <a:cubicBezTo>
                    <a:pt x="458162" y="9077"/>
                    <a:pt x="429472" y="0"/>
                    <a:pt x="400050" y="0"/>
                  </a:cubicBezTo>
                  <a:cubicBezTo>
                    <a:pt x="179108" y="0"/>
                    <a:pt x="0" y="511740"/>
                    <a:pt x="0" y="1143000"/>
                  </a:cubicBezTo>
                </a:path>
              </a:pathLst>
            </a:custGeom>
            <a:solidFill>
              <a:srgbClr val="D1F4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508373" y="1428750"/>
              <a:ext cx="571500" cy="2286000"/>
            </a:xfrm>
            <a:custGeom>
              <a:avLst/>
              <a:gdLst/>
              <a:ahLst/>
              <a:cxnLst/>
              <a:rect l="0" t="0" r="0" b="0"/>
              <a:pathLst>
                <a:path w="571500" h="2286000">
                  <a:moveTo>
                    <a:pt x="571500" y="1143000"/>
                  </a:moveTo>
                  <a:cubicBezTo>
                    <a:pt x="571500" y="1774259"/>
                    <a:pt x="392391" y="2286000"/>
                    <a:pt x="171450" y="2286000"/>
                  </a:cubicBezTo>
                  <a:lnTo>
                    <a:pt x="0" y="2286000"/>
                  </a:lnTo>
                  <a:cubicBezTo>
                    <a:pt x="29422" y="2286000"/>
                    <a:pt x="58112" y="2276922"/>
                    <a:pt x="85725" y="2259691"/>
                  </a:cubicBezTo>
                  <a:cubicBezTo>
                    <a:pt x="265471" y="2147573"/>
                    <a:pt x="400050" y="1690192"/>
                    <a:pt x="400050" y="1143000"/>
                  </a:cubicBezTo>
                  <a:cubicBezTo>
                    <a:pt x="400050" y="595807"/>
                    <a:pt x="265471" y="138426"/>
                    <a:pt x="85725" y="26308"/>
                  </a:cubicBezTo>
                  <a:cubicBezTo>
                    <a:pt x="58112" y="9077"/>
                    <a:pt x="29422" y="0"/>
                    <a:pt x="0" y="0"/>
                  </a:cubicBezTo>
                  <a:lnTo>
                    <a:pt x="171450" y="0"/>
                  </a:lnTo>
                  <a:cubicBezTo>
                    <a:pt x="392391" y="0"/>
                    <a:pt x="571500" y="511740"/>
                    <a:pt x="571500" y="1143000"/>
                  </a:cubicBezTo>
                </a:path>
              </a:pathLst>
            </a:custGeom>
            <a:solidFill>
              <a:srgbClr val="D1F4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286130" y="2114550"/>
            <a:ext cx="971550" cy="2286000"/>
            <a:chOff x="1108323" y="1428750"/>
            <a:chExt cx="971550" cy="2286000"/>
          </a:xfrm>
        </p:grpSpPr>
        <p:sp>
          <p:nvSpPr>
            <p:cNvPr id="5" name="Rounded Rectangle 4"/>
            <p:cNvSpPr/>
            <p:nvPr/>
          </p:nvSpPr>
          <p:spPr>
            <a:xfrm>
              <a:off x="1108323" y="1428750"/>
              <a:ext cx="485775" cy="2286000"/>
            </a:xfrm>
            <a:custGeom>
              <a:avLst/>
              <a:gdLst/>
              <a:ahLst/>
              <a:cxnLst/>
              <a:rect l="0" t="0" r="0" b="0"/>
              <a:pathLst>
                <a:path w="485775" h="2286000">
                  <a:moveTo>
                    <a:pt x="0" y="1143000"/>
                  </a:moveTo>
                  <a:cubicBezTo>
                    <a:pt x="0" y="1774261"/>
                    <a:pt x="179108" y="2286000"/>
                    <a:pt x="400050" y="2286000"/>
                  </a:cubicBezTo>
                  <a:cubicBezTo>
                    <a:pt x="429474" y="2286000"/>
                    <a:pt x="458158" y="2276923"/>
                    <a:pt x="485775" y="2259696"/>
                  </a:cubicBezTo>
                  <a:cubicBezTo>
                    <a:pt x="306027" y="2147573"/>
                    <a:pt x="171450" y="1690189"/>
                    <a:pt x="171450" y="1143000"/>
                  </a:cubicBezTo>
                  <a:cubicBezTo>
                    <a:pt x="171450" y="595810"/>
                    <a:pt x="306027" y="138426"/>
                    <a:pt x="485775" y="26303"/>
                  </a:cubicBezTo>
                  <a:cubicBezTo>
                    <a:pt x="458158" y="9076"/>
                    <a:pt x="429474" y="0"/>
                    <a:pt x="400050" y="0"/>
                  </a:cubicBezTo>
                  <a:cubicBezTo>
                    <a:pt x="179108" y="0"/>
                    <a:pt x="0" y="511738"/>
                    <a:pt x="0" y="114300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1508373" y="1428750"/>
              <a:ext cx="571500" cy="2286000"/>
            </a:xfrm>
            <a:custGeom>
              <a:avLst/>
              <a:gdLst/>
              <a:ahLst/>
              <a:cxnLst/>
              <a:rect l="0" t="0" r="0" b="0"/>
              <a:pathLst>
                <a:path w="571500" h="2286000">
                  <a:moveTo>
                    <a:pt x="571500" y="1143000"/>
                  </a:moveTo>
                  <a:cubicBezTo>
                    <a:pt x="571500" y="1774261"/>
                    <a:pt x="392391" y="2286000"/>
                    <a:pt x="171450" y="2286000"/>
                  </a:cubicBezTo>
                  <a:lnTo>
                    <a:pt x="0" y="2286000"/>
                  </a:lnTo>
                  <a:cubicBezTo>
                    <a:pt x="29424" y="2286000"/>
                    <a:pt x="58108" y="2276923"/>
                    <a:pt x="85725" y="2259696"/>
                  </a:cubicBezTo>
                  <a:cubicBezTo>
                    <a:pt x="265472" y="2147573"/>
                    <a:pt x="400050" y="1690189"/>
                    <a:pt x="400050" y="1143000"/>
                  </a:cubicBezTo>
                  <a:cubicBezTo>
                    <a:pt x="400050" y="595810"/>
                    <a:pt x="265472" y="138426"/>
                    <a:pt x="85725" y="26303"/>
                  </a:cubicBezTo>
                  <a:cubicBezTo>
                    <a:pt x="58108" y="9076"/>
                    <a:pt x="29424" y="0"/>
                    <a:pt x="0" y="0"/>
                  </a:cubicBezTo>
                  <a:lnTo>
                    <a:pt x="171450" y="0"/>
                  </a:lnTo>
                  <a:cubicBezTo>
                    <a:pt x="392391" y="0"/>
                    <a:pt x="571500" y="511738"/>
                    <a:pt x="571500" y="114300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886330" y="2114550"/>
            <a:ext cx="971550" cy="2286000"/>
            <a:chOff x="2708523" y="1428750"/>
            <a:chExt cx="971550" cy="2286000"/>
          </a:xfrm>
        </p:grpSpPr>
        <p:sp>
          <p:nvSpPr>
            <p:cNvPr id="8" name="Rounded Rectangle 7"/>
            <p:cNvSpPr/>
            <p:nvPr/>
          </p:nvSpPr>
          <p:spPr>
            <a:xfrm>
              <a:off x="2708523" y="1428750"/>
              <a:ext cx="485775" cy="2286000"/>
            </a:xfrm>
            <a:custGeom>
              <a:avLst/>
              <a:gdLst/>
              <a:ahLst/>
              <a:cxnLst/>
              <a:rect l="0" t="0" r="0" b="0"/>
              <a:pathLst>
                <a:path w="485775" h="2286000">
                  <a:moveTo>
                    <a:pt x="0" y="1143000"/>
                  </a:moveTo>
                  <a:cubicBezTo>
                    <a:pt x="0" y="1774259"/>
                    <a:pt x="179108" y="2286000"/>
                    <a:pt x="400050" y="2286000"/>
                  </a:cubicBezTo>
                  <a:cubicBezTo>
                    <a:pt x="429472" y="2286000"/>
                    <a:pt x="458162" y="2276922"/>
                    <a:pt x="485775" y="2259691"/>
                  </a:cubicBezTo>
                  <a:cubicBezTo>
                    <a:pt x="306028" y="2147573"/>
                    <a:pt x="171450" y="1690192"/>
                    <a:pt x="171450" y="1143000"/>
                  </a:cubicBezTo>
                  <a:cubicBezTo>
                    <a:pt x="171450" y="595807"/>
                    <a:pt x="306028" y="138426"/>
                    <a:pt x="485775" y="26308"/>
                  </a:cubicBezTo>
                  <a:cubicBezTo>
                    <a:pt x="458162" y="9077"/>
                    <a:pt x="429472" y="0"/>
                    <a:pt x="400050" y="0"/>
                  </a:cubicBezTo>
                  <a:cubicBezTo>
                    <a:pt x="179108" y="0"/>
                    <a:pt x="0" y="511740"/>
                    <a:pt x="0" y="1143000"/>
                  </a:cubicBezTo>
                </a:path>
              </a:pathLst>
            </a:custGeom>
            <a:solidFill>
              <a:srgbClr val="C8FFE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108573" y="1428750"/>
              <a:ext cx="571500" cy="2286000"/>
            </a:xfrm>
            <a:custGeom>
              <a:avLst/>
              <a:gdLst/>
              <a:ahLst/>
              <a:cxnLst/>
              <a:rect l="0" t="0" r="0" b="0"/>
              <a:pathLst>
                <a:path w="571500" h="2286000">
                  <a:moveTo>
                    <a:pt x="571500" y="1143000"/>
                  </a:moveTo>
                  <a:cubicBezTo>
                    <a:pt x="571500" y="1774259"/>
                    <a:pt x="392391" y="2286000"/>
                    <a:pt x="171450" y="2286000"/>
                  </a:cubicBezTo>
                  <a:lnTo>
                    <a:pt x="0" y="2286000"/>
                  </a:lnTo>
                  <a:cubicBezTo>
                    <a:pt x="29422" y="2286000"/>
                    <a:pt x="58112" y="2276922"/>
                    <a:pt x="85725" y="2259691"/>
                  </a:cubicBezTo>
                  <a:cubicBezTo>
                    <a:pt x="265471" y="2147573"/>
                    <a:pt x="400050" y="1690192"/>
                    <a:pt x="400050" y="1143000"/>
                  </a:cubicBezTo>
                  <a:cubicBezTo>
                    <a:pt x="400050" y="595807"/>
                    <a:pt x="265471" y="138426"/>
                    <a:pt x="85725" y="26308"/>
                  </a:cubicBezTo>
                  <a:cubicBezTo>
                    <a:pt x="58112" y="9077"/>
                    <a:pt x="29422" y="0"/>
                    <a:pt x="0" y="0"/>
                  </a:cubicBezTo>
                  <a:lnTo>
                    <a:pt x="171450" y="0"/>
                  </a:lnTo>
                  <a:cubicBezTo>
                    <a:pt x="392391" y="0"/>
                    <a:pt x="571500" y="511740"/>
                    <a:pt x="571500" y="1143000"/>
                  </a:cubicBezTo>
                </a:path>
              </a:pathLst>
            </a:custGeom>
            <a:solidFill>
              <a:srgbClr val="C8FFE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886330" y="2114550"/>
            <a:ext cx="971550" cy="2286000"/>
            <a:chOff x="2708523" y="1428750"/>
            <a:chExt cx="971550" cy="2286000"/>
          </a:xfrm>
        </p:grpSpPr>
        <p:sp>
          <p:nvSpPr>
            <p:cNvPr id="11" name="Rounded Rectangle 10"/>
            <p:cNvSpPr/>
            <p:nvPr/>
          </p:nvSpPr>
          <p:spPr>
            <a:xfrm>
              <a:off x="2708523" y="1428750"/>
              <a:ext cx="485775" cy="2286000"/>
            </a:xfrm>
            <a:custGeom>
              <a:avLst/>
              <a:gdLst/>
              <a:ahLst/>
              <a:cxnLst/>
              <a:rect l="0" t="0" r="0" b="0"/>
              <a:pathLst>
                <a:path w="485775" h="2286000">
                  <a:moveTo>
                    <a:pt x="0" y="1143000"/>
                  </a:moveTo>
                  <a:cubicBezTo>
                    <a:pt x="0" y="1774261"/>
                    <a:pt x="179108" y="2286000"/>
                    <a:pt x="400050" y="2286000"/>
                  </a:cubicBezTo>
                  <a:cubicBezTo>
                    <a:pt x="429474" y="2286000"/>
                    <a:pt x="458158" y="2276923"/>
                    <a:pt x="485775" y="2259696"/>
                  </a:cubicBezTo>
                  <a:cubicBezTo>
                    <a:pt x="306027" y="2147573"/>
                    <a:pt x="171450" y="1690189"/>
                    <a:pt x="171450" y="1143000"/>
                  </a:cubicBezTo>
                  <a:cubicBezTo>
                    <a:pt x="171450" y="595810"/>
                    <a:pt x="306027" y="138426"/>
                    <a:pt x="485775" y="26303"/>
                  </a:cubicBezTo>
                  <a:cubicBezTo>
                    <a:pt x="458158" y="9076"/>
                    <a:pt x="429474" y="0"/>
                    <a:pt x="400050" y="0"/>
                  </a:cubicBezTo>
                  <a:cubicBezTo>
                    <a:pt x="179108" y="0"/>
                    <a:pt x="0" y="511738"/>
                    <a:pt x="0" y="114300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108573" y="1428750"/>
              <a:ext cx="571500" cy="2286000"/>
            </a:xfrm>
            <a:custGeom>
              <a:avLst/>
              <a:gdLst/>
              <a:ahLst/>
              <a:cxnLst/>
              <a:rect l="0" t="0" r="0" b="0"/>
              <a:pathLst>
                <a:path w="571500" h="2286000">
                  <a:moveTo>
                    <a:pt x="571500" y="1143000"/>
                  </a:moveTo>
                  <a:cubicBezTo>
                    <a:pt x="571500" y="1774261"/>
                    <a:pt x="392391" y="2286000"/>
                    <a:pt x="171450" y="2286000"/>
                  </a:cubicBezTo>
                  <a:lnTo>
                    <a:pt x="0" y="2286000"/>
                  </a:lnTo>
                  <a:cubicBezTo>
                    <a:pt x="29424" y="2286000"/>
                    <a:pt x="58108" y="2276923"/>
                    <a:pt x="85725" y="2259696"/>
                  </a:cubicBezTo>
                  <a:cubicBezTo>
                    <a:pt x="265472" y="2147573"/>
                    <a:pt x="400050" y="1690189"/>
                    <a:pt x="400050" y="1143000"/>
                  </a:cubicBezTo>
                  <a:cubicBezTo>
                    <a:pt x="400050" y="595810"/>
                    <a:pt x="265472" y="138426"/>
                    <a:pt x="85725" y="26303"/>
                  </a:cubicBezTo>
                  <a:cubicBezTo>
                    <a:pt x="58108" y="9076"/>
                    <a:pt x="29424" y="0"/>
                    <a:pt x="0" y="0"/>
                  </a:cubicBezTo>
                  <a:lnTo>
                    <a:pt x="171450" y="0"/>
                  </a:lnTo>
                  <a:cubicBezTo>
                    <a:pt x="392391" y="0"/>
                    <a:pt x="571500" y="511738"/>
                    <a:pt x="571500" y="114300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514605" y="1885950"/>
            <a:ext cx="4114800" cy="2743200"/>
            <a:chOff x="336798" y="1200150"/>
            <a:chExt cx="4114800" cy="2743200"/>
          </a:xfrm>
        </p:grpSpPr>
        <p:sp>
          <p:nvSpPr>
            <p:cNvPr id="14" name="Rounded Rectangle 13"/>
            <p:cNvSpPr/>
            <p:nvPr/>
          </p:nvSpPr>
          <p:spPr>
            <a:xfrm>
              <a:off x="336798" y="1314450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0" y="114300"/>
                  </a:moveTo>
                  <a:lnTo>
                    <a:pt x="0" y="0"/>
                  </a:lnTo>
                  <a:lnTo>
                    <a:pt x="228600" y="0"/>
                  </a:lnTo>
                  <a:lnTo>
                    <a:pt x="228600" y="114300"/>
                  </a:lnTo>
                  <a:cubicBezTo>
                    <a:pt x="228600" y="240553"/>
                    <a:pt x="330946" y="342900"/>
                    <a:pt x="457200" y="342900"/>
                  </a:cubicBezTo>
                  <a:lnTo>
                    <a:pt x="457200" y="228600"/>
                  </a:lnTo>
                  <a:lnTo>
                    <a:pt x="685800" y="457200"/>
                  </a:lnTo>
                  <a:lnTo>
                    <a:pt x="457200" y="685800"/>
                  </a:lnTo>
                  <a:lnTo>
                    <a:pt x="457200" y="571500"/>
                  </a:lnTo>
                  <a:cubicBezTo>
                    <a:pt x="204692" y="571500"/>
                    <a:pt x="0" y="366807"/>
                    <a:pt x="0" y="11430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765798" y="1200150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114300" y="685800"/>
                  </a:moveTo>
                  <a:lnTo>
                    <a:pt x="0" y="685800"/>
                  </a:lnTo>
                  <a:lnTo>
                    <a:pt x="0" y="457200"/>
                  </a:lnTo>
                  <a:lnTo>
                    <a:pt x="114300" y="457200"/>
                  </a:lnTo>
                  <a:cubicBezTo>
                    <a:pt x="240553" y="457200"/>
                    <a:pt x="342900" y="354853"/>
                    <a:pt x="342900" y="228600"/>
                  </a:cubicBezTo>
                  <a:lnTo>
                    <a:pt x="228600" y="228600"/>
                  </a:lnTo>
                  <a:lnTo>
                    <a:pt x="457200" y="0"/>
                  </a:lnTo>
                  <a:lnTo>
                    <a:pt x="685800" y="228600"/>
                  </a:lnTo>
                  <a:lnTo>
                    <a:pt x="571500" y="228600"/>
                  </a:lnTo>
                  <a:cubicBezTo>
                    <a:pt x="571500" y="481107"/>
                    <a:pt x="366807" y="685800"/>
                    <a:pt x="114300" y="68580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36798" y="3143250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0" y="571500"/>
                  </a:moveTo>
                  <a:lnTo>
                    <a:pt x="0" y="685800"/>
                  </a:lnTo>
                  <a:lnTo>
                    <a:pt x="228600" y="685800"/>
                  </a:lnTo>
                  <a:lnTo>
                    <a:pt x="228600" y="571500"/>
                  </a:lnTo>
                  <a:cubicBezTo>
                    <a:pt x="228600" y="445246"/>
                    <a:pt x="330946" y="342900"/>
                    <a:pt x="457200" y="342900"/>
                  </a:cubicBezTo>
                  <a:lnTo>
                    <a:pt x="457200" y="457200"/>
                  </a:lnTo>
                  <a:lnTo>
                    <a:pt x="685800" y="228600"/>
                  </a:lnTo>
                  <a:lnTo>
                    <a:pt x="457200" y="0"/>
                  </a:lnTo>
                  <a:lnTo>
                    <a:pt x="457200" y="114300"/>
                  </a:lnTo>
                  <a:cubicBezTo>
                    <a:pt x="204692" y="114300"/>
                    <a:pt x="0" y="318992"/>
                    <a:pt x="0" y="57150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765798" y="3257550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114300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114300" y="228600"/>
                  </a:lnTo>
                  <a:cubicBezTo>
                    <a:pt x="240553" y="228600"/>
                    <a:pt x="342900" y="330946"/>
                    <a:pt x="342900" y="457200"/>
                  </a:cubicBezTo>
                  <a:lnTo>
                    <a:pt x="228600" y="457200"/>
                  </a:lnTo>
                  <a:lnTo>
                    <a:pt x="457200" y="685800"/>
                  </a:lnTo>
                  <a:lnTo>
                    <a:pt x="685800" y="457200"/>
                  </a:lnTo>
                  <a:lnTo>
                    <a:pt x="571500" y="457200"/>
                  </a:lnTo>
                  <a:cubicBezTo>
                    <a:pt x="571500" y="204692"/>
                    <a:pt x="366807" y="0"/>
                    <a:pt x="114300" y="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2165598" y="3143250"/>
              <a:ext cx="457200" cy="457200"/>
            </a:xfrm>
            <a:custGeom>
              <a:avLst/>
              <a:gdLst/>
              <a:ahLst/>
              <a:cxnLst/>
              <a:rect l="0" t="0" r="0" b="0"/>
              <a:pathLst>
                <a:path w="457200" h="457200">
                  <a:moveTo>
                    <a:pt x="0" y="342900"/>
                  </a:moveTo>
                  <a:lnTo>
                    <a:pt x="228600" y="342900"/>
                  </a:lnTo>
                  <a:lnTo>
                    <a:pt x="228600" y="457200"/>
                  </a:lnTo>
                  <a:lnTo>
                    <a:pt x="457200" y="228600"/>
                  </a:lnTo>
                  <a:lnTo>
                    <a:pt x="228600" y="0"/>
                  </a:lnTo>
                  <a:lnTo>
                    <a:pt x="228600" y="114300"/>
                  </a:lnTo>
                  <a:lnTo>
                    <a:pt x="0" y="114300"/>
                  </a:lnTo>
                  <a:lnTo>
                    <a:pt x="0" y="342900"/>
                  </a:ln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165598" y="1543050"/>
              <a:ext cx="457200" cy="457200"/>
            </a:xfrm>
            <a:custGeom>
              <a:avLst/>
              <a:gdLst/>
              <a:ahLst/>
              <a:cxnLst/>
              <a:rect l="0" t="0" r="0" b="0"/>
              <a:pathLst>
                <a:path w="457200" h="457200">
                  <a:moveTo>
                    <a:pt x="0" y="342900"/>
                  </a:moveTo>
                  <a:lnTo>
                    <a:pt x="228600" y="342900"/>
                  </a:lnTo>
                  <a:lnTo>
                    <a:pt x="228600" y="457200"/>
                  </a:lnTo>
                  <a:lnTo>
                    <a:pt x="457200" y="228600"/>
                  </a:lnTo>
                  <a:lnTo>
                    <a:pt x="228600" y="0"/>
                  </a:lnTo>
                  <a:lnTo>
                    <a:pt x="228600" y="114300"/>
                  </a:lnTo>
                  <a:lnTo>
                    <a:pt x="0" y="114300"/>
                  </a:lnTo>
                  <a:lnTo>
                    <a:pt x="0" y="342900"/>
                  </a:ln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93998" y="1800225"/>
              <a:ext cx="1114425" cy="1543050"/>
            </a:xfrm>
            <a:custGeom>
              <a:avLst/>
              <a:gdLst/>
              <a:ahLst/>
              <a:cxnLst/>
              <a:rect l="0" t="0" r="0" b="0"/>
              <a:pathLst>
                <a:path w="1114425" h="1543050">
                  <a:moveTo>
                    <a:pt x="1113320" y="685809"/>
                  </a:moveTo>
                  <a:cubicBezTo>
                    <a:pt x="1066485" y="686400"/>
                    <a:pt x="1028700" y="724547"/>
                    <a:pt x="1028700" y="771525"/>
                  </a:cubicBezTo>
                  <a:cubicBezTo>
                    <a:pt x="1028700" y="818502"/>
                    <a:pt x="1066485" y="856649"/>
                    <a:pt x="1113320" y="857240"/>
                  </a:cubicBezTo>
                  <a:cubicBezTo>
                    <a:pt x="1114053" y="828941"/>
                    <a:pt x="1114425" y="800357"/>
                    <a:pt x="1114425" y="771525"/>
                  </a:cubicBezTo>
                  <a:cubicBezTo>
                    <a:pt x="1114425" y="742692"/>
                    <a:pt x="1114053" y="714108"/>
                    <a:pt x="1113320" y="685809"/>
                  </a:cubicBezTo>
                  <a:moveTo>
                    <a:pt x="428625" y="171450"/>
                  </a:moveTo>
                  <a:cubicBezTo>
                    <a:pt x="475973" y="171450"/>
                    <a:pt x="514350" y="133073"/>
                    <a:pt x="514350" y="85725"/>
                  </a:cubicBezTo>
                  <a:cubicBezTo>
                    <a:pt x="514350" y="38376"/>
                    <a:pt x="475973" y="0"/>
                    <a:pt x="428625" y="0"/>
                  </a:cubicBezTo>
                  <a:cubicBezTo>
                    <a:pt x="381276" y="0"/>
                    <a:pt x="342900" y="38376"/>
                    <a:pt x="342900" y="85725"/>
                  </a:cubicBezTo>
                  <a:cubicBezTo>
                    <a:pt x="342900" y="133073"/>
                    <a:pt x="381276" y="171450"/>
                    <a:pt x="428625" y="171450"/>
                  </a:cubicBezTo>
                  <a:moveTo>
                    <a:pt x="171450" y="771525"/>
                  </a:moveTo>
                  <a:cubicBezTo>
                    <a:pt x="171450" y="818873"/>
                    <a:pt x="133073" y="857250"/>
                    <a:pt x="85725" y="857250"/>
                  </a:cubicBezTo>
                  <a:cubicBezTo>
                    <a:pt x="38376" y="857250"/>
                    <a:pt x="0" y="818873"/>
                    <a:pt x="0" y="771525"/>
                  </a:cubicBezTo>
                  <a:cubicBezTo>
                    <a:pt x="0" y="724176"/>
                    <a:pt x="38376" y="685800"/>
                    <a:pt x="85725" y="685800"/>
                  </a:cubicBezTo>
                  <a:cubicBezTo>
                    <a:pt x="133073" y="685800"/>
                    <a:pt x="171450" y="724176"/>
                    <a:pt x="171450" y="771525"/>
                  </a:cubicBezTo>
                  <a:moveTo>
                    <a:pt x="428625" y="857250"/>
                  </a:moveTo>
                  <a:cubicBezTo>
                    <a:pt x="475973" y="857250"/>
                    <a:pt x="514350" y="818873"/>
                    <a:pt x="514350" y="771525"/>
                  </a:cubicBezTo>
                  <a:cubicBezTo>
                    <a:pt x="514350" y="724176"/>
                    <a:pt x="475973" y="685800"/>
                    <a:pt x="428625" y="685800"/>
                  </a:cubicBezTo>
                  <a:cubicBezTo>
                    <a:pt x="381276" y="685800"/>
                    <a:pt x="342900" y="724176"/>
                    <a:pt x="342900" y="771525"/>
                  </a:cubicBezTo>
                  <a:cubicBezTo>
                    <a:pt x="342900" y="818873"/>
                    <a:pt x="381276" y="857250"/>
                    <a:pt x="428625" y="857250"/>
                  </a:cubicBezTo>
                  <a:moveTo>
                    <a:pt x="257175" y="1200150"/>
                  </a:moveTo>
                  <a:cubicBezTo>
                    <a:pt x="304523" y="1200150"/>
                    <a:pt x="342900" y="1161773"/>
                    <a:pt x="342900" y="1114425"/>
                  </a:cubicBezTo>
                  <a:cubicBezTo>
                    <a:pt x="342900" y="1067076"/>
                    <a:pt x="304523" y="1028700"/>
                    <a:pt x="257175" y="1028700"/>
                  </a:cubicBezTo>
                  <a:cubicBezTo>
                    <a:pt x="209826" y="1028700"/>
                    <a:pt x="171450" y="1067076"/>
                    <a:pt x="171450" y="1114425"/>
                  </a:cubicBezTo>
                  <a:cubicBezTo>
                    <a:pt x="171450" y="1161773"/>
                    <a:pt x="209826" y="1200150"/>
                    <a:pt x="257175" y="1200150"/>
                  </a:cubicBezTo>
                  <a:moveTo>
                    <a:pt x="600075" y="1200150"/>
                  </a:moveTo>
                  <a:cubicBezTo>
                    <a:pt x="647423" y="1200150"/>
                    <a:pt x="685800" y="1161773"/>
                    <a:pt x="685800" y="1114425"/>
                  </a:cubicBezTo>
                  <a:cubicBezTo>
                    <a:pt x="685800" y="1067076"/>
                    <a:pt x="647423" y="1028700"/>
                    <a:pt x="600075" y="1028700"/>
                  </a:cubicBezTo>
                  <a:cubicBezTo>
                    <a:pt x="552726" y="1028700"/>
                    <a:pt x="514350" y="1067076"/>
                    <a:pt x="514350" y="1114425"/>
                  </a:cubicBezTo>
                  <a:cubicBezTo>
                    <a:pt x="514350" y="1161773"/>
                    <a:pt x="552726" y="1200150"/>
                    <a:pt x="600075" y="1200150"/>
                  </a:cubicBezTo>
                  <a:moveTo>
                    <a:pt x="1028700" y="1114425"/>
                  </a:moveTo>
                  <a:cubicBezTo>
                    <a:pt x="1028700" y="1161773"/>
                    <a:pt x="990323" y="1200150"/>
                    <a:pt x="942975" y="1200150"/>
                  </a:cubicBezTo>
                  <a:cubicBezTo>
                    <a:pt x="895626" y="1200150"/>
                    <a:pt x="857250" y="1161773"/>
                    <a:pt x="857250" y="1114425"/>
                  </a:cubicBezTo>
                  <a:cubicBezTo>
                    <a:pt x="857250" y="1067076"/>
                    <a:pt x="895626" y="1028700"/>
                    <a:pt x="942975" y="1028700"/>
                  </a:cubicBezTo>
                  <a:cubicBezTo>
                    <a:pt x="990323" y="1028700"/>
                    <a:pt x="1028700" y="1067076"/>
                    <a:pt x="1028700" y="1114425"/>
                  </a:cubicBezTo>
                  <a:moveTo>
                    <a:pt x="771525" y="171450"/>
                  </a:moveTo>
                  <a:cubicBezTo>
                    <a:pt x="818873" y="171450"/>
                    <a:pt x="857250" y="133073"/>
                    <a:pt x="857250" y="85725"/>
                  </a:cubicBezTo>
                  <a:cubicBezTo>
                    <a:pt x="857250" y="38376"/>
                    <a:pt x="818873" y="0"/>
                    <a:pt x="771525" y="0"/>
                  </a:cubicBezTo>
                  <a:cubicBezTo>
                    <a:pt x="724176" y="0"/>
                    <a:pt x="685800" y="38376"/>
                    <a:pt x="685800" y="85725"/>
                  </a:cubicBezTo>
                  <a:cubicBezTo>
                    <a:pt x="685800" y="133073"/>
                    <a:pt x="724176" y="171450"/>
                    <a:pt x="771525" y="171450"/>
                  </a:cubicBezTo>
                  <a:moveTo>
                    <a:pt x="514350" y="1457325"/>
                  </a:moveTo>
                  <a:cubicBezTo>
                    <a:pt x="514350" y="1504673"/>
                    <a:pt x="475973" y="1543050"/>
                    <a:pt x="428625" y="1543050"/>
                  </a:cubicBezTo>
                  <a:cubicBezTo>
                    <a:pt x="381276" y="1543050"/>
                    <a:pt x="342900" y="1504673"/>
                    <a:pt x="342900" y="1457325"/>
                  </a:cubicBezTo>
                  <a:cubicBezTo>
                    <a:pt x="342900" y="1409976"/>
                    <a:pt x="381276" y="1371600"/>
                    <a:pt x="428625" y="1371600"/>
                  </a:cubicBezTo>
                  <a:cubicBezTo>
                    <a:pt x="475973" y="1371600"/>
                    <a:pt x="514350" y="1409976"/>
                    <a:pt x="514350" y="1457325"/>
                  </a:cubicBezTo>
                  <a:moveTo>
                    <a:pt x="857250" y="1457325"/>
                  </a:moveTo>
                  <a:cubicBezTo>
                    <a:pt x="857250" y="1504673"/>
                    <a:pt x="818873" y="1543050"/>
                    <a:pt x="771525" y="1543050"/>
                  </a:cubicBezTo>
                  <a:cubicBezTo>
                    <a:pt x="724176" y="1543050"/>
                    <a:pt x="685800" y="1504673"/>
                    <a:pt x="685800" y="1457325"/>
                  </a:cubicBezTo>
                  <a:cubicBezTo>
                    <a:pt x="685800" y="1409976"/>
                    <a:pt x="724176" y="1371600"/>
                    <a:pt x="771525" y="1371600"/>
                  </a:cubicBezTo>
                  <a:cubicBezTo>
                    <a:pt x="818873" y="1371600"/>
                    <a:pt x="857250" y="1409976"/>
                    <a:pt x="857250" y="1457325"/>
                  </a:cubicBezTo>
                  <a:moveTo>
                    <a:pt x="771525" y="857250"/>
                  </a:moveTo>
                  <a:cubicBezTo>
                    <a:pt x="818873" y="857250"/>
                    <a:pt x="857250" y="818873"/>
                    <a:pt x="857250" y="771525"/>
                  </a:cubicBezTo>
                  <a:cubicBezTo>
                    <a:pt x="857250" y="724176"/>
                    <a:pt x="818873" y="685800"/>
                    <a:pt x="771525" y="685800"/>
                  </a:cubicBezTo>
                  <a:cubicBezTo>
                    <a:pt x="724176" y="685800"/>
                    <a:pt x="685800" y="724176"/>
                    <a:pt x="685800" y="771525"/>
                  </a:cubicBezTo>
                  <a:cubicBezTo>
                    <a:pt x="685800" y="818873"/>
                    <a:pt x="724176" y="857250"/>
                    <a:pt x="771525" y="857250"/>
                  </a:cubicBezTo>
                  <a:moveTo>
                    <a:pt x="257175" y="514350"/>
                  </a:moveTo>
                  <a:cubicBezTo>
                    <a:pt x="304523" y="514350"/>
                    <a:pt x="342900" y="475973"/>
                    <a:pt x="342900" y="428625"/>
                  </a:cubicBezTo>
                  <a:cubicBezTo>
                    <a:pt x="342900" y="381276"/>
                    <a:pt x="304523" y="342900"/>
                    <a:pt x="257175" y="342900"/>
                  </a:cubicBezTo>
                  <a:cubicBezTo>
                    <a:pt x="209826" y="342900"/>
                    <a:pt x="171450" y="381276"/>
                    <a:pt x="171450" y="428625"/>
                  </a:cubicBezTo>
                  <a:cubicBezTo>
                    <a:pt x="171450" y="475973"/>
                    <a:pt x="209826" y="514350"/>
                    <a:pt x="257175" y="514350"/>
                  </a:cubicBezTo>
                  <a:moveTo>
                    <a:pt x="685800" y="428625"/>
                  </a:moveTo>
                  <a:cubicBezTo>
                    <a:pt x="685800" y="475973"/>
                    <a:pt x="647423" y="514350"/>
                    <a:pt x="600075" y="514350"/>
                  </a:cubicBezTo>
                  <a:cubicBezTo>
                    <a:pt x="552726" y="514350"/>
                    <a:pt x="514350" y="475973"/>
                    <a:pt x="514350" y="428625"/>
                  </a:cubicBezTo>
                  <a:cubicBezTo>
                    <a:pt x="514350" y="381276"/>
                    <a:pt x="552726" y="342900"/>
                    <a:pt x="600075" y="342900"/>
                  </a:cubicBezTo>
                  <a:cubicBezTo>
                    <a:pt x="647423" y="342900"/>
                    <a:pt x="685800" y="381276"/>
                    <a:pt x="685800" y="428625"/>
                  </a:cubicBezTo>
                  <a:moveTo>
                    <a:pt x="942975" y="514350"/>
                  </a:moveTo>
                  <a:cubicBezTo>
                    <a:pt x="990323" y="514350"/>
                    <a:pt x="1028700" y="475973"/>
                    <a:pt x="1028700" y="428625"/>
                  </a:cubicBezTo>
                  <a:cubicBezTo>
                    <a:pt x="1028700" y="381276"/>
                    <a:pt x="990323" y="342900"/>
                    <a:pt x="942975" y="342900"/>
                  </a:cubicBezTo>
                  <a:cubicBezTo>
                    <a:pt x="895626" y="342900"/>
                    <a:pt x="857250" y="381276"/>
                    <a:pt x="857250" y="428625"/>
                  </a:cubicBezTo>
                  <a:cubicBezTo>
                    <a:pt x="857250" y="475973"/>
                    <a:pt x="895626" y="514350"/>
                    <a:pt x="942975" y="51435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51098" y="2143125"/>
              <a:ext cx="342900" cy="857250"/>
            </a:xfrm>
            <a:custGeom>
              <a:avLst/>
              <a:gdLst/>
              <a:ahLst/>
              <a:cxnLst/>
              <a:rect l="0" t="0" r="0" b="0"/>
              <a:pathLst>
                <a:path w="342900" h="857250">
                  <a:moveTo>
                    <a:pt x="171450" y="428625"/>
                  </a:moveTo>
                  <a:cubicBezTo>
                    <a:pt x="171450" y="475973"/>
                    <a:pt x="133073" y="514350"/>
                    <a:pt x="85725" y="514350"/>
                  </a:cubicBezTo>
                  <a:cubicBezTo>
                    <a:pt x="38376" y="514350"/>
                    <a:pt x="0" y="475973"/>
                    <a:pt x="0" y="428625"/>
                  </a:cubicBezTo>
                  <a:cubicBezTo>
                    <a:pt x="0" y="381276"/>
                    <a:pt x="38376" y="342900"/>
                    <a:pt x="85725" y="342900"/>
                  </a:cubicBezTo>
                  <a:cubicBezTo>
                    <a:pt x="133073" y="342900"/>
                    <a:pt x="171450" y="381276"/>
                    <a:pt x="171450" y="428625"/>
                  </a:cubicBezTo>
                  <a:moveTo>
                    <a:pt x="257175" y="857250"/>
                  </a:moveTo>
                  <a:cubicBezTo>
                    <a:pt x="304523" y="857250"/>
                    <a:pt x="342900" y="818873"/>
                    <a:pt x="342900" y="771525"/>
                  </a:cubicBezTo>
                  <a:cubicBezTo>
                    <a:pt x="342900" y="724176"/>
                    <a:pt x="304523" y="685800"/>
                    <a:pt x="257175" y="685800"/>
                  </a:cubicBezTo>
                  <a:cubicBezTo>
                    <a:pt x="209826" y="685800"/>
                    <a:pt x="171450" y="724176"/>
                    <a:pt x="171450" y="771525"/>
                  </a:cubicBezTo>
                  <a:cubicBezTo>
                    <a:pt x="171450" y="818873"/>
                    <a:pt x="209826" y="857250"/>
                    <a:pt x="257175" y="857250"/>
                  </a:cubicBezTo>
                  <a:moveTo>
                    <a:pt x="257175" y="171450"/>
                  </a:moveTo>
                  <a:cubicBezTo>
                    <a:pt x="304523" y="171450"/>
                    <a:pt x="342900" y="133073"/>
                    <a:pt x="342900" y="85725"/>
                  </a:cubicBezTo>
                  <a:cubicBezTo>
                    <a:pt x="342900" y="38376"/>
                    <a:pt x="304523" y="0"/>
                    <a:pt x="257175" y="0"/>
                  </a:cubicBezTo>
                  <a:cubicBezTo>
                    <a:pt x="209826" y="0"/>
                    <a:pt x="171450" y="38376"/>
                    <a:pt x="171450" y="85725"/>
                  </a:cubicBezTo>
                  <a:cubicBezTo>
                    <a:pt x="171450" y="133073"/>
                    <a:pt x="209826" y="171450"/>
                    <a:pt x="257175" y="17145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2165598" y="1800225"/>
              <a:ext cx="1332804" cy="1543050"/>
            </a:xfrm>
            <a:custGeom>
              <a:avLst/>
              <a:gdLst/>
              <a:ahLst/>
              <a:cxnLst/>
              <a:rect l="0" t="0" r="0" b="0"/>
              <a:pathLst>
                <a:path w="1332804" h="1543050">
                  <a:moveTo>
                    <a:pt x="1314621" y="347719"/>
                  </a:moveTo>
                  <a:cubicBezTo>
                    <a:pt x="1281236" y="359435"/>
                    <a:pt x="1257300" y="391239"/>
                    <a:pt x="1257300" y="428625"/>
                  </a:cubicBezTo>
                  <a:cubicBezTo>
                    <a:pt x="1257300" y="472516"/>
                    <a:pt x="1290275" y="508701"/>
                    <a:pt x="1332804" y="513749"/>
                  </a:cubicBezTo>
                  <a:cubicBezTo>
                    <a:pt x="1328204" y="456647"/>
                    <a:pt x="1322098" y="401193"/>
                    <a:pt x="1314621" y="347719"/>
                  </a:cubicBezTo>
                  <a:moveTo>
                    <a:pt x="1332804" y="1029300"/>
                  </a:moveTo>
                  <a:cubicBezTo>
                    <a:pt x="1290275" y="1034348"/>
                    <a:pt x="1257300" y="1070533"/>
                    <a:pt x="1257300" y="1114425"/>
                  </a:cubicBezTo>
                  <a:cubicBezTo>
                    <a:pt x="1257300" y="1151820"/>
                    <a:pt x="1281236" y="1183614"/>
                    <a:pt x="1314621" y="1195330"/>
                  </a:cubicBezTo>
                  <a:cubicBezTo>
                    <a:pt x="1322098" y="1141866"/>
                    <a:pt x="1328204" y="1086402"/>
                    <a:pt x="1332804" y="1029300"/>
                  </a:cubicBezTo>
                  <a:moveTo>
                    <a:pt x="1028700" y="171450"/>
                  </a:moveTo>
                  <a:cubicBezTo>
                    <a:pt x="1076048" y="171450"/>
                    <a:pt x="1114425" y="133073"/>
                    <a:pt x="1114425" y="85725"/>
                  </a:cubicBezTo>
                  <a:cubicBezTo>
                    <a:pt x="1114425" y="38376"/>
                    <a:pt x="1076048" y="0"/>
                    <a:pt x="1028700" y="0"/>
                  </a:cubicBezTo>
                  <a:cubicBezTo>
                    <a:pt x="981351" y="0"/>
                    <a:pt x="942975" y="38376"/>
                    <a:pt x="942975" y="85725"/>
                  </a:cubicBezTo>
                  <a:cubicBezTo>
                    <a:pt x="942975" y="133073"/>
                    <a:pt x="981351" y="171450"/>
                    <a:pt x="1028700" y="171450"/>
                  </a:cubicBezTo>
                  <a:moveTo>
                    <a:pt x="85725" y="1200150"/>
                  </a:moveTo>
                  <a:cubicBezTo>
                    <a:pt x="133073" y="1200150"/>
                    <a:pt x="171450" y="1161773"/>
                    <a:pt x="171450" y="1114425"/>
                  </a:cubicBezTo>
                  <a:cubicBezTo>
                    <a:pt x="171450" y="1067076"/>
                    <a:pt x="133073" y="1028700"/>
                    <a:pt x="85725" y="1028700"/>
                  </a:cubicBezTo>
                  <a:cubicBezTo>
                    <a:pt x="38376" y="1028700"/>
                    <a:pt x="0" y="1067076"/>
                    <a:pt x="0" y="1114425"/>
                  </a:cubicBezTo>
                  <a:cubicBezTo>
                    <a:pt x="0" y="1161773"/>
                    <a:pt x="38376" y="1200150"/>
                    <a:pt x="85725" y="1200150"/>
                  </a:cubicBezTo>
                  <a:moveTo>
                    <a:pt x="714375" y="1200150"/>
                  </a:moveTo>
                  <a:cubicBezTo>
                    <a:pt x="761723" y="1200150"/>
                    <a:pt x="800100" y="1161773"/>
                    <a:pt x="800100" y="1114425"/>
                  </a:cubicBezTo>
                  <a:cubicBezTo>
                    <a:pt x="800100" y="1067076"/>
                    <a:pt x="761723" y="1028700"/>
                    <a:pt x="714375" y="1028700"/>
                  </a:cubicBezTo>
                  <a:cubicBezTo>
                    <a:pt x="667026" y="1028700"/>
                    <a:pt x="628650" y="1067076"/>
                    <a:pt x="628650" y="1114425"/>
                  </a:cubicBezTo>
                  <a:cubicBezTo>
                    <a:pt x="628650" y="1161773"/>
                    <a:pt x="667026" y="1200150"/>
                    <a:pt x="714375" y="1200150"/>
                  </a:cubicBezTo>
                  <a:moveTo>
                    <a:pt x="1114425" y="1457325"/>
                  </a:moveTo>
                  <a:cubicBezTo>
                    <a:pt x="1114425" y="1504673"/>
                    <a:pt x="1076048" y="1543050"/>
                    <a:pt x="1028700" y="1543050"/>
                  </a:cubicBezTo>
                  <a:cubicBezTo>
                    <a:pt x="981351" y="1543050"/>
                    <a:pt x="942975" y="1504673"/>
                    <a:pt x="942975" y="1457325"/>
                  </a:cubicBezTo>
                  <a:cubicBezTo>
                    <a:pt x="942975" y="1409976"/>
                    <a:pt x="981351" y="1371600"/>
                    <a:pt x="1028700" y="1371600"/>
                  </a:cubicBezTo>
                  <a:cubicBezTo>
                    <a:pt x="1076048" y="1371600"/>
                    <a:pt x="1114425" y="1409976"/>
                    <a:pt x="1114425" y="1457325"/>
                  </a:cubicBezTo>
                  <a:moveTo>
                    <a:pt x="1028700" y="857250"/>
                  </a:moveTo>
                  <a:cubicBezTo>
                    <a:pt x="1076048" y="857250"/>
                    <a:pt x="1114425" y="818873"/>
                    <a:pt x="1114425" y="771525"/>
                  </a:cubicBezTo>
                  <a:cubicBezTo>
                    <a:pt x="1114425" y="724176"/>
                    <a:pt x="1076048" y="685800"/>
                    <a:pt x="1028700" y="685800"/>
                  </a:cubicBezTo>
                  <a:cubicBezTo>
                    <a:pt x="981351" y="685800"/>
                    <a:pt x="942975" y="724176"/>
                    <a:pt x="942975" y="771525"/>
                  </a:cubicBezTo>
                  <a:cubicBezTo>
                    <a:pt x="942975" y="818873"/>
                    <a:pt x="981351" y="857250"/>
                    <a:pt x="1028700" y="857250"/>
                  </a:cubicBezTo>
                  <a:moveTo>
                    <a:pt x="314325" y="771525"/>
                  </a:moveTo>
                  <a:cubicBezTo>
                    <a:pt x="314325" y="818873"/>
                    <a:pt x="352701" y="857250"/>
                    <a:pt x="400050" y="857250"/>
                  </a:cubicBezTo>
                  <a:cubicBezTo>
                    <a:pt x="447398" y="857250"/>
                    <a:pt x="485775" y="818873"/>
                    <a:pt x="485775" y="771525"/>
                  </a:cubicBezTo>
                  <a:cubicBezTo>
                    <a:pt x="485775" y="724176"/>
                    <a:pt x="447398" y="685800"/>
                    <a:pt x="400050" y="685800"/>
                  </a:cubicBezTo>
                  <a:cubicBezTo>
                    <a:pt x="352701" y="685800"/>
                    <a:pt x="314325" y="724176"/>
                    <a:pt x="314325" y="771525"/>
                  </a:cubicBezTo>
                  <a:moveTo>
                    <a:pt x="714375" y="514350"/>
                  </a:moveTo>
                  <a:cubicBezTo>
                    <a:pt x="761723" y="514350"/>
                    <a:pt x="800100" y="475973"/>
                    <a:pt x="800100" y="428625"/>
                  </a:cubicBezTo>
                  <a:cubicBezTo>
                    <a:pt x="800100" y="381276"/>
                    <a:pt x="761723" y="342900"/>
                    <a:pt x="714375" y="342900"/>
                  </a:cubicBezTo>
                  <a:cubicBezTo>
                    <a:pt x="667026" y="342900"/>
                    <a:pt x="628650" y="381276"/>
                    <a:pt x="628650" y="428625"/>
                  </a:cubicBezTo>
                  <a:cubicBezTo>
                    <a:pt x="628650" y="475973"/>
                    <a:pt x="667026" y="514350"/>
                    <a:pt x="714375" y="514350"/>
                  </a:cubicBezTo>
                  <a:moveTo>
                    <a:pt x="171450" y="428625"/>
                  </a:moveTo>
                  <a:cubicBezTo>
                    <a:pt x="171450" y="475973"/>
                    <a:pt x="133073" y="514350"/>
                    <a:pt x="85725" y="514350"/>
                  </a:cubicBezTo>
                  <a:cubicBezTo>
                    <a:pt x="38376" y="514350"/>
                    <a:pt x="0" y="475973"/>
                    <a:pt x="0" y="428625"/>
                  </a:cubicBezTo>
                  <a:cubicBezTo>
                    <a:pt x="0" y="381276"/>
                    <a:pt x="38376" y="342900"/>
                    <a:pt x="85725" y="342900"/>
                  </a:cubicBezTo>
                  <a:cubicBezTo>
                    <a:pt x="133073" y="342900"/>
                    <a:pt x="171450" y="381276"/>
                    <a:pt x="171450" y="428625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3765798" y="2143125"/>
              <a:ext cx="485775" cy="857250"/>
            </a:xfrm>
            <a:custGeom>
              <a:avLst/>
              <a:gdLst/>
              <a:ahLst/>
              <a:cxnLst/>
              <a:rect l="0" t="0" r="0" b="0"/>
              <a:pathLst>
                <a:path w="485775" h="857250">
                  <a:moveTo>
                    <a:pt x="400050" y="857250"/>
                  </a:moveTo>
                  <a:cubicBezTo>
                    <a:pt x="447398" y="857250"/>
                    <a:pt x="485775" y="818873"/>
                    <a:pt x="485775" y="771525"/>
                  </a:cubicBezTo>
                  <a:cubicBezTo>
                    <a:pt x="485775" y="724176"/>
                    <a:pt x="447398" y="685800"/>
                    <a:pt x="400050" y="685800"/>
                  </a:cubicBezTo>
                  <a:cubicBezTo>
                    <a:pt x="352701" y="685800"/>
                    <a:pt x="314325" y="724176"/>
                    <a:pt x="314325" y="771525"/>
                  </a:cubicBezTo>
                  <a:cubicBezTo>
                    <a:pt x="314325" y="818873"/>
                    <a:pt x="352701" y="857250"/>
                    <a:pt x="400050" y="857250"/>
                  </a:cubicBezTo>
                  <a:moveTo>
                    <a:pt x="0" y="428625"/>
                  </a:moveTo>
                  <a:cubicBezTo>
                    <a:pt x="0" y="475973"/>
                    <a:pt x="38376" y="514350"/>
                    <a:pt x="85725" y="514350"/>
                  </a:cubicBezTo>
                  <a:cubicBezTo>
                    <a:pt x="133073" y="514350"/>
                    <a:pt x="171450" y="475973"/>
                    <a:pt x="171450" y="428625"/>
                  </a:cubicBezTo>
                  <a:cubicBezTo>
                    <a:pt x="171450" y="381276"/>
                    <a:pt x="133073" y="342900"/>
                    <a:pt x="85725" y="342900"/>
                  </a:cubicBezTo>
                  <a:cubicBezTo>
                    <a:pt x="38376" y="342900"/>
                    <a:pt x="0" y="381276"/>
                    <a:pt x="0" y="428625"/>
                  </a:cubicBezTo>
                  <a:moveTo>
                    <a:pt x="400050" y="171450"/>
                  </a:moveTo>
                  <a:cubicBezTo>
                    <a:pt x="447398" y="171450"/>
                    <a:pt x="485775" y="133073"/>
                    <a:pt x="485775" y="85725"/>
                  </a:cubicBezTo>
                  <a:cubicBezTo>
                    <a:pt x="485775" y="38376"/>
                    <a:pt x="447398" y="0"/>
                    <a:pt x="400050" y="0"/>
                  </a:cubicBezTo>
                  <a:cubicBezTo>
                    <a:pt x="352701" y="0"/>
                    <a:pt x="314325" y="38376"/>
                    <a:pt x="314325" y="85725"/>
                  </a:cubicBezTo>
                  <a:cubicBezTo>
                    <a:pt x="314325" y="133073"/>
                    <a:pt x="352701" y="171450"/>
                    <a:pt x="400050" y="171450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514605" y="1885949"/>
            <a:ext cx="4114800" cy="2743199"/>
            <a:chOff x="336798" y="1200149"/>
            <a:chExt cx="4114800" cy="2743199"/>
          </a:xfrm>
        </p:grpSpPr>
        <p:sp>
          <p:nvSpPr>
            <p:cNvPr id="25" name="Rounded Rectangle 24"/>
            <p:cNvSpPr/>
            <p:nvPr/>
          </p:nvSpPr>
          <p:spPr>
            <a:xfrm>
              <a:off x="336798" y="1314450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0" y="114300"/>
                  </a:moveTo>
                  <a:lnTo>
                    <a:pt x="0" y="0"/>
                  </a:lnTo>
                  <a:lnTo>
                    <a:pt x="228600" y="0"/>
                  </a:lnTo>
                  <a:lnTo>
                    <a:pt x="228600" y="114300"/>
                  </a:lnTo>
                  <a:cubicBezTo>
                    <a:pt x="228600" y="240551"/>
                    <a:pt x="330948" y="342900"/>
                    <a:pt x="457200" y="342900"/>
                  </a:cubicBezTo>
                  <a:lnTo>
                    <a:pt x="457200" y="228600"/>
                  </a:lnTo>
                  <a:lnTo>
                    <a:pt x="685800" y="457200"/>
                  </a:lnTo>
                  <a:lnTo>
                    <a:pt x="457200" y="685800"/>
                  </a:lnTo>
                  <a:lnTo>
                    <a:pt x="457200" y="571500"/>
                  </a:lnTo>
                  <a:cubicBezTo>
                    <a:pt x="204695" y="571500"/>
                    <a:pt x="0" y="366804"/>
                    <a:pt x="0" y="11430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3765798" y="1200149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114300" y="685800"/>
                  </a:moveTo>
                  <a:lnTo>
                    <a:pt x="0" y="685800"/>
                  </a:lnTo>
                  <a:lnTo>
                    <a:pt x="0" y="457200"/>
                  </a:lnTo>
                  <a:lnTo>
                    <a:pt x="114300" y="457200"/>
                  </a:lnTo>
                  <a:cubicBezTo>
                    <a:pt x="240551" y="457200"/>
                    <a:pt x="342900" y="354851"/>
                    <a:pt x="342900" y="228600"/>
                  </a:cubicBezTo>
                  <a:lnTo>
                    <a:pt x="228600" y="228600"/>
                  </a:lnTo>
                  <a:lnTo>
                    <a:pt x="457200" y="0"/>
                  </a:lnTo>
                  <a:lnTo>
                    <a:pt x="685800" y="228600"/>
                  </a:lnTo>
                  <a:lnTo>
                    <a:pt x="571500" y="228600"/>
                  </a:lnTo>
                  <a:cubicBezTo>
                    <a:pt x="571500" y="481104"/>
                    <a:pt x="366804" y="685800"/>
                    <a:pt x="114300" y="68580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36798" y="3143249"/>
              <a:ext cx="685800" cy="685799"/>
            </a:xfrm>
            <a:custGeom>
              <a:avLst/>
              <a:gdLst/>
              <a:ahLst/>
              <a:cxnLst/>
              <a:rect l="0" t="0" r="0" b="0"/>
              <a:pathLst>
                <a:path w="685800" h="685799">
                  <a:moveTo>
                    <a:pt x="0" y="571499"/>
                  </a:moveTo>
                  <a:lnTo>
                    <a:pt x="0" y="685799"/>
                  </a:lnTo>
                  <a:lnTo>
                    <a:pt x="228600" y="685799"/>
                  </a:lnTo>
                  <a:lnTo>
                    <a:pt x="228600" y="571499"/>
                  </a:lnTo>
                  <a:cubicBezTo>
                    <a:pt x="228600" y="445248"/>
                    <a:pt x="330948" y="342900"/>
                    <a:pt x="457200" y="342900"/>
                  </a:cubicBezTo>
                  <a:lnTo>
                    <a:pt x="457200" y="457199"/>
                  </a:lnTo>
                  <a:lnTo>
                    <a:pt x="685800" y="228600"/>
                  </a:lnTo>
                  <a:lnTo>
                    <a:pt x="457200" y="0"/>
                  </a:lnTo>
                  <a:lnTo>
                    <a:pt x="457200" y="114300"/>
                  </a:lnTo>
                  <a:cubicBezTo>
                    <a:pt x="204695" y="114300"/>
                    <a:pt x="0" y="318995"/>
                    <a:pt x="0" y="571499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765798" y="3257549"/>
              <a:ext cx="685800" cy="685799"/>
            </a:xfrm>
            <a:custGeom>
              <a:avLst/>
              <a:gdLst/>
              <a:ahLst/>
              <a:cxnLst/>
              <a:rect l="0" t="0" r="0" b="0"/>
              <a:pathLst>
                <a:path w="685800" h="685799">
                  <a:moveTo>
                    <a:pt x="114300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114300" y="228600"/>
                  </a:lnTo>
                  <a:cubicBezTo>
                    <a:pt x="240551" y="228600"/>
                    <a:pt x="342900" y="330948"/>
                    <a:pt x="342900" y="457199"/>
                  </a:cubicBezTo>
                  <a:lnTo>
                    <a:pt x="228600" y="457199"/>
                  </a:lnTo>
                  <a:lnTo>
                    <a:pt x="457200" y="685799"/>
                  </a:lnTo>
                  <a:lnTo>
                    <a:pt x="685800" y="457199"/>
                  </a:lnTo>
                  <a:lnTo>
                    <a:pt x="571500" y="457199"/>
                  </a:lnTo>
                  <a:cubicBezTo>
                    <a:pt x="571500" y="204695"/>
                    <a:pt x="366804" y="0"/>
                    <a:pt x="114300" y="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165598" y="3143250"/>
              <a:ext cx="457200" cy="457200"/>
            </a:xfrm>
            <a:custGeom>
              <a:avLst/>
              <a:gdLst/>
              <a:ahLst/>
              <a:cxnLst/>
              <a:rect l="0" t="0" r="0" b="0"/>
              <a:pathLst>
                <a:path w="457200" h="457200">
                  <a:moveTo>
                    <a:pt x="0" y="342900"/>
                  </a:moveTo>
                  <a:lnTo>
                    <a:pt x="228600" y="342900"/>
                  </a:lnTo>
                  <a:lnTo>
                    <a:pt x="228600" y="457200"/>
                  </a:lnTo>
                  <a:lnTo>
                    <a:pt x="457200" y="228600"/>
                  </a:lnTo>
                  <a:lnTo>
                    <a:pt x="228600" y="0"/>
                  </a:lnTo>
                  <a:lnTo>
                    <a:pt x="228600" y="114300"/>
                  </a:lnTo>
                  <a:lnTo>
                    <a:pt x="0" y="114300"/>
                  </a:lnTo>
                  <a:lnTo>
                    <a:pt x="0" y="342900"/>
                  </a:ln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165598" y="1543050"/>
              <a:ext cx="457200" cy="457200"/>
            </a:xfrm>
            <a:custGeom>
              <a:avLst/>
              <a:gdLst/>
              <a:ahLst/>
              <a:cxnLst/>
              <a:rect l="0" t="0" r="0" b="0"/>
              <a:pathLst>
                <a:path w="457200" h="457200">
                  <a:moveTo>
                    <a:pt x="0" y="342900"/>
                  </a:moveTo>
                  <a:lnTo>
                    <a:pt x="228600" y="342900"/>
                  </a:lnTo>
                  <a:lnTo>
                    <a:pt x="228600" y="457200"/>
                  </a:lnTo>
                  <a:lnTo>
                    <a:pt x="457200" y="228600"/>
                  </a:lnTo>
                  <a:lnTo>
                    <a:pt x="228600" y="0"/>
                  </a:lnTo>
                  <a:lnTo>
                    <a:pt x="228600" y="114300"/>
                  </a:lnTo>
                  <a:lnTo>
                    <a:pt x="0" y="114300"/>
                  </a:lnTo>
                  <a:lnTo>
                    <a:pt x="0" y="342900"/>
                  </a:ln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793998" y="1800225"/>
              <a:ext cx="1114425" cy="1543050"/>
            </a:xfrm>
            <a:custGeom>
              <a:avLst/>
              <a:gdLst/>
              <a:ahLst/>
              <a:cxnLst/>
              <a:rect l="0" t="0" r="0" b="0"/>
              <a:pathLst>
                <a:path w="1114425" h="1543050">
                  <a:moveTo>
                    <a:pt x="1113317" y="685806"/>
                  </a:moveTo>
                  <a:cubicBezTo>
                    <a:pt x="1066482" y="686400"/>
                    <a:pt x="1028700" y="724550"/>
                    <a:pt x="1028700" y="771525"/>
                  </a:cubicBezTo>
                  <a:cubicBezTo>
                    <a:pt x="1028700" y="818499"/>
                    <a:pt x="1066482" y="856649"/>
                    <a:pt x="1113317" y="857243"/>
                  </a:cubicBezTo>
                  <a:cubicBezTo>
                    <a:pt x="1114051" y="828944"/>
                    <a:pt x="1114425" y="800359"/>
                    <a:pt x="1114425" y="771525"/>
                  </a:cubicBezTo>
                  <a:cubicBezTo>
                    <a:pt x="1114425" y="742690"/>
                    <a:pt x="1114051" y="714105"/>
                    <a:pt x="1113317" y="685806"/>
                  </a:cubicBezTo>
                  <a:close/>
                  <a:moveTo>
                    <a:pt x="428625" y="171450"/>
                  </a:moveTo>
                  <a:cubicBezTo>
                    <a:pt x="475969" y="171450"/>
                    <a:pt x="514350" y="133069"/>
                    <a:pt x="514350" y="85725"/>
                  </a:cubicBezTo>
                  <a:cubicBezTo>
                    <a:pt x="514350" y="38380"/>
                    <a:pt x="475969" y="0"/>
                    <a:pt x="428625" y="0"/>
                  </a:cubicBezTo>
                  <a:cubicBezTo>
                    <a:pt x="381280" y="0"/>
                    <a:pt x="342900" y="38380"/>
                    <a:pt x="342900" y="85725"/>
                  </a:cubicBezTo>
                  <a:cubicBezTo>
                    <a:pt x="342900" y="133069"/>
                    <a:pt x="381280" y="171450"/>
                    <a:pt x="428625" y="171450"/>
                  </a:cubicBezTo>
                  <a:close/>
                  <a:moveTo>
                    <a:pt x="171450" y="771525"/>
                  </a:moveTo>
                  <a:cubicBezTo>
                    <a:pt x="171450" y="818869"/>
                    <a:pt x="133069" y="857250"/>
                    <a:pt x="85725" y="857250"/>
                  </a:cubicBezTo>
                  <a:cubicBezTo>
                    <a:pt x="38380" y="857250"/>
                    <a:pt x="0" y="818869"/>
                    <a:pt x="0" y="771525"/>
                  </a:cubicBezTo>
                  <a:cubicBezTo>
                    <a:pt x="0" y="724180"/>
                    <a:pt x="38380" y="685800"/>
                    <a:pt x="85725" y="685800"/>
                  </a:cubicBezTo>
                  <a:cubicBezTo>
                    <a:pt x="133069" y="685800"/>
                    <a:pt x="171450" y="724180"/>
                    <a:pt x="171450" y="771525"/>
                  </a:cubicBezTo>
                  <a:close/>
                  <a:moveTo>
                    <a:pt x="428625" y="857250"/>
                  </a:moveTo>
                  <a:cubicBezTo>
                    <a:pt x="475969" y="857250"/>
                    <a:pt x="514350" y="818869"/>
                    <a:pt x="514350" y="771525"/>
                  </a:cubicBezTo>
                  <a:cubicBezTo>
                    <a:pt x="514350" y="724180"/>
                    <a:pt x="475969" y="685800"/>
                    <a:pt x="428625" y="685800"/>
                  </a:cubicBezTo>
                  <a:cubicBezTo>
                    <a:pt x="381280" y="685800"/>
                    <a:pt x="342900" y="724180"/>
                    <a:pt x="342900" y="771525"/>
                  </a:cubicBezTo>
                  <a:cubicBezTo>
                    <a:pt x="342900" y="818869"/>
                    <a:pt x="381280" y="857250"/>
                    <a:pt x="428625" y="857250"/>
                  </a:cubicBezTo>
                  <a:close/>
                  <a:moveTo>
                    <a:pt x="257175" y="1200150"/>
                  </a:moveTo>
                  <a:cubicBezTo>
                    <a:pt x="304519" y="1200150"/>
                    <a:pt x="342900" y="1161769"/>
                    <a:pt x="342900" y="1114425"/>
                  </a:cubicBezTo>
                  <a:cubicBezTo>
                    <a:pt x="342900" y="1067080"/>
                    <a:pt x="304519" y="1028700"/>
                    <a:pt x="257175" y="1028700"/>
                  </a:cubicBezTo>
                  <a:cubicBezTo>
                    <a:pt x="209830" y="1028700"/>
                    <a:pt x="171450" y="1067080"/>
                    <a:pt x="171450" y="1114425"/>
                  </a:cubicBezTo>
                  <a:cubicBezTo>
                    <a:pt x="171450" y="1161769"/>
                    <a:pt x="209830" y="1200150"/>
                    <a:pt x="257175" y="1200150"/>
                  </a:cubicBezTo>
                  <a:close/>
                  <a:moveTo>
                    <a:pt x="600075" y="1200150"/>
                  </a:moveTo>
                  <a:cubicBezTo>
                    <a:pt x="647419" y="1200150"/>
                    <a:pt x="685800" y="1161769"/>
                    <a:pt x="685800" y="1114425"/>
                  </a:cubicBezTo>
                  <a:cubicBezTo>
                    <a:pt x="685800" y="1067080"/>
                    <a:pt x="647419" y="1028700"/>
                    <a:pt x="600075" y="1028700"/>
                  </a:cubicBezTo>
                  <a:cubicBezTo>
                    <a:pt x="552730" y="1028700"/>
                    <a:pt x="514350" y="1067080"/>
                    <a:pt x="514350" y="1114425"/>
                  </a:cubicBezTo>
                  <a:cubicBezTo>
                    <a:pt x="514350" y="1161769"/>
                    <a:pt x="552730" y="1200150"/>
                    <a:pt x="600075" y="1200150"/>
                  </a:cubicBezTo>
                  <a:close/>
                  <a:moveTo>
                    <a:pt x="1028700" y="1114425"/>
                  </a:moveTo>
                  <a:cubicBezTo>
                    <a:pt x="1028700" y="1161769"/>
                    <a:pt x="990319" y="1200150"/>
                    <a:pt x="942975" y="1200150"/>
                  </a:cubicBezTo>
                  <a:cubicBezTo>
                    <a:pt x="895630" y="1200150"/>
                    <a:pt x="857250" y="1161769"/>
                    <a:pt x="857250" y="1114425"/>
                  </a:cubicBezTo>
                  <a:cubicBezTo>
                    <a:pt x="857250" y="1067080"/>
                    <a:pt x="895630" y="1028700"/>
                    <a:pt x="942975" y="1028700"/>
                  </a:cubicBezTo>
                  <a:cubicBezTo>
                    <a:pt x="990319" y="1028700"/>
                    <a:pt x="1028700" y="1067080"/>
                    <a:pt x="1028700" y="1114425"/>
                  </a:cubicBezTo>
                  <a:close/>
                  <a:moveTo>
                    <a:pt x="771525" y="171450"/>
                  </a:moveTo>
                  <a:cubicBezTo>
                    <a:pt x="818869" y="171450"/>
                    <a:pt x="857250" y="133069"/>
                    <a:pt x="857250" y="85725"/>
                  </a:cubicBezTo>
                  <a:cubicBezTo>
                    <a:pt x="857250" y="38380"/>
                    <a:pt x="818869" y="0"/>
                    <a:pt x="771525" y="0"/>
                  </a:cubicBezTo>
                  <a:cubicBezTo>
                    <a:pt x="724180" y="0"/>
                    <a:pt x="685800" y="38380"/>
                    <a:pt x="685800" y="85725"/>
                  </a:cubicBezTo>
                  <a:cubicBezTo>
                    <a:pt x="685800" y="133069"/>
                    <a:pt x="724180" y="171450"/>
                    <a:pt x="771525" y="171450"/>
                  </a:cubicBezTo>
                  <a:close/>
                  <a:moveTo>
                    <a:pt x="514350" y="1457325"/>
                  </a:moveTo>
                  <a:cubicBezTo>
                    <a:pt x="514350" y="1504669"/>
                    <a:pt x="475969" y="1543050"/>
                    <a:pt x="428625" y="1543050"/>
                  </a:cubicBezTo>
                  <a:cubicBezTo>
                    <a:pt x="381280" y="1543050"/>
                    <a:pt x="342900" y="1504669"/>
                    <a:pt x="342900" y="1457325"/>
                  </a:cubicBezTo>
                  <a:cubicBezTo>
                    <a:pt x="342900" y="1409980"/>
                    <a:pt x="381280" y="1371600"/>
                    <a:pt x="428625" y="1371600"/>
                  </a:cubicBezTo>
                  <a:cubicBezTo>
                    <a:pt x="475969" y="1371600"/>
                    <a:pt x="514350" y="1409980"/>
                    <a:pt x="514350" y="1457325"/>
                  </a:cubicBezTo>
                  <a:close/>
                  <a:moveTo>
                    <a:pt x="857250" y="1457325"/>
                  </a:moveTo>
                  <a:cubicBezTo>
                    <a:pt x="857250" y="1504669"/>
                    <a:pt x="818869" y="1543050"/>
                    <a:pt x="771525" y="1543050"/>
                  </a:cubicBezTo>
                  <a:cubicBezTo>
                    <a:pt x="724180" y="1543050"/>
                    <a:pt x="685800" y="1504669"/>
                    <a:pt x="685800" y="1457325"/>
                  </a:cubicBezTo>
                  <a:cubicBezTo>
                    <a:pt x="685800" y="1409980"/>
                    <a:pt x="724180" y="1371600"/>
                    <a:pt x="771525" y="1371600"/>
                  </a:cubicBezTo>
                  <a:cubicBezTo>
                    <a:pt x="818869" y="1371600"/>
                    <a:pt x="857250" y="1409980"/>
                    <a:pt x="857250" y="1457325"/>
                  </a:cubicBezTo>
                  <a:close/>
                  <a:moveTo>
                    <a:pt x="771525" y="857250"/>
                  </a:moveTo>
                  <a:cubicBezTo>
                    <a:pt x="818869" y="857250"/>
                    <a:pt x="857250" y="818869"/>
                    <a:pt x="857250" y="771525"/>
                  </a:cubicBezTo>
                  <a:cubicBezTo>
                    <a:pt x="857250" y="724180"/>
                    <a:pt x="818869" y="685800"/>
                    <a:pt x="771525" y="685800"/>
                  </a:cubicBezTo>
                  <a:cubicBezTo>
                    <a:pt x="724180" y="685800"/>
                    <a:pt x="685800" y="724180"/>
                    <a:pt x="685800" y="771525"/>
                  </a:cubicBezTo>
                  <a:cubicBezTo>
                    <a:pt x="685800" y="818869"/>
                    <a:pt x="724180" y="857250"/>
                    <a:pt x="771525" y="857250"/>
                  </a:cubicBezTo>
                  <a:close/>
                  <a:moveTo>
                    <a:pt x="257175" y="514350"/>
                  </a:moveTo>
                  <a:cubicBezTo>
                    <a:pt x="304519" y="514350"/>
                    <a:pt x="342900" y="475969"/>
                    <a:pt x="342900" y="428625"/>
                  </a:cubicBezTo>
                  <a:cubicBezTo>
                    <a:pt x="342900" y="381280"/>
                    <a:pt x="304519" y="342900"/>
                    <a:pt x="257175" y="342900"/>
                  </a:cubicBezTo>
                  <a:cubicBezTo>
                    <a:pt x="209830" y="342900"/>
                    <a:pt x="171450" y="381280"/>
                    <a:pt x="171450" y="428625"/>
                  </a:cubicBezTo>
                  <a:cubicBezTo>
                    <a:pt x="171450" y="475969"/>
                    <a:pt x="209830" y="514350"/>
                    <a:pt x="257175" y="514350"/>
                  </a:cubicBezTo>
                  <a:close/>
                  <a:moveTo>
                    <a:pt x="685800" y="428625"/>
                  </a:moveTo>
                  <a:cubicBezTo>
                    <a:pt x="685800" y="475969"/>
                    <a:pt x="647419" y="514350"/>
                    <a:pt x="600075" y="514350"/>
                  </a:cubicBezTo>
                  <a:cubicBezTo>
                    <a:pt x="552730" y="514350"/>
                    <a:pt x="514350" y="475969"/>
                    <a:pt x="514350" y="428625"/>
                  </a:cubicBezTo>
                  <a:cubicBezTo>
                    <a:pt x="514350" y="381280"/>
                    <a:pt x="552730" y="342900"/>
                    <a:pt x="600075" y="342900"/>
                  </a:cubicBezTo>
                  <a:cubicBezTo>
                    <a:pt x="647419" y="342900"/>
                    <a:pt x="685800" y="381280"/>
                    <a:pt x="685800" y="428625"/>
                  </a:cubicBezTo>
                  <a:close/>
                  <a:moveTo>
                    <a:pt x="942975" y="514350"/>
                  </a:moveTo>
                  <a:cubicBezTo>
                    <a:pt x="990319" y="514350"/>
                    <a:pt x="1028700" y="475969"/>
                    <a:pt x="1028700" y="428625"/>
                  </a:cubicBezTo>
                  <a:cubicBezTo>
                    <a:pt x="1028700" y="381280"/>
                    <a:pt x="990319" y="342900"/>
                    <a:pt x="942975" y="342900"/>
                  </a:cubicBezTo>
                  <a:cubicBezTo>
                    <a:pt x="895630" y="342900"/>
                    <a:pt x="857250" y="381280"/>
                    <a:pt x="857250" y="428625"/>
                  </a:cubicBezTo>
                  <a:cubicBezTo>
                    <a:pt x="857250" y="475969"/>
                    <a:pt x="895630" y="514350"/>
                    <a:pt x="942975" y="51435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51098" y="2143125"/>
              <a:ext cx="342900" cy="857250"/>
            </a:xfrm>
            <a:custGeom>
              <a:avLst/>
              <a:gdLst/>
              <a:ahLst/>
              <a:cxnLst/>
              <a:rect l="0" t="0" r="0" b="0"/>
              <a:pathLst>
                <a:path w="342900" h="857250">
                  <a:moveTo>
                    <a:pt x="171450" y="428625"/>
                  </a:moveTo>
                  <a:cubicBezTo>
                    <a:pt x="171450" y="475969"/>
                    <a:pt x="133069" y="514350"/>
                    <a:pt x="85725" y="514350"/>
                  </a:cubicBezTo>
                  <a:cubicBezTo>
                    <a:pt x="38380" y="514350"/>
                    <a:pt x="0" y="475969"/>
                    <a:pt x="0" y="428625"/>
                  </a:cubicBezTo>
                  <a:cubicBezTo>
                    <a:pt x="0" y="381280"/>
                    <a:pt x="38380" y="342900"/>
                    <a:pt x="85725" y="342900"/>
                  </a:cubicBezTo>
                  <a:cubicBezTo>
                    <a:pt x="133069" y="342900"/>
                    <a:pt x="171450" y="381280"/>
                    <a:pt x="171450" y="428625"/>
                  </a:cubicBezTo>
                  <a:close/>
                  <a:moveTo>
                    <a:pt x="257175" y="857250"/>
                  </a:moveTo>
                  <a:cubicBezTo>
                    <a:pt x="304519" y="857250"/>
                    <a:pt x="342900" y="818869"/>
                    <a:pt x="342900" y="771525"/>
                  </a:cubicBezTo>
                  <a:cubicBezTo>
                    <a:pt x="342900" y="724180"/>
                    <a:pt x="304519" y="685800"/>
                    <a:pt x="257175" y="685800"/>
                  </a:cubicBezTo>
                  <a:cubicBezTo>
                    <a:pt x="209830" y="685800"/>
                    <a:pt x="171450" y="724180"/>
                    <a:pt x="171450" y="771525"/>
                  </a:cubicBezTo>
                  <a:cubicBezTo>
                    <a:pt x="171450" y="818869"/>
                    <a:pt x="209830" y="857250"/>
                    <a:pt x="257175" y="857250"/>
                  </a:cubicBezTo>
                  <a:close/>
                  <a:moveTo>
                    <a:pt x="257175" y="171450"/>
                  </a:moveTo>
                  <a:cubicBezTo>
                    <a:pt x="304519" y="171450"/>
                    <a:pt x="342900" y="133069"/>
                    <a:pt x="342900" y="85725"/>
                  </a:cubicBezTo>
                  <a:cubicBezTo>
                    <a:pt x="342900" y="38380"/>
                    <a:pt x="304519" y="0"/>
                    <a:pt x="257175" y="0"/>
                  </a:cubicBezTo>
                  <a:cubicBezTo>
                    <a:pt x="209830" y="0"/>
                    <a:pt x="171450" y="38380"/>
                    <a:pt x="171450" y="85725"/>
                  </a:cubicBezTo>
                  <a:cubicBezTo>
                    <a:pt x="171450" y="133069"/>
                    <a:pt x="209830" y="171450"/>
                    <a:pt x="257175" y="17145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2165598" y="1800225"/>
              <a:ext cx="1332809" cy="1543050"/>
            </a:xfrm>
            <a:custGeom>
              <a:avLst/>
              <a:gdLst/>
              <a:ahLst/>
              <a:cxnLst/>
              <a:rect l="0" t="0" r="0" b="0"/>
              <a:pathLst>
                <a:path w="1332809" h="1543050">
                  <a:moveTo>
                    <a:pt x="1314623" y="347716"/>
                  </a:moveTo>
                  <a:cubicBezTo>
                    <a:pt x="1281237" y="359436"/>
                    <a:pt x="1257300" y="391234"/>
                    <a:pt x="1257300" y="428625"/>
                  </a:cubicBezTo>
                  <a:cubicBezTo>
                    <a:pt x="1257300" y="472512"/>
                    <a:pt x="1290280" y="508697"/>
                    <a:pt x="1332809" y="513748"/>
                  </a:cubicBezTo>
                  <a:cubicBezTo>
                    <a:pt x="1328203" y="456650"/>
                    <a:pt x="1322099" y="401188"/>
                    <a:pt x="1314623" y="347716"/>
                  </a:cubicBezTo>
                  <a:close/>
                  <a:moveTo>
                    <a:pt x="1332809" y="1029301"/>
                  </a:moveTo>
                  <a:cubicBezTo>
                    <a:pt x="1290280" y="1034352"/>
                    <a:pt x="1257300" y="1070536"/>
                    <a:pt x="1257300" y="1114425"/>
                  </a:cubicBezTo>
                  <a:cubicBezTo>
                    <a:pt x="1257300" y="1151815"/>
                    <a:pt x="1281237" y="1183613"/>
                    <a:pt x="1314623" y="1195333"/>
                  </a:cubicBezTo>
                  <a:cubicBezTo>
                    <a:pt x="1322099" y="1141861"/>
                    <a:pt x="1328203" y="1086399"/>
                    <a:pt x="1332809" y="1029301"/>
                  </a:cubicBezTo>
                  <a:close/>
                  <a:moveTo>
                    <a:pt x="1028700" y="171450"/>
                  </a:moveTo>
                  <a:cubicBezTo>
                    <a:pt x="1076044" y="171450"/>
                    <a:pt x="1114425" y="133069"/>
                    <a:pt x="1114425" y="85725"/>
                  </a:cubicBezTo>
                  <a:cubicBezTo>
                    <a:pt x="1114425" y="38380"/>
                    <a:pt x="1076044" y="0"/>
                    <a:pt x="1028700" y="0"/>
                  </a:cubicBezTo>
                  <a:cubicBezTo>
                    <a:pt x="981355" y="0"/>
                    <a:pt x="942975" y="38380"/>
                    <a:pt x="942975" y="85725"/>
                  </a:cubicBezTo>
                  <a:cubicBezTo>
                    <a:pt x="942975" y="133069"/>
                    <a:pt x="981355" y="171450"/>
                    <a:pt x="1028700" y="171450"/>
                  </a:cubicBezTo>
                  <a:close/>
                  <a:moveTo>
                    <a:pt x="85725" y="1200150"/>
                  </a:moveTo>
                  <a:cubicBezTo>
                    <a:pt x="133069" y="1200150"/>
                    <a:pt x="171450" y="1161769"/>
                    <a:pt x="171450" y="1114425"/>
                  </a:cubicBezTo>
                  <a:cubicBezTo>
                    <a:pt x="171450" y="1067080"/>
                    <a:pt x="133069" y="1028700"/>
                    <a:pt x="85725" y="1028700"/>
                  </a:cubicBezTo>
                  <a:cubicBezTo>
                    <a:pt x="38380" y="1028700"/>
                    <a:pt x="0" y="1067080"/>
                    <a:pt x="0" y="1114425"/>
                  </a:cubicBezTo>
                  <a:cubicBezTo>
                    <a:pt x="0" y="1161769"/>
                    <a:pt x="38380" y="1200150"/>
                    <a:pt x="85725" y="1200150"/>
                  </a:cubicBezTo>
                  <a:close/>
                  <a:moveTo>
                    <a:pt x="714375" y="1200150"/>
                  </a:moveTo>
                  <a:cubicBezTo>
                    <a:pt x="761719" y="1200150"/>
                    <a:pt x="800100" y="1161769"/>
                    <a:pt x="800100" y="1114425"/>
                  </a:cubicBezTo>
                  <a:cubicBezTo>
                    <a:pt x="800100" y="1067080"/>
                    <a:pt x="761719" y="1028700"/>
                    <a:pt x="714375" y="1028700"/>
                  </a:cubicBezTo>
                  <a:cubicBezTo>
                    <a:pt x="667030" y="1028700"/>
                    <a:pt x="628650" y="1067080"/>
                    <a:pt x="628650" y="1114425"/>
                  </a:cubicBezTo>
                  <a:cubicBezTo>
                    <a:pt x="628650" y="1161769"/>
                    <a:pt x="667030" y="1200150"/>
                    <a:pt x="714375" y="1200150"/>
                  </a:cubicBezTo>
                  <a:close/>
                  <a:moveTo>
                    <a:pt x="1114425" y="1457325"/>
                  </a:moveTo>
                  <a:cubicBezTo>
                    <a:pt x="1114425" y="1504669"/>
                    <a:pt x="1076044" y="1543050"/>
                    <a:pt x="1028700" y="1543050"/>
                  </a:cubicBezTo>
                  <a:cubicBezTo>
                    <a:pt x="981355" y="1543050"/>
                    <a:pt x="942975" y="1504669"/>
                    <a:pt x="942975" y="1457325"/>
                  </a:cubicBezTo>
                  <a:cubicBezTo>
                    <a:pt x="942975" y="1409980"/>
                    <a:pt x="981355" y="1371600"/>
                    <a:pt x="1028700" y="1371600"/>
                  </a:cubicBezTo>
                  <a:cubicBezTo>
                    <a:pt x="1076044" y="1371600"/>
                    <a:pt x="1114425" y="1409980"/>
                    <a:pt x="1114425" y="1457325"/>
                  </a:cubicBezTo>
                  <a:close/>
                  <a:moveTo>
                    <a:pt x="1028700" y="857250"/>
                  </a:moveTo>
                  <a:cubicBezTo>
                    <a:pt x="1076044" y="857250"/>
                    <a:pt x="1114425" y="818869"/>
                    <a:pt x="1114425" y="771525"/>
                  </a:cubicBezTo>
                  <a:cubicBezTo>
                    <a:pt x="1114425" y="724180"/>
                    <a:pt x="1076044" y="685800"/>
                    <a:pt x="1028700" y="685800"/>
                  </a:cubicBezTo>
                  <a:cubicBezTo>
                    <a:pt x="981355" y="685800"/>
                    <a:pt x="942975" y="724180"/>
                    <a:pt x="942975" y="771525"/>
                  </a:cubicBezTo>
                  <a:cubicBezTo>
                    <a:pt x="942975" y="818869"/>
                    <a:pt x="981355" y="857250"/>
                    <a:pt x="1028700" y="857250"/>
                  </a:cubicBezTo>
                  <a:close/>
                  <a:moveTo>
                    <a:pt x="314325" y="771525"/>
                  </a:moveTo>
                  <a:cubicBezTo>
                    <a:pt x="314325" y="818869"/>
                    <a:pt x="352705" y="857250"/>
                    <a:pt x="400050" y="857250"/>
                  </a:cubicBezTo>
                  <a:cubicBezTo>
                    <a:pt x="447394" y="857250"/>
                    <a:pt x="485775" y="818869"/>
                    <a:pt x="485775" y="771525"/>
                  </a:cubicBezTo>
                  <a:cubicBezTo>
                    <a:pt x="485775" y="724180"/>
                    <a:pt x="447394" y="685800"/>
                    <a:pt x="400050" y="685800"/>
                  </a:cubicBezTo>
                  <a:cubicBezTo>
                    <a:pt x="352705" y="685800"/>
                    <a:pt x="314325" y="724180"/>
                    <a:pt x="314325" y="771525"/>
                  </a:cubicBezTo>
                  <a:close/>
                  <a:moveTo>
                    <a:pt x="714375" y="514350"/>
                  </a:moveTo>
                  <a:cubicBezTo>
                    <a:pt x="761719" y="514350"/>
                    <a:pt x="800100" y="475969"/>
                    <a:pt x="800100" y="428625"/>
                  </a:cubicBezTo>
                  <a:cubicBezTo>
                    <a:pt x="800100" y="381280"/>
                    <a:pt x="761719" y="342900"/>
                    <a:pt x="714375" y="342900"/>
                  </a:cubicBezTo>
                  <a:cubicBezTo>
                    <a:pt x="667030" y="342900"/>
                    <a:pt x="628650" y="381280"/>
                    <a:pt x="628650" y="428625"/>
                  </a:cubicBezTo>
                  <a:cubicBezTo>
                    <a:pt x="628650" y="475969"/>
                    <a:pt x="667030" y="514350"/>
                    <a:pt x="714375" y="514350"/>
                  </a:cubicBezTo>
                  <a:close/>
                  <a:moveTo>
                    <a:pt x="171450" y="428625"/>
                  </a:moveTo>
                  <a:cubicBezTo>
                    <a:pt x="171450" y="475969"/>
                    <a:pt x="133069" y="514350"/>
                    <a:pt x="85725" y="514350"/>
                  </a:cubicBezTo>
                  <a:cubicBezTo>
                    <a:pt x="38380" y="514350"/>
                    <a:pt x="0" y="475969"/>
                    <a:pt x="0" y="428625"/>
                  </a:cubicBezTo>
                  <a:cubicBezTo>
                    <a:pt x="0" y="381280"/>
                    <a:pt x="38380" y="342900"/>
                    <a:pt x="85725" y="342900"/>
                  </a:cubicBezTo>
                  <a:cubicBezTo>
                    <a:pt x="133069" y="342900"/>
                    <a:pt x="171450" y="381280"/>
                    <a:pt x="171450" y="428625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765798" y="2143125"/>
              <a:ext cx="485775" cy="857250"/>
            </a:xfrm>
            <a:custGeom>
              <a:avLst/>
              <a:gdLst/>
              <a:ahLst/>
              <a:cxnLst/>
              <a:rect l="0" t="0" r="0" b="0"/>
              <a:pathLst>
                <a:path w="485775" h="857250">
                  <a:moveTo>
                    <a:pt x="400050" y="857250"/>
                  </a:moveTo>
                  <a:cubicBezTo>
                    <a:pt x="447394" y="857250"/>
                    <a:pt x="485775" y="818869"/>
                    <a:pt x="485775" y="771525"/>
                  </a:cubicBezTo>
                  <a:cubicBezTo>
                    <a:pt x="485775" y="724180"/>
                    <a:pt x="447394" y="685800"/>
                    <a:pt x="400050" y="685800"/>
                  </a:cubicBezTo>
                  <a:cubicBezTo>
                    <a:pt x="352705" y="685800"/>
                    <a:pt x="314325" y="724180"/>
                    <a:pt x="314325" y="771525"/>
                  </a:cubicBezTo>
                  <a:cubicBezTo>
                    <a:pt x="314325" y="818869"/>
                    <a:pt x="352705" y="857250"/>
                    <a:pt x="400050" y="857250"/>
                  </a:cubicBezTo>
                  <a:close/>
                  <a:moveTo>
                    <a:pt x="0" y="428625"/>
                  </a:moveTo>
                  <a:cubicBezTo>
                    <a:pt x="0" y="475969"/>
                    <a:pt x="38380" y="514350"/>
                    <a:pt x="85725" y="514350"/>
                  </a:cubicBezTo>
                  <a:cubicBezTo>
                    <a:pt x="133069" y="514350"/>
                    <a:pt x="171450" y="475969"/>
                    <a:pt x="171450" y="428625"/>
                  </a:cubicBezTo>
                  <a:cubicBezTo>
                    <a:pt x="171450" y="381280"/>
                    <a:pt x="133069" y="342900"/>
                    <a:pt x="85725" y="342900"/>
                  </a:cubicBezTo>
                  <a:cubicBezTo>
                    <a:pt x="38380" y="342900"/>
                    <a:pt x="0" y="381280"/>
                    <a:pt x="0" y="428625"/>
                  </a:cubicBezTo>
                  <a:close/>
                  <a:moveTo>
                    <a:pt x="400050" y="171450"/>
                  </a:moveTo>
                  <a:cubicBezTo>
                    <a:pt x="447394" y="171450"/>
                    <a:pt x="485775" y="133069"/>
                    <a:pt x="485775" y="85725"/>
                  </a:cubicBezTo>
                  <a:cubicBezTo>
                    <a:pt x="485775" y="38380"/>
                    <a:pt x="447394" y="0"/>
                    <a:pt x="400050" y="0"/>
                  </a:cubicBezTo>
                  <a:cubicBezTo>
                    <a:pt x="352705" y="0"/>
                    <a:pt x="314325" y="38380"/>
                    <a:pt x="314325" y="85725"/>
                  </a:cubicBezTo>
                  <a:cubicBezTo>
                    <a:pt x="314325" y="133069"/>
                    <a:pt x="352705" y="171450"/>
                    <a:pt x="400050" y="171450"/>
                  </a:cubicBezTo>
                  <a:close/>
                </a:path>
              </a:pathLst>
            </a:custGeom>
            <a:noFill/>
            <a:ln w="14287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425451" y="1179480"/>
            <a:ext cx="4293098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484848"/>
                </a:solidFill>
                <a:latin typeface="Shantell Sans"/>
              </a:rPr>
              <a:t>Ligand-Based Drug Design Process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36956" y="4775168"/>
            <a:ext cx="1469831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0">
                <a:solidFill>
                  <a:srgbClr val="1EABDA"/>
                </a:solidFill>
                <a:latin typeface="Shantell Sans"/>
              </a:rPr>
              <a:t>Pharmacophore
Modeling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989104" y="4775168"/>
            <a:ext cx="766067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0">
                <a:solidFill>
                  <a:srgbClr val="3CC583"/>
                </a:solidFill>
                <a:latin typeface="Shantell Sans"/>
              </a:rPr>
              <a:t>QSAR
Analysis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130110" y="5335619"/>
            <a:ext cx="1283493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100" b="0">
                <a:solidFill>
                  <a:srgbClr val="484848"/>
                </a:solidFill>
                <a:latin typeface="Shantell Sans"/>
              </a:rPr>
              <a:t>Identifying key
structural features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26786" y="5335619"/>
            <a:ext cx="1290637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100" b="0">
                <a:solidFill>
                  <a:srgbClr val="484848"/>
                </a:solidFill>
                <a:latin typeface="Shantell Sans"/>
              </a:rPr>
              <a:t>Relating structure
to activity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55094" y="3325502"/>
            <a:ext cx="2644120" cy="914400"/>
          </a:xfrm>
          <a:custGeom>
            <a:avLst/>
            <a:gdLst/>
            <a:ahLst/>
            <a:cxnLst/>
            <a:rect l="0" t="0" r="0" b="0"/>
            <a:pathLst>
              <a:path w="2644120" h="914400">
                <a:moveTo>
                  <a:pt x="295275" y="457200"/>
                </a:moveTo>
                <a:lnTo>
                  <a:pt x="0" y="914400"/>
                </a:lnTo>
                <a:lnTo>
                  <a:pt x="2200979" y="914400"/>
                </a:lnTo>
                <a:lnTo>
                  <a:pt x="2644120" y="457342"/>
                </a:lnTo>
                <a:lnTo>
                  <a:pt x="2200817" y="0"/>
                </a:lnTo>
                <a:lnTo>
                  <a:pt x="0" y="0"/>
                </a:lnTo>
                <a:lnTo>
                  <a:pt x="295275" y="457200"/>
                </a:lnTo>
              </a:path>
            </a:pathLst>
          </a:custGeom>
          <a:solidFill>
            <a:srgbClr val="E9FFB9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2655094" y="3325502"/>
            <a:ext cx="2644120" cy="914400"/>
          </a:xfrm>
          <a:custGeom>
            <a:avLst/>
            <a:gdLst/>
            <a:ahLst/>
            <a:cxnLst/>
            <a:rect l="0" t="0" r="0" b="0"/>
            <a:pathLst>
              <a:path w="2644120" h="914400">
                <a:moveTo>
                  <a:pt x="295276" y="457200"/>
                </a:moveTo>
                <a:lnTo>
                  <a:pt x="0" y="914400"/>
                </a:lnTo>
                <a:lnTo>
                  <a:pt x="2200977" y="914400"/>
                </a:lnTo>
                <a:lnTo>
                  <a:pt x="2644120" y="457345"/>
                </a:lnTo>
                <a:lnTo>
                  <a:pt x="2200817" y="0"/>
                </a:lnTo>
                <a:lnTo>
                  <a:pt x="0" y="0"/>
                </a:lnTo>
                <a:lnTo>
                  <a:pt x="295276" y="457200"/>
                </a:ln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2655093" y="3782841"/>
            <a:ext cx="3684260" cy="1828657"/>
          </a:xfrm>
          <a:custGeom>
            <a:avLst/>
            <a:gdLst/>
            <a:ahLst/>
            <a:cxnLst/>
            <a:rect l="0" t="0" r="0" b="0"/>
            <a:pathLst>
              <a:path w="3684260" h="1828657">
                <a:moveTo>
                  <a:pt x="295275" y="1371457"/>
                </a:moveTo>
                <a:lnTo>
                  <a:pt x="0" y="1828657"/>
                </a:lnTo>
                <a:lnTo>
                  <a:pt x="1548031" y="1828657"/>
                </a:lnTo>
                <a:cubicBezTo>
                  <a:pt x="1929469" y="1828657"/>
                  <a:pt x="2294620" y="1674085"/>
                  <a:pt x="2560129" y="1400241"/>
                </a:cubicBezTo>
                <a:lnTo>
                  <a:pt x="3328663" y="607580"/>
                </a:lnTo>
                <a:cubicBezTo>
                  <a:pt x="3421951" y="511359"/>
                  <a:pt x="3550253" y="457057"/>
                  <a:pt x="3684260" y="457057"/>
                </a:cubicBezTo>
                <a:cubicBezTo>
                  <a:pt x="3302479" y="457057"/>
                  <a:pt x="2937271" y="302437"/>
                  <a:pt x="2671743" y="28498"/>
                </a:cubicBezTo>
                <a:lnTo>
                  <a:pt x="2644120" y="0"/>
                </a:lnTo>
                <a:lnTo>
                  <a:pt x="1903637" y="763733"/>
                </a:lnTo>
                <a:cubicBezTo>
                  <a:pt x="1810350" y="859945"/>
                  <a:pt x="1682048" y="914257"/>
                  <a:pt x="1548031" y="914257"/>
                </a:cubicBezTo>
                <a:lnTo>
                  <a:pt x="0" y="914257"/>
                </a:lnTo>
                <a:lnTo>
                  <a:pt x="295275" y="1371457"/>
                </a:lnTo>
              </a:path>
            </a:pathLst>
          </a:custGeom>
          <a:solidFill>
            <a:srgbClr val="D1F4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2655092" y="3782841"/>
            <a:ext cx="3684265" cy="1828656"/>
          </a:xfrm>
          <a:custGeom>
            <a:avLst/>
            <a:gdLst/>
            <a:ahLst/>
            <a:cxnLst/>
            <a:rect l="0" t="0" r="0" b="0"/>
            <a:pathLst>
              <a:path w="3684265" h="1828656">
                <a:moveTo>
                  <a:pt x="295276" y="1371456"/>
                </a:moveTo>
                <a:lnTo>
                  <a:pt x="0" y="1828656"/>
                </a:lnTo>
                <a:lnTo>
                  <a:pt x="1548036" y="1828654"/>
                </a:lnTo>
                <a:cubicBezTo>
                  <a:pt x="1929465" y="1828654"/>
                  <a:pt x="2294616" y="1674088"/>
                  <a:pt x="2560127" y="1400241"/>
                </a:cubicBezTo>
                <a:lnTo>
                  <a:pt x="3328666" y="607576"/>
                </a:lnTo>
                <a:cubicBezTo>
                  <a:pt x="3421954" y="511361"/>
                  <a:pt x="3550249" y="457054"/>
                  <a:pt x="3684265" y="457054"/>
                </a:cubicBezTo>
                <a:lnTo>
                  <a:pt x="3683975" y="457054"/>
                </a:lnTo>
                <a:cubicBezTo>
                  <a:pt x="3302478" y="457054"/>
                  <a:pt x="2937269" y="302433"/>
                  <a:pt x="2671748" y="28501"/>
                </a:cubicBezTo>
                <a:lnTo>
                  <a:pt x="2644121" y="0"/>
                </a:lnTo>
                <a:lnTo>
                  <a:pt x="1903636" y="763730"/>
                </a:lnTo>
                <a:cubicBezTo>
                  <a:pt x="1810348" y="859947"/>
                  <a:pt x="1682052" y="914254"/>
                  <a:pt x="1548036" y="914254"/>
                </a:cubicBezTo>
                <a:lnTo>
                  <a:pt x="0" y="914258"/>
                </a:lnTo>
                <a:lnTo>
                  <a:pt x="295276" y="1371456"/>
                </a:ln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655094" y="1955130"/>
            <a:ext cx="5705475" cy="2286000"/>
          </a:xfrm>
          <a:custGeom>
            <a:avLst/>
            <a:gdLst/>
            <a:ahLst/>
            <a:cxnLst/>
            <a:rect l="0" t="0" r="0" b="0"/>
            <a:pathLst>
              <a:path w="5705475" h="2286000">
                <a:moveTo>
                  <a:pt x="3685155" y="2286000"/>
                </a:moveTo>
                <a:cubicBezTo>
                  <a:pt x="3303660" y="2286000"/>
                  <a:pt x="2938452" y="2131380"/>
                  <a:pt x="2672934" y="1857451"/>
                </a:cubicBezTo>
                <a:lnTo>
                  <a:pt x="1904790" y="1064971"/>
                </a:lnTo>
                <a:cubicBezTo>
                  <a:pt x="1811502" y="968721"/>
                  <a:pt x="1683181" y="914400"/>
                  <a:pt x="1549145" y="914400"/>
                </a:cubicBezTo>
                <a:lnTo>
                  <a:pt x="0" y="914400"/>
                </a:lnTo>
                <a:lnTo>
                  <a:pt x="295275" y="457200"/>
                </a:lnTo>
                <a:lnTo>
                  <a:pt x="0" y="0"/>
                </a:lnTo>
                <a:lnTo>
                  <a:pt x="1549145" y="0"/>
                </a:lnTo>
                <a:cubicBezTo>
                  <a:pt x="1930641" y="0"/>
                  <a:pt x="2295848" y="154619"/>
                  <a:pt x="2561367" y="428548"/>
                </a:cubicBezTo>
                <a:lnTo>
                  <a:pt x="3329511" y="1221028"/>
                </a:lnTo>
                <a:cubicBezTo>
                  <a:pt x="3422799" y="1317269"/>
                  <a:pt x="3551120" y="1371600"/>
                  <a:pt x="3685155" y="1371600"/>
                </a:cubicBezTo>
                <a:lnTo>
                  <a:pt x="5410200" y="1370361"/>
                </a:lnTo>
                <a:lnTo>
                  <a:pt x="5705475" y="1827561"/>
                </a:lnTo>
                <a:lnTo>
                  <a:pt x="5410200" y="2284761"/>
                </a:lnTo>
                <a:cubicBezTo>
                  <a:pt x="4874256" y="2284761"/>
                  <a:pt x="4221956" y="2286000"/>
                  <a:pt x="3685155" y="2286000"/>
                </a:cubicBezTo>
              </a:path>
            </a:pathLst>
          </a:custGeom>
          <a:solidFill>
            <a:srgbClr val="C8FFE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2655093" y="1955130"/>
            <a:ext cx="5705476" cy="2286000"/>
          </a:xfrm>
          <a:custGeom>
            <a:avLst/>
            <a:gdLst/>
            <a:ahLst/>
            <a:cxnLst/>
            <a:rect l="0" t="0" r="0" b="0"/>
            <a:pathLst>
              <a:path w="5705476" h="2286000">
                <a:moveTo>
                  <a:pt x="3685160" y="2286000"/>
                </a:moveTo>
                <a:cubicBezTo>
                  <a:pt x="3303663" y="2286000"/>
                  <a:pt x="2938454" y="2131379"/>
                  <a:pt x="2672933" y="1857447"/>
                </a:cubicBezTo>
                <a:lnTo>
                  <a:pt x="1904790" y="1064972"/>
                </a:lnTo>
                <a:cubicBezTo>
                  <a:pt x="1811499" y="968725"/>
                  <a:pt x="1683182" y="914400"/>
                  <a:pt x="1549143" y="914400"/>
                </a:cubicBezTo>
                <a:lnTo>
                  <a:pt x="0" y="914399"/>
                </a:lnTo>
                <a:lnTo>
                  <a:pt x="295276" y="457199"/>
                </a:lnTo>
                <a:lnTo>
                  <a:pt x="0" y="0"/>
                </a:lnTo>
                <a:lnTo>
                  <a:pt x="1549143" y="0"/>
                </a:lnTo>
                <a:cubicBezTo>
                  <a:pt x="1930640" y="0"/>
                  <a:pt x="2295848" y="154620"/>
                  <a:pt x="2561370" y="428552"/>
                </a:cubicBezTo>
                <a:lnTo>
                  <a:pt x="3329513" y="1221027"/>
                </a:lnTo>
                <a:cubicBezTo>
                  <a:pt x="3422803" y="1317274"/>
                  <a:pt x="3551120" y="1371600"/>
                  <a:pt x="3685160" y="1371600"/>
                </a:cubicBezTo>
                <a:lnTo>
                  <a:pt x="5410200" y="1370363"/>
                </a:lnTo>
                <a:lnTo>
                  <a:pt x="5705476" y="1827562"/>
                </a:lnTo>
                <a:lnTo>
                  <a:pt x="5410200" y="2284762"/>
                </a:lnTo>
                <a:cubicBezTo>
                  <a:pt x="4874261" y="2284762"/>
                  <a:pt x="4221960" y="2286000"/>
                  <a:pt x="3685160" y="2286000"/>
                </a:cubicBez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853023" y="1246502"/>
            <a:ext cx="3137992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484848"/>
                </a:solidFill>
                <a:latin typeface="Shantell Sans"/>
              </a:rPr>
              <a:t>Pharmacophore Features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3817" y="2286347"/>
            <a:ext cx="119157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2200" b="0">
                <a:solidFill>
                  <a:srgbClr val="3CC583"/>
                </a:solidFill>
                <a:latin typeface="Shantell Sans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244" y="2090099"/>
            <a:ext cx="1180804" cy="685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Shantell Sans"/>
              </a:rPr>
              <a:t>Facilitate
molecular
interactions and
binding.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31344" y="2215448"/>
            <a:ext cx="1761629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484848"/>
                </a:solidFill>
                <a:latin typeface="Shantell Sans"/>
              </a:rPr>
              <a:t>H-bond
Donors/Acceptors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569994" y="3555330"/>
            <a:ext cx="438149" cy="442912"/>
          </a:xfrm>
          <a:custGeom>
            <a:avLst/>
            <a:gdLst/>
            <a:ahLst/>
            <a:cxnLst/>
            <a:rect l="0" t="0" r="0" b="0"/>
            <a:pathLst>
              <a:path w="438149" h="442912">
                <a:moveTo>
                  <a:pt x="219073" y="39053"/>
                </a:moveTo>
                <a:lnTo>
                  <a:pt x="352422" y="39053"/>
                </a:lnTo>
                <a:lnTo>
                  <a:pt x="379586" y="99193"/>
                </a:lnTo>
                <a:moveTo>
                  <a:pt x="46136" y="289693"/>
                </a:moveTo>
                <a:lnTo>
                  <a:pt x="19048" y="229550"/>
                </a:lnTo>
                <a:lnTo>
                  <a:pt x="62863" y="130489"/>
                </a:lnTo>
                <a:moveTo>
                  <a:pt x="394334" y="172403"/>
                </a:moveTo>
                <a:cubicBezTo>
                  <a:pt x="415377" y="172403"/>
                  <a:pt x="432434" y="155345"/>
                  <a:pt x="432434" y="134303"/>
                </a:cubicBezTo>
                <a:cubicBezTo>
                  <a:pt x="432434" y="113261"/>
                  <a:pt x="415377" y="96203"/>
                  <a:pt x="394334" y="96203"/>
                </a:cubicBezTo>
                <a:cubicBezTo>
                  <a:pt x="373292" y="96203"/>
                  <a:pt x="356234" y="113261"/>
                  <a:pt x="356234" y="134303"/>
                </a:cubicBezTo>
                <a:cubicBezTo>
                  <a:pt x="356234" y="155345"/>
                  <a:pt x="373292" y="172403"/>
                  <a:pt x="394334" y="172403"/>
                </a:cubicBezTo>
                <a:close/>
                <a:moveTo>
                  <a:pt x="335277" y="442912"/>
                </a:moveTo>
                <a:cubicBezTo>
                  <a:pt x="356320" y="442912"/>
                  <a:pt x="373377" y="425855"/>
                  <a:pt x="373377" y="404812"/>
                </a:cubicBezTo>
                <a:cubicBezTo>
                  <a:pt x="373377" y="383769"/>
                  <a:pt x="356320" y="366712"/>
                  <a:pt x="335277" y="366712"/>
                </a:cubicBezTo>
                <a:cubicBezTo>
                  <a:pt x="314235" y="366712"/>
                  <a:pt x="297178" y="383769"/>
                  <a:pt x="297178" y="404812"/>
                </a:cubicBezTo>
                <a:cubicBezTo>
                  <a:pt x="297178" y="425855"/>
                  <a:pt x="314235" y="442912"/>
                  <a:pt x="335277" y="442912"/>
                </a:cubicBezTo>
                <a:close/>
                <a:moveTo>
                  <a:pt x="121919" y="90487"/>
                </a:moveTo>
                <a:cubicBezTo>
                  <a:pt x="142961" y="90487"/>
                  <a:pt x="160019" y="73429"/>
                  <a:pt x="160019" y="52387"/>
                </a:cubicBezTo>
                <a:cubicBezTo>
                  <a:pt x="160019" y="31345"/>
                  <a:pt x="142961" y="14287"/>
                  <a:pt x="121919" y="14287"/>
                </a:cubicBezTo>
                <a:cubicBezTo>
                  <a:pt x="100877" y="14287"/>
                  <a:pt x="83819" y="31345"/>
                  <a:pt x="83819" y="52387"/>
                </a:cubicBezTo>
                <a:cubicBezTo>
                  <a:pt x="83819" y="73429"/>
                  <a:pt x="100877" y="90487"/>
                  <a:pt x="121919" y="90487"/>
                </a:cubicBezTo>
                <a:close/>
                <a:moveTo>
                  <a:pt x="60960" y="362902"/>
                </a:moveTo>
                <a:cubicBezTo>
                  <a:pt x="82002" y="362902"/>
                  <a:pt x="99060" y="345845"/>
                  <a:pt x="99060" y="324802"/>
                </a:cubicBezTo>
                <a:cubicBezTo>
                  <a:pt x="99060" y="303761"/>
                  <a:pt x="82002" y="286702"/>
                  <a:pt x="60960" y="286702"/>
                </a:cubicBezTo>
                <a:cubicBezTo>
                  <a:pt x="39918" y="286702"/>
                  <a:pt x="22860" y="303761"/>
                  <a:pt x="22860" y="324802"/>
                </a:cubicBezTo>
                <a:cubicBezTo>
                  <a:pt x="22860" y="345845"/>
                  <a:pt x="39918" y="362902"/>
                  <a:pt x="60960" y="362902"/>
                </a:cubicBezTo>
                <a:close/>
                <a:moveTo>
                  <a:pt x="264794" y="286702"/>
                </a:moveTo>
                <a:lnTo>
                  <a:pt x="190499" y="286702"/>
                </a:lnTo>
                <a:lnTo>
                  <a:pt x="165735" y="229552"/>
                </a:lnTo>
                <a:lnTo>
                  <a:pt x="190499" y="172403"/>
                </a:lnTo>
                <a:lnTo>
                  <a:pt x="264794" y="172403"/>
                </a:lnTo>
                <a:lnTo>
                  <a:pt x="291464" y="229552"/>
                </a:lnTo>
                <a:close/>
                <a:moveTo>
                  <a:pt x="0" y="0"/>
                </a:moveTo>
                <a:moveTo>
                  <a:pt x="264794" y="286702"/>
                </a:moveTo>
                <a:lnTo>
                  <a:pt x="315740" y="372459"/>
                </a:lnTo>
                <a:moveTo>
                  <a:pt x="0" y="0"/>
                </a:moveTo>
                <a:moveTo>
                  <a:pt x="190498" y="172399"/>
                </a:moveTo>
                <a:lnTo>
                  <a:pt x="141035" y="85241"/>
                </a:lnTo>
                <a:moveTo>
                  <a:pt x="236221" y="420050"/>
                </a:moveTo>
                <a:lnTo>
                  <a:pt x="104776" y="420050"/>
                </a:lnTo>
                <a:lnTo>
                  <a:pt x="77985" y="358898"/>
                </a:lnTo>
                <a:moveTo>
                  <a:pt x="411436" y="168398"/>
                </a:moveTo>
                <a:lnTo>
                  <a:pt x="438149" y="229550"/>
                </a:lnTo>
                <a:lnTo>
                  <a:pt x="396239" y="322893"/>
                </a:lnTo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83431" y="3657947"/>
            <a:ext cx="200025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2200" b="0">
                <a:solidFill>
                  <a:srgbClr val="92BD39"/>
                </a:solidFill>
                <a:latin typeface="Shantell Sans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88244" y="3461736"/>
            <a:ext cx="1221181" cy="685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Shantell Sans"/>
              </a:rPr>
              <a:t>Enhance
membrane
permeability and
target binding.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31344" y="3587048"/>
            <a:ext cx="1312164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484848"/>
                </a:solidFill>
                <a:latin typeface="Shantell Sans"/>
              </a:rPr>
              <a:t>Hydrophobic
Groups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32112" y="3701348"/>
            <a:ext cx="120451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4E88E7"/>
                </a:solidFill>
                <a:latin typeface="Shantell Sans"/>
              </a:rPr>
              <a:t>Drug Activity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3431" y="5029547"/>
            <a:ext cx="200025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2200" b="0">
                <a:solidFill>
                  <a:srgbClr val="1EABDA"/>
                </a:solidFill>
                <a:latin typeface="Shantell San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244" y="4919024"/>
            <a:ext cx="1280617" cy="514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Shantell Sans"/>
              </a:rPr>
              <a:t>Provide structural
rigidity and pi-pi
interactions.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31344" y="4958648"/>
            <a:ext cx="984056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1">
                <a:solidFill>
                  <a:srgbClr val="484848"/>
                </a:solidFill>
                <a:latin typeface="Shantell Sans"/>
              </a:rPr>
              <a:t>Aromatic
Rings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14960" y="2764421"/>
            <a:ext cx="3726611" cy="1984075"/>
            <a:chOff x="759124" y="1097711"/>
            <a:chExt cx="3726611" cy="1984075"/>
          </a:xfrm>
        </p:grpSpPr>
        <p:sp>
          <p:nvSpPr>
            <p:cNvPr id="2" name="Rounded Rectangle 1"/>
            <p:cNvSpPr/>
            <p:nvPr/>
          </p:nvSpPr>
          <p:spPr>
            <a:xfrm>
              <a:off x="2242867" y="1097711"/>
              <a:ext cx="1250830" cy="1984075"/>
            </a:xfrm>
            <a:custGeom>
              <a:avLst/>
              <a:gdLst/>
              <a:ahLst/>
              <a:cxnLst/>
              <a:rect l="0" t="0" r="0" b="0"/>
              <a:pathLst>
                <a:path w="1250830" h="1984075">
                  <a:moveTo>
                    <a:pt x="1250830" y="267418"/>
                  </a:moveTo>
                  <a:lnTo>
                    <a:pt x="996609" y="0"/>
                  </a:lnTo>
                  <a:lnTo>
                    <a:pt x="0" y="1719529"/>
                  </a:lnTo>
                  <a:lnTo>
                    <a:pt x="262846" y="1984075"/>
                  </a:lnTo>
                  <a:lnTo>
                    <a:pt x="1250830" y="267418"/>
                  </a:ln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2501660" y="1365130"/>
              <a:ext cx="1984075" cy="1716656"/>
            </a:xfrm>
            <a:custGeom>
              <a:avLst/>
              <a:gdLst/>
              <a:ahLst/>
              <a:cxnLst/>
              <a:rect l="0" t="0" r="0" b="0"/>
              <a:pathLst>
                <a:path w="1984075" h="1716656">
                  <a:moveTo>
                    <a:pt x="992037" y="0"/>
                  </a:moveTo>
                  <a:lnTo>
                    <a:pt x="0" y="1716656"/>
                  </a:lnTo>
                  <a:lnTo>
                    <a:pt x="1984075" y="1716656"/>
                  </a:lnTo>
                  <a:lnTo>
                    <a:pt x="992037" y="0"/>
                  </a:ln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759124" y="1813703"/>
              <a:ext cx="750498" cy="750498"/>
            </a:xfrm>
            <a:custGeom>
              <a:avLst/>
              <a:gdLst/>
              <a:ahLst/>
              <a:cxnLst/>
              <a:rect l="0" t="0" r="0" b="0"/>
              <a:pathLst>
                <a:path w="750498" h="750498">
                  <a:moveTo>
                    <a:pt x="0" y="375249"/>
                  </a:moveTo>
                  <a:cubicBezTo>
                    <a:pt x="0" y="168008"/>
                    <a:pt x="168008" y="0"/>
                    <a:pt x="375249" y="0"/>
                  </a:cubicBezTo>
                  <a:cubicBezTo>
                    <a:pt x="582490" y="0"/>
                    <a:pt x="750498" y="168008"/>
                    <a:pt x="750498" y="375249"/>
                  </a:cubicBezTo>
                  <a:cubicBezTo>
                    <a:pt x="750498" y="582490"/>
                    <a:pt x="582490" y="750498"/>
                    <a:pt x="375249" y="750498"/>
                  </a:cubicBezTo>
                  <a:cubicBezTo>
                    <a:pt x="168008" y="750498"/>
                    <a:pt x="0" y="582490"/>
                    <a:pt x="0" y="375249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366454" y="3271654"/>
            <a:ext cx="3122762" cy="588321"/>
            <a:chOff x="3010618" y="1604944"/>
            <a:chExt cx="3122762" cy="588321"/>
          </a:xfrm>
        </p:grpSpPr>
        <p:sp>
          <p:nvSpPr>
            <p:cNvPr id="6" name="Rounded Rectangle 5"/>
            <p:cNvSpPr/>
            <p:nvPr/>
          </p:nvSpPr>
          <p:spPr>
            <a:xfrm>
              <a:off x="3010618" y="1649025"/>
              <a:ext cx="3118794" cy="544240"/>
            </a:xfrm>
            <a:custGeom>
              <a:avLst/>
              <a:gdLst/>
              <a:ahLst/>
              <a:cxnLst/>
              <a:rect l="0" t="0" r="0" b="0"/>
              <a:pathLst>
                <a:path w="3118794" h="544240">
                  <a:moveTo>
                    <a:pt x="0" y="544240"/>
                  </a:moveTo>
                  <a:lnTo>
                    <a:pt x="918713" y="466602"/>
                  </a:lnTo>
                  <a:lnTo>
                    <a:pt x="3118794" y="0"/>
                  </a:lnTo>
                </a:path>
              </a:pathLst>
            </a:custGeom>
            <a:noFill/>
            <a:ln w="12939">
              <a:solidFill>
                <a:srgbClr val="44E095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066957" y="1604944"/>
              <a:ext cx="66423" cy="109555"/>
            </a:xfrm>
            <a:custGeom>
              <a:avLst/>
              <a:gdLst/>
              <a:ahLst/>
              <a:cxnLst/>
              <a:rect l="0" t="0" r="0" b="0"/>
              <a:pathLst>
                <a:path w="66423" h="109555">
                  <a:moveTo>
                    <a:pt x="23291" y="109555"/>
                  </a:moveTo>
                  <a:lnTo>
                    <a:pt x="66423" y="43132"/>
                  </a:lnTo>
                  <a:lnTo>
                    <a:pt x="0" y="0"/>
                  </a:lnTo>
                </a:path>
              </a:pathLst>
            </a:custGeom>
            <a:noFill/>
            <a:ln w="12939">
              <a:solidFill>
                <a:srgbClr val="44E095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362141" y="3803904"/>
            <a:ext cx="3127075" cy="112143"/>
            <a:chOff x="3006305" y="2137194"/>
            <a:chExt cx="3127075" cy="112143"/>
          </a:xfrm>
        </p:grpSpPr>
        <p:sp>
          <p:nvSpPr>
            <p:cNvPr id="9" name="Rounded Rectangle 8"/>
            <p:cNvSpPr/>
            <p:nvPr/>
          </p:nvSpPr>
          <p:spPr>
            <a:xfrm>
              <a:off x="3006305" y="2193266"/>
              <a:ext cx="3122762" cy="8626"/>
            </a:xfrm>
            <a:custGeom>
              <a:avLst/>
              <a:gdLst/>
              <a:ahLst/>
              <a:cxnLst/>
              <a:rect l="0" t="0" r="0" b="0"/>
              <a:pathLst>
                <a:path w="3122762" h="8626">
                  <a:moveTo>
                    <a:pt x="0" y="0"/>
                  </a:moveTo>
                  <a:lnTo>
                    <a:pt x="970471" y="0"/>
                  </a:lnTo>
                  <a:lnTo>
                    <a:pt x="3122762" y="0"/>
                  </a:lnTo>
                </a:path>
              </a:pathLst>
            </a:custGeom>
            <a:noFill/>
            <a:ln w="12939">
              <a:solidFill>
                <a:srgbClr val="1AC6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7309" y="2137194"/>
              <a:ext cx="56071" cy="112143"/>
            </a:xfrm>
            <a:custGeom>
              <a:avLst/>
              <a:gdLst/>
              <a:ahLst/>
              <a:cxnLst/>
              <a:rect l="0" t="0" r="0" b="0"/>
              <a:pathLst>
                <a:path w="56071" h="112143">
                  <a:moveTo>
                    <a:pt x="0" y="112143"/>
                  </a:moveTo>
                  <a:lnTo>
                    <a:pt x="56071" y="56071"/>
                  </a:lnTo>
                  <a:lnTo>
                    <a:pt x="0" y="0"/>
                  </a:lnTo>
                </a:path>
              </a:pathLst>
            </a:custGeom>
            <a:noFill/>
            <a:ln w="12939">
              <a:solidFill>
                <a:srgbClr val="1AC6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362141" y="3859976"/>
            <a:ext cx="3127075" cy="558128"/>
            <a:chOff x="3006305" y="2193266"/>
            <a:chExt cx="3127075" cy="558128"/>
          </a:xfrm>
        </p:grpSpPr>
        <p:sp>
          <p:nvSpPr>
            <p:cNvPr id="12" name="Rounded Rectangle 11"/>
            <p:cNvSpPr/>
            <p:nvPr/>
          </p:nvSpPr>
          <p:spPr>
            <a:xfrm>
              <a:off x="3006305" y="2193266"/>
              <a:ext cx="3123107" cy="514048"/>
            </a:xfrm>
            <a:custGeom>
              <a:avLst/>
              <a:gdLst/>
              <a:ahLst/>
              <a:cxnLst/>
              <a:rect l="0" t="0" r="0" b="0"/>
              <a:pathLst>
                <a:path w="3123107" h="514048">
                  <a:moveTo>
                    <a:pt x="0" y="0"/>
                  </a:moveTo>
                  <a:lnTo>
                    <a:pt x="1013603" y="77637"/>
                  </a:lnTo>
                  <a:lnTo>
                    <a:pt x="3123107" y="514048"/>
                  </a:lnTo>
                </a:path>
              </a:pathLst>
            </a:custGeom>
            <a:noFill/>
            <a:ln w="12939">
              <a:solidFill>
                <a:srgbClr val="886A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066957" y="2641839"/>
              <a:ext cx="66423" cy="109555"/>
            </a:xfrm>
            <a:custGeom>
              <a:avLst/>
              <a:gdLst/>
              <a:ahLst/>
              <a:cxnLst/>
              <a:rect l="0" t="0" r="0" b="0"/>
              <a:pathLst>
                <a:path w="66423" h="109555">
                  <a:moveTo>
                    <a:pt x="0" y="109555"/>
                  </a:moveTo>
                  <a:lnTo>
                    <a:pt x="66423" y="66423"/>
                  </a:lnTo>
                  <a:lnTo>
                    <a:pt x="23291" y="0"/>
                  </a:lnTo>
                </a:path>
              </a:pathLst>
            </a:custGeom>
            <a:noFill/>
            <a:ln w="12939">
              <a:solidFill>
                <a:srgbClr val="886A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Rounded Rectangle 14"/>
          <p:cNvSpPr/>
          <p:nvPr/>
        </p:nvSpPr>
        <p:spPr>
          <a:xfrm>
            <a:off x="6601360" y="3092225"/>
            <a:ext cx="414067" cy="414067"/>
          </a:xfrm>
          <a:custGeom>
            <a:avLst/>
            <a:gdLst/>
            <a:ahLst/>
            <a:cxnLst/>
            <a:rect l="0" t="0" r="0" b="0"/>
            <a:pathLst>
              <a:path w="414067" h="414067">
                <a:moveTo>
                  <a:pt x="0" y="207033"/>
                </a:moveTo>
                <a:cubicBezTo>
                  <a:pt x="0" y="92690"/>
                  <a:pt x="92690" y="0"/>
                  <a:pt x="207033" y="0"/>
                </a:cubicBezTo>
                <a:cubicBezTo>
                  <a:pt x="321377" y="0"/>
                  <a:pt x="414067" y="92690"/>
                  <a:pt x="414067" y="207033"/>
                </a:cubicBezTo>
                <a:cubicBezTo>
                  <a:pt x="414067" y="321377"/>
                  <a:pt x="321377" y="414067"/>
                  <a:pt x="207033" y="414067"/>
                </a:cubicBezTo>
                <a:cubicBezTo>
                  <a:pt x="92690" y="414067"/>
                  <a:pt x="0" y="321377"/>
                  <a:pt x="0" y="207033"/>
                </a:cubicBezTo>
              </a:path>
            </a:pathLst>
          </a:custGeom>
          <a:solidFill>
            <a:srgbClr val="C8FFE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6601360" y="3652942"/>
            <a:ext cx="414067" cy="414067"/>
          </a:xfrm>
          <a:custGeom>
            <a:avLst/>
            <a:gdLst/>
            <a:ahLst/>
            <a:cxnLst/>
            <a:rect l="0" t="0" r="0" b="0"/>
            <a:pathLst>
              <a:path w="414067" h="414067">
                <a:moveTo>
                  <a:pt x="0" y="207033"/>
                </a:moveTo>
                <a:cubicBezTo>
                  <a:pt x="0" y="92690"/>
                  <a:pt x="92690" y="0"/>
                  <a:pt x="207033" y="0"/>
                </a:cubicBezTo>
                <a:cubicBezTo>
                  <a:pt x="321377" y="0"/>
                  <a:pt x="414067" y="92690"/>
                  <a:pt x="414067" y="207033"/>
                </a:cubicBezTo>
                <a:cubicBezTo>
                  <a:pt x="414067" y="321377"/>
                  <a:pt x="321377" y="414067"/>
                  <a:pt x="207033" y="414067"/>
                </a:cubicBezTo>
                <a:cubicBezTo>
                  <a:pt x="92690" y="414067"/>
                  <a:pt x="0" y="321377"/>
                  <a:pt x="0" y="207033"/>
                </a:cubicBezTo>
              </a:path>
            </a:pathLst>
          </a:custGeom>
          <a:solidFill>
            <a:srgbClr val="D1F4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6601360" y="4213659"/>
            <a:ext cx="414067" cy="414067"/>
          </a:xfrm>
          <a:custGeom>
            <a:avLst/>
            <a:gdLst/>
            <a:ahLst/>
            <a:cxnLst/>
            <a:rect l="0" t="0" r="0" b="0"/>
            <a:pathLst>
              <a:path w="414067" h="414067">
                <a:moveTo>
                  <a:pt x="0" y="207033"/>
                </a:moveTo>
                <a:cubicBezTo>
                  <a:pt x="0" y="92690"/>
                  <a:pt x="92690" y="0"/>
                  <a:pt x="207033" y="0"/>
                </a:cubicBezTo>
                <a:cubicBezTo>
                  <a:pt x="321377" y="0"/>
                  <a:pt x="414067" y="92690"/>
                  <a:pt x="414067" y="207033"/>
                </a:cubicBezTo>
                <a:cubicBezTo>
                  <a:pt x="414067" y="321377"/>
                  <a:pt x="321377" y="414067"/>
                  <a:pt x="207033" y="414067"/>
                </a:cubicBezTo>
                <a:cubicBezTo>
                  <a:pt x="92690" y="414067"/>
                  <a:pt x="0" y="321377"/>
                  <a:pt x="0" y="207033"/>
                </a:cubicBezTo>
              </a:path>
            </a:pathLst>
          </a:custGeom>
          <a:solidFill>
            <a:srgbClr val="E7E1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2603275" y="2109503"/>
            <a:ext cx="4200615" cy="20703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Shantell Sans"/>
              </a:rPr>
              <a:t>Unveiling the Dimensions of Lead Optimization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3135" y="2523571"/>
            <a:ext cx="1062843" cy="41406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0">
                <a:solidFill>
                  <a:srgbClr val="4E88E7"/>
                </a:solidFill>
                <a:latin typeface="Shantell Sans"/>
              </a:rPr>
              <a:t>Lead
Optimization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7680" y="2927633"/>
            <a:ext cx="1393614" cy="4658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900" b="0">
                <a:solidFill>
                  <a:srgbClr val="484848"/>
                </a:solidFill>
                <a:latin typeface="Shantell Sans"/>
              </a:rPr>
              <a:t>Enhancing lead
compound properties
for drug development.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704877" y="3195742"/>
            <a:ext cx="200564" cy="197977"/>
          </a:xfrm>
          <a:custGeom>
            <a:avLst/>
            <a:gdLst/>
            <a:ahLst/>
            <a:cxnLst/>
            <a:rect l="0" t="0" r="0" b="0"/>
            <a:pathLst>
              <a:path w="200564" h="197977">
                <a:moveTo>
                  <a:pt x="77205" y="70305"/>
                </a:moveTo>
                <a:lnTo>
                  <a:pt x="103085" y="53915"/>
                </a:lnTo>
                <a:lnTo>
                  <a:pt x="128964" y="70305"/>
                </a:lnTo>
                <a:moveTo>
                  <a:pt x="77205" y="100497"/>
                </a:moveTo>
                <a:lnTo>
                  <a:pt x="103085" y="84107"/>
                </a:lnTo>
                <a:lnTo>
                  <a:pt x="128964" y="100497"/>
                </a:lnTo>
                <a:moveTo>
                  <a:pt x="0" y="0"/>
                </a:moveTo>
                <a:moveTo>
                  <a:pt x="77205" y="130690"/>
                </a:moveTo>
                <a:lnTo>
                  <a:pt x="103085" y="114300"/>
                </a:lnTo>
                <a:lnTo>
                  <a:pt x="128964" y="130690"/>
                </a:lnTo>
                <a:moveTo>
                  <a:pt x="103516" y="197977"/>
                </a:moveTo>
                <a:cubicBezTo>
                  <a:pt x="110663" y="197977"/>
                  <a:pt x="116456" y="192184"/>
                  <a:pt x="116456" y="185038"/>
                </a:cubicBezTo>
                <a:cubicBezTo>
                  <a:pt x="116456" y="177892"/>
                  <a:pt x="110663" y="172098"/>
                  <a:pt x="103516" y="172098"/>
                </a:cubicBezTo>
                <a:cubicBezTo>
                  <a:pt x="96370" y="172098"/>
                  <a:pt x="90577" y="177892"/>
                  <a:pt x="90577" y="185038"/>
                </a:cubicBezTo>
                <a:cubicBezTo>
                  <a:pt x="90577" y="192184"/>
                  <a:pt x="96370" y="197977"/>
                  <a:pt x="103516" y="197977"/>
                </a:cubicBezTo>
                <a:close/>
                <a:moveTo>
                  <a:pt x="19409" y="66854"/>
                </a:moveTo>
                <a:cubicBezTo>
                  <a:pt x="26555" y="66854"/>
                  <a:pt x="32349" y="61061"/>
                  <a:pt x="32349" y="53915"/>
                </a:cubicBezTo>
                <a:cubicBezTo>
                  <a:pt x="32349" y="46768"/>
                  <a:pt x="26555" y="40975"/>
                  <a:pt x="19409" y="40975"/>
                </a:cubicBezTo>
                <a:cubicBezTo>
                  <a:pt x="12263" y="40975"/>
                  <a:pt x="6469" y="46768"/>
                  <a:pt x="6469" y="53915"/>
                </a:cubicBezTo>
                <a:cubicBezTo>
                  <a:pt x="6469" y="61061"/>
                  <a:pt x="12263" y="66854"/>
                  <a:pt x="19409" y="66854"/>
                </a:cubicBezTo>
                <a:close/>
                <a:moveTo>
                  <a:pt x="19409" y="124653"/>
                </a:moveTo>
                <a:cubicBezTo>
                  <a:pt x="26555" y="124653"/>
                  <a:pt x="32349" y="118859"/>
                  <a:pt x="32349" y="111713"/>
                </a:cubicBezTo>
                <a:cubicBezTo>
                  <a:pt x="32349" y="104567"/>
                  <a:pt x="26555" y="98774"/>
                  <a:pt x="19409" y="98774"/>
                </a:cubicBezTo>
                <a:cubicBezTo>
                  <a:pt x="12263" y="98774"/>
                  <a:pt x="6469" y="104567"/>
                  <a:pt x="6469" y="111713"/>
                </a:cubicBezTo>
                <a:cubicBezTo>
                  <a:pt x="6469" y="118859"/>
                  <a:pt x="12263" y="124653"/>
                  <a:pt x="19409" y="124653"/>
                </a:cubicBezTo>
                <a:close/>
                <a:moveTo>
                  <a:pt x="19409" y="98772"/>
                </a:moveTo>
                <a:lnTo>
                  <a:pt x="19409" y="66854"/>
                </a:lnTo>
                <a:moveTo>
                  <a:pt x="0" y="0"/>
                </a:moveTo>
                <a:moveTo>
                  <a:pt x="30428" y="47128"/>
                </a:moveTo>
                <a:lnTo>
                  <a:pt x="62368" y="28136"/>
                </a:lnTo>
                <a:moveTo>
                  <a:pt x="47014" y="165199"/>
                </a:moveTo>
                <a:cubicBezTo>
                  <a:pt x="54160" y="165199"/>
                  <a:pt x="59953" y="159405"/>
                  <a:pt x="59953" y="152259"/>
                </a:cubicBezTo>
                <a:cubicBezTo>
                  <a:pt x="59953" y="145113"/>
                  <a:pt x="54160" y="139320"/>
                  <a:pt x="47014" y="139320"/>
                </a:cubicBezTo>
                <a:cubicBezTo>
                  <a:pt x="39867" y="139320"/>
                  <a:pt x="34074" y="145113"/>
                  <a:pt x="34074" y="152259"/>
                </a:cubicBezTo>
                <a:cubicBezTo>
                  <a:pt x="34074" y="159405"/>
                  <a:pt x="39867" y="165199"/>
                  <a:pt x="47014" y="165199"/>
                </a:cubicBezTo>
                <a:close/>
                <a:moveTo>
                  <a:pt x="160019" y="165199"/>
                </a:moveTo>
                <a:cubicBezTo>
                  <a:pt x="167166" y="165199"/>
                  <a:pt x="172959" y="159405"/>
                  <a:pt x="172959" y="152259"/>
                </a:cubicBezTo>
                <a:cubicBezTo>
                  <a:pt x="172959" y="145113"/>
                  <a:pt x="167166" y="139320"/>
                  <a:pt x="160019" y="139320"/>
                </a:cubicBezTo>
                <a:cubicBezTo>
                  <a:pt x="152873" y="139320"/>
                  <a:pt x="147080" y="145113"/>
                  <a:pt x="147080" y="152259"/>
                </a:cubicBezTo>
                <a:cubicBezTo>
                  <a:pt x="147080" y="159405"/>
                  <a:pt x="152873" y="165199"/>
                  <a:pt x="160019" y="165199"/>
                </a:cubicBezTo>
                <a:close/>
                <a:moveTo>
                  <a:pt x="187624" y="66854"/>
                </a:moveTo>
                <a:cubicBezTo>
                  <a:pt x="194770" y="66854"/>
                  <a:pt x="200564" y="61061"/>
                  <a:pt x="200564" y="53915"/>
                </a:cubicBezTo>
                <a:cubicBezTo>
                  <a:pt x="200564" y="46768"/>
                  <a:pt x="194770" y="40975"/>
                  <a:pt x="187624" y="40975"/>
                </a:cubicBezTo>
                <a:cubicBezTo>
                  <a:pt x="180478" y="40975"/>
                  <a:pt x="174684" y="46768"/>
                  <a:pt x="174684" y="53915"/>
                </a:cubicBezTo>
                <a:cubicBezTo>
                  <a:pt x="174684" y="61061"/>
                  <a:pt x="180478" y="66854"/>
                  <a:pt x="187624" y="66854"/>
                </a:cubicBezTo>
                <a:close/>
                <a:moveTo>
                  <a:pt x="187624" y="124653"/>
                </a:moveTo>
                <a:cubicBezTo>
                  <a:pt x="194770" y="124653"/>
                  <a:pt x="200564" y="118859"/>
                  <a:pt x="200564" y="111713"/>
                </a:cubicBezTo>
                <a:cubicBezTo>
                  <a:pt x="200564" y="104567"/>
                  <a:pt x="194770" y="98774"/>
                  <a:pt x="187624" y="98774"/>
                </a:cubicBezTo>
                <a:cubicBezTo>
                  <a:pt x="180478" y="98774"/>
                  <a:pt x="174684" y="104567"/>
                  <a:pt x="174684" y="111713"/>
                </a:cubicBezTo>
                <a:cubicBezTo>
                  <a:pt x="174684" y="118859"/>
                  <a:pt x="180478" y="124653"/>
                  <a:pt x="187624" y="124653"/>
                </a:cubicBezTo>
                <a:close/>
                <a:moveTo>
                  <a:pt x="73755" y="34935"/>
                </a:moveTo>
                <a:cubicBezTo>
                  <a:pt x="80902" y="34935"/>
                  <a:pt x="86695" y="29142"/>
                  <a:pt x="86695" y="21995"/>
                </a:cubicBezTo>
                <a:cubicBezTo>
                  <a:pt x="86695" y="14849"/>
                  <a:pt x="80902" y="9056"/>
                  <a:pt x="73755" y="9056"/>
                </a:cubicBezTo>
                <a:cubicBezTo>
                  <a:pt x="66609" y="9056"/>
                  <a:pt x="60816" y="14849"/>
                  <a:pt x="60816" y="21995"/>
                </a:cubicBezTo>
                <a:cubicBezTo>
                  <a:pt x="60816" y="29142"/>
                  <a:pt x="66609" y="34935"/>
                  <a:pt x="73755" y="34935"/>
                </a:cubicBezTo>
                <a:close/>
                <a:moveTo>
                  <a:pt x="133278" y="34935"/>
                </a:moveTo>
                <a:cubicBezTo>
                  <a:pt x="140424" y="34935"/>
                  <a:pt x="146217" y="29142"/>
                  <a:pt x="146217" y="21995"/>
                </a:cubicBezTo>
                <a:cubicBezTo>
                  <a:pt x="146217" y="14849"/>
                  <a:pt x="140424" y="9056"/>
                  <a:pt x="133278" y="9056"/>
                </a:cubicBezTo>
                <a:cubicBezTo>
                  <a:pt x="126131" y="9056"/>
                  <a:pt x="120338" y="14849"/>
                  <a:pt x="120338" y="21995"/>
                </a:cubicBezTo>
                <a:cubicBezTo>
                  <a:pt x="120338" y="29142"/>
                  <a:pt x="126131" y="34935"/>
                  <a:pt x="133278" y="34935"/>
                </a:cubicBezTo>
                <a:close/>
                <a:moveTo>
                  <a:pt x="0" y="0"/>
                </a:moveTo>
                <a:moveTo>
                  <a:pt x="58037" y="159049"/>
                </a:moveTo>
                <a:lnTo>
                  <a:pt x="92247" y="178720"/>
                </a:lnTo>
                <a:moveTo>
                  <a:pt x="0" y="0"/>
                </a:moveTo>
                <a:moveTo>
                  <a:pt x="148996" y="159049"/>
                </a:moveTo>
                <a:lnTo>
                  <a:pt x="114830" y="178694"/>
                </a:lnTo>
                <a:moveTo>
                  <a:pt x="187624" y="98772"/>
                </a:moveTo>
                <a:lnTo>
                  <a:pt x="187624" y="66854"/>
                </a:lnTo>
                <a:moveTo>
                  <a:pt x="0" y="0"/>
                </a:moveTo>
                <a:moveTo>
                  <a:pt x="176606" y="47128"/>
                </a:moveTo>
                <a:lnTo>
                  <a:pt x="144686" y="28149"/>
                </a:lnTo>
              </a:path>
            </a:pathLst>
          </a:custGeom>
          <a:noFill/>
          <a:ln w="12939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131885" y="3096279"/>
            <a:ext cx="866324" cy="120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3CC583"/>
                </a:solidFill>
                <a:latin typeface="Shantell Sans"/>
              </a:rPr>
              <a:t>Increase Potency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31885" y="3214030"/>
            <a:ext cx="1091060" cy="3105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Shantell Sans"/>
              </a:rPr>
              <a:t>Boosting the drug's
effectiveness against its
target.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706224" y="3760772"/>
            <a:ext cx="201374" cy="201374"/>
          </a:xfrm>
          <a:custGeom>
            <a:avLst/>
            <a:gdLst/>
            <a:ahLst/>
            <a:cxnLst/>
            <a:rect l="0" t="0" r="0" b="0"/>
            <a:pathLst>
              <a:path w="201374" h="201374">
                <a:moveTo>
                  <a:pt x="89230" y="155275"/>
                </a:moveTo>
                <a:lnTo>
                  <a:pt x="80604" y="155275"/>
                </a:lnTo>
                <a:moveTo>
                  <a:pt x="123736" y="155275"/>
                </a:moveTo>
                <a:lnTo>
                  <a:pt x="123736" y="146649"/>
                </a:lnTo>
                <a:moveTo>
                  <a:pt x="115109" y="178696"/>
                </a:moveTo>
                <a:lnTo>
                  <a:pt x="106483" y="174382"/>
                </a:lnTo>
                <a:moveTo>
                  <a:pt x="84917" y="116456"/>
                </a:moveTo>
                <a:lnTo>
                  <a:pt x="51895" y="149478"/>
                </a:lnTo>
                <a:moveTo>
                  <a:pt x="61867" y="61868"/>
                </a:moveTo>
                <a:cubicBezTo>
                  <a:pt x="48328" y="48791"/>
                  <a:pt x="26807" y="48978"/>
                  <a:pt x="13497" y="62288"/>
                </a:cubicBezTo>
                <a:cubicBezTo>
                  <a:pt x="187" y="75598"/>
                  <a:pt x="0" y="97120"/>
                  <a:pt x="13076" y="110659"/>
                </a:cubicBezTo>
                <a:lnTo>
                  <a:pt x="90714" y="188297"/>
                </a:lnTo>
                <a:cubicBezTo>
                  <a:pt x="104253" y="201374"/>
                  <a:pt x="125775" y="201187"/>
                  <a:pt x="139085" y="187877"/>
                </a:cubicBezTo>
                <a:cubicBezTo>
                  <a:pt x="152395" y="174567"/>
                  <a:pt x="152582" y="153045"/>
                  <a:pt x="139505" y="139506"/>
                </a:cubicBezTo>
                <a:moveTo>
                  <a:pt x="80604" y="60384"/>
                </a:moveTo>
                <a:cubicBezTo>
                  <a:pt x="80604" y="93734"/>
                  <a:pt x="107639" y="120769"/>
                  <a:pt x="140989" y="120769"/>
                </a:cubicBezTo>
                <a:cubicBezTo>
                  <a:pt x="174338" y="120769"/>
                  <a:pt x="201374" y="93734"/>
                  <a:pt x="201374" y="60384"/>
                </a:cubicBezTo>
                <a:cubicBezTo>
                  <a:pt x="201374" y="27035"/>
                  <a:pt x="174338" y="0"/>
                  <a:pt x="140989" y="0"/>
                </a:cubicBezTo>
                <a:cubicBezTo>
                  <a:pt x="107639" y="0"/>
                  <a:pt x="80604" y="27035"/>
                  <a:pt x="80604" y="60384"/>
                </a:cubicBezTo>
                <a:close/>
                <a:moveTo>
                  <a:pt x="115109" y="94890"/>
                </a:moveTo>
                <a:lnTo>
                  <a:pt x="111150" y="89611"/>
                </a:lnTo>
                <a:cubicBezTo>
                  <a:pt x="105995" y="82740"/>
                  <a:pt x="106679" y="73124"/>
                  <a:pt x="112754" y="67053"/>
                </a:cubicBezTo>
                <a:lnTo>
                  <a:pt x="115109" y="64698"/>
                </a:lnTo>
                <a:moveTo>
                  <a:pt x="166868" y="64698"/>
                </a:moveTo>
                <a:lnTo>
                  <a:pt x="169223" y="67053"/>
                </a:lnTo>
                <a:cubicBezTo>
                  <a:pt x="175298" y="73124"/>
                  <a:pt x="175982" y="82740"/>
                  <a:pt x="170827" y="89611"/>
                </a:cubicBezTo>
                <a:lnTo>
                  <a:pt x="166868" y="94890"/>
                </a:lnTo>
                <a:moveTo>
                  <a:pt x="140989" y="103516"/>
                </a:moveTo>
                <a:lnTo>
                  <a:pt x="140989" y="77637"/>
                </a:lnTo>
                <a:moveTo>
                  <a:pt x="132362" y="47445"/>
                </a:moveTo>
                <a:cubicBezTo>
                  <a:pt x="132362" y="42681"/>
                  <a:pt x="136224" y="38818"/>
                  <a:pt x="140989" y="38818"/>
                </a:cubicBezTo>
                <a:cubicBezTo>
                  <a:pt x="145753" y="38818"/>
                  <a:pt x="149615" y="42681"/>
                  <a:pt x="149615" y="47445"/>
                </a:cubicBezTo>
                <a:cubicBezTo>
                  <a:pt x="149615" y="52209"/>
                  <a:pt x="145753" y="56071"/>
                  <a:pt x="140989" y="56071"/>
                </a:cubicBezTo>
                <a:cubicBezTo>
                  <a:pt x="136224" y="56071"/>
                  <a:pt x="132362" y="52209"/>
                  <a:pt x="132362" y="47445"/>
                </a:cubicBezTo>
                <a:close/>
                <a:moveTo>
                  <a:pt x="142921" y="18218"/>
                </a:moveTo>
                <a:lnTo>
                  <a:pt x="164487" y="29002"/>
                </a:lnTo>
                <a:cubicBezTo>
                  <a:pt x="165946" y="29733"/>
                  <a:pt x="166868" y="31225"/>
                  <a:pt x="166868" y="32858"/>
                </a:cubicBezTo>
                <a:lnTo>
                  <a:pt x="166868" y="64698"/>
                </a:lnTo>
                <a:lnTo>
                  <a:pt x="140989" y="77637"/>
                </a:lnTo>
                <a:lnTo>
                  <a:pt x="115109" y="64698"/>
                </a:lnTo>
                <a:lnTo>
                  <a:pt x="115109" y="32858"/>
                </a:lnTo>
                <a:cubicBezTo>
                  <a:pt x="115109" y="31225"/>
                  <a:pt x="116031" y="29733"/>
                  <a:pt x="117490" y="29002"/>
                </a:cubicBezTo>
                <a:lnTo>
                  <a:pt x="139056" y="18218"/>
                </a:lnTo>
                <a:cubicBezTo>
                  <a:pt x="140272" y="17609"/>
                  <a:pt x="141705" y="17609"/>
                  <a:pt x="142921" y="18218"/>
                </a:cubicBezTo>
                <a:close/>
              </a:path>
            </a:pathLst>
          </a:custGeom>
          <a:noFill/>
          <a:ln w="12939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7131885" y="3708754"/>
            <a:ext cx="962388" cy="120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1EABDA"/>
                </a:solidFill>
                <a:latin typeface="Shantell Sans"/>
              </a:rPr>
              <a:t>Improve Selectivity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131885" y="3826505"/>
            <a:ext cx="1214435" cy="20703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Shantell Sans"/>
              </a:rPr>
              <a:t>Ensuring the drug targets
only the intended molecule.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704877" y="4317176"/>
            <a:ext cx="203152" cy="203152"/>
          </a:xfrm>
          <a:custGeom>
            <a:avLst/>
            <a:gdLst/>
            <a:ahLst/>
            <a:cxnLst/>
            <a:rect l="0" t="0" r="0" b="0"/>
            <a:pathLst>
              <a:path w="203152" h="203152">
                <a:moveTo>
                  <a:pt x="81519" y="39249"/>
                </a:moveTo>
                <a:cubicBezTo>
                  <a:pt x="90571" y="39249"/>
                  <a:pt x="97909" y="31911"/>
                  <a:pt x="97909" y="22859"/>
                </a:cubicBezTo>
                <a:cubicBezTo>
                  <a:pt x="97909" y="13807"/>
                  <a:pt x="90571" y="6468"/>
                  <a:pt x="81519" y="6468"/>
                </a:cubicBezTo>
                <a:cubicBezTo>
                  <a:pt x="72467" y="6468"/>
                  <a:pt x="65129" y="13807"/>
                  <a:pt x="65129" y="22859"/>
                </a:cubicBezTo>
                <a:cubicBezTo>
                  <a:pt x="65129" y="31911"/>
                  <a:pt x="72467" y="39249"/>
                  <a:pt x="81519" y="39249"/>
                </a:cubicBezTo>
                <a:close/>
                <a:moveTo>
                  <a:pt x="22859" y="72892"/>
                </a:moveTo>
                <a:cubicBezTo>
                  <a:pt x="31912" y="72892"/>
                  <a:pt x="39250" y="65554"/>
                  <a:pt x="39250" y="56502"/>
                </a:cubicBezTo>
                <a:cubicBezTo>
                  <a:pt x="39250" y="47450"/>
                  <a:pt x="31912" y="40111"/>
                  <a:pt x="22859" y="40111"/>
                </a:cubicBezTo>
                <a:cubicBezTo>
                  <a:pt x="13807" y="40111"/>
                  <a:pt x="6469" y="47450"/>
                  <a:pt x="6469" y="56502"/>
                </a:cubicBezTo>
                <a:cubicBezTo>
                  <a:pt x="6469" y="65554"/>
                  <a:pt x="13807" y="72892"/>
                  <a:pt x="22859" y="72892"/>
                </a:cubicBezTo>
                <a:close/>
                <a:moveTo>
                  <a:pt x="140179" y="72892"/>
                </a:moveTo>
                <a:cubicBezTo>
                  <a:pt x="149230" y="72892"/>
                  <a:pt x="156569" y="65554"/>
                  <a:pt x="156569" y="56502"/>
                </a:cubicBezTo>
                <a:cubicBezTo>
                  <a:pt x="156569" y="47450"/>
                  <a:pt x="149230" y="40111"/>
                  <a:pt x="140179" y="40111"/>
                </a:cubicBezTo>
                <a:cubicBezTo>
                  <a:pt x="131126" y="40111"/>
                  <a:pt x="123789" y="47450"/>
                  <a:pt x="123789" y="56502"/>
                </a:cubicBezTo>
                <a:cubicBezTo>
                  <a:pt x="123789" y="65554"/>
                  <a:pt x="131126" y="72892"/>
                  <a:pt x="140179" y="72892"/>
                </a:cubicBezTo>
                <a:close/>
                <a:moveTo>
                  <a:pt x="65991" y="131551"/>
                </a:moveTo>
                <a:lnTo>
                  <a:pt x="47876" y="131551"/>
                </a:lnTo>
                <a:cubicBezTo>
                  <a:pt x="40975" y="131551"/>
                  <a:pt x="36662" y="123789"/>
                  <a:pt x="40975" y="117750"/>
                </a:cubicBezTo>
                <a:lnTo>
                  <a:pt x="74618" y="72892"/>
                </a:lnTo>
                <a:cubicBezTo>
                  <a:pt x="78068" y="68579"/>
                  <a:pt x="84970" y="68579"/>
                  <a:pt x="88420" y="72892"/>
                </a:cubicBezTo>
                <a:lnTo>
                  <a:pt x="104810" y="94459"/>
                </a:lnTo>
                <a:moveTo>
                  <a:pt x="153981" y="92733"/>
                </a:moveTo>
                <a:cubicBezTo>
                  <a:pt x="153118" y="93596"/>
                  <a:pt x="92733" y="153982"/>
                  <a:pt x="92733" y="153982"/>
                </a:cubicBezTo>
                <a:cubicBezTo>
                  <a:pt x="82382" y="164334"/>
                  <a:pt x="82382" y="182449"/>
                  <a:pt x="92733" y="192801"/>
                </a:cubicBezTo>
                <a:cubicBezTo>
                  <a:pt x="103085" y="203152"/>
                  <a:pt x="121201" y="203152"/>
                  <a:pt x="131552" y="192801"/>
                </a:cubicBezTo>
                <a:cubicBezTo>
                  <a:pt x="131552" y="192801"/>
                  <a:pt x="191937" y="132415"/>
                  <a:pt x="192800" y="131552"/>
                </a:cubicBezTo>
                <a:cubicBezTo>
                  <a:pt x="203152" y="121201"/>
                  <a:pt x="203152" y="103085"/>
                  <a:pt x="192800" y="92733"/>
                </a:cubicBezTo>
                <a:cubicBezTo>
                  <a:pt x="182448" y="81519"/>
                  <a:pt x="165195" y="81519"/>
                  <a:pt x="153981" y="92733"/>
                </a:cubicBezTo>
                <a:close/>
                <a:moveTo>
                  <a:pt x="0" y="0"/>
                </a:moveTo>
                <a:moveTo>
                  <a:pt x="162176" y="161853"/>
                </a:moveTo>
                <a:lnTo>
                  <a:pt x="124436" y="124112"/>
                </a:lnTo>
              </a:path>
            </a:pathLst>
          </a:custGeom>
          <a:noFill/>
          <a:ln w="12939">
            <a:solidFill>
              <a:srgbClr val="7F64E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131885" y="4269471"/>
            <a:ext cx="769907" cy="120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700" b="0">
                <a:solidFill>
                  <a:srgbClr val="7F64EA"/>
                </a:solidFill>
                <a:latin typeface="Shantell Sans"/>
              </a:rPr>
              <a:t>Reduce Toxicity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1885" y="4387222"/>
            <a:ext cx="1084952" cy="20703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Shantell Sans"/>
              </a:rPr>
              <a:t>Minimizing harmful side
effects of the drug.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85622" y="2532442"/>
            <a:ext cx="2369440" cy="2369440"/>
          </a:xfrm>
          <a:custGeom>
            <a:avLst/>
            <a:gdLst/>
            <a:ahLst/>
            <a:cxnLst/>
            <a:rect l="0" t="0" r="0" b="0"/>
            <a:pathLst>
              <a:path w="2369440" h="2369440">
                <a:moveTo>
                  <a:pt x="2369440" y="1184720"/>
                </a:moveTo>
                <a:cubicBezTo>
                  <a:pt x="2369440" y="1839023"/>
                  <a:pt x="1839023" y="2369440"/>
                  <a:pt x="1184720" y="2369440"/>
                </a:cubicBezTo>
                <a:cubicBezTo>
                  <a:pt x="530417" y="2369440"/>
                  <a:pt x="0" y="1839023"/>
                  <a:pt x="0" y="1184720"/>
                </a:cubicBezTo>
                <a:cubicBezTo>
                  <a:pt x="0" y="530417"/>
                  <a:pt x="530417" y="0"/>
                  <a:pt x="1184720" y="0"/>
                </a:cubicBezTo>
                <a:cubicBezTo>
                  <a:pt x="1839023" y="0"/>
                  <a:pt x="2369440" y="530417"/>
                  <a:pt x="2369440" y="1184720"/>
                </a:cubicBezTo>
                <a:close/>
              </a:path>
            </a:pathLst>
          </a:custGeom>
          <a:noFill/>
          <a:ln w="9005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168338" y="1699125"/>
            <a:ext cx="1945178" cy="1423702"/>
          </a:xfrm>
          <a:custGeom>
            <a:avLst/>
            <a:gdLst/>
            <a:ahLst/>
            <a:cxnLst/>
            <a:rect l="0" t="0" r="0" b="0"/>
            <a:pathLst>
              <a:path w="1945178" h="1423702">
                <a:moveTo>
                  <a:pt x="1748757" y="1007007"/>
                </a:moveTo>
                <a:cubicBezTo>
                  <a:pt x="1577665" y="711040"/>
                  <a:pt x="1328946" y="454631"/>
                  <a:pt x="1011612" y="271424"/>
                </a:cubicBezTo>
                <a:cubicBezTo>
                  <a:pt x="692429" y="87136"/>
                  <a:pt x="343810" y="0"/>
                  <a:pt x="0" y="834"/>
                </a:cubicBezTo>
                <a:lnTo>
                  <a:pt x="0" y="836216"/>
                </a:lnTo>
                <a:cubicBezTo>
                  <a:pt x="202556" y="835387"/>
                  <a:pt x="408025" y="886544"/>
                  <a:pt x="596095" y="995126"/>
                </a:cubicBezTo>
                <a:cubicBezTo>
                  <a:pt x="781235" y="1102015"/>
                  <a:pt x="926607" y="1251331"/>
                  <a:pt x="1027030" y="1423702"/>
                </a:cubicBezTo>
                <a:lnTo>
                  <a:pt x="1748757" y="1007007"/>
                </a:lnTo>
                <a:moveTo>
                  <a:pt x="1945178" y="72872"/>
                </a:moveTo>
                <a:cubicBezTo>
                  <a:pt x="1945178" y="112658"/>
                  <a:pt x="1912920" y="144915"/>
                  <a:pt x="1873134" y="144915"/>
                </a:cubicBezTo>
                <a:cubicBezTo>
                  <a:pt x="1833348" y="144915"/>
                  <a:pt x="1801090" y="112658"/>
                  <a:pt x="1801090" y="72872"/>
                </a:cubicBezTo>
                <a:cubicBezTo>
                  <a:pt x="1801090" y="33086"/>
                  <a:pt x="1833348" y="828"/>
                  <a:pt x="1873134" y="828"/>
                </a:cubicBezTo>
                <a:cubicBezTo>
                  <a:pt x="1912920" y="828"/>
                  <a:pt x="1945178" y="33086"/>
                  <a:pt x="1945178" y="72872"/>
                </a:cubicBezTo>
              </a:path>
            </a:pathLst>
          </a:custGeom>
          <a:solidFill>
            <a:srgbClr val="E3FFF2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3168338" y="1699125"/>
            <a:ext cx="1945178" cy="1423698"/>
          </a:xfrm>
          <a:custGeom>
            <a:avLst/>
            <a:gdLst/>
            <a:ahLst/>
            <a:cxnLst/>
            <a:rect l="0" t="0" r="0" b="0"/>
            <a:pathLst>
              <a:path w="1945178" h="1423698">
                <a:moveTo>
                  <a:pt x="1748759" y="1007007"/>
                </a:moveTo>
                <a:cubicBezTo>
                  <a:pt x="1577664" y="711040"/>
                  <a:pt x="1328944" y="454631"/>
                  <a:pt x="1011615" y="271421"/>
                </a:cubicBezTo>
                <a:cubicBezTo>
                  <a:pt x="692426" y="87137"/>
                  <a:pt x="343809" y="0"/>
                  <a:pt x="0" y="833"/>
                </a:cubicBezTo>
                <a:lnTo>
                  <a:pt x="0" y="836215"/>
                </a:lnTo>
                <a:cubicBezTo>
                  <a:pt x="202559" y="835386"/>
                  <a:pt x="408026" y="886543"/>
                  <a:pt x="596097" y="995126"/>
                </a:cubicBezTo>
                <a:cubicBezTo>
                  <a:pt x="781235" y="1102015"/>
                  <a:pt x="926609" y="1251329"/>
                  <a:pt x="1027028" y="1423698"/>
                </a:cubicBezTo>
                <a:lnTo>
                  <a:pt x="1748759" y="1007007"/>
                </a:lnTo>
                <a:close/>
                <a:moveTo>
                  <a:pt x="1945178" y="72871"/>
                </a:moveTo>
                <a:cubicBezTo>
                  <a:pt x="1945178" y="112660"/>
                  <a:pt x="1912923" y="144915"/>
                  <a:pt x="1873134" y="144915"/>
                </a:cubicBezTo>
                <a:cubicBezTo>
                  <a:pt x="1833346" y="144915"/>
                  <a:pt x="1801090" y="112660"/>
                  <a:pt x="1801090" y="72871"/>
                </a:cubicBezTo>
                <a:cubicBezTo>
                  <a:pt x="1801090" y="33083"/>
                  <a:pt x="1833346" y="827"/>
                  <a:pt x="1873134" y="827"/>
                </a:cubicBezTo>
                <a:cubicBezTo>
                  <a:pt x="1912923" y="827"/>
                  <a:pt x="1945178" y="33083"/>
                  <a:pt x="1945178" y="72871"/>
                </a:cubicBezTo>
                <a:close/>
                <a:moveTo>
                  <a:pt x="1801090" y="72871"/>
                </a:moveTo>
                <a:lnTo>
                  <a:pt x="1194723" y="72871"/>
                </a:lnTo>
                <a:cubicBezTo>
                  <a:pt x="1121777" y="72871"/>
                  <a:pt x="1062643" y="132005"/>
                  <a:pt x="1062643" y="204951"/>
                </a:cubicBezTo>
                <a:lnTo>
                  <a:pt x="1062643" y="301947"/>
                </a:lnTo>
              </a:path>
            </a:pathLst>
          </a:custGeom>
          <a:noFill/>
          <a:ln w="9005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4195368" y="2706125"/>
            <a:ext cx="1746649" cy="2019989"/>
          </a:xfrm>
          <a:custGeom>
            <a:avLst/>
            <a:gdLst/>
            <a:ahLst/>
            <a:cxnLst/>
            <a:rect l="0" t="0" r="0" b="0"/>
            <a:pathLst>
              <a:path w="1746649" h="2019989">
                <a:moveTo>
                  <a:pt x="722939" y="2019989"/>
                </a:moveTo>
                <a:lnTo>
                  <a:pt x="2707" y="1606477"/>
                </a:lnTo>
                <a:cubicBezTo>
                  <a:pt x="222969" y="1224969"/>
                  <a:pt x="206927" y="771881"/>
                  <a:pt x="0" y="416694"/>
                </a:cubicBezTo>
                <a:lnTo>
                  <a:pt x="721733" y="0"/>
                </a:lnTo>
                <a:cubicBezTo>
                  <a:pt x="1070838" y="603899"/>
                  <a:pt x="1096768" y="1372497"/>
                  <a:pt x="722939" y="2019989"/>
                </a:cubicBezTo>
                <a:moveTo>
                  <a:pt x="1746649" y="1011048"/>
                </a:moveTo>
                <a:cubicBezTo>
                  <a:pt x="1746649" y="1050840"/>
                  <a:pt x="1714398" y="1083092"/>
                  <a:pt x="1674606" y="1083092"/>
                </a:cubicBezTo>
                <a:cubicBezTo>
                  <a:pt x="1634820" y="1083092"/>
                  <a:pt x="1602562" y="1050840"/>
                  <a:pt x="1602562" y="1011048"/>
                </a:cubicBezTo>
                <a:cubicBezTo>
                  <a:pt x="1602562" y="971262"/>
                  <a:pt x="1634820" y="939004"/>
                  <a:pt x="1674606" y="939004"/>
                </a:cubicBezTo>
                <a:cubicBezTo>
                  <a:pt x="1714398" y="939004"/>
                  <a:pt x="1746649" y="971262"/>
                  <a:pt x="1746649" y="1011048"/>
                </a:cubicBezTo>
              </a:path>
            </a:pathLst>
          </a:custGeom>
          <a:solidFill>
            <a:srgbClr val="F4FFDC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4195368" y="2706125"/>
            <a:ext cx="1746650" cy="2019990"/>
          </a:xfrm>
          <a:custGeom>
            <a:avLst/>
            <a:gdLst/>
            <a:ahLst/>
            <a:cxnLst/>
            <a:rect l="0" t="0" r="0" b="0"/>
            <a:pathLst>
              <a:path w="1746650" h="2019990">
                <a:moveTo>
                  <a:pt x="722940" y="2019990"/>
                </a:moveTo>
                <a:lnTo>
                  <a:pt x="2705" y="1606476"/>
                </a:lnTo>
                <a:cubicBezTo>
                  <a:pt x="222967" y="1224972"/>
                  <a:pt x="206928" y="771882"/>
                  <a:pt x="0" y="416691"/>
                </a:cubicBezTo>
                <a:lnTo>
                  <a:pt x="721730" y="0"/>
                </a:lnTo>
                <a:cubicBezTo>
                  <a:pt x="1070841" y="603902"/>
                  <a:pt x="1096770" y="1372497"/>
                  <a:pt x="722940" y="2019990"/>
                </a:cubicBezTo>
                <a:close/>
                <a:moveTo>
                  <a:pt x="1746650" y="1011050"/>
                </a:moveTo>
                <a:cubicBezTo>
                  <a:pt x="1746650" y="1050838"/>
                  <a:pt x="1714395" y="1083093"/>
                  <a:pt x="1674606" y="1083093"/>
                </a:cubicBezTo>
                <a:cubicBezTo>
                  <a:pt x="1634818" y="1083093"/>
                  <a:pt x="1602563" y="1050838"/>
                  <a:pt x="1602563" y="1011050"/>
                </a:cubicBezTo>
                <a:cubicBezTo>
                  <a:pt x="1602563" y="971261"/>
                  <a:pt x="1634818" y="939006"/>
                  <a:pt x="1674606" y="939006"/>
                </a:cubicBezTo>
                <a:cubicBezTo>
                  <a:pt x="1714395" y="939006"/>
                  <a:pt x="1746650" y="971261"/>
                  <a:pt x="1746650" y="1011050"/>
                </a:cubicBezTo>
                <a:close/>
                <a:moveTo>
                  <a:pt x="1602563" y="1011050"/>
                </a:moveTo>
                <a:lnTo>
                  <a:pt x="996195" y="1011050"/>
                </a:lnTo>
              </a:path>
            </a:pathLst>
          </a:custGeom>
          <a:noFill/>
          <a:ln w="9005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3168338" y="4312614"/>
            <a:ext cx="1945178" cy="1422849"/>
          </a:xfrm>
          <a:custGeom>
            <a:avLst/>
            <a:gdLst/>
            <a:ahLst/>
            <a:cxnLst/>
            <a:rect l="0" t="0" r="0" b="0"/>
            <a:pathLst>
              <a:path w="1945178" h="1422849">
                <a:moveTo>
                  <a:pt x="0" y="592552"/>
                </a:moveTo>
                <a:cubicBezTo>
                  <a:pt x="410366" y="593465"/>
                  <a:pt x="809830" y="380882"/>
                  <a:pt x="1029737" y="0"/>
                </a:cubicBezTo>
                <a:lnTo>
                  <a:pt x="1749969" y="413512"/>
                </a:lnTo>
                <a:cubicBezTo>
                  <a:pt x="1376141" y="1061004"/>
                  <a:pt x="697550" y="1422849"/>
                  <a:pt x="0" y="1422459"/>
                </a:cubicBezTo>
                <a:lnTo>
                  <a:pt x="0" y="592552"/>
                </a:lnTo>
                <a:moveTo>
                  <a:pt x="1945178" y="1350415"/>
                </a:moveTo>
                <a:cubicBezTo>
                  <a:pt x="1945178" y="1310629"/>
                  <a:pt x="1912920" y="1278372"/>
                  <a:pt x="1873134" y="1278372"/>
                </a:cubicBezTo>
                <a:cubicBezTo>
                  <a:pt x="1833348" y="1278372"/>
                  <a:pt x="1801090" y="1310629"/>
                  <a:pt x="1801090" y="1350415"/>
                </a:cubicBezTo>
                <a:cubicBezTo>
                  <a:pt x="1801090" y="1390208"/>
                  <a:pt x="1833348" y="1422459"/>
                  <a:pt x="1873134" y="1422459"/>
                </a:cubicBezTo>
                <a:cubicBezTo>
                  <a:pt x="1912920" y="1422459"/>
                  <a:pt x="1945178" y="1390208"/>
                  <a:pt x="1945178" y="1350415"/>
                </a:cubicBezTo>
              </a:path>
            </a:pathLst>
          </a:custGeom>
          <a:solidFill>
            <a:srgbClr val="FFFBDA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3168338" y="4312614"/>
            <a:ext cx="1945178" cy="1422848"/>
          </a:xfrm>
          <a:custGeom>
            <a:avLst/>
            <a:gdLst/>
            <a:ahLst/>
            <a:cxnLst/>
            <a:rect l="0" t="0" r="0" b="0"/>
            <a:pathLst>
              <a:path w="1945178" h="1422848">
                <a:moveTo>
                  <a:pt x="0" y="592555"/>
                </a:moveTo>
                <a:cubicBezTo>
                  <a:pt x="410366" y="593467"/>
                  <a:pt x="809831" y="380885"/>
                  <a:pt x="1029735" y="0"/>
                </a:cubicBezTo>
                <a:lnTo>
                  <a:pt x="1749969" y="413513"/>
                </a:lnTo>
                <a:cubicBezTo>
                  <a:pt x="1376139" y="1061006"/>
                  <a:pt x="697550" y="1422848"/>
                  <a:pt x="0" y="1422461"/>
                </a:cubicBezTo>
                <a:lnTo>
                  <a:pt x="0" y="592555"/>
                </a:lnTo>
                <a:close/>
                <a:moveTo>
                  <a:pt x="1945178" y="1350417"/>
                </a:moveTo>
                <a:cubicBezTo>
                  <a:pt x="1945178" y="1310629"/>
                  <a:pt x="1912923" y="1278374"/>
                  <a:pt x="1873134" y="1278374"/>
                </a:cubicBezTo>
                <a:cubicBezTo>
                  <a:pt x="1833346" y="1278374"/>
                  <a:pt x="1801090" y="1310629"/>
                  <a:pt x="1801090" y="1350417"/>
                </a:cubicBezTo>
                <a:cubicBezTo>
                  <a:pt x="1801090" y="1390206"/>
                  <a:pt x="1833346" y="1422461"/>
                  <a:pt x="1873134" y="1422461"/>
                </a:cubicBezTo>
                <a:cubicBezTo>
                  <a:pt x="1912923" y="1422461"/>
                  <a:pt x="1945178" y="1390206"/>
                  <a:pt x="1945178" y="1350417"/>
                </a:cubicBezTo>
                <a:close/>
                <a:moveTo>
                  <a:pt x="1801090" y="1350417"/>
                </a:moveTo>
                <a:lnTo>
                  <a:pt x="1194723" y="1350417"/>
                </a:lnTo>
                <a:cubicBezTo>
                  <a:pt x="1121777" y="1350417"/>
                  <a:pt x="1062643" y="1291283"/>
                  <a:pt x="1062643" y="1218337"/>
                </a:cubicBezTo>
                <a:lnTo>
                  <a:pt x="1062643" y="1121832"/>
                </a:lnTo>
              </a:path>
            </a:pathLst>
          </a:custGeom>
          <a:noFill/>
          <a:ln w="9005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970518" y="750358"/>
            <a:ext cx="3853770" cy="18010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100" b="1">
                <a:solidFill>
                  <a:srgbClr val="484848"/>
                </a:solidFill>
                <a:latin typeface="Shantell Sans"/>
              </a:rPr>
              <a:t>Unveiling the Multifaceted Goals of Optimization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97567" y="1611880"/>
            <a:ext cx="1126492" cy="28817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3CC583"/>
                </a:solidFill>
                <a:latin typeface="Shantell Sans"/>
              </a:rPr>
              <a:t>Improve Activity &amp;
ADME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97567" y="1965134"/>
            <a:ext cx="1227119" cy="21613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Shantell Sans"/>
              </a:rPr>
              <a:t>Boosting drug effectiveness
and absorption in the body.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19813" y="2270299"/>
            <a:ext cx="81985" cy="21613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Shantell Sans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98514" y="3467003"/>
            <a:ext cx="739696" cy="1440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900" b="0">
                <a:solidFill>
                  <a:srgbClr val="4E88E7"/>
                </a:solidFill>
                <a:latin typeface="Shantell Sans"/>
              </a:rPr>
              <a:t>Optimization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90260" y="3639128"/>
            <a:ext cx="126076" cy="21613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Shantell Sans"/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26069" y="3593080"/>
            <a:ext cx="1132309" cy="1440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92BD39"/>
                </a:solidFill>
                <a:latin typeface="Shantell Sans"/>
              </a:rPr>
              <a:t>Reduce Side Effects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89728" y="3676170"/>
            <a:ext cx="957207" cy="32419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Shantell Sans"/>
              </a:rPr>
              <a:t>Enhancing drug
properties for better
therapeutic outcomes.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26069" y="3802246"/>
            <a:ext cx="924872" cy="32419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Shantell Sans"/>
              </a:rPr>
              <a:t>Minimizing adverse
reactions to improve
patient safety.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97780" y="5080000"/>
            <a:ext cx="126076" cy="21613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Shantell Sans"/>
              </a:rPr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7567" y="5538258"/>
            <a:ext cx="1170649" cy="28817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E0CB15"/>
                </a:solidFill>
                <a:latin typeface="Shantell Sans"/>
              </a:rPr>
              <a:t>Enhance Stability &amp;
Bioavailability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97567" y="5891512"/>
            <a:ext cx="1130058" cy="21613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Shantell Sans"/>
              </a:rPr>
              <a:t>Increasing drug shelf life
and absorption efficiency.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046709" y="4582335"/>
            <a:ext cx="3167576" cy="685800"/>
          </a:xfrm>
          <a:custGeom>
            <a:avLst/>
            <a:gdLst/>
            <a:ahLst/>
            <a:cxnLst/>
            <a:rect l="0" t="0" r="0" b="0"/>
            <a:pathLst>
              <a:path w="3167576" h="685800">
                <a:moveTo>
                  <a:pt x="0" y="685800"/>
                </a:moveTo>
                <a:lnTo>
                  <a:pt x="395944" y="0"/>
                </a:lnTo>
                <a:lnTo>
                  <a:pt x="2771632" y="0"/>
                </a:lnTo>
                <a:lnTo>
                  <a:pt x="3167576" y="685800"/>
                </a:lnTo>
                <a:lnTo>
                  <a:pt x="0" y="685800"/>
                </a:lnTo>
              </a:path>
            </a:pathLst>
          </a:custGeom>
          <a:solidFill>
            <a:srgbClr val="DCE9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4046709" y="4582335"/>
            <a:ext cx="3167574" cy="685800"/>
          </a:xfrm>
          <a:custGeom>
            <a:avLst/>
            <a:gdLst/>
            <a:ahLst/>
            <a:cxnLst/>
            <a:rect l="0" t="0" r="0" b="0"/>
            <a:pathLst>
              <a:path w="3167574" h="685800">
                <a:moveTo>
                  <a:pt x="0" y="685800"/>
                </a:moveTo>
                <a:lnTo>
                  <a:pt x="395946" y="0"/>
                </a:lnTo>
                <a:lnTo>
                  <a:pt x="2771628" y="0"/>
                </a:lnTo>
                <a:lnTo>
                  <a:pt x="3167574" y="685800"/>
                </a:lnTo>
                <a:lnTo>
                  <a:pt x="0" y="685800"/>
                </a:ln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3687364" y="4863285"/>
            <a:ext cx="428624" cy="123825"/>
            <a:chOff x="2005310" y="3767100"/>
            <a:chExt cx="428624" cy="123825"/>
          </a:xfrm>
        </p:grpSpPr>
        <p:sp>
          <p:nvSpPr>
            <p:cNvPr id="4" name="Rounded Rectangle 3"/>
            <p:cNvSpPr/>
            <p:nvPr/>
          </p:nvSpPr>
          <p:spPr>
            <a:xfrm>
              <a:off x="2005310" y="3829012"/>
              <a:ext cx="424338" cy="9525"/>
            </a:xfrm>
            <a:custGeom>
              <a:avLst/>
              <a:gdLst/>
              <a:ahLst/>
              <a:cxnLst/>
              <a:rect l="0" t="0" r="0" b="0"/>
              <a:pathLst>
                <a:path w="424338" h="9525">
                  <a:moveTo>
                    <a:pt x="0" y="0"/>
                  </a:moveTo>
                  <a:lnTo>
                    <a:pt x="424338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2372022" y="3767100"/>
              <a:ext cx="61912" cy="123825"/>
            </a:xfrm>
            <a:custGeom>
              <a:avLst/>
              <a:gdLst/>
              <a:ahLst/>
              <a:cxnLst/>
              <a:rect l="0" t="0" r="0" b="0"/>
              <a:pathLst>
                <a:path w="61912" h="123825">
                  <a:moveTo>
                    <a:pt x="0" y="123825"/>
                  </a:moveTo>
                  <a:lnTo>
                    <a:pt x="61912" y="61912"/>
                  </a:lnTo>
                  <a:lnTo>
                    <a:pt x="0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4508672" y="3782235"/>
            <a:ext cx="2243699" cy="685800"/>
          </a:xfrm>
          <a:custGeom>
            <a:avLst/>
            <a:gdLst/>
            <a:ahLst/>
            <a:cxnLst/>
            <a:rect l="0" t="0" r="0" b="0"/>
            <a:pathLst>
              <a:path w="2243699" h="685800">
                <a:moveTo>
                  <a:pt x="0" y="685800"/>
                </a:moveTo>
                <a:lnTo>
                  <a:pt x="395944" y="0"/>
                </a:lnTo>
                <a:lnTo>
                  <a:pt x="1847754" y="0"/>
                </a:lnTo>
                <a:lnTo>
                  <a:pt x="2243699" y="685800"/>
                </a:lnTo>
                <a:lnTo>
                  <a:pt x="0" y="685800"/>
                </a:lnTo>
              </a:path>
            </a:pathLst>
          </a:custGeom>
          <a:solidFill>
            <a:srgbClr val="C8FFE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508671" y="3782235"/>
            <a:ext cx="2243698" cy="685800"/>
          </a:xfrm>
          <a:custGeom>
            <a:avLst/>
            <a:gdLst/>
            <a:ahLst/>
            <a:cxnLst/>
            <a:rect l="0" t="0" r="0" b="0"/>
            <a:pathLst>
              <a:path w="2243698" h="685800">
                <a:moveTo>
                  <a:pt x="0" y="685800"/>
                </a:moveTo>
                <a:lnTo>
                  <a:pt x="395946" y="0"/>
                </a:lnTo>
                <a:lnTo>
                  <a:pt x="1847751" y="0"/>
                </a:lnTo>
                <a:lnTo>
                  <a:pt x="2243698" y="685800"/>
                </a:lnTo>
                <a:lnTo>
                  <a:pt x="0" y="685800"/>
                </a:ln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3687364" y="4063138"/>
            <a:ext cx="890587" cy="123825"/>
            <a:chOff x="2005310" y="2966953"/>
            <a:chExt cx="890587" cy="123825"/>
          </a:xfrm>
        </p:grpSpPr>
        <p:sp>
          <p:nvSpPr>
            <p:cNvPr id="9" name="Rounded Rectangle 8"/>
            <p:cNvSpPr/>
            <p:nvPr/>
          </p:nvSpPr>
          <p:spPr>
            <a:xfrm>
              <a:off x="2005310" y="3028866"/>
              <a:ext cx="885920" cy="9525"/>
            </a:xfrm>
            <a:custGeom>
              <a:avLst/>
              <a:gdLst/>
              <a:ahLst/>
              <a:cxnLst/>
              <a:rect l="0" t="0" r="0" b="0"/>
              <a:pathLst>
                <a:path w="885920" h="9525">
                  <a:moveTo>
                    <a:pt x="0" y="0"/>
                  </a:moveTo>
                  <a:lnTo>
                    <a:pt x="885920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833985" y="2966953"/>
              <a:ext cx="61912" cy="123825"/>
            </a:xfrm>
            <a:custGeom>
              <a:avLst/>
              <a:gdLst/>
              <a:ahLst/>
              <a:cxnLst/>
              <a:rect l="0" t="0" r="0" b="0"/>
              <a:pathLst>
                <a:path w="61912" h="123825">
                  <a:moveTo>
                    <a:pt x="0" y="123825"/>
                  </a:moveTo>
                  <a:lnTo>
                    <a:pt x="61912" y="61912"/>
                  </a:lnTo>
                  <a:lnTo>
                    <a:pt x="0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4970597" y="2524935"/>
            <a:ext cx="1319822" cy="1143000"/>
          </a:xfrm>
          <a:custGeom>
            <a:avLst/>
            <a:gdLst/>
            <a:ahLst/>
            <a:cxnLst/>
            <a:rect l="0" t="0" r="0" b="0"/>
            <a:pathLst>
              <a:path w="1319822" h="1143000">
                <a:moveTo>
                  <a:pt x="0" y="1143000"/>
                </a:moveTo>
                <a:lnTo>
                  <a:pt x="659911" y="0"/>
                </a:lnTo>
                <a:lnTo>
                  <a:pt x="1319822" y="1143000"/>
                </a:lnTo>
                <a:lnTo>
                  <a:pt x="0" y="1143000"/>
                </a:lnTo>
              </a:path>
            </a:pathLst>
          </a:custGeom>
          <a:solidFill>
            <a:srgbClr val="E9FFB9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4970597" y="2524935"/>
            <a:ext cx="1319823" cy="1143000"/>
          </a:xfrm>
          <a:custGeom>
            <a:avLst/>
            <a:gdLst/>
            <a:ahLst/>
            <a:cxnLst/>
            <a:rect l="0" t="0" r="0" b="0"/>
            <a:pathLst>
              <a:path w="1319823" h="1143000">
                <a:moveTo>
                  <a:pt x="0" y="1143000"/>
                </a:moveTo>
                <a:lnTo>
                  <a:pt x="659911" y="0"/>
                </a:lnTo>
                <a:lnTo>
                  <a:pt x="1319823" y="1143000"/>
                </a:lnTo>
                <a:lnTo>
                  <a:pt x="0" y="1143000"/>
                </a:ln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6" name="Group 15"/>
          <p:cNvGrpSpPr/>
          <p:nvPr/>
        </p:nvGrpSpPr>
        <p:grpSpPr>
          <a:xfrm>
            <a:off x="3687364" y="3263085"/>
            <a:ext cx="1352549" cy="123825"/>
            <a:chOff x="2005310" y="2166900"/>
            <a:chExt cx="1352549" cy="123825"/>
          </a:xfrm>
        </p:grpSpPr>
        <p:sp>
          <p:nvSpPr>
            <p:cNvPr id="14" name="Rounded Rectangle 13"/>
            <p:cNvSpPr/>
            <p:nvPr/>
          </p:nvSpPr>
          <p:spPr>
            <a:xfrm>
              <a:off x="2005310" y="2228812"/>
              <a:ext cx="1347882" cy="9525"/>
            </a:xfrm>
            <a:custGeom>
              <a:avLst/>
              <a:gdLst/>
              <a:ahLst/>
              <a:cxnLst/>
              <a:rect l="0" t="0" r="0" b="0"/>
              <a:pathLst>
                <a:path w="1347882" h="9525">
                  <a:moveTo>
                    <a:pt x="0" y="0"/>
                  </a:moveTo>
                  <a:lnTo>
                    <a:pt x="1347882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295947" y="2166900"/>
              <a:ext cx="61912" cy="123825"/>
            </a:xfrm>
            <a:custGeom>
              <a:avLst/>
              <a:gdLst/>
              <a:ahLst/>
              <a:cxnLst/>
              <a:rect l="0" t="0" r="0" b="0"/>
              <a:pathLst>
                <a:path w="61912" h="123825">
                  <a:moveTo>
                    <a:pt x="0" y="123825"/>
                  </a:moveTo>
                  <a:lnTo>
                    <a:pt x="61912" y="61912"/>
                  </a:lnTo>
                  <a:lnTo>
                    <a:pt x="0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31071" y="1589865"/>
            <a:ext cx="1598514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484848"/>
                </a:solidFill>
                <a:latin typeface="Shantell Sans"/>
              </a:rPr>
              <a:t>SAR Pyramid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16151" y="3102866"/>
            <a:ext cx="435277" cy="436481"/>
          </a:xfrm>
          <a:custGeom>
            <a:avLst/>
            <a:gdLst/>
            <a:ahLst/>
            <a:cxnLst/>
            <a:rect l="0" t="0" r="0" b="0"/>
            <a:pathLst>
              <a:path w="435277" h="436481">
                <a:moveTo>
                  <a:pt x="272414" y="348849"/>
                </a:moveTo>
                <a:lnTo>
                  <a:pt x="200025" y="348849"/>
                </a:lnTo>
                <a:lnTo>
                  <a:pt x="200025" y="421239"/>
                </a:lnTo>
                <a:moveTo>
                  <a:pt x="417194" y="364091"/>
                </a:moveTo>
                <a:cubicBezTo>
                  <a:pt x="403860" y="406001"/>
                  <a:pt x="363855" y="436481"/>
                  <a:pt x="316230" y="436481"/>
                </a:cubicBezTo>
                <a:cubicBezTo>
                  <a:pt x="264794" y="436481"/>
                  <a:pt x="220980" y="400286"/>
                  <a:pt x="211455" y="350756"/>
                </a:cubicBezTo>
                <a:moveTo>
                  <a:pt x="358139" y="291701"/>
                </a:moveTo>
                <a:lnTo>
                  <a:pt x="428625" y="291701"/>
                </a:lnTo>
                <a:lnTo>
                  <a:pt x="428625" y="221216"/>
                </a:lnTo>
                <a:moveTo>
                  <a:pt x="417194" y="291699"/>
                </a:moveTo>
                <a:cubicBezTo>
                  <a:pt x="407669" y="242169"/>
                  <a:pt x="363855" y="205974"/>
                  <a:pt x="312419" y="205974"/>
                </a:cubicBezTo>
                <a:cubicBezTo>
                  <a:pt x="264794" y="205974"/>
                  <a:pt x="224789" y="236454"/>
                  <a:pt x="211455" y="278364"/>
                </a:cubicBezTo>
                <a:moveTo>
                  <a:pt x="131153" y="402172"/>
                </a:moveTo>
                <a:lnTo>
                  <a:pt x="0" y="436481"/>
                </a:lnTo>
                <a:lnTo>
                  <a:pt x="34213" y="304965"/>
                </a:lnTo>
                <a:moveTo>
                  <a:pt x="34213" y="304965"/>
                </a:moveTo>
                <a:lnTo>
                  <a:pt x="131153" y="402172"/>
                </a:lnTo>
                <a:moveTo>
                  <a:pt x="131153" y="402172"/>
                </a:moveTo>
                <a:lnTo>
                  <a:pt x="148260" y="385017"/>
                </a:lnTo>
                <a:moveTo>
                  <a:pt x="34213" y="304965"/>
                </a:moveTo>
                <a:lnTo>
                  <a:pt x="309827" y="28590"/>
                </a:lnTo>
                <a:cubicBezTo>
                  <a:pt x="336438" y="1906"/>
                  <a:pt x="380156" y="0"/>
                  <a:pt x="408666" y="28590"/>
                </a:cubicBezTo>
                <a:cubicBezTo>
                  <a:pt x="435277" y="55274"/>
                  <a:pt x="435277" y="99112"/>
                  <a:pt x="408666" y="127703"/>
                </a:cubicBezTo>
                <a:lnTo>
                  <a:pt x="376353" y="160106"/>
                </a:lnTo>
                <a:moveTo>
                  <a:pt x="401200" y="135190"/>
                </a:moveTo>
                <a:lnTo>
                  <a:pt x="302222" y="36214"/>
                </a:lnTo>
                <a:moveTo>
                  <a:pt x="319329" y="152484"/>
                </a:moveTo>
                <a:lnTo>
                  <a:pt x="252803" y="85772"/>
                </a:lnTo>
              </a:path>
            </a:pathLst>
          </a:custGeom>
          <a:noFill/>
          <a:ln w="14287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389963" y="3128153"/>
            <a:ext cx="1164031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484848"/>
                </a:solidFill>
                <a:latin typeface="Shantell Sans"/>
              </a:rPr>
              <a:t>Modification
Guidance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401864" y="3896535"/>
            <a:ext cx="441281" cy="438418"/>
          </a:xfrm>
          <a:custGeom>
            <a:avLst/>
            <a:gdLst/>
            <a:ahLst/>
            <a:cxnLst/>
            <a:rect l="0" t="0" r="0" b="0"/>
            <a:pathLst>
              <a:path w="441281" h="438418">
                <a:moveTo>
                  <a:pt x="0" y="0"/>
                </a:moveTo>
                <a:moveTo>
                  <a:pt x="110830" y="103370"/>
                </a:moveTo>
                <a:lnTo>
                  <a:pt x="161806" y="73939"/>
                </a:lnTo>
                <a:moveTo>
                  <a:pt x="160112" y="272133"/>
                </a:moveTo>
                <a:lnTo>
                  <a:pt x="111109" y="243839"/>
                </a:lnTo>
                <a:moveTo>
                  <a:pt x="183788" y="371177"/>
                </a:moveTo>
                <a:lnTo>
                  <a:pt x="183788" y="313134"/>
                </a:lnTo>
                <a:moveTo>
                  <a:pt x="0" y="0"/>
                </a:moveTo>
                <a:moveTo>
                  <a:pt x="310753" y="100311"/>
                </a:moveTo>
                <a:lnTo>
                  <a:pt x="356604" y="73879"/>
                </a:lnTo>
                <a:moveTo>
                  <a:pt x="0" y="0"/>
                </a:moveTo>
                <a:moveTo>
                  <a:pt x="382171" y="35928"/>
                </a:moveTo>
                <a:lnTo>
                  <a:pt x="382171" y="15166"/>
                </a:lnTo>
                <a:moveTo>
                  <a:pt x="0" y="0"/>
                </a:moveTo>
                <a:moveTo>
                  <a:pt x="160111" y="412663"/>
                </a:moveTo>
                <a:lnTo>
                  <a:pt x="115318" y="438418"/>
                </a:lnTo>
                <a:moveTo>
                  <a:pt x="0" y="0"/>
                </a:moveTo>
                <a:moveTo>
                  <a:pt x="304800" y="241938"/>
                </a:moveTo>
                <a:lnTo>
                  <a:pt x="364738" y="280204"/>
                </a:lnTo>
                <a:moveTo>
                  <a:pt x="0" y="0"/>
                </a:moveTo>
                <a:moveTo>
                  <a:pt x="376176" y="225414"/>
                </a:moveTo>
                <a:lnTo>
                  <a:pt x="409675" y="246802"/>
                </a:lnTo>
                <a:moveTo>
                  <a:pt x="0" y="0"/>
                </a:moveTo>
                <a:moveTo>
                  <a:pt x="220320" y="145921"/>
                </a:moveTo>
                <a:lnTo>
                  <a:pt x="220324" y="185041"/>
                </a:lnTo>
                <a:moveTo>
                  <a:pt x="0" y="0"/>
                </a:moveTo>
                <a:moveTo>
                  <a:pt x="122825" y="322710"/>
                </a:moveTo>
                <a:lnTo>
                  <a:pt x="122828" y="361829"/>
                </a:lnTo>
                <a:moveTo>
                  <a:pt x="63514" y="105965"/>
                </a:moveTo>
                <a:lnTo>
                  <a:pt x="15603" y="81399"/>
                </a:lnTo>
                <a:moveTo>
                  <a:pt x="184061" y="313153"/>
                </a:moveTo>
                <a:cubicBezTo>
                  <a:pt x="199247" y="313153"/>
                  <a:pt x="211559" y="300841"/>
                  <a:pt x="211559" y="285654"/>
                </a:cubicBezTo>
                <a:cubicBezTo>
                  <a:pt x="211559" y="270468"/>
                  <a:pt x="199247" y="258156"/>
                  <a:pt x="184061" y="258156"/>
                </a:cubicBezTo>
                <a:cubicBezTo>
                  <a:pt x="168874" y="258156"/>
                  <a:pt x="156562" y="270468"/>
                  <a:pt x="156562" y="285654"/>
                </a:cubicBezTo>
                <a:cubicBezTo>
                  <a:pt x="156562" y="300841"/>
                  <a:pt x="168874" y="313153"/>
                  <a:pt x="184061" y="313153"/>
                </a:cubicBezTo>
                <a:close/>
                <a:moveTo>
                  <a:pt x="281153" y="255938"/>
                </a:moveTo>
                <a:cubicBezTo>
                  <a:pt x="296339" y="255938"/>
                  <a:pt x="308651" y="243626"/>
                  <a:pt x="308651" y="228439"/>
                </a:cubicBezTo>
                <a:cubicBezTo>
                  <a:pt x="308651" y="213253"/>
                  <a:pt x="296339" y="200941"/>
                  <a:pt x="281153" y="200941"/>
                </a:cubicBezTo>
                <a:cubicBezTo>
                  <a:pt x="265966" y="200941"/>
                  <a:pt x="253654" y="213253"/>
                  <a:pt x="253654" y="228439"/>
                </a:cubicBezTo>
                <a:cubicBezTo>
                  <a:pt x="253654" y="243626"/>
                  <a:pt x="265966" y="255938"/>
                  <a:pt x="281153" y="255938"/>
                </a:cubicBezTo>
                <a:close/>
                <a:moveTo>
                  <a:pt x="86969" y="258158"/>
                </a:moveTo>
                <a:cubicBezTo>
                  <a:pt x="102156" y="258158"/>
                  <a:pt x="114468" y="245845"/>
                  <a:pt x="114468" y="230659"/>
                </a:cubicBezTo>
                <a:cubicBezTo>
                  <a:pt x="114468" y="215470"/>
                  <a:pt x="102156" y="203160"/>
                  <a:pt x="86969" y="203160"/>
                </a:cubicBezTo>
                <a:cubicBezTo>
                  <a:pt x="71782" y="203160"/>
                  <a:pt x="59470" y="215470"/>
                  <a:pt x="59470" y="230659"/>
                </a:cubicBezTo>
                <a:cubicBezTo>
                  <a:pt x="59470" y="245845"/>
                  <a:pt x="71782" y="258158"/>
                  <a:pt x="86969" y="258158"/>
                </a:cubicBezTo>
                <a:close/>
                <a:moveTo>
                  <a:pt x="87816" y="145922"/>
                </a:moveTo>
                <a:cubicBezTo>
                  <a:pt x="103003" y="145922"/>
                  <a:pt x="115314" y="133610"/>
                  <a:pt x="115314" y="118423"/>
                </a:cubicBezTo>
                <a:cubicBezTo>
                  <a:pt x="115314" y="103236"/>
                  <a:pt x="103003" y="90924"/>
                  <a:pt x="87816" y="90924"/>
                </a:cubicBezTo>
                <a:cubicBezTo>
                  <a:pt x="72628" y="90924"/>
                  <a:pt x="60317" y="103236"/>
                  <a:pt x="60317" y="118423"/>
                </a:cubicBezTo>
                <a:cubicBezTo>
                  <a:pt x="60317" y="133610"/>
                  <a:pt x="72628" y="145922"/>
                  <a:pt x="87816" y="145922"/>
                </a:cubicBezTo>
                <a:close/>
                <a:moveTo>
                  <a:pt x="184061" y="85279"/>
                </a:moveTo>
                <a:cubicBezTo>
                  <a:pt x="199247" y="85279"/>
                  <a:pt x="211559" y="72967"/>
                  <a:pt x="211559" y="57780"/>
                </a:cubicBezTo>
                <a:cubicBezTo>
                  <a:pt x="211559" y="42593"/>
                  <a:pt x="199247" y="30281"/>
                  <a:pt x="184061" y="30281"/>
                </a:cubicBezTo>
                <a:cubicBezTo>
                  <a:pt x="168874" y="30281"/>
                  <a:pt x="156562" y="42593"/>
                  <a:pt x="156562" y="57780"/>
                </a:cubicBezTo>
                <a:cubicBezTo>
                  <a:pt x="156562" y="72967"/>
                  <a:pt x="168874" y="85279"/>
                  <a:pt x="184061" y="85279"/>
                </a:cubicBezTo>
                <a:close/>
                <a:moveTo>
                  <a:pt x="286283" y="140280"/>
                </a:moveTo>
                <a:cubicBezTo>
                  <a:pt x="301470" y="140280"/>
                  <a:pt x="313782" y="127969"/>
                  <a:pt x="313782" y="112781"/>
                </a:cubicBezTo>
                <a:cubicBezTo>
                  <a:pt x="313782" y="97594"/>
                  <a:pt x="301470" y="85283"/>
                  <a:pt x="286283" y="85283"/>
                </a:cubicBezTo>
                <a:cubicBezTo>
                  <a:pt x="271096" y="85283"/>
                  <a:pt x="258784" y="97594"/>
                  <a:pt x="258784" y="112781"/>
                </a:cubicBezTo>
                <a:cubicBezTo>
                  <a:pt x="258784" y="127969"/>
                  <a:pt x="271096" y="140280"/>
                  <a:pt x="286283" y="140280"/>
                </a:cubicBezTo>
                <a:close/>
                <a:moveTo>
                  <a:pt x="382169" y="90925"/>
                </a:moveTo>
                <a:cubicBezTo>
                  <a:pt x="397358" y="90925"/>
                  <a:pt x="409668" y="78614"/>
                  <a:pt x="409668" y="63426"/>
                </a:cubicBezTo>
                <a:cubicBezTo>
                  <a:pt x="409668" y="48239"/>
                  <a:pt x="397358" y="35928"/>
                  <a:pt x="382169" y="35928"/>
                </a:cubicBezTo>
                <a:cubicBezTo>
                  <a:pt x="366983" y="35928"/>
                  <a:pt x="354671" y="48239"/>
                  <a:pt x="354671" y="63426"/>
                </a:cubicBezTo>
                <a:cubicBezTo>
                  <a:pt x="354671" y="78614"/>
                  <a:pt x="366983" y="90925"/>
                  <a:pt x="382169" y="90925"/>
                </a:cubicBezTo>
                <a:close/>
                <a:moveTo>
                  <a:pt x="183531" y="426384"/>
                </a:moveTo>
                <a:cubicBezTo>
                  <a:pt x="198718" y="426384"/>
                  <a:pt x="211030" y="414072"/>
                  <a:pt x="211030" y="398886"/>
                </a:cubicBezTo>
                <a:cubicBezTo>
                  <a:pt x="211030" y="383697"/>
                  <a:pt x="198718" y="371387"/>
                  <a:pt x="183531" y="371387"/>
                </a:cubicBezTo>
                <a:cubicBezTo>
                  <a:pt x="168343" y="371387"/>
                  <a:pt x="156032" y="383697"/>
                  <a:pt x="156032" y="398886"/>
                </a:cubicBezTo>
                <a:cubicBezTo>
                  <a:pt x="156032" y="414072"/>
                  <a:pt x="168343" y="426384"/>
                  <a:pt x="183531" y="426384"/>
                </a:cubicBezTo>
                <a:close/>
                <a:moveTo>
                  <a:pt x="0" y="0"/>
                </a:moveTo>
                <a:moveTo>
                  <a:pt x="205997" y="74367"/>
                </a:moveTo>
                <a:lnTo>
                  <a:pt x="259781" y="105419"/>
                </a:lnTo>
                <a:moveTo>
                  <a:pt x="280638" y="139703"/>
                </a:moveTo>
                <a:lnTo>
                  <a:pt x="280638" y="200947"/>
                </a:lnTo>
                <a:moveTo>
                  <a:pt x="0" y="0"/>
                </a:moveTo>
                <a:moveTo>
                  <a:pt x="257712" y="242826"/>
                </a:moveTo>
                <a:lnTo>
                  <a:pt x="207745" y="271675"/>
                </a:lnTo>
                <a:moveTo>
                  <a:pt x="0" y="0"/>
                </a:moveTo>
                <a:moveTo>
                  <a:pt x="86969" y="203160"/>
                </a:moveTo>
                <a:lnTo>
                  <a:pt x="86427" y="203166"/>
                </a:lnTo>
                <a:lnTo>
                  <a:pt x="86427" y="145888"/>
                </a:lnTo>
                <a:cubicBezTo>
                  <a:pt x="86887" y="145911"/>
                  <a:pt x="87350" y="145923"/>
                  <a:pt x="87816" y="145923"/>
                </a:cubicBezTo>
                <a:moveTo>
                  <a:pt x="0" y="0"/>
                </a:moveTo>
                <a:moveTo>
                  <a:pt x="441281" y="97083"/>
                </a:moveTo>
                <a:lnTo>
                  <a:pt x="405822" y="77004"/>
                </a:lnTo>
              </a:path>
            </a:pathLst>
          </a:custGeom>
          <a:noFill/>
          <a:ln w="14287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2016202" y="4042553"/>
            <a:ext cx="1537792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484848"/>
                </a:solidFill>
                <a:latin typeface="Shantell Sans"/>
              </a:rPr>
              <a:t>Essential Groups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01864" y="4696635"/>
            <a:ext cx="438150" cy="442912"/>
          </a:xfrm>
          <a:custGeom>
            <a:avLst/>
            <a:gdLst/>
            <a:ahLst/>
            <a:cxnLst/>
            <a:rect l="0" t="0" r="0" b="0"/>
            <a:pathLst>
              <a:path w="438150" h="442912">
                <a:moveTo>
                  <a:pt x="219073" y="39053"/>
                </a:moveTo>
                <a:lnTo>
                  <a:pt x="352423" y="39053"/>
                </a:lnTo>
                <a:lnTo>
                  <a:pt x="379586" y="99193"/>
                </a:lnTo>
                <a:moveTo>
                  <a:pt x="46136" y="289693"/>
                </a:moveTo>
                <a:lnTo>
                  <a:pt x="19048" y="229550"/>
                </a:lnTo>
                <a:lnTo>
                  <a:pt x="62863" y="130489"/>
                </a:lnTo>
                <a:moveTo>
                  <a:pt x="394335" y="172403"/>
                </a:moveTo>
                <a:cubicBezTo>
                  <a:pt x="415377" y="172403"/>
                  <a:pt x="432435" y="155345"/>
                  <a:pt x="432435" y="134303"/>
                </a:cubicBezTo>
                <a:cubicBezTo>
                  <a:pt x="432435" y="113261"/>
                  <a:pt x="415377" y="96203"/>
                  <a:pt x="394335" y="96203"/>
                </a:cubicBezTo>
                <a:cubicBezTo>
                  <a:pt x="373292" y="96203"/>
                  <a:pt x="356235" y="113261"/>
                  <a:pt x="356235" y="134303"/>
                </a:cubicBezTo>
                <a:cubicBezTo>
                  <a:pt x="356235" y="155345"/>
                  <a:pt x="373292" y="172403"/>
                  <a:pt x="394335" y="172403"/>
                </a:cubicBezTo>
                <a:close/>
                <a:moveTo>
                  <a:pt x="335278" y="442912"/>
                </a:moveTo>
                <a:cubicBezTo>
                  <a:pt x="356320" y="442912"/>
                  <a:pt x="373378" y="425855"/>
                  <a:pt x="373378" y="404812"/>
                </a:cubicBezTo>
                <a:cubicBezTo>
                  <a:pt x="373378" y="383769"/>
                  <a:pt x="356320" y="366712"/>
                  <a:pt x="335278" y="366712"/>
                </a:cubicBezTo>
                <a:cubicBezTo>
                  <a:pt x="314235" y="366712"/>
                  <a:pt x="297178" y="383769"/>
                  <a:pt x="297178" y="404812"/>
                </a:cubicBezTo>
                <a:cubicBezTo>
                  <a:pt x="297178" y="425855"/>
                  <a:pt x="314235" y="442912"/>
                  <a:pt x="335278" y="442912"/>
                </a:cubicBezTo>
                <a:close/>
                <a:moveTo>
                  <a:pt x="121919" y="90487"/>
                </a:moveTo>
                <a:cubicBezTo>
                  <a:pt x="142961" y="90487"/>
                  <a:pt x="160019" y="73429"/>
                  <a:pt x="160019" y="52387"/>
                </a:cubicBezTo>
                <a:cubicBezTo>
                  <a:pt x="160019" y="31345"/>
                  <a:pt x="142961" y="14287"/>
                  <a:pt x="121919" y="14287"/>
                </a:cubicBezTo>
                <a:cubicBezTo>
                  <a:pt x="100877" y="14287"/>
                  <a:pt x="83819" y="31345"/>
                  <a:pt x="83819" y="52387"/>
                </a:cubicBezTo>
                <a:cubicBezTo>
                  <a:pt x="83819" y="73429"/>
                  <a:pt x="100877" y="90487"/>
                  <a:pt x="121919" y="90487"/>
                </a:cubicBezTo>
                <a:close/>
                <a:moveTo>
                  <a:pt x="60960" y="362902"/>
                </a:moveTo>
                <a:cubicBezTo>
                  <a:pt x="82002" y="362902"/>
                  <a:pt x="99060" y="345845"/>
                  <a:pt x="99060" y="324802"/>
                </a:cubicBezTo>
                <a:cubicBezTo>
                  <a:pt x="99060" y="303761"/>
                  <a:pt x="82002" y="286702"/>
                  <a:pt x="60960" y="286702"/>
                </a:cubicBezTo>
                <a:cubicBezTo>
                  <a:pt x="39918" y="286702"/>
                  <a:pt x="22860" y="303761"/>
                  <a:pt x="22860" y="324802"/>
                </a:cubicBezTo>
                <a:cubicBezTo>
                  <a:pt x="22860" y="345845"/>
                  <a:pt x="39918" y="362902"/>
                  <a:pt x="60960" y="362902"/>
                </a:cubicBezTo>
                <a:close/>
                <a:moveTo>
                  <a:pt x="264794" y="286702"/>
                </a:moveTo>
                <a:lnTo>
                  <a:pt x="190500" y="286702"/>
                </a:lnTo>
                <a:lnTo>
                  <a:pt x="165735" y="229552"/>
                </a:lnTo>
                <a:lnTo>
                  <a:pt x="190500" y="172403"/>
                </a:lnTo>
                <a:lnTo>
                  <a:pt x="264794" y="172403"/>
                </a:lnTo>
                <a:lnTo>
                  <a:pt x="291464" y="229552"/>
                </a:lnTo>
                <a:close/>
                <a:moveTo>
                  <a:pt x="0" y="0"/>
                </a:moveTo>
                <a:moveTo>
                  <a:pt x="264794" y="286702"/>
                </a:moveTo>
                <a:lnTo>
                  <a:pt x="315740" y="372459"/>
                </a:lnTo>
                <a:moveTo>
                  <a:pt x="0" y="0"/>
                </a:moveTo>
                <a:moveTo>
                  <a:pt x="190498" y="172400"/>
                </a:moveTo>
                <a:lnTo>
                  <a:pt x="141035" y="85241"/>
                </a:lnTo>
                <a:moveTo>
                  <a:pt x="236221" y="420050"/>
                </a:moveTo>
                <a:lnTo>
                  <a:pt x="104776" y="420050"/>
                </a:lnTo>
                <a:lnTo>
                  <a:pt x="77985" y="358898"/>
                </a:lnTo>
                <a:moveTo>
                  <a:pt x="411436" y="168398"/>
                </a:moveTo>
                <a:lnTo>
                  <a:pt x="438150" y="229550"/>
                </a:lnTo>
                <a:lnTo>
                  <a:pt x="396239" y="322893"/>
                </a:lnTo>
              </a:path>
            </a:pathLst>
          </a:custGeom>
          <a:noFill/>
          <a:ln w="14287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1929715" y="4728353"/>
            <a:ext cx="1624307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484848"/>
                </a:solidFill>
                <a:latin typeface="Shantell Sans"/>
              </a:rPr>
              <a:t>Structure-Activity
Relation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37968" y="2748520"/>
            <a:ext cx="2141837" cy="2141837"/>
          </a:xfrm>
          <a:custGeom>
            <a:avLst/>
            <a:gdLst/>
            <a:ahLst/>
            <a:cxnLst/>
            <a:rect l="0" t="0" r="0" b="0"/>
            <a:pathLst>
              <a:path w="2141837" h="2141837">
                <a:moveTo>
                  <a:pt x="2141837" y="1070918"/>
                </a:moveTo>
                <a:cubicBezTo>
                  <a:pt x="2141837" y="1662369"/>
                  <a:pt x="1662369" y="2141837"/>
                  <a:pt x="1070918" y="2141837"/>
                </a:cubicBezTo>
                <a:cubicBezTo>
                  <a:pt x="479468" y="2141837"/>
                  <a:pt x="0" y="1662369"/>
                  <a:pt x="0" y="1070918"/>
                </a:cubicBezTo>
                <a:cubicBezTo>
                  <a:pt x="0" y="479468"/>
                  <a:pt x="479468" y="0"/>
                  <a:pt x="1070918" y="0"/>
                </a:cubicBezTo>
                <a:cubicBezTo>
                  <a:pt x="1662369" y="0"/>
                  <a:pt x="2141837" y="479468"/>
                  <a:pt x="2141837" y="1070918"/>
                </a:cubicBezTo>
              </a:path>
            </a:pathLst>
          </a:custGeom>
          <a:solidFill>
            <a:srgbClr val="A3A3A3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1037968" y="2748520"/>
            <a:ext cx="2141837" cy="2141837"/>
          </a:xfrm>
          <a:custGeom>
            <a:avLst/>
            <a:gdLst/>
            <a:ahLst/>
            <a:cxnLst/>
            <a:rect l="0" t="0" r="0" b="0"/>
            <a:pathLst>
              <a:path w="2141837" h="2141837">
                <a:moveTo>
                  <a:pt x="2141837" y="1070918"/>
                </a:moveTo>
                <a:cubicBezTo>
                  <a:pt x="2141837" y="1662371"/>
                  <a:pt x="1662371" y="2141837"/>
                  <a:pt x="1070918" y="2141837"/>
                </a:cubicBezTo>
                <a:cubicBezTo>
                  <a:pt x="479466" y="2141837"/>
                  <a:pt x="0" y="1662371"/>
                  <a:pt x="0" y="1070918"/>
                </a:cubicBezTo>
                <a:cubicBezTo>
                  <a:pt x="0" y="479466"/>
                  <a:pt x="479466" y="0"/>
                  <a:pt x="1070918" y="0"/>
                </a:cubicBezTo>
                <a:cubicBezTo>
                  <a:pt x="1662371" y="0"/>
                  <a:pt x="2141837" y="479466"/>
                  <a:pt x="2141837" y="1070918"/>
                </a:cubicBezTo>
                <a:close/>
              </a:path>
            </a:pathLst>
          </a:custGeom>
          <a:noFill/>
          <a:ln w="1338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2817251" y="4301353"/>
            <a:ext cx="5288777" cy="1659924"/>
          </a:xfrm>
          <a:custGeom>
            <a:avLst/>
            <a:gdLst/>
            <a:ahLst/>
            <a:cxnLst/>
            <a:rect l="0" t="0" r="0" b="0"/>
            <a:pathLst>
              <a:path w="5288777" h="1659924">
                <a:moveTo>
                  <a:pt x="1540561" y="803189"/>
                </a:moveTo>
                <a:lnTo>
                  <a:pt x="5288777" y="803189"/>
                </a:lnTo>
                <a:lnTo>
                  <a:pt x="5288777" y="1659924"/>
                </a:lnTo>
                <a:lnTo>
                  <a:pt x="1540561" y="1659924"/>
                </a:lnTo>
                <a:lnTo>
                  <a:pt x="0" y="321275"/>
                </a:lnTo>
                <a:cubicBezTo>
                  <a:pt x="101844" y="231389"/>
                  <a:pt x="186455" y="122432"/>
                  <a:pt x="248256" y="0"/>
                </a:cubicBezTo>
                <a:lnTo>
                  <a:pt x="1540561" y="803189"/>
                </a:lnTo>
              </a:path>
            </a:pathLst>
          </a:custGeom>
          <a:solidFill>
            <a:srgbClr val="DE8431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2817251" y="4301353"/>
            <a:ext cx="5288779" cy="1659924"/>
          </a:xfrm>
          <a:custGeom>
            <a:avLst/>
            <a:gdLst/>
            <a:ahLst/>
            <a:cxnLst/>
            <a:rect l="0" t="0" r="0" b="0"/>
            <a:pathLst>
              <a:path w="5288779" h="1659924">
                <a:moveTo>
                  <a:pt x="5288779" y="803189"/>
                </a:moveTo>
                <a:lnTo>
                  <a:pt x="1540564" y="803189"/>
                </a:lnTo>
                <a:lnTo>
                  <a:pt x="248255" y="0"/>
                </a:lnTo>
                <a:cubicBezTo>
                  <a:pt x="186455" y="122434"/>
                  <a:pt x="101840" y="231388"/>
                  <a:pt x="0" y="321275"/>
                </a:cubicBezTo>
                <a:lnTo>
                  <a:pt x="1540564" y="1659924"/>
                </a:lnTo>
                <a:lnTo>
                  <a:pt x="5288779" y="1659924"/>
                </a:lnTo>
                <a:lnTo>
                  <a:pt x="5288779" y="803189"/>
                </a:lnTo>
                <a:close/>
              </a:path>
            </a:pathLst>
          </a:custGeom>
          <a:noFill/>
          <a:ln w="1338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3065507" y="3980077"/>
            <a:ext cx="5040520" cy="1124464"/>
          </a:xfrm>
          <a:custGeom>
            <a:avLst/>
            <a:gdLst/>
            <a:ahLst/>
            <a:cxnLst/>
            <a:rect l="0" t="0" r="0" b="0"/>
            <a:pathLst>
              <a:path w="5040520" h="1124464">
                <a:moveTo>
                  <a:pt x="1292304" y="267729"/>
                </a:moveTo>
                <a:lnTo>
                  <a:pt x="5040520" y="267729"/>
                </a:lnTo>
                <a:lnTo>
                  <a:pt x="5040520" y="1124464"/>
                </a:lnTo>
                <a:lnTo>
                  <a:pt x="1292304" y="1124464"/>
                </a:lnTo>
                <a:lnTo>
                  <a:pt x="0" y="321275"/>
                </a:lnTo>
                <a:cubicBezTo>
                  <a:pt x="50083" y="222046"/>
                  <a:pt x="85191" y="113963"/>
                  <a:pt x="102326" y="0"/>
                </a:cubicBezTo>
                <a:lnTo>
                  <a:pt x="1292304" y="267729"/>
                </a:lnTo>
              </a:path>
            </a:pathLst>
          </a:custGeom>
          <a:solidFill>
            <a:srgbClr val="E0CB1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3065507" y="3980077"/>
            <a:ext cx="5040525" cy="1124464"/>
          </a:xfrm>
          <a:custGeom>
            <a:avLst/>
            <a:gdLst/>
            <a:ahLst/>
            <a:cxnLst/>
            <a:rect l="0" t="0" r="0" b="0"/>
            <a:pathLst>
              <a:path w="5040525" h="1124464">
                <a:moveTo>
                  <a:pt x="5040525" y="267729"/>
                </a:moveTo>
                <a:lnTo>
                  <a:pt x="1292309" y="267729"/>
                </a:lnTo>
                <a:lnTo>
                  <a:pt x="102330" y="0"/>
                </a:lnTo>
                <a:cubicBezTo>
                  <a:pt x="85188" y="113964"/>
                  <a:pt x="50085" y="222047"/>
                  <a:pt x="0" y="321275"/>
                </a:cubicBezTo>
                <a:lnTo>
                  <a:pt x="1292309" y="1124464"/>
                </a:lnTo>
                <a:lnTo>
                  <a:pt x="5040525" y="1124464"/>
                </a:lnTo>
                <a:lnTo>
                  <a:pt x="5040525" y="267729"/>
                </a:lnTo>
                <a:close/>
              </a:path>
            </a:pathLst>
          </a:custGeom>
          <a:noFill/>
          <a:ln w="1338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3167836" y="3391072"/>
            <a:ext cx="4938194" cy="856735"/>
          </a:xfrm>
          <a:custGeom>
            <a:avLst/>
            <a:gdLst/>
            <a:ahLst/>
            <a:cxnLst/>
            <a:rect l="0" t="0" r="0" b="0"/>
            <a:pathLst>
              <a:path w="4938194" h="856735">
                <a:moveTo>
                  <a:pt x="1189978" y="0"/>
                </a:moveTo>
                <a:lnTo>
                  <a:pt x="4938194" y="0"/>
                </a:lnTo>
                <a:lnTo>
                  <a:pt x="4938194" y="856735"/>
                </a:lnTo>
                <a:lnTo>
                  <a:pt x="1189978" y="856735"/>
                </a:lnTo>
                <a:lnTo>
                  <a:pt x="0" y="589005"/>
                </a:lnTo>
                <a:cubicBezTo>
                  <a:pt x="7880" y="536610"/>
                  <a:pt x="11967" y="482966"/>
                  <a:pt x="11967" y="428367"/>
                </a:cubicBezTo>
                <a:cubicBezTo>
                  <a:pt x="11967" y="373768"/>
                  <a:pt x="7880" y="320124"/>
                  <a:pt x="0" y="267729"/>
                </a:cubicBezTo>
                <a:lnTo>
                  <a:pt x="1189978" y="0"/>
                </a:lnTo>
              </a:path>
            </a:pathLst>
          </a:custGeom>
          <a:solidFill>
            <a:srgbClr val="92BD39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3167836" y="3391072"/>
            <a:ext cx="4938193" cy="856735"/>
          </a:xfrm>
          <a:custGeom>
            <a:avLst/>
            <a:gdLst/>
            <a:ahLst/>
            <a:cxnLst/>
            <a:rect l="0" t="0" r="0" b="0"/>
            <a:pathLst>
              <a:path w="4938193" h="856735">
                <a:moveTo>
                  <a:pt x="4938193" y="0"/>
                </a:moveTo>
                <a:lnTo>
                  <a:pt x="1189978" y="0"/>
                </a:lnTo>
                <a:lnTo>
                  <a:pt x="0" y="267729"/>
                </a:lnTo>
                <a:cubicBezTo>
                  <a:pt x="7881" y="320128"/>
                  <a:pt x="11967" y="373771"/>
                  <a:pt x="11967" y="428367"/>
                </a:cubicBezTo>
                <a:cubicBezTo>
                  <a:pt x="11967" y="482963"/>
                  <a:pt x="7881" y="536606"/>
                  <a:pt x="0" y="589005"/>
                </a:cubicBezTo>
                <a:lnTo>
                  <a:pt x="1189978" y="856735"/>
                </a:lnTo>
                <a:lnTo>
                  <a:pt x="4938193" y="856735"/>
                </a:lnTo>
                <a:lnTo>
                  <a:pt x="4938193" y="0"/>
                </a:lnTo>
                <a:close/>
              </a:path>
            </a:pathLst>
          </a:custGeom>
          <a:noFill/>
          <a:ln w="1338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065507" y="2534336"/>
            <a:ext cx="5040520" cy="1124464"/>
          </a:xfrm>
          <a:custGeom>
            <a:avLst/>
            <a:gdLst/>
            <a:ahLst/>
            <a:cxnLst/>
            <a:rect l="0" t="0" r="0" b="0"/>
            <a:pathLst>
              <a:path w="5040520" h="1124464">
                <a:moveTo>
                  <a:pt x="1292304" y="0"/>
                </a:moveTo>
                <a:lnTo>
                  <a:pt x="5040520" y="0"/>
                </a:lnTo>
                <a:lnTo>
                  <a:pt x="5040520" y="856735"/>
                </a:lnTo>
                <a:lnTo>
                  <a:pt x="1292304" y="856735"/>
                </a:lnTo>
                <a:lnTo>
                  <a:pt x="102326" y="1124464"/>
                </a:lnTo>
                <a:cubicBezTo>
                  <a:pt x="85191" y="1010501"/>
                  <a:pt x="50083" y="902418"/>
                  <a:pt x="0" y="803189"/>
                </a:cubicBezTo>
                <a:lnTo>
                  <a:pt x="1292304" y="0"/>
                </a:lnTo>
              </a:path>
            </a:pathLst>
          </a:custGeom>
          <a:solidFill>
            <a:srgbClr val="3CC583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3065507" y="2534336"/>
            <a:ext cx="5040525" cy="1124464"/>
          </a:xfrm>
          <a:custGeom>
            <a:avLst/>
            <a:gdLst/>
            <a:ahLst/>
            <a:cxnLst/>
            <a:rect l="0" t="0" r="0" b="0"/>
            <a:pathLst>
              <a:path w="5040525" h="1124464">
                <a:moveTo>
                  <a:pt x="5040525" y="0"/>
                </a:moveTo>
                <a:lnTo>
                  <a:pt x="1292309" y="0"/>
                </a:lnTo>
                <a:lnTo>
                  <a:pt x="0" y="803189"/>
                </a:lnTo>
                <a:cubicBezTo>
                  <a:pt x="50085" y="902417"/>
                  <a:pt x="85188" y="1010500"/>
                  <a:pt x="102330" y="1124464"/>
                </a:cubicBezTo>
                <a:lnTo>
                  <a:pt x="1292309" y="856735"/>
                </a:lnTo>
                <a:lnTo>
                  <a:pt x="5040525" y="856735"/>
                </a:lnTo>
                <a:lnTo>
                  <a:pt x="5040525" y="0"/>
                </a:lnTo>
                <a:close/>
              </a:path>
            </a:pathLst>
          </a:custGeom>
          <a:noFill/>
          <a:ln w="1338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2817251" y="1677601"/>
            <a:ext cx="5288777" cy="1659924"/>
          </a:xfrm>
          <a:custGeom>
            <a:avLst/>
            <a:gdLst/>
            <a:ahLst/>
            <a:cxnLst/>
            <a:rect l="0" t="0" r="0" b="0"/>
            <a:pathLst>
              <a:path w="5288777" h="1659924">
                <a:moveTo>
                  <a:pt x="1540561" y="0"/>
                </a:moveTo>
                <a:lnTo>
                  <a:pt x="5288777" y="0"/>
                </a:lnTo>
                <a:lnTo>
                  <a:pt x="5288777" y="856735"/>
                </a:lnTo>
                <a:lnTo>
                  <a:pt x="1540561" y="856735"/>
                </a:lnTo>
                <a:lnTo>
                  <a:pt x="248256" y="1659924"/>
                </a:lnTo>
                <a:cubicBezTo>
                  <a:pt x="186455" y="1537491"/>
                  <a:pt x="101844" y="1428534"/>
                  <a:pt x="0" y="1338648"/>
                </a:cubicBezTo>
                <a:lnTo>
                  <a:pt x="1540561" y="0"/>
                </a:lnTo>
              </a:path>
            </a:pathLst>
          </a:custGeom>
          <a:solidFill>
            <a:srgbClr val="1EABDA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2817251" y="1677601"/>
            <a:ext cx="5288779" cy="1659924"/>
          </a:xfrm>
          <a:custGeom>
            <a:avLst/>
            <a:gdLst/>
            <a:ahLst/>
            <a:cxnLst/>
            <a:rect l="0" t="0" r="0" b="0"/>
            <a:pathLst>
              <a:path w="5288779" h="1659924">
                <a:moveTo>
                  <a:pt x="1540564" y="0"/>
                </a:moveTo>
                <a:lnTo>
                  <a:pt x="5288779" y="0"/>
                </a:lnTo>
                <a:lnTo>
                  <a:pt x="5288779" y="856735"/>
                </a:lnTo>
                <a:lnTo>
                  <a:pt x="1540564" y="856735"/>
                </a:lnTo>
                <a:lnTo>
                  <a:pt x="248255" y="1659924"/>
                </a:lnTo>
                <a:cubicBezTo>
                  <a:pt x="186455" y="1537489"/>
                  <a:pt x="101840" y="1428535"/>
                  <a:pt x="0" y="1338648"/>
                </a:cubicBezTo>
                <a:lnTo>
                  <a:pt x="1540564" y="0"/>
                </a:lnTo>
                <a:close/>
              </a:path>
            </a:pathLst>
          </a:custGeom>
          <a:noFill/>
          <a:ln w="13386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4690730" y="1894284"/>
            <a:ext cx="405092" cy="422834"/>
          </a:xfrm>
          <a:custGeom>
            <a:avLst/>
            <a:gdLst/>
            <a:ahLst/>
            <a:cxnLst/>
            <a:rect l="0" t="0" r="0" b="0"/>
            <a:pathLst>
              <a:path w="405092" h="422834">
                <a:moveTo>
                  <a:pt x="400487" y="325916"/>
                </a:moveTo>
                <a:cubicBezTo>
                  <a:pt x="405092" y="317241"/>
                  <a:pt x="401826" y="306470"/>
                  <a:pt x="393170" y="301820"/>
                </a:cubicBezTo>
                <a:lnTo>
                  <a:pt x="353010" y="280223"/>
                </a:lnTo>
                <a:cubicBezTo>
                  <a:pt x="351573" y="279527"/>
                  <a:pt x="350672" y="278073"/>
                  <a:pt x="350690" y="276475"/>
                </a:cubicBezTo>
                <a:cubicBezTo>
                  <a:pt x="350110" y="262321"/>
                  <a:pt x="343158" y="249202"/>
                  <a:pt x="331770" y="240778"/>
                </a:cubicBezTo>
                <a:cubicBezTo>
                  <a:pt x="330601" y="239975"/>
                  <a:pt x="329923" y="238627"/>
                  <a:pt x="329985" y="237208"/>
                </a:cubicBezTo>
                <a:lnTo>
                  <a:pt x="329985" y="185625"/>
                </a:lnTo>
                <a:cubicBezTo>
                  <a:pt x="329923" y="184206"/>
                  <a:pt x="330601" y="182859"/>
                  <a:pt x="331770" y="182056"/>
                </a:cubicBezTo>
                <a:cubicBezTo>
                  <a:pt x="341801" y="174256"/>
                  <a:pt x="348236" y="162735"/>
                  <a:pt x="349619" y="150107"/>
                </a:cubicBezTo>
                <a:cubicBezTo>
                  <a:pt x="349824" y="148679"/>
                  <a:pt x="350681" y="147420"/>
                  <a:pt x="351939" y="146715"/>
                </a:cubicBezTo>
                <a:lnTo>
                  <a:pt x="392634" y="124762"/>
                </a:lnTo>
                <a:cubicBezTo>
                  <a:pt x="401309" y="120076"/>
                  <a:pt x="404548" y="109251"/>
                  <a:pt x="399863" y="100577"/>
                </a:cubicBezTo>
                <a:cubicBezTo>
                  <a:pt x="395186" y="91902"/>
                  <a:pt x="384352" y="88663"/>
                  <a:pt x="375678" y="93348"/>
                </a:cubicBezTo>
                <a:lnTo>
                  <a:pt x="341408" y="111197"/>
                </a:lnTo>
                <a:cubicBezTo>
                  <a:pt x="339900" y="112419"/>
                  <a:pt x="337741" y="112419"/>
                  <a:pt x="336232" y="111197"/>
                </a:cubicBezTo>
                <a:cubicBezTo>
                  <a:pt x="327478" y="102299"/>
                  <a:pt x="315519" y="97284"/>
                  <a:pt x="303034" y="97275"/>
                </a:cubicBezTo>
                <a:cubicBezTo>
                  <a:pt x="294663" y="97533"/>
                  <a:pt x="286515" y="100068"/>
                  <a:pt x="279474" y="104593"/>
                </a:cubicBezTo>
                <a:cubicBezTo>
                  <a:pt x="278090" y="105387"/>
                  <a:pt x="276395" y="105387"/>
                  <a:pt x="275011" y="104593"/>
                </a:cubicBezTo>
                <a:lnTo>
                  <a:pt x="251451" y="91920"/>
                </a:lnTo>
                <a:cubicBezTo>
                  <a:pt x="250130" y="91286"/>
                  <a:pt x="249238" y="89992"/>
                  <a:pt x="249131" y="88529"/>
                </a:cubicBezTo>
                <a:cubicBezTo>
                  <a:pt x="247712" y="75865"/>
                  <a:pt x="241286" y="64290"/>
                  <a:pt x="231282" y="56401"/>
                </a:cubicBezTo>
                <a:cubicBezTo>
                  <a:pt x="230158" y="55562"/>
                  <a:pt x="229497" y="54233"/>
                  <a:pt x="229497" y="52831"/>
                </a:cubicBezTo>
                <a:lnTo>
                  <a:pt x="229497" y="17848"/>
                </a:lnTo>
                <a:cubicBezTo>
                  <a:pt x="229497" y="7987"/>
                  <a:pt x="221510" y="0"/>
                  <a:pt x="211649" y="0"/>
                </a:cubicBezTo>
                <a:cubicBezTo>
                  <a:pt x="201787" y="0"/>
                  <a:pt x="193800" y="7987"/>
                  <a:pt x="193800" y="17848"/>
                </a:cubicBezTo>
                <a:lnTo>
                  <a:pt x="193800" y="44086"/>
                </a:lnTo>
                <a:cubicBezTo>
                  <a:pt x="193800" y="46067"/>
                  <a:pt x="192488" y="47816"/>
                  <a:pt x="190587" y="48369"/>
                </a:cubicBezTo>
                <a:cubicBezTo>
                  <a:pt x="169954" y="53777"/>
                  <a:pt x="155533" y="72376"/>
                  <a:pt x="155426" y="93705"/>
                </a:cubicBezTo>
                <a:cubicBezTo>
                  <a:pt x="155238" y="95722"/>
                  <a:pt x="155238" y="97757"/>
                  <a:pt x="155426" y="99773"/>
                </a:cubicBezTo>
                <a:cubicBezTo>
                  <a:pt x="155854" y="101594"/>
                  <a:pt x="155149" y="103495"/>
                  <a:pt x="153641" y="104593"/>
                </a:cubicBezTo>
                <a:lnTo>
                  <a:pt x="139719" y="111911"/>
                </a:lnTo>
                <a:cubicBezTo>
                  <a:pt x="138211" y="113133"/>
                  <a:pt x="136051" y="113133"/>
                  <a:pt x="134543" y="111911"/>
                </a:cubicBezTo>
                <a:cubicBezTo>
                  <a:pt x="125815" y="103022"/>
                  <a:pt x="113883" y="98024"/>
                  <a:pt x="101433" y="98024"/>
                </a:cubicBezTo>
                <a:cubicBezTo>
                  <a:pt x="88984" y="98024"/>
                  <a:pt x="77052" y="103022"/>
                  <a:pt x="68324" y="111911"/>
                </a:cubicBezTo>
                <a:cubicBezTo>
                  <a:pt x="66816" y="113133"/>
                  <a:pt x="64656" y="113133"/>
                  <a:pt x="63148" y="111911"/>
                </a:cubicBezTo>
                <a:lnTo>
                  <a:pt x="28879" y="94062"/>
                </a:lnTo>
                <a:cubicBezTo>
                  <a:pt x="24693" y="91795"/>
                  <a:pt x="19776" y="91286"/>
                  <a:pt x="15215" y="92661"/>
                </a:cubicBezTo>
                <a:cubicBezTo>
                  <a:pt x="10655" y="94035"/>
                  <a:pt x="6836" y="97176"/>
                  <a:pt x="4604" y="101380"/>
                </a:cubicBezTo>
                <a:cubicBezTo>
                  <a:pt x="0" y="110054"/>
                  <a:pt x="3266" y="120826"/>
                  <a:pt x="11922" y="125476"/>
                </a:cubicBezTo>
                <a:lnTo>
                  <a:pt x="52617" y="146715"/>
                </a:lnTo>
                <a:cubicBezTo>
                  <a:pt x="53876" y="147420"/>
                  <a:pt x="54732" y="148679"/>
                  <a:pt x="54938" y="150107"/>
                </a:cubicBezTo>
                <a:cubicBezTo>
                  <a:pt x="56321" y="162735"/>
                  <a:pt x="62755" y="174256"/>
                  <a:pt x="72786" y="182056"/>
                </a:cubicBezTo>
                <a:cubicBezTo>
                  <a:pt x="73955" y="182859"/>
                  <a:pt x="74634" y="184206"/>
                  <a:pt x="74571" y="185625"/>
                </a:cubicBezTo>
                <a:lnTo>
                  <a:pt x="74571" y="237744"/>
                </a:lnTo>
                <a:cubicBezTo>
                  <a:pt x="74634" y="239162"/>
                  <a:pt x="73955" y="240510"/>
                  <a:pt x="72786" y="241313"/>
                </a:cubicBezTo>
                <a:cubicBezTo>
                  <a:pt x="61399" y="249738"/>
                  <a:pt x="54447" y="262857"/>
                  <a:pt x="53867" y="277011"/>
                </a:cubicBezTo>
                <a:cubicBezTo>
                  <a:pt x="53885" y="278608"/>
                  <a:pt x="52983" y="280063"/>
                  <a:pt x="51546" y="280759"/>
                </a:cubicBezTo>
                <a:lnTo>
                  <a:pt x="11922" y="301820"/>
                </a:lnTo>
                <a:cubicBezTo>
                  <a:pt x="3248" y="306746"/>
                  <a:pt x="214" y="317777"/>
                  <a:pt x="5140" y="326451"/>
                </a:cubicBezTo>
                <a:cubicBezTo>
                  <a:pt x="10066" y="335126"/>
                  <a:pt x="21097" y="338160"/>
                  <a:pt x="29771" y="333234"/>
                </a:cubicBezTo>
                <a:lnTo>
                  <a:pt x="65468" y="313779"/>
                </a:lnTo>
                <a:cubicBezTo>
                  <a:pt x="67030" y="312726"/>
                  <a:pt x="69083" y="312726"/>
                  <a:pt x="70644" y="313779"/>
                </a:cubicBezTo>
                <a:cubicBezTo>
                  <a:pt x="79230" y="321480"/>
                  <a:pt x="90349" y="325737"/>
                  <a:pt x="101880" y="325737"/>
                </a:cubicBezTo>
                <a:cubicBezTo>
                  <a:pt x="110277" y="325612"/>
                  <a:pt x="118488" y="323212"/>
                  <a:pt x="125618" y="318776"/>
                </a:cubicBezTo>
                <a:cubicBezTo>
                  <a:pt x="127002" y="317982"/>
                  <a:pt x="128697" y="317982"/>
                  <a:pt x="130080" y="318776"/>
                </a:cubicBezTo>
                <a:lnTo>
                  <a:pt x="153641" y="331449"/>
                </a:lnTo>
                <a:cubicBezTo>
                  <a:pt x="154961" y="332083"/>
                  <a:pt x="155854" y="333377"/>
                  <a:pt x="155961" y="334840"/>
                </a:cubicBezTo>
                <a:cubicBezTo>
                  <a:pt x="157380" y="347504"/>
                  <a:pt x="163805" y="359079"/>
                  <a:pt x="173810" y="366968"/>
                </a:cubicBezTo>
                <a:cubicBezTo>
                  <a:pt x="174934" y="367807"/>
                  <a:pt x="175595" y="369136"/>
                  <a:pt x="175595" y="370537"/>
                </a:cubicBezTo>
                <a:lnTo>
                  <a:pt x="175595" y="404985"/>
                </a:lnTo>
                <a:cubicBezTo>
                  <a:pt x="175595" y="414847"/>
                  <a:pt x="183582" y="422834"/>
                  <a:pt x="193443" y="422834"/>
                </a:cubicBezTo>
                <a:cubicBezTo>
                  <a:pt x="203305" y="422834"/>
                  <a:pt x="211292" y="414847"/>
                  <a:pt x="211292" y="404985"/>
                </a:cubicBezTo>
                <a:lnTo>
                  <a:pt x="211292" y="379283"/>
                </a:lnTo>
                <a:cubicBezTo>
                  <a:pt x="211292" y="377302"/>
                  <a:pt x="212604" y="375553"/>
                  <a:pt x="214505" y="375000"/>
                </a:cubicBezTo>
                <a:cubicBezTo>
                  <a:pt x="232755" y="369824"/>
                  <a:pt x="246123" y="354206"/>
                  <a:pt x="248417" y="335376"/>
                </a:cubicBezTo>
                <a:cubicBezTo>
                  <a:pt x="248524" y="333912"/>
                  <a:pt x="249417" y="332618"/>
                  <a:pt x="250737" y="331984"/>
                </a:cubicBezTo>
                <a:lnTo>
                  <a:pt x="275011" y="318776"/>
                </a:lnTo>
                <a:cubicBezTo>
                  <a:pt x="276395" y="317982"/>
                  <a:pt x="278090" y="317982"/>
                  <a:pt x="279474" y="318776"/>
                </a:cubicBezTo>
                <a:cubicBezTo>
                  <a:pt x="286729" y="323212"/>
                  <a:pt x="295064" y="325559"/>
                  <a:pt x="303569" y="325559"/>
                </a:cubicBezTo>
                <a:cubicBezTo>
                  <a:pt x="315100" y="325559"/>
                  <a:pt x="326219" y="321302"/>
                  <a:pt x="334804" y="313600"/>
                </a:cubicBezTo>
                <a:cubicBezTo>
                  <a:pt x="336366" y="312547"/>
                  <a:pt x="338419" y="312547"/>
                  <a:pt x="339981" y="313600"/>
                </a:cubicBezTo>
                <a:lnTo>
                  <a:pt x="375678" y="333055"/>
                </a:lnTo>
                <a:cubicBezTo>
                  <a:pt x="379863" y="335322"/>
                  <a:pt x="384781" y="335831"/>
                  <a:pt x="389341" y="334456"/>
                </a:cubicBezTo>
                <a:cubicBezTo>
                  <a:pt x="393901" y="333082"/>
                  <a:pt x="397721" y="329941"/>
                  <a:pt x="399952" y="325737"/>
                </a:cubicBezTo>
                <a:lnTo>
                  <a:pt x="400487" y="325737"/>
                </a:lnTo>
                <a:moveTo>
                  <a:pt x="323917" y="279152"/>
                </a:moveTo>
                <a:cubicBezTo>
                  <a:pt x="323917" y="290388"/>
                  <a:pt x="314805" y="299500"/>
                  <a:pt x="303569" y="299500"/>
                </a:cubicBezTo>
                <a:cubicBezTo>
                  <a:pt x="292334" y="299500"/>
                  <a:pt x="283222" y="290388"/>
                  <a:pt x="283222" y="279152"/>
                </a:cubicBezTo>
                <a:cubicBezTo>
                  <a:pt x="283222" y="267917"/>
                  <a:pt x="292334" y="258805"/>
                  <a:pt x="303569" y="258805"/>
                </a:cubicBezTo>
                <a:cubicBezTo>
                  <a:pt x="314769" y="258903"/>
                  <a:pt x="323819" y="267952"/>
                  <a:pt x="323917" y="279152"/>
                </a:cubicBezTo>
                <a:moveTo>
                  <a:pt x="202546" y="350547"/>
                </a:moveTo>
                <a:cubicBezTo>
                  <a:pt x="191310" y="350547"/>
                  <a:pt x="182199" y="341435"/>
                  <a:pt x="182199" y="330200"/>
                </a:cubicBezTo>
                <a:cubicBezTo>
                  <a:pt x="182199" y="318964"/>
                  <a:pt x="191310" y="309852"/>
                  <a:pt x="202546" y="309852"/>
                </a:cubicBezTo>
                <a:cubicBezTo>
                  <a:pt x="213782" y="309852"/>
                  <a:pt x="222893" y="318964"/>
                  <a:pt x="222893" y="330200"/>
                </a:cubicBezTo>
                <a:cubicBezTo>
                  <a:pt x="222599" y="341230"/>
                  <a:pt x="213576" y="350012"/>
                  <a:pt x="202546" y="350012"/>
                </a:cubicBezTo>
                <a:lnTo>
                  <a:pt x="202546" y="350547"/>
                </a:lnTo>
                <a:moveTo>
                  <a:pt x="202546" y="283079"/>
                </a:moveTo>
                <a:cubicBezTo>
                  <a:pt x="190114" y="283088"/>
                  <a:pt x="178209" y="288112"/>
                  <a:pt x="169526" y="297001"/>
                </a:cubicBezTo>
                <a:cubicBezTo>
                  <a:pt x="167902" y="298081"/>
                  <a:pt x="165796" y="298081"/>
                  <a:pt x="164171" y="297001"/>
                </a:cubicBezTo>
                <a:lnTo>
                  <a:pt x="150428" y="289505"/>
                </a:lnTo>
                <a:cubicBezTo>
                  <a:pt x="149241" y="288416"/>
                  <a:pt x="148706" y="286801"/>
                  <a:pt x="149000" y="285221"/>
                </a:cubicBezTo>
                <a:lnTo>
                  <a:pt x="149000" y="279152"/>
                </a:lnTo>
                <a:cubicBezTo>
                  <a:pt x="149062" y="258055"/>
                  <a:pt x="135042" y="239511"/>
                  <a:pt x="114731" y="233817"/>
                </a:cubicBezTo>
                <a:cubicBezTo>
                  <a:pt x="112580" y="233487"/>
                  <a:pt x="110947" y="231702"/>
                  <a:pt x="110804" y="229533"/>
                </a:cubicBezTo>
                <a:lnTo>
                  <a:pt x="110804" y="193836"/>
                </a:lnTo>
                <a:cubicBezTo>
                  <a:pt x="110884" y="191819"/>
                  <a:pt x="112259" y="190097"/>
                  <a:pt x="114195" y="189552"/>
                </a:cubicBezTo>
                <a:cubicBezTo>
                  <a:pt x="132347" y="184385"/>
                  <a:pt x="145636" y="168839"/>
                  <a:pt x="147929" y="150107"/>
                </a:cubicBezTo>
                <a:cubicBezTo>
                  <a:pt x="148134" y="148679"/>
                  <a:pt x="148991" y="147420"/>
                  <a:pt x="150249" y="146715"/>
                </a:cubicBezTo>
                <a:lnTo>
                  <a:pt x="173810" y="134043"/>
                </a:lnTo>
                <a:cubicBezTo>
                  <a:pt x="175193" y="133249"/>
                  <a:pt x="176889" y="133249"/>
                  <a:pt x="178272" y="134043"/>
                </a:cubicBezTo>
                <a:cubicBezTo>
                  <a:pt x="196709" y="145279"/>
                  <a:pt x="220457" y="142325"/>
                  <a:pt x="235566" y="126903"/>
                </a:cubicBezTo>
                <a:cubicBezTo>
                  <a:pt x="237190" y="125824"/>
                  <a:pt x="239296" y="125824"/>
                  <a:pt x="240921" y="126903"/>
                </a:cubicBezTo>
                <a:lnTo>
                  <a:pt x="254664" y="134400"/>
                </a:lnTo>
                <a:cubicBezTo>
                  <a:pt x="256244" y="135301"/>
                  <a:pt x="257154" y="137050"/>
                  <a:pt x="256984" y="138862"/>
                </a:cubicBezTo>
                <a:lnTo>
                  <a:pt x="256984" y="144931"/>
                </a:lnTo>
                <a:cubicBezTo>
                  <a:pt x="257306" y="165912"/>
                  <a:pt x="271522" y="184126"/>
                  <a:pt x="291789" y="189552"/>
                </a:cubicBezTo>
                <a:cubicBezTo>
                  <a:pt x="293726" y="190097"/>
                  <a:pt x="295100" y="191819"/>
                  <a:pt x="295180" y="193836"/>
                </a:cubicBezTo>
                <a:lnTo>
                  <a:pt x="295180" y="229533"/>
                </a:lnTo>
                <a:cubicBezTo>
                  <a:pt x="295100" y="231550"/>
                  <a:pt x="293726" y="233272"/>
                  <a:pt x="291789" y="233817"/>
                </a:cubicBezTo>
                <a:cubicBezTo>
                  <a:pt x="270906" y="238966"/>
                  <a:pt x="256199" y="257645"/>
                  <a:pt x="256092" y="279152"/>
                </a:cubicBezTo>
                <a:lnTo>
                  <a:pt x="256092" y="285221"/>
                </a:lnTo>
                <a:cubicBezTo>
                  <a:pt x="256261" y="287033"/>
                  <a:pt x="255351" y="288782"/>
                  <a:pt x="253772" y="289683"/>
                </a:cubicBezTo>
                <a:lnTo>
                  <a:pt x="240028" y="297179"/>
                </a:lnTo>
                <a:cubicBezTo>
                  <a:pt x="238404" y="298259"/>
                  <a:pt x="236298" y="298259"/>
                  <a:pt x="234674" y="297179"/>
                </a:cubicBezTo>
                <a:cubicBezTo>
                  <a:pt x="226213" y="288469"/>
                  <a:pt x="214683" y="283409"/>
                  <a:pt x="202546" y="283079"/>
                </a:cubicBezTo>
                <a:moveTo>
                  <a:pt x="101523" y="300928"/>
                </a:moveTo>
                <a:cubicBezTo>
                  <a:pt x="93277" y="300999"/>
                  <a:pt x="85807" y="296091"/>
                  <a:pt x="82594" y="288487"/>
                </a:cubicBezTo>
                <a:cubicBezTo>
                  <a:pt x="79390" y="280893"/>
                  <a:pt x="81086" y="272111"/>
                  <a:pt x="86896" y="266257"/>
                </a:cubicBezTo>
                <a:cubicBezTo>
                  <a:pt x="92696" y="260402"/>
                  <a:pt x="101460" y="258626"/>
                  <a:pt x="109090" y="261768"/>
                </a:cubicBezTo>
                <a:cubicBezTo>
                  <a:pt x="116712" y="264900"/>
                  <a:pt x="121692" y="272334"/>
                  <a:pt x="121692" y="280580"/>
                </a:cubicBezTo>
                <a:cubicBezTo>
                  <a:pt x="120862" y="291147"/>
                  <a:pt x="112125" y="299348"/>
                  <a:pt x="101523" y="299500"/>
                </a:cubicBezTo>
                <a:lnTo>
                  <a:pt x="101523" y="300928"/>
                </a:lnTo>
                <a:moveTo>
                  <a:pt x="81175" y="144217"/>
                </a:moveTo>
                <a:cubicBezTo>
                  <a:pt x="81175" y="132981"/>
                  <a:pt x="90287" y="123869"/>
                  <a:pt x="101523" y="123869"/>
                </a:cubicBezTo>
                <a:cubicBezTo>
                  <a:pt x="112758" y="123869"/>
                  <a:pt x="121870" y="132981"/>
                  <a:pt x="121870" y="144217"/>
                </a:cubicBezTo>
                <a:cubicBezTo>
                  <a:pt x="121870" y="155452"/>
                  <a:pt x="112758" y="164564"/>
                  <a:pt x="101523" y="164564"/>
                </a:cubicBezTo>
                <a:cubicBezTo>
                  <a:pt x="90323" y="164466"/>
                  <a:pt x="81273" y="155417"/>
                  <a:pt x="81175" y="144217"/>
                </a:cubicBezTo>
                <a:moveTo>
                  <a:pt x="222893" y="93705"/>
                </a:moveTo>
                <a:cubicBezTo>
                  <a:pt x="222893" y="104941"/>
                  <a:pt x="213782" y="114052"/>
                  <a:pt x="202546" y="114052"/>
                </a:cubicBezTo>
                <a:cubicBezTo>
                  <a:pt x="191310" y="114052"/>
                  <a:pt x="182199" y="104941"/>
                  <a:pt x="182199" y="93705"/>
                </a:cubicBezTo>
                <a:cubicBezTo>
                  <a:pt x="182199" y="82469"/>
                  <a:pt x="191310" y="73357"/>
                  <a:pt x="202546" y="73357"/>
                </a:cubicBezTo>
                <a:cubicBezTo>
                  <a:pt x="213782" y="73357"/>
                  <a:pt x="222893" y="82469"/>
                  <a:pt x="222893" y="93705"/>
                </a:cubicBezTo>
                <a:moveTo>
                  <a:pt x="303569" y="123869"/>
                </a:moveTo>
                <a:cubicBezTo>
                  <a:pt x="311815" y="123798"/>
                  <a:pt x="319285" y="128706"/>
                  <a:pt x="322498" y="136310"/>
                </a:cubicBezTo>
                <a:cubicBezTo>
                  <a:pt x="325702" y="143904"/>
                  <a:pt x="324006" y="152686"/>
                  <a:pt x="318196" y="158540"/>
                </a:cubicBezTo>
                <a:cubicBezTo>
                  <a:pt x="312395" y="164394"/>
                  <a:pt x="303632" y="166170"/>
                  <a:pt x="296001" y="163029"/>
                </a:cubicBezTo>
                <a:cubicBezTo>
                  <a:pt x="288380" y="159897"/>
                  <a:pt x="283400" y="152463"/>
                  <a:pt x="283400" y="144217"/>
                </a:cubicBezTo>
                <a:cubicBezTo>
                  <a:pt x="283499" y="133088"/>
                  <a:pt x="292441" y="124065"/>
                  <a:pt x="303569" y="123869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4672158" y="2742844"/>
            <a:ext cx="440977" cy="441548"/>
          </a:xfrm>
          <a:custGeom>
            <a:avLst/>
            <a:gdLst/>
            <a:ahLst/>
            <a:cxnLst/>
            <a:rect l="0" t="0" r="0" b="0"/>
            <a:pathLst>
              <a:path w="440977" h="441548">
                <a:moveTo>
                  <a:pt x="414418" y="26558"/>
                </a:moveTo>
                <a:cubicBezTo>
                  <a:pt x="393999" y="6113"/>
                  <a:pt x="363273" y="0"/>
                  <a:pt x="336580" y="11057"/>
                </a:cubicBezTo>
                <a:cubicBezTo>
                  <a:pt x="309888" y="22114"/>
                  <a:pt x="292485" y="48173"/>
                  <a:pt x="292512" y="77070"/>
                </a:cubicBezTo>
                <a:cubicBezTo>
                  <a:pt x="292691" y="89680"/>
                  <a:pt x="296269" y="102013"/>
                  <a:pt x="302864" y="112767"/>
                </a:cubicBezTo>
                <a:lnTo>
                  <a:pt x="115810" y="302141"/>
                </a:lnTo>
                <a:cubicBezTo>
                  <a:pt x="85298" y="283133"/>
                  <a:pt x="45415" y="289772"/>
                  <a:pt x="22703" y="317643"/>
                </a:cubicBezTo>
                <a:cubicBezTo>
                  <a:pt x="0" y="345514"/>
                  <a:pt x="1552" y="385914"/>
                  <a:pt x="26335" y="411955"/>
                </a:cubicBezTo>
                <a:cubicBezTo>
                  <a:pt x="51118" y="437996"/>
                  <a:pt x="91402" y="441548"/>
                  <a:pt x="120362" y="420246"/>
                </a:cubicBezTo>
                <a:cubicBezTo>
                  <a:pt x="149321" y="398944"/>
                  <a:pt x="157924" y="359436"/>
                  <a:pt x="140442" y="328022"/>
                </a:cubicBezTo>
                <a:lnTo>
                  <a:pt x="328209" y="138648"/>
                </a:lnTo>
                <a:cubicBezTo>
                  <a:pt x="339070" y="144931"/>
                  <a:pt x="351359" y="148313"/>
                  <a:pt x="363907" y="148465"/>
                </a:cubicBezTo>
                <a:cubicBezTo>
                  <a:pt x="392804" y="148491"/>
                  <a:pt x="418863" y="131089"/>
                  <a:pt x="429920" y="104396"/>
                </a:cubicBezTo>
                <a:cubicBezTo>
                  <a:pt x="440977" y="77704"/>
                  <a:pt x="434864" y="46977"/>
                  <a:pt x="414418" y="26558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4678379" y="3606942"/>
            <a:ext cx="431589" cy="426448"/>
          </a:xfrm>
          <a:custGeom>
            <a:avLst/>
            <a:gdLst/>
            <a:ahLst/>
            <a:cxnLst/>
            <a:rect l="0" t="0" r="0" b="0"/>
            <a:pathLst>
              <a:path w="431589" h="426448">
                <a:moveTo>
                  <a:pt x="370180" y="17036"/>
                </a:moveTo>
                <a:cubicBezTo>
                  <a:pt x="369877" y="7541"/>
                  <a:pt x="362095" y="0"/>
                  <a:pt x="352591" y="0"/>
                </a:cubicBezTo>
                <a:cubicBezTo>
                  <a:pt x="343086" y="0"/>
                  <a:pt x="335304" y="7541"/>
                  <a:pt x="335001" y="17036"/>
                </a:cubicBezTo>
                <a:lnTo>
                  <a:pt x="335001" y="29816"/>
                </a:lnTo>
                <a:cubicBezTo>
                  <a:pt x="325122" y="36607"/>
                  <a:pt x="318964" y="47611"/>
                  <a:pt x="318348" y="59587"/>
                </a:cubicBezTo>
                <a:lnTo>
                  <a:pt x="290540" y="75633"/>
                </a:lnTo>
                <a:cubicBezTo>
                  <a:pt x="284043" y="71046"/>
                  <a:pt x="276279" y="68583"/>
                  <a:pt x="268318" y="68601"/>
                </a:cubicBezTo>
                <a:cubicBezTo>
                  <a:pt x="258145" y="68601"/>
                  <a:pt x="248863" y="72545"/>
                  <a:pt x="241974" y="78989"/>
                </a:cubicBezTo>
                <a:lnTo>
                  <a:pt x="212131" y="61765"/>
                </a:lnTo>
                <a:cubicBezTo>
                  <a:pt x="214192" y="46915"/>
                  <a:pt x="207454" y="32207"/>
                  <a:pt x="194862" y="24068"/>
                </a:cubicBezTo>
                <a:cubicBezTo>
                  <a:pt x="182279" y="15920"/>
                  <a:pt x="166108" y="15804"/>
                  <a:pt x="153400" y="23774"/>
                </a:cubicBezTo>
                <a:cubicBezTo>
                  <a:pt x="140700" y="31743"/>
                  <a:pt x="133766" y="46352"/>
                  <a:pt x="135614" y="61229"/>
                </a:cubicBezTo>
                <a:lnTo>
                  <a:pt x="104593" y="79167"/>
                </a:lnTo>
                <a:cubicBezTo>
                  <a:pt x="98667" y="75660"/>
                  <a:pt x="91902" y="73813"/>
                  <a:pt x="85013" y="73813"/>
                </a:cubicBezTo>
                <a:cubicBezTo>
                  <a:pt x="76588" y="73813"/>
                  <a:pt x="68806" y="76526"/>
                  <a:pt x="62470" y="81095"/>
                </a:cubicBezTo>
                <a:lnTo>
                  <a:pt x="26344" y="62550"/>
                </a:lnTo>
                <a:cubicBezTo>
                  <a:pt x="20731" y="59498"/>
                  <a:pt x="13904" y="59721"/>
                  <a:pt x="8513" y="63148"/>
                </a:cubicBezTo>
                <a:cubicBezTo>
                  <a:pt x="3114" y="66566"/>
                  <a:pt x="0" y="72643"/>
                  <a:pt x="365" y="79024"/>
                </a:cubicBezTo>
                <a:cubicBezTo>
                  <a:pt x="731" y="85396"/>
                  <a:pt x="4524" y="91081"/>
                  <a:pt x="10280" y="93857"/>
                </a:cubicBezTo>
                <a:lnTo>
                  <a:pt x="46406" y="112384"/>
                </a:lnTo>
                <a:cubicBezTo>
                  <a:pt x="46406" y="126859"/>
                  <a:pt x="54366" y="139460"/>
                  <a:pt x="66129" y="146082"/>
                </a:cubicBezTo>
                <a:lnTo>
                  <a:pt x="66129" y="181958"/>
                </a:lnTo>
                <a:cubicBezTo>
                  <a:pt x="53733" y="188758"/>
                  <a:pt x="46049" y="201787"/>
                  <a:pt x="46103" y="215924"/>
                </a:cubicBezTo>
                <a:cubicBezTo>
                  <a:pt x="46147" y="230051"/>
                  <a:pt x="53920" y="243036"/>
                  <a:pt x="66361" y="249747"/>
                </a:cubicBezTo>
                <a:cubicBezTo>
                  <a:pt x="78792" y="256458"/>
                  <a:pt x="93910" y="255842"/>
                  <a:pt x="105753" y="248122"/>
                </a:cubicBezTo>
                <a:lnTo>
                  <a:pt x="135346" y="265204"/>
                </a:lnTo>
                <a:lnTo>
                  <a:pt x="135346" y="266864"/>
                </a:lnTo>
                <a:cubicBezTo>
                  <a:pt x="135310" y="281749"/>
                  <a:pt x="143717" y="294654"/>
                  <a:pt x="156050" y="301097"/>
                </a:cubicBezTo>
                <a:lnTo>
                  <a:pt x="156050" y="336973"/>
                </a:lnTo>
                <a:cubicBezTo>
                  <a:pt x="142334" y="343880"/>
                  <a:pt x="134025" y="358266"/>
                  <a:pt x="134882" y="373598"/>
                </a:cubicBezTo>
                <a:lnTo>
                  <a:pt x="101648" y="392697"/>
                </a:lnTo>
                <a:cubicBezTo>
                  <a:pt x="96132" y="395793"/>
                  <a:pt x="92696" y="401621"/>
                  <a:pt x="92670" y="407948"/>
                </a:cubicBezTo>
                <a:cubicBezTo>
                  <a:pt x="92634" y="414276"/>
                  <a:pt x="95998" y="420130"/>
                  <a:pt x="101478" y="423289"/>
                </a:cubicBezTo>
                <a:cubicBezTo>
                  <a:pt x="106958" y="426448"/>
                  <a:pt x="113722" y="426422"/>
                  <a:pt x="119175" y="423218"/>
                </a:cubicBezTo>
                <a:lnTo>
                  <a:pt x="152641" y="403977"/>
                </a:lnTo>
                <a:cubicBezTo>
                  <a:pt x="164600" y="411554"/>
                  <a:pt x="179753" y="411982"/>
                  <a:pt x="192113" y="405075"/>
                </a:cubicBezTo>
                <a:cubicBezTo>
                  <a:pt x="204483" y="398167"/>
                  <a:pt x="212068" y="385048"/>
                  <a:pt x="211890" y="370894"/>
                </a:cubicBezTo>
                <a:cubicBezTo>
                  <a:pt x="211702" y="356732"/>
                  <a:pt x="203786" y="343809"/>
                  <a:pt x="191248" y="337223"/>
                </a:cubicBezTo>
                <a:lnTo>
                  <a:pt x="191248" y="301347"/>
                </a:lnTo>
                <a:cubicBezTo>
                  <a:pt x="204991" y="294431"/>
                  <a:pt x="213318" y="280009"/>
                  <a:pt x="212434" y="264650"/>
                </a:cubicBezTo>
                <a:lnTo>
                  <a:pt x="243277" y="246855"/>
                </a:lnTo>
                <a:cubicBezTo>
                  <a:pt x="255851" y="254655"/>
                  <a:pt x="271772" y="254566"/>
                  <a:pt x="284257" y="246623"/>
                </a:cubicBezTo>
                <a:lnTo>
                  <a:pt x="331324" y="276662"/>
                </a:lnTo>
                <a:cubicBezTo>
                  <a:pt x="339499" y="281562"/>
                  <a:pt x="350092" y="279072"/>
                  <a:pt x="355214" y="271031"/>
                </a:cubicBezTo>
                <a:cubicBezTo>
                  <a:pt x="360337" y="262999"/>
                  <a:pt x="358133" y="252344"/>
                  <a:pt x="350244" y="246998"/>
                </a:cubicBezTo>
                <a:lnTo>
                  <a:pt x="302106" y="216263"/>
                </a:lnTo>
                <a:cubicBezTo>
                  <a:pt x="302998" y="200984"/>
                  <a:pt x="294788" y="186625"/>
                  <a:pt x="281169" y="179655"/>
                </a:cubicBezTo>
                <a:lnTo>
                  <a:pt x="281169" y="143601"/>
                </a:lnTo>
                <a:cubicBezTo>
                  <a:pt x="296608" y="138148"/>
                  <a:pt x="306925" y="123557"/>
                  <a:pt x="306925" y="107190"/>
                </a:cubicBezTo>
                <a:lnTo>
                  <a:pt x="332877" y="91822"/>
                </a:lnTo>
                <a:cubicBezTo>
                  <a:pt x="345888" y="102165"/>
                  <a:pt x="364058" y="103022"/>
                  <a:pt x="377980" y="93946"/>
                </a:cubicBezTo>
                <a:lnTo>
                  <a:pt x="402808" y="108011"/>
                </a:lnTo>
                <a:cubicBezTo>
                  <a:pt x="411268" y="112803"/>
                  <a:pt x="422004" y="109831"/>
                  <a:pt x="426796" y="101371"/>
                </a:cubicBezTo>
                <a:cubicBezTo>
                  <a:pt x="431589" y="92911"/>
                  <a:pt x="428617" y="82175"/>
                  <a:pt x="420157" y="77382"/>
                </a:cubicBezTo>
                <a:lnTo>
                  <a:pt x="395436" y="63389"/>
                </a:lnTo>
                <a:cubicBezTo>
                  <a:pt x="396213" y="46567"/>
                  <a:pt x="385994" y="31181"/>
                  <a:pt x="370180" y="25371"/>
                </a:cubicBezTo>
                <a:lnTo>
                  <a:pt x="370180" y="17036"/>
                </a:lnTo>
                <a:moveTo>
                  <a:pt x="230122" y="112794"/>
                </a:moveTo>
                <a:cubicBezTo>
                  <a:pt x="231639" y="123253"/>
                  <a:pt x="237369" y="132356"/>
                  <a:pt x="245508" y="138318"/>
                </a:cubicBezTo>
                <a:lnTo>
                  <a:pt x="245508" y="179905"/>
                </a:lnTo>
                <a:cubicBezTo>
                  <a:pt x="232300" y="186902"/>
                  <a:pt x="224321" y="200904"/>
                  <a:pt x="225035" y="215834"/>
                </a:cubicBezTo>
                <a:lnTo>
                  <a:pt x="193854" y="233826"/>
                </a:lnTo>
                <a:cubicBezTo>
                  <a:pt x="187839" y="230185"/>
                  <a:pt x="180931" y="228266"/>
                  <a:pt x="173899" y="228275"/>
                </a:cubicBezTo>
                <a:cubicBezTo>
                  <a:pt x="166081" y="228275"/>
                  <a:pt x="158799" y="230595"/>
                  <a:pt x="152713" y="234593"/>
                </a:cubicBezTo>
                <a:lnTo>
                  <a:pt x="122798" y="217334"/>
                </a:lnTo>
                <a:lnTo>
                  <a:pt x="122798" y="216084"/>
                </a:lnTo>
                <a:cubicBezTo>
                  <a:pt x="122816" y="200895"/>
                  <a:pt x="114070" y="187758"/>
                  <a:pt x="101326" y="181458"/>
                </a:cubicBezTo>
                <a:lnTo>
                  <a:pt x="101326" y="147403"/>
                </a:lnTo>
                <a:cubicBezTo>
                  <a:pt x="116087" y="140522"/>
                  <a:pt x="124940" y="125119"/>
                  <a:pt x="123459" y="108903"/>
                </a:cubicBezTo>
                <a:lnTo>
                  <a:pt x="155568" y="90358"/>
                </a:lnTo>
                <a:cubicBezTo>
                  <a:pt x="166831" y="96480"/>
                  <a:pt x="180396" y="96579"/>
                  <a:pt x="191748" y="90626"/>
                </a:cubicBezTo>
                <a:lnTo>
                  <a:pt x="230122" y="112794"/>
                </a:lnTo>
                <a:moveTo>
                  <a:pt x="336518" y="201752"/>
                </a:moveTo>
                <a:cubicBezTo>
                  <a:pt x="341748" y="193568"/>
                  <a:pt x="352626" y="191176"/>
                  <a:pt x="360810" y="196397"/>
                </a:cubicBezTo>
                <a:lnTo>
                  <a:pt x="391742" y="216156"/>
                </a:lnTo>
                <a:cubicBezTo>
                  <a:pt x="399497" y="221555"/>
                  <a:pt x="401603" y="232103"/>
                  <a:pt x="396525" y="240064"/>
                </a:cubicBezTo>
                <a:cubicBezTo>
                  <a:pt x="391438" y="248024"/>
                  <a:pt x="380979" y="250559"/>
                  <a:pt x="372822" y="245802"/>
                </a:cubicBezTo>
                <a:lnTo>
                  <a:pt x="341873" y="226062"/>
                </a:lnTo>
                <a:cubicBezTo>
                  <a:pt x="333671" y="220832"/>
                  <a:pt x="331270" y="209944"/>
                  <a:pt x="336500" y="201752"/>
                </a:cubicBezTo>
                <a:moveTo>
                  <a:pt x="189802" y="137800"/>
                </a:moveTo>
                <a:lnTo>
                  <a:pt x="189802" y="173926"/>
                </a:lnTo>
                <a:cubicBezTo>
                  <a:pt x="190105" y="183421"/>
                  <a:pt x="197887" y="190962"/>
                  <a:pt x="207392" y="190962"/>
                </a:cubicBezTo>
                <a:cubicBezTo>
                  <a:pt x="216896" y="190962"/>
                  <a:pt x="224678" y="183421"/>
                  <a:pt x="224982" y="173926"/>
                </a:cubicBezTo>
                <a:lnTo>
                  <a:pt x="224982" y="137800"/>
                </a:lnTo>
                <a:cubicBezTo>
                  <a:pt x="224982" y="128081"/>
                  <a:pt x="217102" y="120201"/>
                  <a:pt x="207383" y="120201"/>
                </a:cubicBezTo>
                <a:cubicBezTo>
                  <a:pt x="197664" y="120201"/>
                  <a:pt x="189784" y="128081"/>
                  <a:pt x="189784" y="137800"/>
                </a:cubicBezTo>
                <a:moveTo>
                  <a:pt x="117337" y="283499"/>
                </a:moveTo>
                <a:cubicBezTo>
                  <a:pt x="127055" y="283499"/>
                  <a:pt x="134935" y="291379"/>
                  <a:pt x="134935" y="301097"/>
                </a:cubicBezTo>
                <a:lnTo>
                  <a:pt x="134935" y="337223"/>
                </a:lnTo>
                <a:cubicBezTo>
                  <a:pt x="134632" y="346718"/>
                  <a:pt x="126850" y="354259"/>
                  <a:pt x="117345" y="354259"/>
                </a:cubicBezTo>
                <a:cubicBezTo>
                  <a:pt x="107841" y="354259"/>
                  <a:pt x="100059" y="346718"/>
                  <a:pt x="99756" y="337223"/>
                </a:cubicBezTo>
                <a:lnTo>
                  <a:pt x="99756" y="301097"/>
                </a:lnTo>
                <a:cubicBezTo>
                  <a:pt x="99756" y="291388"/>
                  <a:pt x="107627" y="283507"/>
                  <a:pt x="117337" y="283499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4697450" y="4460455"/>
            <a:ext cx="391652" cy="429929"/>
          </a:xfrm>
          <a:custGeom>
            <a:avLst/>
            <a:gdLst/>
            <a:ahLst/>
            <a:cxnLst/>
            <a:rect l="0" t="0" r="0" b="0"/>
            <a:pathLst>
              <a:path w="391652" h="429929">
                <a:moveTo>
                  <a:pt x="137818" y="68467"/>
                </a:moveTo>
                <a:cubicBezTo>
                  <a:pt x="137809" y="98560"/>
                  <a:pt x="117738" y="124949"/>
                  <a:pt x="88734" y="132990"/>
                </a:cubicBezTo>
                <a:lnTo>
                  <a:pt x="88734" y="298447"/>
                </a:lnTo>
                <a:cubicBezTo>
                  <a:pt x="120924" y="307460"/>
                  <a:pt x="141530" y="338820"/>
                  <a:pt x="137032" y="371947"/>
                </a:cubicBezTo>
                <a:cubicBezTo>
                  <a:pt x="132535" y="405066"/>
                  <a:pt x="104307" y="429795"/>
                  <a:pt x="70885" y="429902"/>
                </a:cubicBezTo>
                <a:cubicBezTo>
                  <a:pt x="37383" y="429929"/>
                  <a:pt x="9022" y="405173"/>
                  <a:pt x="4506" y="371974"/>
                </a:cubicBezTo>
                <a:cubicBezTo>
                  <a:pt x="0" y="338776"/>
                  <a:pt x="20740" y="307353"/>
                  <a:pt x="53037" y="298447"/>
                </a:cubicBezTo>
                <a:lnTo>
                  <a:pt x="53037" y="132990"/>
                </a:lnTo>
                <a:cubicBezTo>
                  <a:pt x="20847" y="123976"/>
                  <a:pt x="240" y="92616"/>
                  <a:pt x="4738" y="59489"/>
                </a:cubicBezTo>
                <a:cubicBezTo>
                  <a:pt x="9236" y="26371"/>
                  <a:pt x="37464" y="1642"/>
                  <a:pt x="70885" y="1534"/>
                </a:cubicBezTo>
                <a:cubicBezTo>
                  <a:pt x="107850" y="1534"/>
                  <a:pt x="137818" y="31502"/>
                  <a:pt x="137818" y="68467"/>
                </a:cubicBezTo>
                <a:moveTo>
                  <a:pt x="302918" y="298447"/>
                </a:moveTo>
                <a:cubicBezTo>
                  <a:pt x="270728" y="307460"/>
                  <a:pt x="250122" y="338820"/>
                  <a:pt x="254619" y="371947"/>
                </a:cubicBezTo>
                <a:cubicBezTo>
                  <a:pt x="259117" y="405066"/>
                  <a:pt x="287345" y="429795"/>
                  <a:pt x="320766" y="429902"/>
                </a:cubicBezTo>
                <a:cubicBezTo>
                  <a:pt x="354268" y="429929"/>
                  <a:pt x="382630" y="405173"/>
                  <a:pt x="387146" y="371974"/>
                </a:cubicBezTo>
                <a:cubicBezTo>
                  <a:pt x="391652" y="338776"/>
                  <a:pt x="370912" y="307353"/>
                  <a:pt x="338615" y="298447"/>
                </a:cubicBezTo>
                <a:lnTo>
                  <a:pt x="338615" y="159209"/>
                </a:lnTo>
                <a:cubicBezTo>
                  <a:pt x="338615" y="149348"/>
                  <a:pt x="330628" y="141361"/>
                  <a:pt x="320766" y="141361"/>
                </a:cubicBezTo>
                <a:cubicBezTo>
                  <a:pt x="310905" y="141361"/>
                  <a:pt x="302918" y="149348"/>
                  <a:pt x="302918" y="159209"/>
                </a:cubicBezTo>
                <a:lnTo>
                  <a:pt x="302918" y="298429"/>
                </a:lnTo>
                <a:moveTo>
                  <a:pt x="382469" y="130170"/>
                </a:moveTo>
                <a:cubicBezTo>
                  <a:pt x="375499" y="137140"/>
                  <a:pt x="364201" y="137140"/>
                  <a:pt x="357231" y="130170"/>
                </a:cubicBezTo>
                <a:lnTo>
                  <a:pt x="320766" y="93705"/>
                </a:lnTo>
                <a:lnTo>
                  <a:pt x="284302" y="130170"/>
                </a:lnTo>
                <a:cubicBezTo>
                  <a:pt x="279822" y="134810"/>
                  <a:pt x="273182" y="136667"/>
                  <a:pt x="266944" y="135033"/>
                </a:cubicBezTo>
                <a:cubicBezTo>
                  <a:pt x="260706" y="133400"/>
                  <a:pt x="255833" y="128528"/>
                  <a:pt x="254200" y="122290"/>
                </a:cubicBezTo>
                <a:cubicBezTo>
                  <a:pt x="252567" y="116051"/>
                  <a:pt x="254423" y="109412"/>
                  <a:pt x="259064" y="104932"/>
                </a:cubicBezTo>
                <a:lnTo>
                  <a:pt x="295529" y="68467"/>
                </a:lnTo>
                <a:lnTo>
                  <a:pt x="259064" y="32002"/>
                </a:lnTo>
                <a:cubicBezTo>
                  <a:pt x="252299" y="24997"/>
                  <a:pt x="252397" y="13868"/>
                  <a:pt x="259278" y="6978"/>
                </a:cubicBezTo>
                <a:cubicBezTo>
                  <a:pt x="266167" y="98"/>
                  <a:pt x="277296" y="0"/>
                  <a:pt x="284302" y="6764"/>
                </a:cubicBezTo>
                <a:lnTo>
                  <a:pt x="320766" y="43229"/>
                </a:lnTo>
                <a:lnTo>
                  <a:pt x="357231" y="6764"/>
                </a:lnTo>
                <a:cubicBezTo>
                  <a:pt x="361711" y="2123"/>
                  <a:pt x="368351" y="267"/>
                  <a:pt x="374589" y="1900"/>
                </a:cubicBezTo>
                <a:cubicBezTo>
                  <a:pt x="380827" y="3534"/>
                  <a:pt x="385700" y="8406"/>
                  <a:pt x="387333" y="14644"/>
                </a:cubicBezTo>
                <a:cubicBezTo>
                  <a:pt x="388966" y="20882"/>
                  <a:pt x="387110" y="27522"/>
                  <a:pt x="382469" y="32002"/>
                </a:cubicBezTo>
                <a:lnTo>
                  <a:pt x="346004" y="68467"/>
                </a:lnTo>
                <a:lnTo>
                  <a:pt x="382469" y="104932"/>
                </a:lnTo>
                <a:cubicBezTo>
                  <a:pt x="389439" y="111902"/>
                  <a:pt x="389439" y="123200"/>
                  <a:pt x="382469" y="130170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4683546" y="5323179"/>
            <a:ext cx="430571" cy="431375"/>
          </a:xfrm>
          <a:custGeom>
            <a:avLst/>
            <a:gdLst/>
            <a:ahLst/>
            <a:cxnLst/>
            <a:rect l="0" t="0" r="0" b="0"/>
            <a:pathLst>
              <a:path w="430571" h="431375">
                <a:moveTo>
                  <a:pt x="164216" y="8"/>
                </a:moveTo>
                <a:cubicBezTo>
                  <a:pt x="140558" y="0"/>
                  <a:pt x="121370" y="19187"/>
                  <a:pt x="121370" y="42845"/>
                </a:cubicBezTo>
                <a:cubicBezTo>
                  <a:pt x="121370" y="66504"/>
                  <a:pt x="140558" y="85691"/>
                  <a:pt x="164216" y="85682"/>
                </a:cubicBezTo>
                <a:cubicBezTo>
                  <a:pt x="187874" y="85673"/>
                  <a:pt x="207044" y="66504"/>
                  <a:pt x="207044" y="42845"/>
                </a:cubicBezTo>
                <a:cubicBezTo>
                  <a:pt x="207044" y="19187"/>
                  <a:pt x="187874" y="17"/>
                  <a:pt x="164216" y="8"/>
                </a:cubicBezTo>
                <a:moveTo>
                  <a:pt x="42845" y="69618"/>
                </a:moveTo>
                <a:cubicBezTo>
                  <a:pt x="19187" y="69609"/>
                  <a:pt x="0" y="88797"/>
                  <a:pt x="0" y="112455"/>
                </a:cubicBezTo>
                <a:cubicBezTo>
                  <a:pt x="0" y="136113"/>
                  <a:pt x="19187" y="155301"/>
                  <a:pt x="42845" y="155292"/>
                </a:cubicBezTo>
                <a:cubicBezTo>
                  <a:pt x="66504" y="155283"/>
                  <a:pt x="85673" y="136113"/>
                  <a:pt x="85673" y="112455"/>
                </a:cubicBezTo>
                <a:cubicBezTo>
                  <a:pt x="85673" y="88797"/>
                  <a:pt x="66504" y="69627"/>
                  <a:pt x="42845" y="69618"/>
                </a:cubicBezTo>
                <a:moveTo>
                  <a:pt x="285587" y="69618"/>
                </a:moveTo>
                <a:cubicBezTo>
                  <a:pt x="268595" y="69645"/>
                  <a:pt x="253218" y="79720"/>
                  <a:pt x="246409" y="95285"/>
                </a:cubicBezTo>
                <a:cubicBezTo>
                  <a:pt x="239600" y="110857"/>
                  <a:pt x="242634" y="128983"/>
                  <a:pt x="254155" y="141486"/>
                </a:cubicBezTo>
                <a:cubicBezTo>
                  <a:pt x="265668" y="153980"/>
                  <a:pt x="283490" y="158487"/>
                  <a:pt x="299562" y="152971"/>
                </a:cubicBezTo>
                <a:cubicBezTo>
                  <a:pt x="304471" y="149312"/>
                  <a:pt x="309647" y="146189"/>
                  <a:pt x="315019" y="143583"/>
                </a:cubicBezTo>
                <a:cubicBezTo>
                  <a:pt x="327772" y="131526"/>
                  <a:pt x="331877" y="112919"/>
                  <a:pt x="325389" y="96614"/>
                </a:cubicBezTo>
                <a:cubicBezTo>
                  <a:pt x="318901" y="80318"/>
                  <a:pt x="303132" y="69618"/>
                  <a:pt x="285587" y="69618"/>
                </a:cubicBezTo>
                <a:moveTo>
                  <a:pt x="238199" y="212889"/>
                </a:moveTo>
                <a:lnTo>
                  <a:pt x="172641" y="278447"/>
                </a:lnTo>
                <a:lnTo>
                  <a:pt x="94606" y="278447"/>
                </a:lnTo>
                <a:cubicBezTo>
                  <a:pt x="84504" y="278447"/>
                  <a:pt x="75267" y="272763"/>
                  <a:pt x="70716" y="263740"/>
                </a:cubicBezTo>
                <a:cubicBezTo>
                  <a:pt x="66164" y="254726"/>
                  <a:pt x="67075" y="243919"/>
                  <a:pt x="73063" y="235789"/>
                </a:cubicBezTo>
                <a:lnTo>
                  <a:pt x="142798" y="142798"/>
                </a:lnTo>
                <a:cubicBezTo>
                  <a:pt x="153685" y="129197"/>
                  <a:pt x="174747" y="129197"/>
                  <a:pt x="185456" y="142583"/>
                </a:cubicBezTo>
                <a:lnTo>
                  <a:pt x="238199" y="212889"/>
                </a:lnTo>
                <a:moveTo>
                  <a:pt x="177763" y="402406"/>
                </a:moveTo>
                <a:cubicBezTo>
                  <a:pt x="204715" y="431375"/>
                  <a:pt x="249051" y="430732"/>
                  <a:pt x="277198" y="402585"/>
                </a:cubicBezTo>
                <a:lnTo>
                  <a:pt x="341239" y="338562"/>
                </a:lnTo>
                <a:lnTo>
                  <a:pt x="384379" y="295421"/>
                </a:lnTo>
                <a:lnTo>
                  <a:pt x="398551" y="281232"/>
                </a:lnTo>
                <a:lnTo>
                  <a:pt x="402531" y="277269"/>
                </a:lnTo>
                <a:lnTo>
                  <a:pt x="403566" y="276216"/>
                </a:lnTo>
                <a:lnTo>
                  <a:pt x="396213" y="268149"/>
                </a:lnTo>
                <a:lnTo>
                  <a:pt x="403941" y="275859"/>
                </a:lnTo>
                <a:cubicBezTo>
                  <a:pt x="430571" y="249211"/>
                  <a:pt x="430571" y="203251"/>
                  <a:pt x="403941" y="176621"/>
                </a:cubicBezTo>
                <a:cubicBezTo>
                  <a:pt x="377293" y="149973"/>
                  <a:pt x="331333" y="149973"/>
                  <a:pt x="304685" y="176621"/>
                </a:cubicBezTo>
                <a:lnTo>
                  <a:pt x="314145" y="186081"/>
                </a:lnTo>
                <a:lnTo>
                  <a:pt x="304685" y="176621"/>
                </a:lnTo>
                <a:lnTo>
                  <a:pt x="303275" y="178013"/>
                </a:lnTo>
                <a:lnTo>
                  <a:pt x="299312" y="181993"/>
                </a:lnTo>
                <a:lnTo>
                  <a:pt x="285141" y="196165"/>
                </a:lnTo>
                <a:lnTo>
                  <a:pt x="241983" y="239305"/>
                </a:lnTo>
                <a:lnTo>
                  <a:pt x="177959" y="303346"/>
                </a:lnTo>
                <a:cubicBezTo>
                  <a:pt x="151365" y="329923"/>
                  <a:pt x="151311" y="375722"/>
                  <a:pt x="177781" y="402406"/>
                </a:cubicBezTo>
                <a:moveTo>
                  <a:pt x="259920" y="259242"/>
                </a:moveTo>
                <a:lnTo>
                  <a:pt x="260920" y="258243"/>
                </a:lnTo>
                <a:lnTo>
                  <a:pt x="304060" y="215102"/>
                </a:lnTo>
                <a:lnTo>
                  <a:pt x="318232" y="200913"/>
                </a:lnTo>
                <a:lnTo>
                  <a:pt x="322212" y="196950"/>
                </a:lnTo>
                <a:lnTo>
                  <a:pt x="323604" y="195540"/>
                </a:lnTo>
                <a:lnTo>
                  <a:pt x="315091" y="187027"/>
                </a:lnTo>
                <a:lnTo>
                  <a:pt x="323604" y="195540"/>
                </a:lnTo>
                <a:cubicBezTo>
                  <a:pt x="339811" y="179352"/>
                  <a:pt x="368815" y="179352"/>
                  <a:pt x="385004" y="195540"/>
                </a:cubicBezTo>
                <a:cubicBezTo>
                  <a:pt x="401192" y="211729"/>
                  <a:pt x="401192" y="240751"/>
                  <a:pt x="385004" y="256940"/>
                </a:cubicBezTo>
                <a:lnTo>
                  <a:pt x="393821" y="265757"/>
                </a:lnTo>
                <a:lnTo>
                  <a:pt x="384647" y="257297"/>
                </a:lnTo>
                <a:lnTo>
                  <a:pt x="383594" y="258332"/>
                </a:lnTo>
                <a:lnTo>
                  <a:pt x="379631" y="262312"/>
                </a:lnTo>
                <a:lnTo>
                  <a:pt x="365460" y="276484"/>
                </a:lnTo>
                <a:lnTo>
                  <a:pt x="322301" y="319624"/>
                </a:lnTo>
                <a:lnTo>
                  <a:pt x="321320" y="320642"/>
                </a:lnTo>
                <a:lnTo>
                  <a:pt x="259920" y="259242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2226599" y="896723"/>
            <a:ext cx="4690758" cy="26772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700" b="1">
                <a:solidFill>
                  <a:srgbClr val="484848"/>
                </a:solidFill>
                <a:latin typeface="Roboto"/>
              </a:rPr>
              <a:t>Unveiling the Dimensions of Lead Optimization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32401" y="2016726"/>
            <a:ext cx="1091462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Roboto"/>
              </a:rPr>
              <a:t>Bioisosterism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32401" y="2873461"/>
            <a:ext cx="1491102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Roboto"/>
              </a:rPr>
              <a:t>Chain Modification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86195" y="3730196"/>
            <a:ext cx="1445365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0">
                <a:solidFill>
                  <a:srgbClr val="FFFFFF"/>
                </a:solidFill>
                <a:latin typeface="Roboto"/>
              </a:rPr>
              <a:t>Lead Optimization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32401" y="3730196"/>
            <a:ext cx="1389776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Roboto"/>
              </a:rPr>
              <a:t>Ring Modification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32401" y="4586931"/>
            <a:ext cx="2096189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Roboto"/>
              </a:rPr>
              <a:t>Functional Group Changes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32401" y="5443666"/>
            <a:ext cx="1443420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FFFFFF"/>
                </a:solidFill>
                <a:latin typeface="Roboto"/>
              </a:rPr>
              <a:t>Prodrug Approach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78378" y="2907374"/>
            <a:ext cx="3814809" cy="2059638"/>
            <a:chOff x="518454" y="1473089"/>
            <a:chExt cx="3814809" cy="2059638"/>
          </a:xfrm>
        </p:grpSpPr>
        <p:sp>
          <p:nvSpPr>
            <p:cNvPr id="2" name="Rounded Rectangle 1"/>
            <p:cNvSpPr/>
            <p:nvPr/>
          </p:nvSpPr>
          <p:spPr>
            <a:xfrm>
              <a:off x="2004976" y="1473089"/>
              <a:ext cx="1298467" cy="2059638"/>
            </a:xfrm>
            <a:custGeom>
              <a:avLst/>
              <a:gdLst/>
              <a:ahLst/>
              <a:cxnLst/>
              <a:rect l="0" t="0" r="0" b="0"/>
              <a:pathLst>
                <a:path w="1298467" h="2059638">
                  <a:moveTo>
                    <a:pt x="1298467" y="277603"/>
                  </a:moveTo>
                  <a:lnTo>
                    <a:pt x="1034569" y="0"/>
                  </a:lnTo>
                  <a:lnTo>
                    <a:pt x="0" y="1785019"/>
                  </a:lnTo>
                  <a:lnTo>
                    <a:pt x="272853" y="2059638"/>
                  </a:lnTo>
                  <a:lnTo>
                    <a:pt x="1298467" y="277603"/>
                  </a:lnTo>
                  <a:close/>
                </a:path>
              </a:pathLst>
            </a:custGeom>
            <a:noFill/>
            <a:ln w="13431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297535" y="1750692"/>
              <a:ext cx="3035728" cy="1782035"/>
            </a:xfrm>
            <a:custGeom>
              <a:avLst/>
              <a:gdLst/>
              <a:ahLst/>
              <a:cxnLst/>
              <a:rect l="0" t="0" r="0" b="0"/>
              <a:pathLst>
                <a:path w="3035728" h="1782035">
                  <a:moveTo>
                    <a:pt x="2005909" y="0"/>
                  </a:moveTo>
                  <a:lnTo>
                    <a:pt x="976089" y="1782035"/>
                  </a:lnTo>
                  <a:lnTo>
                    <a:pt x="3035728" y="1782035"/>
                  </a:lnTo>
                  <a:lnTo>
                    <a:pt x="2005909" y="0"/>
                  </a:lnTo>
                  <a:close/>
                  <a:moveTo>
                    <a:pt x="0" y="859675"/>
                  </a:moveTo>
                  <a:lnTo>
                    <a:pt x="1513386" y="859675"/>
                  </a:lnTo>
                </a:path>
              </a:pathLst>
            </a:custGeom>
            <a:noFill/>
            <a:ln w="13431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518454" y="2216350"/>
              <a:ext cx="779080" cy="779080"/>
            </a:xfrm>
            <a:custGeom>
              <a:avLst/>
              <a:gdLst/>
              <a:ahLst/>
              <a:cxnLst/>
              <a:rect l="0" t="0" r="0" b="0"/>
              <a:pathLst>
                <a:path w="779080" h="779080">
                  <a:moveTo>
                    <a:pt x="0" y="389540"/>
                  </a:moveTo>
                  <a:cubicBezTo>
                    <a:pt x="0" y="174403"/>
                    <a:pt x="174403" y="0"/>
                    <a:pt x="389540" y="0"/>
                  </a:cubicBezTo>
                  <a:cubicBezTo>
                    <a:pt x="604677" y="0"/>
                    <a:pt x="779080" y="174403"/>
                    <a:pt x="779080" y="389540"/>
                  </a:cubicBezTo>
                  <a:cubicBezTo>
                    <a:pt x="779080" y="604677"/>
                    <a:pt x="604677" y="779080"/>
                    <a:pt x="389540" y="779080"/>
                  </a:cubicBezTo>
                  <a:cubicBezTo>
                    <a:pt x="174403" y="779080"/>
                    <a:pt x="0" y="604677"/>
                    <a:pt x="0" y="389540"/>
                  </a:cubicBezTo>
                  <a:close/>
                </a:path>
              </a:pathLst>
            </a:custGeom>
            <a:noFill/>
            <a:ln w="13431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261890" y="2992446"/>
            <a:ext cx="3242588" cy="1058923"/>
            <a:chOff x="2801966" y="1558161"/>
            <a:chExt cx="3242588" cy="1058923"/>
          </a:xfrm>
        </p:grpSpPr>
        <p:sp>
          <p:nvSpPr>
            <p:cNvPr id="6" name="Rounded Rectangle 5"/>
            <p:cNvSpPr/>
            <p:nvPr/>
          </p:nvSpPr>
          <p:spPr>
            <a:xfrm>
              <a:off x="2801966" y="1595414"/>
              <a:ext cx="3238199" cy="1021670"/>
            </a:xfrm>
            <a:custGeom>
              <a:avLst/>
              <a:gdLst/>
              <a:ahLst/>
              <a:cxnLst/>
              <a:rect l="0" t="0" r="0" b="0"/>
              <a:pathLst>
                <a:path w="3238199" h="1021670">
                  <a:moveTo>
                    <a:pt x="0" y="1021670"/>
                  </a:moveTo>
                  <a:lnTo>
                    <a:pt x="886540" y="826900"/>
                  </a:lnTo>
                  <a:lnTo>
                    <a:pt x="3238199" y="0"/>
                  </a:lnTo>
                </a:path>
              </a:pathLst>
            </a:custGeom>
            <a:noFill/>
            <a:ln w="13431">
              <a:solidFill>
                <a:srgbClr val="1EABDA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5970228" y="1558161"/>
              <a:ext cx="74326" cy="110145"/>
            </a:xfrm>
            <a:custGeom>
              <a:avLst/>
              <a:gdLst/>
              <a:ahLst/>
              <a:cxnLst/>
              <a:rect l="0" t="0" r="0" b="0"/>
              <a:pathLst>
                <a:path w="74326" h="110145">
                  <a:moveTo>
                    <a:pt x="38506" y="110145"/>
                  </a:moveTo>
                  <a:lnTo>
                    <a:pt x="74326" y="35819"/>
                  </a:lnTo>
                  <a:lnTo>
                    <a:pt x="0" y="0"/>
                  </a:lnTo>
                </a:path>
              </a:pathLst>
            </a:custGeom>
            <a:noFill/>
            <a:ln w="13431">
              <a:solidFill>
                <a:srgbClr val="1EABDA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261890" y="3507356"/>
            <a:ext cx="3241693" cy="544013"/>
            <a:chOff x="2801966" y="2073071"/>
            <a:chExt cx="3241693" cy="544013"/>
          </a:xfrm>
        </p:grpSpPr>
        <p:sp>
          <p:nvSpPr>
            <p:cNvPr id="9" name="Rounded Rectangle 8"/>
            <p:cNvSpPr/>
            <p:nvPr/>
          </p:nvSpPr>
          <p:spPr>
            <a:xfrm>
              <a:off x="2801966" y="2120980"/>
              <a:ext cx="3237483" cy="496104"/>
            </a:xfrm>
            <a:custGeom>
              <a:avLst/>
              <a:gdLst/>
              <a:ahLst/>
              <a:cxnLst/>
              <a:rect l="0" t="0" r="0" b="0"/>
              <a:pathLst>
                <a:path w="3237483" h="496104">
                  <a:moveTo>
                    <a:pt x="0" y="496104"/>
                  </a:moveTo>
                  <a:lnTo>
                    <a:pt x="953702" y="404316"/>
                  </a:lnTo>
                  <a:lnTo>
                    <a:pt x="3237483" y="0"/>
                  </a:lnTo>
                </a:path>
              </a:pathLst>
            </a:custGeom>
            <a:noFill/>
            <a:ln w="13431">
              <a:solidFill>
                <a:srgbClr val="3CC583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976497" y="2073071"/>
              <a:ext cx="67162" cy="114623"/>
            </a:xfrm>
            <a:custGeom>
              <a:avLst/>
              <a:gdLst/>
              <a:ahLst/>
              <a:cxnLst/>
              <a:rect l="0" t="0" r="0" b="0"/>
              <a:pathLst>
                <a:path w="67162" h="114623">
                  <a:moveTo>
                    <a:pt x="20596" y="114623"/>
                  </a:moveTo>
                  <a:lnTo>
                    <a:pt x="67162" y="47461"/>
                  </a:lnTo>
                  <a:lnTo>
                    <a:pt x="0" y="0"/>
                  </a:lnTo>
                </a:path>
              </a:pathLst>
            </a:custGeom>
            <a:noFill/>
            <a:ln w="13431">
              <a:solidFill>
                <a:srgbClr val="3CC583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261890" y="4051369"/>
            <a:ext cx="3241693" cy="207754"/>
            <a:chOff x="2801966" y="2617084"/>
            <a:chExt cx="3241693" cy="207754"/>
          </a:xfrm>
        </p:grpSpPr>
        <p:sp>
          <p:nvSpPr>
            <p:cNvPr id="12" name="Rounded Rectangle 11"/>
            <p:cNvSpPr/>
            <p:nvPr/>
          </p:nvSpPr>
          <p:spPr>
            <a:xfrm>
              <a:off x="2801966" y="2617084"/>
              <a:ext cx="3237214" cy="153398"/>
            </a:xfrm>
            <a:custGeom>
              <a:avLst/>
              <a:gdLst/>
              <a:ahLst/>
              <a:cxnLst/>
              <a:rect l="0" t="0" r="0" b="0"/>
              <a:pathLst>
                <a:path w="3237214" h="153398">
                  <a:moveTo>
                    <a:pt x="0" y="0"/>
                  </a:moveTo>
                  <a:lnTo>
                    <a:pt x="1011909" y="15671"/>
                  </a:lnTo>
                  <a:lnTo>
                    <a:pt x="3237214" y="153398"/>
                  </a:lnTo>
                </a:path>
              </a:pathLst>
            </a:custGeom>
            <a:noFill/>
            <a:ln w="13431">
              <a:solidFill>
                <a:srgbClr val="92BD39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981870" y="2709320"/>
              <a:ext cx="61789" cy="115518"/>
            </a:xfrm>
            <a:custGeom>
              <a:avLst/>
              <a:gdLst/>
              <a:ahLst/>
              <a:cxnLst/>
              <a:rect l="0" t="0" r="0" b="0"/>
              <a:pathLst>
                <a:path w="61789" h="115518">
                  <a:moveTo>
                    <a:pt x="0" y="115518"/>
                  </a:moveTo>
                  <a:lnTo>
                    <a:pt x="61789" y="61789"/>
                  </a:lnTo>
                  <a:lnTo>
                    <a:pt x="7163" y="0"/>
                  </a:lnTo>
                </a:path>
              </a:pathLst>
            </a:custGeom>
            <a:noFill/>
            <a:ln w="13431">
              <a:solidFill>
                <a:srgbClr val="92BD39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261890" y="4051369"/>
            <a:ext cx="3242588" cy="747738"/>
            <a:chOff x="2801966" y="2617084"/>
            <a:chExt cx="3242588" cy="747738"/>
          </a:xfrm>
        </p:grpSpPr>
        <p:sp>
          <p:nvSpPr>
            <p:cNvPr id="15" name="Rounded Rectangle 14"/>
            <p:cNvSpPr/>
            <p:nvPr/>
          </p:nvSpPr>
          <p:spPr>
            <a:xfrm>
              <a:off x="2801966" y="2617084"/>
              <a:ext cx="3237841" cy="705112"/>
            </a:xfrm>
            <a:custGeom>
              <a:avLst/>
              <a:gdLst/>
              <a:ahLst/>
              <a:cxnLst/>
              <a:rect l="0" t="0" r="0" b="0"/>
              <a:pathLst>
                <a:path w="3237841" h="705112">
                  <a:moveTo>
                    <a:pt x="0" y="0"/>
                  </a:moveTo>
                  <a:lnTo>
                    <a:pt x="1079071" y="132085"/>
                  </a:lnTo>
                  <a:lnTo>
                    <a:pt x="3237841" y="705112"/>
                  </a:lnTo>
                </a:path>
              </a:pathLst>
            </a:custGeom>
            <a:noFill/>
            <a:ln w="13431">
              <a:solidFill>
                <a:srgbClr val="E0CB15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972915" y="3251990"/>
              <a:ext cx="71639" cy="112832"/>
            </a:xfrm>
            <a:custGeom>
              <a:avLst/>
              <a:gdLst/>
              <a:ahLst/>
              <a:cxnLst/>
              <a:rect l="0" t="0" r="0" b="0"/>
              <a:pathLst>
                <a:path w="71639" h="112832">
                  <a:moveTo>
                    <a:pt x="0" y="112832"/>
                  </a:moveTo>
                  <a:lnTo>
                    <a:pt x="71639" y="71639"/>
                  </a:lnTo>
                  <a:lnTo>
                    <a:pt x="29551" y="0"/>
                  </a:lnTo>
                </a:path>
              </a:pathLst>
            </a:custGeom>
            <a:noFill/>
            <a:ln w="13431">
              <a:solidFill>
                <a:srgbClr val="E0CB15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8" name="Rounded Rectangle 17"/>
          <p:cNvSpPr/>
          <p:nvPr/>
        </p:nvSpPr>
        <p:spPr>
          <a:xfrm>
            <a:off x="6619997" y="2799915"/>
            <a:ext cx="429837" cy="429837"/>
          </a:xfrm>
          <a:custGeom>
            <a:avLst/>
            <a:gdLst/>
            <a:ahLst/>
            <a:cxnLst/>
            <a:rect l="0" t="0" r="0" b="0"/>
            <a:pathLst>
              <a:path w="429837" h="429837">
                <a:moveTo>
                  <a:pt x="0" y="214918"/>
                </a:moveTo>
                <a:cubicBezTo>
                  <a:pt x="0" y="96222"/>
                  <a:pt x="96222" y="0"/>
                  <a:pt x="214918" y="0"/>
                </a:cubicBezTo>
                <a:cubicBezTo>
                  <a:pt x="333614" y="0"/>
                  <a:pt x="429837" y="96222"/>
                  <a:pt x="429837" y="214918"/>
                </a:cubicBezTo>
                <a:cubicBezTo>
                  <a:pt x="429837" y="333614"/>
                  <a:pt x="333614" y="429837"/>
                  <a:pt x="214918" y="429837"/>
                </a:cubicBezTo>
                <a:cubicBezTo>
                  <a:pt x="96222" y="429837"/>
                  <a:pt x="0" y="333614"/>
                  <a:pt x="0" y="214918"/>
                </a:cubicBezTo>
                <a:close/>
              </a:path>
            </a:pathLst>
          </a:custGeom>
          <a:noFill/>
          <a:ln w="13431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6619997" y="3381986"/>
            <a:ext cx="429837" cy="429837"/>
          </a:xfrm>
          <a:custGeom>
            <a:avLst/>
            <a:gdLst/>
            <a:ahLst/>
            <a:cxnLst/>
            <a:rect l="0" t="0" r="0" b="0"/>
            <a:pathLst>
              <a:path w="429837" h="429837">
                <a:moveTo>
                  <a:pt x="0" y="214918"/>
                </a:moveTo>
                <a:cubicBezTo>
                  <a:pt x="0" y="96222"/>
                  <a:pt x="96222" y="0"/>
                  <a:pt x="214918" y="0"/>
                </a:cubicBezTo>
                <a:cubicBezTo>
                  <a:pt x="333614" y="0"/>
                  <a:pt x="429837" y="96222"/>
                  <a:pt x="429837" y="214918"/>
                </a:cubicBezTo>
                <a:cubicBezTo>
                  <a:pt x="429837" y="333614"/>
                  <a:pt x="333614" y="429837"/>
                  <a:pt x="214918" y="429837"/>
                </a:cubicBezTo>
                <a:cubicBezTo>
                  <a:pt x="96222" y="429837"/>
                  <a:pt x="0" y="333614"/>
                  <a:pt x="0" y="214918"/>
                </a:cubicBezTo>
                <a:close/>
              </a:path>
            </a:pathLst>
          </a:custGeom>
          <a:noFill/>
          <a:ln w="13431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6619997" y="3964058"/>
            <a:ext cx="429837" cy="429837"/>
          </a:xfrm>
          <a:custGeom>
            <a:avLst/>
            <a:gdLst/>
            <a:ahLst/>
            <a:cxnLst/>
            <a:rect l="0" t="0" r="0" b="0"/>
            <a:pathLst>
              <a:path w="429837" h="429837">
                <a:moveTo>
                  <a:pt x="0" y="214918"/>
                </a:moveTo>
                <a:cubicBezTo>
                  <a:pt x="0" y="96222"/>
                  <a:pt x="96222" y="0"/>
                  <a:pt x="214918" y="0"/>
                </a:cubicBezTo>
                <a:cubicBezTo>
                  <a:pt x="333614" y="0"/>
                  <a:pt x="429837" y="96222"/>
                  <a:pt x="429837" y="214918"/>
                </a:cubicBezTo>
                <a:cubicBezTo>
                  <a:pt x="429837" y="333614"/>
                  <a:pt x="333614" y="429837"/>
                  <a:pt x="214918" y="429837"/>
                </a:cubicBezTo>
                <a:cubicBezTo>
                  <a:pt x="96222" y="429837"/>
                  <a:pt x="0" y="333614"/>
                  <a:pt x="0" y="214918"/>
                </a:cubicBezTo>
                <a:close/>
              </a:path>
            </a:pathLst>
          </a:custGeom>
          <a:noFill/>
          <a:ln w="13431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6619997" y="4546130"/>
            <a:ext cx="429837" cy="429837"/>
          </a:xfrm>
          <a:custGeom>
            <a:avLst/>
            <a:gdLst/>
            <a:ahLst/>
            <a:cxnLst/>
            <a:rect l="0" t="0" r="0" b="0"/>
            <a:pathLst>
              <a:path w="429837" h="429837">
                <a:moveTo>
                  <a:pt x="0" y="214918"/>
                </a:moveTo>
                <a:cubicBezTo>
                  <a:pt x="0" y="96222"/>
                  <a:pt x="96222" y="0"/>
                  <a:pt x="214918" y="0"/>
                </a:cubicBezTo>
                <a:cubicBezTo>
                  <a:pt x="333614" y="0"/>
                  <a:pt x="429837" y="96222"/>
                  <a:pt x="429837" y="214918"/>
                </a:cubicBezTo>
                <a:cubicBezTo>
                  <a:pt x="429837" y="333614"/>
                  <a:pt x="333614" y="429837"/>
                  <a:pt x="214918" y="429837"/>
                </a:cubicBezTo>
                <a:cubicBezTo>
                  <a:pt x="96222" y="429837"/>
                  <a:pt x="0" y="333614"/>
                  <a:pt x="0" y="214918"/>
                </a:cubicBezTo>
                <a:close/>
              </a:path>
            </a:pathLst>
          </a:custGeom>
          <a:noFill/>
          <a:ln w="13431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92715" y="3068563"/>
            <a:ext cx="1341380" cy="48356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000" b="0">
                <a:solidFill>
                  <a:srgbClr val="484848"/>
                </a:solidFill>
                <a:latin typeface="Roboto"/>
              </a:rPr>
              <a:t>Enhancing drug
properties for better
therapeutic outcomes.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79682" y="2956178"/>
            <a:ext cx="1215168" cy="21491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Roboto"/>
              </a:rPr>
              <a:t>Strengthening drug's hold on
its target molecule.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79682" y="2833943"/>
            <a:ext cx="1153603" cy="1253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1EABDA"/>
                </a:solidFill>
                <a:latin typeface="Roboto"/>
              </a:rPr>
              <a:t>Increase Binding Affinity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27457" y="3489446"/>
            <a:ext cx="205963" cy="208202"/>
          </a:xfrm>
          <a:custGeom>
            <a:avLst/>
            <a:gdLst/>
            <a:ahLst/>
            <a:cxnLst/>
            <a:rect l="0" t="0" r="0" b="0"/>
            <a:pathLst>
              <a:path w="205963" h="208202">
                <a:moveTo>
                  <a:pt x="102981" y="18358"/>
                </a:moveTo>
                <a:lnTo>
                  <a:pt x="165665" y="18358"/>
                </a:lnTo>
                <a:lnTo>
                  <a:pt x="178434" y="46628"/>
                </a:lnTo>
                <a:moveTo>
                  <a:pt x="21687" y="136177"/>
                </a:moveTo>
                <a:lnTo>
                  <a:pt x="8954" y="107906"/>
                </a:lnTo>
                <a:lnTo>
                  <a:pt x="29550" y="61340"/>
                </a:lnTo>
                <a:moveTo>
                  <a:pt x="185367" y="81042"/>
                </a:moveTo>
                <a:cubicBezTo>
                  <a:pt x="195259" y="81042"/>
                  <a:pt x="203277" y="73024"/>
                  <a:pt x="203277" y="63132"/>
                </a:cubicBezTo>
                <a:cubicBezTo>
                  <a:pt x="203277" y="53241"/>
                  <a:pt x="195259" y="45222"/>
                  <a:pt x="185367" y="45222"/>
                </a:cubicBezTo>
                <a:cubicBezTo>
                  <a:pt x="175475" y="45222"/>
                  <a:pt x="167457" y="53241"/>
                  <a:pt x="167457" y="63132"/>
                </a:cubicBezTo>
                <a:cubicBezTo>
                  <a:pt x="167457" y="73024"/>
                  <a:pt x="175475" y="81042"/>
                  <a:pt x="185367" y="81042"/>
                </a:cubicBezTo>
                <a:close/>
                <a:moveTo>
                  <a:pt x="157606" y="208202"/>
                </a:moveTo>
                <a:cubicBezTo>
                  <a:pt x="167497" y="208202"/>
                  <a:pt x="175516" y="200184"/>
                  <a:pt x="175516" y="190292"/>
                </a:cubicBezTo>
                <a:cubicBezTo>
                  <a:pt x="175516" y="180401"/>
                  <a:pt x="167497" y="172382"/>
                  <a:pt x="157606" y="172382"/>
                </a:cubicBezTo>
                <a:cubicBezTo>
                  <a:pt x="147714" y="172382"/>
                  <a:pt x="139696" y="180401"/>
                  <a:pt x="139696" y="190292"/>
                </a:cubicBezTo>
                <a:cubicBezTo>
                  <a:pt x="139696" y="200184"/>
                  <a:pt x="147714" y="208202"/>
                  <a:pt x="157606" y="208202"/>
                </a:cubicBezTo>
                <a:close/>
                <a:moveTo>
                  <a:pt x="57311" y="42536"/>
                </a:moveTo>
                <a:cubicBezTo>
                  <a:pt x="67202" y="42536"/>
                  <a:pt x="75221" y="34517"/>
                  <a:pt x="75221" y="24626"/>
                </a:cubicBezTo>
                <a:cubicBezTo>
                  <a:pt x="75221" y="14734"/>
                  <a:pt x="67202" y="6716"/>
                  <a:pt x="57311" y="6716"/>
                </a:cubicBezTo>
                <a:cubicBezTo>
                  <a:pt x="47419" y="6716"/>
                  <a:pt x="39401" y="14734"/>
                  <a:pt x="39401" y="24626"/>
                </a:cubicBezTo>
                <a:cubicBezTo>
                  <a:pt x="39401" y="34517"/>
                  <a:pt x="47419" y="42536"/>
                  <a:pt x="57311" y="42536"/>
                </a:cubicBezTo>
                <a:close/>
                <a:moveTo>
                  <a:pt x="28655" y="170591"/>
                </a:moveTo>
                <a:cubicBezTo>
                  <a:pt x="38547" y="170591"/>
                  <a:pt x="46565" y="162573"/>
                  <a:pt x="46565" y="152681"/>
                </a:cubicBezTo>
                <a:cubicBezTo>
                  <a:pt x="46565" y="142791"/>
                  <a:pt x="38547" y="134772"/>
                  <a:pt x="28655" y="134772"/>
                </a:cubicBezTo>
                <a:cubicBezTo>
                  <a:pt x="18764" y="134772"/>
                  <a:pt x="10746" y="142791"/>
                  <a:pt x="10746" y="152681"/>
                </a:cubicBezTo>
                <a:cubicBezTo>
                  <a:pt x="10746" y="162573"/>
                  <a:pt x="18764" y="170591"/>
                  <a:pt x="28655" y="170591"/>
                </a:cubicBezTo>
                <a:close/>
                <a:moveTo>
                  <a:pt x="124473" y="134772"/>
                </a:moveTo>
                <a:lnTo>
                  <a:pt x="89549" y="134772"/>
                </a:lnTo>
                <a:lnTo>
                  <a:pt x="77908" y="107907"/>
                </a:lnTo>
                <a:lnTo>
                  <a:pt x="89549" y="81042"/>
                </a:lnTo>
                <a:lnTo>
                  <a:pt x="124473" y="81042"/>
                </a:lnTo>
                <a:lnTo>
                  <a:pt x="137010" y="107907"/>
                </a:lnTo>
                <a:close/>
                <a:moveTo>
                  <a:pt x="0" y="0"/>
                </a:moveTo>
                <a:moveTo>
                  <a:pt x="124473" y="134772"/>
                </a:moveTo>
                <a:lnTo>
                  <a:pt x="148422" y="175084"/>
                </a:lnTo>
                <a:moveTo>
                  <a:pt x="0" y="0"/>
                </a:moveTo>
                <a:moveTo>
                  <a:pt x="89548" y="81041"/>
                </a:moveTo>
                <a:lnTo>
                  <a:pt x="66297" y="40069"/>
                </a:lnTo>
                <a:moveTo>
                  <a:pt x="111042" y="197455"/>
                </a:moveTo>
                <a:lnTo>
                  <a:pt x="49252" y="197455"/>
                </a:lnTo>
                <a:lnTo>
                  <a:pt x="36659" y="168709"/>
                </a:lnTo>
                <a:moveTo>
                  <a:pt x="193406" y="79160"/>
                </a:moveTo>
                <a:lnTo>
                  <a:pt x="205963" y="107906"/>
                </a:lnTo>
                <a:lnTo>
                  <a:pt x="186262" y="151784"/>
                </a:lnTo>
              </a:path>
            </a:pathLst>
          </a:custGeom>
          <a:noFill/>
          <a:ln w="13431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179682" y="3416015"/>
            <a:ext cx="900348" cy="1253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3CC583"/>
                </a:solidFill>
                <a:latin typeface="Roboto"/>
              </a:rPr>
              <a:t>Improve Selectivity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79682" y="3538250"/>
            <a:ext cx="1271603" cy="21491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Roboto"/>
              </a:rPr>
              <a:t>Ensuring drug targets only the
intended molecule.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27457" y="2907374"/>
            <a:ext cx="208202" cy="205517"/>
          </a:xfrm>
          <a:custGeom>
            <a:avLst/>
            <a:gdLst/>
            <a:ahLst/>
            <a:cxnLst/>
            <a:rect l="0" t="0" r="0" b="0"/>
            <a:pathLst>
              <a:path w="208202" h="205517">
                <a:moveTo>
                  <a:pt x="80146" y="72982"/>
                </a:moveTo>
                <a:lnTo>
                  <a:pt x="107011" y="55968"/>
                </a:lnTo>
                <a:lnTo>
                  <a:pt x="133876" y="72982"/>
                </a:lnTo>
                <a:moveTo>
                  <a:pt x="80146" y="104325"/>
                </a:moveTo>
                <a:lnTo>
                  <a:pt x="107011" y="87310"/>
                </a:lnTo>
                <a:lnTo>
                  <a:pt x="133876" y="104325"/>
                </a:lnTo>
                <a:moveTo>
                  <a:pt x="0" y="0"/>
                </a:moveTo>
                <a:moveTo>
                  <a:pt x="80146" y="135667"/>
                </a:moveTo>
                <a:lnTo>
                  <a:pt x="107011" y="118653"/>
                </a:lnTo>
                <a:lnTo>
                  <a:pt x="133876" y="135667"/>
                </a:lnTo>
                <a:moveTo>
                  <a:pt x="107459" y="205517"/>
                </a:moveTo>
                <a:cubicBezTo>
                  <a:pt x="114877" y="205517"/>
                  <a:pt x="120891" y="199503"/>
                  <a:pt x="120891" y="192085"/>
                </a:cubicBezTo>
                <a:cubicBezTo>
                  <a:pt x="120891" y="184667"/>
                  <a:pt x="114877" y="178653"/>
                  <a:pt x="107459" y="178653"/>
                </a:cubicBezTo>
                <a:cubicBezTo>
                  <a:pt x="100041" y="178653"/>
                  <a:pt x="94026" y="184667"/>
                  <a:pt x="94026" y="192085"/>
                </a:cubicBezTo>
                <a:cubicBezTo>
                  <a:pt x="94026" y="199503"/>
                  <a:pt x="100041" y="205517"/>
                  <a:pt x="107459" y="205517"/>
                </a:cubicBezTo>
                <a:close/>
                <a:moveTo>
                  <a:pt x="20148" y="69400"/>
                </a:moveTo>
                <a:cubicBezTo>
                  <a:pt x="27567" y="69400"/>
                  <a:pt x="33581" y="63386"/>
                  <a:pt x="33581" y="55968"/>
                </a:cubicBezTo>
                <a:cubicBezTo>
                  <a:pt x="33581" y="48549"/>
                  <a:pt x="27567" y="42536"/>
                  <a:pt x="20148" y="42536"/>
                </a:cubicBezTo>
                <a:cubicBezTo>
                  <a:pt x="12730" y="42536"/>
                  <a:pt x="6716" y="48549"/>
                  <a:pt x="6716" y="55968"/>
                </a:cubicBezTo>
                <a:cubicBezTo>
                  <a:pt x="6716" y="63386"/>
                  <a:pt x="12730" y="69400"/>
                  <a:pt x="20148" y="69400"/>
                </a:cubicBezTo>
                <a:close/>
                <a:moveTo>
                  <a:pt x="20148" y="129400"/>
                </a:moveTo>
                <a:cubicBezTo>
                  <a:pt x="27567" y="129400"/>
                  <a:pt x="33581" y="123386"/>
                  <a:pt x="33581" y="115968"/>
                </a:cubicBezTo>
                <a:cubicBezTo>
                  <a:pt x="33581" y="108550"/>
                  <a:pt x="27567" y="102535"/>
                  <a:pt x="20148" y="102535"/>
                </a:cubicBezTo>
                <a:cubicBezTo>
                  <a:pt x="12730" y="102535"/>
                  <a:pt x="6716" y="108550"/>
                  <a:pt x="6716" y="115968"/>
                </a:cubicBezTo>
                <a:cubicBezTo>
                  <a:pt x="6716" y="123386"/>
                  <a:pt x="12730" y="129400"/>
                  <a:pt x="20148" y="129400"/>
                </a:cubicBezTo>
                <a:close/>
                <a:moveTo>
                  <a:pt x="20148" y="102534"/>
                </a:moveTo>
                <a:lnTo>
                  <a:pt x="20148" y="69400"/>
                </a:lnTo>
                <a:moveTo>
                  <a:pt x="0" y="0"/>
                </a:moveTo>
                <a:moveTo>
                  <a:pt x="31587" y="48922"/>
                </a:moveTo>
                <a:lnTo>
                  <a:pt x="64743" y="29208"/>
                </a:lnTo>
                <a:moveTo>
                  <a:pt x="48804" y="171490"/>
                </a:moveTo>
                <a:cubicBezTo>
                  <a:pt x="56223" y="171490"/>
                  <a:pt x="62236" y="165476"/>
                  <a:pt x="62236" y="158058"/>
                </a:cubicBezTo>
                <a:cubicBezTo>
                  <a:pt x="62236" y="150640"/>
                  <a:pt x="56223" y="144626"/>
                  <a:pt x="48804" y="144626"/>
                </a:cubicBezTo>
                <a:cubicBezTo>
                  <a:pt x="41386" y="144626"/>
                  <a:pt x="35372" y="150640"/>
                  <a:pt x="35372" y="158058"/>
                </a:cubicBezTo>
                <a:cubicBezTo>
                  <a:pt x="35372" y="165476"/>
                  <a:pt x="41386" y="171490"/>
                  <a:pt x="48804" y="171490"/>
                </a:cubicBezTo>
                <a:close/>
                <a:moveTo>
                  <a:pt x="166114" y="171490"/>
                </a:moveTo>
                <a:cubicBezTo>
                  <a:pt x="173532" y="171490"/>
                  <a:pt x="179546" y="165476"/>
                  <a:pt x="179546" y="158058"/>
                </a:cubicBezTo>
                <a:cubicBezTo>
                  <a:pt x="179546" y="150640"/>
                  <a:pt x="173532" y="144626"/>
                  <a:pt x="166114" y="144626"/>
                </a:cubicBezTo>
                <a:cubicBezTo>
                  <a:pt x="158696" y="144626"/>
                  <a:pt x="152681" y="150640"/>
                  <a:pt x="152681" y="158058"/>
                </a:cubicBezTo>
                <a:cubicBezTo>
                  <a:pt x="152681" y="165476"/>
                  <a:pt x="158696" y="171490"/>
                  <a:pt x="166114" y="171490"/>
                </a:cubicBezTo>
                <a:close/>
                <a:moveTo>
                  <a:pt x="194770" y="69400"/>
                </a:moveTo>
                <a:cubicBezTo>
                  <a:pt x="202188" y="69400"/>
                  <a:pt x="208202" y="63386"/>
                  <a:pt x="208202" y="55968"/>
                </a:cubicBezTo>
                <a:cubicBezTo>
                  <a:pt x="208202" y="48549"/>
                  <a:pt x="202188" y="42536"/>
                  <a:pt x="194770" y="42536"/>
                </a:cubicBezTo>
                <a:cubicBezTo>
                  <a:pt x="187351" y="42536"/>
                  <a:pt x="181337" y="48549"/>
                  <a:pt x="181337" y="55968"/>
                </a:cubicBezTo>
                <a:cubicBezTo>
                  <a:pt x="181337" y="63386"/>
                  <a:pt x="187351" y="69400"/>
                  <a:pt x="194770" y="69400"/>
                </a:cubicBezTo>
                <a:close/>
                <a:moveTo>
                  <a:pt x="194770" y="129400"/>
                </a:moveTo>
                <a:cubicBezTo>
                  <a:pt x="202188" y="129400"/>
                  <a:pt x="208202" y="123386"/>
                  <a:pt x="208202" y="115968"/>
                </a:cubicBezTo>
                <a:cubicBezTo>
                  <a:pt x="208202" y="108550"/>
                  <a:pt x="202188" y="102535"/>
                  <a:pt x="194770" y="102535"/>
                </a:cubicBezTo>
                <a:cubicBezTo>
                  <a:pt x="187351" y="102535"/>
                  <a:pt x="181337" y="108550"/>
                  <a:pt x="181337" y="115968"/>
                </a:cubicBezTo>
                <a:cubicBezTo>
                  <a:pt x="181337" y="123386"/>
                  <a:pt x="187351" y="129400"/>
                  <a:pt x="194770" y="129400"/>
                </a:cubicBezTo>
                <a:close/>
                <a:moveTo>
                  <a:pt x="76564" y="36265"/>
                </a:moveTo>
                <a:cubicBezTo>
                  <a:pt x="83983" y="36265"/>
                  <a:pt x="89997" y="30251"/>
                  <a:pt x="89997" y="22833"/>
                </a:cubicBezTo>
                <a:cubicBezTo>
                  <a:pt x="89997" y="15414"/>
                  <a:pt x="83983" y="9400"/>
                  <a:pt x="76564" y="9400"/>
                </a:cubicBezTo>
                <a:cubicBezTo>
                  <a:pt x="69146" y="9400"/>
                  <a:pt x="63132" y="15414"/>
                  <a:pt x="63132" y="22833"/>
                </a:cubicBezTo>
                <a:cubicBezTo>
                  <a:pt x="63132" y="30251"/>
                  <a:pt x="69146" y="36265"/>
                  <a:pt x="76564" y="36265"/>
                </a:cubicBezTo>
                <a:close/>
                <a:moveTo>
                  <a:pt x="138353" y="36265"/>
                </a:moveTo>
                <a:cubicBezTo>
                  <a:pt x="145772" y="36265"/>
                  <a:pt x="151786" y="30251"/>
                  <a:pt x="151786" y="22833"/>
                </a:cubicBezTo>
                <a:cubicBezTo>
                  <a:pt x="151786" y="15414"/>
                  <a:pt x="145772" y="9400"/>
                  <a:pt x="138353" y="9400"/>
                </a:cubicBezTo>
                <a:cubicBezTo>
                  <a:pt x="130935" y="9400"/>
                  <a:pt x="124921" y="15414"/>
                  <a:pt x="124921" y="22833"/>
                </a:cubicBezTo>
                <a:cubicBezTo>
                  <a:pt x="124921" y="30251"/>
                  <a:pt x="130935" y="36265"/>
                  <a:pt x="138353" y="36265"/>
                </a:cubicBezTo>
                <a:close/>
                <a:moveTo>
                  <a:pt x="0" y="0"/>
                </a:moveTo>
                <a:moveTo>
                  <a:pt x="60248" y="165106"/>
                </a:moveTo>
                <a:lnTo>
                  <a:pt x="95760" y="185526"/>
                </a:lnTo>
                <a:moveTo>
                  <a:pt x="0" y="0"/>
                </a:moveTo>
                <a:moveTo>
                  <a:pt x="154670" y="165106"/>
                </a:moveTo>
                <a:lnTo>
                  <a:pt x="119203" y="185500"/>
                </a:lnTo>
                <a:moveTo>
                  <a:pt x="194770" y="102534"/>
                </a:moveTo>
                <a:lnTo>
                  <a:pt x="194770" y="69400"/>
                </a:lnTo>
                <a:moveTo>
                  <a:pt x="0" y="0"/>
                </a:moveTo>
                <a:moveTo>
                  <a:pt x="183332" y="48923"/>
                </a:moveTo>
                <a:lnTo>
                  <a:pt x="150196" y="29221"/>
                </a:lnTo>
              </a:path>
            </a:pathLst>
          </a:custGeom>
          <a:noFill/>
          <a:ln w="13431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32296" y="2643203"/>
            <a:ext cx="1262370" cy="4298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0">
                <a:solidFill>
                  <a:srgbClr val="3A4455"/>
                </a:solidFill>
                <a:latin typeface="Roboto"/>
              </a:rPr>
              <a:t>Improving Drug
Properties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52605" y="1882032"/>
            <a:ext cx="4540813" cy="21491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Roboto"/>
              </a:rPr>
              <a:t>Unveiling the Dimensions of Drug Property Improvement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727457" y="4071518"/>
            <a:ext cx="203889" cy="205252"/>
          </a:xfrm>
          <a:custGeom>
            <a:avLst/>
            <a:gdLst/>
            <a:ahLst/>
            <a:cxnLst/>
            <a:rect l="0" t="0" r="0" b="0"/>
            <a:pathLst>
              <a:path w="203889" h="205252">
                <a:moveTo>
                  <a:pt x="138143" y="92539"/>
                </a:moveTo>
                <a:cubicBezTo>
                  <a:pt x="145500" y="85583"/>
                  <a:pt x="155281" y="81772"/>
                  <a:pt x="165406" y="81914"/>
                </a:cubicBezTo>
                <a:cubicBezTo>
                  <a:pt x="175530" y="82056"/>
                  <a:pt x="185200" y="86142"/>
                  <a:pt x="192359" y="93301"/>
                </a:cubicBezTo>
                <a:cubicBezTo>
                  <a:pt x="199519" y="100461"/>
                  <a:pt x="203604" y="110130"/>
                  <a:pt x="203746" y="120255"/>
                </a:cubicBezTo>
                <a:cubicBezTo>
                  <a:pt x="203889" y="130379"/>
                  <a:pt x="200077" y="140160"/>
                  <a:pt x="193122" y="147518"/>
                </a:cubicBezTo>
                <a:lnTo>
                  <a:pt x="146264" y="194375"/>
                </a:lnTo>
                <a:cubicBezTo>
                  <a:pt x="138947" y="201379"/>
                  <a:pt x="129186" y="205252"/>
                  <a:pt x="119057" y="205170"/>
                </a:cubicBezTo>
                <a:cubicBezTo>
                  <a:pt x="108928" y="205088"/>
                  <a:pt x="99231" y="201058"/>
                  <a:pt x="92028" y="193936"/>
                </a:cubicBezTo>
                <a:cubicBezTo>
                  <a:pt x="84825" y="186815"/>
                  <a:pt x="80685" y="177164"/>
                  <a:pt x="80488" y="167036"/>
                </a:cubicBezTo>
                <a:cubicBezTo>
                  <a:pt x="80291" y="156909"/>
                  <a:pt x="84053" y="147105"/>
                  <a:pt x="90973" y="139708"/>
                </a:cubicBezTo>
                <a:close/>
                <a:moveTo>
                  <a:pt x="0" y="0"/>
                </a:moveTo>
                <a:moveTo>
                  <a:pt x="116904" y="113782"/>
                </a:moveTo>
                <a:lnTo>
                  <a:pt x="171883" y="168761"/>
                </a:lnTo>
                <a:moveTo>
                  <a:pt x="0" y="0"/>
                </a:moveTo>
                <a:moveTo>
                  <a:pt x="40588" y="9745"/>
                </a:moveTo>
                <a:lnTo>
                  <a:pt x="41037" y="68590"/>
                </a:lnTo>
                <a:moveTo>
                  <a:pt x="0" y="0"/>
                </a:moveTo>
                <a:moveTo>
                  <a:pt x="70010" y="39168"/>
                </a:moveTo>
                <a:lnTo>
                  <a:pt x="11164" y="39168"/>
                </a:lnTo>
                <a:moveTo>
                  <a:pt x="0" y="0"/>
                </a:moveTo>
                <a:moveTo>
                  <a:pt x="70010" y="102612"/>
                </a:moveTo>
                <a:lnTo>
                  <a:pt x="11164" y="102612"/>
                </a:lnTo>
              </a:path>
            </a:pathLst>
          </a:custGeom>
          <a:noFill/>
          <a:ln w="13431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179682" y="3998087"/>
            <a:ext cx="954544" cy="1253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92BD39"/>
                </a:solidFill>
                <a:latin typeface="Roboto"/>
              </a:rPr>
              <a:t>Reduce Side Effects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179682" y="4120322"/>
            <a:ext cx="1247541" cy="21491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Roboto"/>
              </a:rPr>
              <a:t>Minimizing adverse reactions
to improve patient tolerance.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79682" y="4702394"/>
            <a:ext cx="1216565" cy="21491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600" b="0">
                <a:solidFill>
                  <a:srgbClr val="484848"/>
                </a:solidFill>
                <a:latin typeface="Roboto"/>
              </a:rPr>
              <a:t>Optimizing drug's interaction
with biological systems.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727457" y="4653589"/>
            <a:ext cx="208203" cy="208201"/>
          </a:xfrm>
          <a:custGeom>
            <a:avLst/>
            <a:gdLst/>
            <a:ahLst/>
            <a:cxnLst/>
            <a:rect l="0" t="0" r="0" b="0"/>
            <a:pathLst>
              <a:path w="208203" h="208201">
                <a:moveTo>
                  <a:pt x="109699" y="178649"/>
                </a:moveTo>
                <a:cubicBezTo>
                  <a:pt x="147780" y="178649"/>
                  <a:pt x="178651" y="147778"/>
                  <a:pt x="178651" y="109696"/>
                </a:cubicBezTo>
                <a:cubicBezTo>
                  <a:pt x="178651" y="71614"/>
                  <a:pt x="147780" y="40743"/>
                  <a:pt x="109699" y="40743"/>
                </a:cubicBezTo>
                <a:cubicBezTo>
                  <a:pt x="71616" y="40743"/>
                  <a:pt x="40745" y="71614"/>
                  <a:pt x="40745" y="109696"/>
                </a:cubicBezTo>
                <a:cubicBezTo>
                  <a:pt x="40745" y="147778"/>
                  <a:pt x="71616" y="178649"/>
                  <a:pt x="109699" y="178649"/>
                </a:cubicBezTo>
                <a:close/>
                <a:moveTo>
                  <a:pt x="0" y="0"/>
                </a:moveTo>
                <a:moveTo>
                  <a:pt x="208203" y="208201"/>
                </a:moveTo>
                <a:lnTo>
                  <a:pt x="158951" y="158053"/>
                </a:lnTo>
                <a:moveTo>
                  <a:pt x="85520" y="98049"/>
                </a:moveTo>
                <a:cubicBezTo>
                  <a:pt x="73156" y="98049"/>
                  <a:pt x="63132" y="88026"/>
                  <a:pt x="63132" y="75662"/>
                </a:cubicBezTo>
                <a:cubicBezTo>
                  <a:pt x="63132" y="63298"/>
                  <a:pt x="73156" y="53274"/>
                  <a:pt x="85520" y="53274"/>
                </a:cubicBezTo>
                <a:cubicBezTo>
                  <a:pt x="97884" y="53274"/>
                  <a:pt x="107907" y="63298"/>
                  <a:pt x="107907" y="75662"/>
                </a:cubicBezTo>
                <a:cubicBezTo>
                  <a:pt x="107907" y="88026"/>
                  <a:pt x="97884" y="98049"/>
                  <a:pt x="85520" y="98049"/>
                </a:cubicBezTo>
                <a:close/>
                <a:moveTo>
                  <a:pt x="22835" y="33581"/>
                </a:moveTo>
                <a:cubicBezTo>
                  <a:pt x="30254" y="33581"/>
                  <a:pt x="36267" y="27567"/>
                  <a:pt x="36267" y="20148"/>
                </a:cubicBezTo>
                <a:cubicBezTo>
                  <a:pt x="36267" y="12730"/>
                  <a:pt x="30254" y="6716"/>
                  <a:pt x="22835" y="6716"/>
                </a:cubicBezTo>
                <a:cubicBezTo>
                  <a:pt x="15417" y="6716"/>
                  <a:pt x="9403" y="12730"/>
                  <a:pt x="9403" y="20148"/>
                </a:cubicBezTo>
                <a:cubicBezTo>
                  <a:pt x="9403" y="27567"/>
                  <a:pt x="15417" y="33581"/>
                  <a:pt x="22835" y="33581"/>
                </a:cubicBezTo>
                <a:close/>
                <a:moveTo>
                  <a:pt x="20148" y="181337"/>
                </a:moveTo>
                <a:cubicBezTo>
                  <a:pt x="27567" y="181337"/>
                  <a:pt x="33581" y="175323"/>
                  <a:pt x="33581" y="167905"/>
                </a:cubicBezTo>
                <a:cubicBezTo>
                  <a:pt x="33581" y="160487"/>
                  <a:pt x="27567" y="154472"/>
                  <a:pt x="20148" y="154472"/>
                </a:cubicBezTo>
                <a:cubicBezTo>
                  <a:pt x="12730" y="154472"/>
                  <a:pt x="6716" y="160487"/>
                  <a:pt x="6716" y="167905"/>
                </a:cubicBezTo>
                <a:cubicBezTo>
                  <a:pt x="6716" y="175323"/>
                  <a:pt x="12730" y="181337"/>
                  <a:pt x="20148" y="181337"/>
                </a:cubicBezTo>
                <a:close/>
                <a:moveTo>
                  <a:pt x="85520" y="145517"/>
                </a:moveTo>
                <a:cubicBezTo>
                  <a:pt x="78101" y="145517"/>
                  <a:pt x="72087" y="139503"/>
                  <a:pt x="72087" y="132085"/>
                </a:cubicBezTo>
                <a:cubicBezTo>
                  <a:pt x="72087" y="124667"/>
                  <a:pt x="78101" y="118653"/>
                  <a:pt x="85520" y="118653"/>
                </a:cubicBezTo>
                <a:cubicBezTo>
                  <a:pt x="92938" y="118653"/>
                  <a:pt x="98952" y="124667"/>
                  <a:pt x="98952" y="132085"/>
                </a:cubicBezTo>
                <a:cubicBezTo>
                  <a:pt x="98952" y="139503"/>
                  <a:pt x="92938" y="145517"/>
                  <a:pt x="85520" y="145517"/>
                </a:cubicBezTo>
                <a:close/>
                <a:moveTo>
                  <a:pt x="139249" y="129391"/>
                </a:moveTo>
                <a:cubicBezTo>
                  <a:pt x="131831" y="129391"/>
                  <a:pt x="125817" y="123377"/>
                  <a:pt x="125817" y="115959"/>
                </a:cubicBezTo>
                <a:cubicBezTo>
                  <a:pt x="125817" y="108541"/>
                  <a:pt x="131831" y="102527"/>
                  <a:pt x="139249" y="102527"/>
                </a:cubicBezTo>
                <a:cubicBezTo>
                  <a:pt x="146668" y="102527"/>
                  <a:pt x="152681" y="108541"/>
                  <a:pt x="152681" y="115959"/>
                </a:cubicBezTo>
                <a:cubicBezTo>
                  <a:pt x="152681" y="123377"/>
                  <a:pt x="146668" y="129391"/>
                  <a:pt x="139249" y="129391"/>
                </a:cubicBezTo>
                <a:close/>
                <a:moveTo>
                  <a:pt x="0" y="0"/>
                </a:moveTo>
                <a:moveTo>
                  <a:pt x="126628" y="120515"/>
                </a:moveTo>
                <a:lnTo>
                  <a:pt x="98634" y="128388"/>
                </a:lnTo>
                <a:moveTo>
                  <a:pt x="85520" y="118653"/>
                </a:moveTo>
                <a:lnTo>
                  <a:pt x="85520" y="98049"/>
                </a:lnTo>
                <a:moveTo>
                  <a:pt x="0" y="0"/>
                </a:moveTo>
                <a:moveTo>
                  <a:pt x="32951" y="163743"/>
                </a:moveTo>
                <a:lnTo>
                  <a:pt x="55583" y="152426"/>
                </a:lnTo>
                <a:moveTo>
                  <a:pt x="0" y="0"/>
                </a:moveTo>
                <a:moveTo>
                  <a:pt x="32685" y="29103"/>
                </a:moveTo>
                <a:lnTo>
                  <a:pt x="47909" y="40744"/>
                </a:lnTo>
              </a:path>
            </a:pathLst>
          </a:custGeom>
          <a:noFill/>
          <a:ln w="13431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7179682" y="4580159"/>
            <a:ext cx="1004449" cy="1253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800" b="0">
                <a:solidFill>
                  <a:srgbClr val="E0CB15"/>
                </a:solidFill>
                <a:latin typeface="Roboto"/>
              </a:rPr>
              <a:t>Enhance Interactions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777859" y="1677601"/>
            <a:ext cx="4283675" cy="4283675"/>
          </a:xfrm>
          <a:custGeom>
            <a:avLst/>
            <a:gdLst/>
            <a:ahLst/>
            <a:cxnLst/>
            <a:rect l="0" t="0" r="0" b="0"/>
            <a:pathLst>
              <a:path w="4283675" h="4283675">
                <a:moveTo>
                  <a:pt x="0" y="2141837"/>
                </a:moveTo>
                <a:cubicBezTo>
                  <a:pt x="0" y="3324739"/>
                  <a:pt x="958936" y="4283675"/>
                  <a:pt x="2141837" y="4283675"/>
                </a:cubicBezTo>
                <a:cubicBezTo>
                  <a:pt x="3324739" y="4283675"/>
                  <a:pt x="4283675" y="3324739"/>
                  <a:pt x="4283675" y="2141837"/>
                </a:cubicBezTo>
                <a:cubicBezTo>
                  <a:pt x="4283675" y="958936"/>
                  <a:pt x="3324739" y="0"/>
                  <a:pt x="2141837" y="0"/>
                </a:cubicBezTo>
                <a:cubicBezTo>
                  <a:pt x="958936" y="0"/>
                  <a:pt x="0" y="958936"/>
                  <a:pt x="0" y="2141837"/>
                </a:cubicBezTo>
                <a:moveTo>
                  <a:pt x="2141837" y="3855308"/>
                </a:moveTo>
                <a:cubicBezTo>
                  <a:pt x="1195511" y="3855308"/>
                  <a:pt x="428367" y="3088164"/>
                  <a:pt x="428367" y="2141837"/>
                </a:cubicBezTo>
                <a:cubicBezTo>
                  <a:pt x="428367" y="1195511"/>
                  <a:pt x="1195511" y="428367"/>
                  <a:pt x="2141837" y="428367"/>
                </a:cubicBezTo>
                <a:cubicBezTo>
                  <a:pt x="3088164" y="428367"/>
                  <a:pt x="3855308" y="1195511"/>
                  <a:pt x="3855308" y="2141837"/>
                </a:cubicBezTo>
                <a:cubicBezTo>
                  <a:pt x="3855308" y="3088164"/>
                  <a:pt x="3088164" y="3855308"/>
                  <a:pt x="2141837" y="3855308"/>
                </a:cubicBezTo>
              </a:path>
            </a:pathLst>
          </a:custGeom>
          <a:solidFill>
            <a:srgbClr val="FFFBDA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777859" y="1677601"/>
            <a:ext cx="4283675" cy="4283675"/>
          </a:xfrm>
          <a:custGeom>
            <a:avLst/>
            <a:gdLst/>
            <a:ahLst/>
            <a:cxnLst/>
            <a:rect l="0" t="0" r="0" b="0"/>
            <a:pathLst>
              <a:path w="4283675" h="4283675">
                <a:moveTo>
                  <a:pt x="0" y="2141837"/>
                </a:moveTo>
                <a:cubicBezTo>
                  <a:pt x="0" y="3324741"/>
                  <a:pt x="958933" y="4283675"/>
                  <a:pt x="2141837" y="4283675"/>
                </a:cubicBezTo>
                <a:cubicBezTo>
                  <a:pt x="3324741" y="4283675"/>
                  <a:pt x="4283675" y="3324741"/>
                  <a:pt x="4283675" y="2141837"/>
                </a:cubicBezTo>
                <a:cubicBezTo>
                  <a:pt x="4283675" y="958933"/>
                  <a:pt x="3324741" y="0"/>
                  <a:pt x="2141837" y="0"/>
                </a:cubicBezTo>
                <a:cubicBezTo>
                  <a:pt x="958933" y="0"/>
                  <a:pt x="0" y="958933"/>
                  <a:pt x="0" y="2141837"/>
                </a:cubicBezTo>
                <a:close/>
                <a:moveTo>
                  <a:pt x="2141837" y="3855308"/>
                </a:moveTo>
                <a:cubicBezTo>
                  <a:pt x="1195514" y="3855308"/>
                  <a:pt x="428367" y="3088161"/>
                  <a:pt x="428367" y="2141837"/>
                </a:cubicBezTo>
                <a:cubicBezTo>
                  <a:pt x="428367" y="1195514"/>
                  <a:pt x="1195514" y="428367"/>
                  <a:pt x="2141837" y="428367"/>
                </a:cubicBezTo>
                <a:cubicBezTo>
                  <a:pt x="3088161" y="428367"/>
                  <a:pt x="3855308" y="1195514"/>
                  <a:pt x="3855308" y="2141837"/>
                </a:cubicBezTo>
                <a:cubicBezTo>
                  <a:pt x="3855308" y="3088161"/>
                  <a:pt x="3088161" y="3855308"/>
                  <a:pt x="2141837" y="3855308"/>
                </a:cubicBezTo>
                <a:close/>
              </a:path>
            </a:pathLst>
          </a:custGeom>
          <a:noFill/>
          <a:ln w="13386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" name="Group 5"/>
          <p:cNvGrpSpPr/>
          <p:nvPr/>
        </p:nvGrpSpPr>
        <p:grpSpPr>
          <a:xfrm>
            <a:off x="4816562" y="2320153"/>
            <a:ext cx="887524" cy="501546"/>
            <a:chOff x="4359978" y="1874108"/>
            <a:chExt cx="887524" cy="501546"/>
          </a:xfrm>
        </p:grpSpPr>
        <p:sp>
          <p:nvSpPr>
            <p:cNvPr id="4" name="Rounded Rectangle 3"/>
            <p:cNvSpPr/>
            <p:nvPr/>
          </p:nvSpPr>
          <p:spPr>
            <a:xfrm>
              <a:off x="4364084" y="1874108"/>
              <a:ext cx="883418" cy="475666"/>
            </a:xfrm>
            <a:custGeom>
              <a:avLst/>
              <a:gdLst/>
              <a:ahLst/>
              <a:cxnLst/>
              <a:rect l="0" t="0" r="0" b="0"/>
              <a:pathLst>
                <a:path w="883418" h="475666">
                  <a:moveTo>
                    <a:pt x="883418" y="0"/>
                  </a:moveTo>
                  <a:lnTo>
                    <a:pt x="0" y="475666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4359978" y="2273025"/>
              <a:ext cx="78534" cy="102629"/>
            </a:xfrm>
            <a:custGeom>
              <a:avLst/>
              <a:gdLst/>
              <a:ahLst/>
              <a:cxnLst/>
              <a:rect l="0" t="0" r="0" b="0"/>
              <a:pathLst>
                <a:path w="78534" h="102629">
                  <a:moveTo>
                    <a:pt x="24095" y="0"/>
                  </a:moveTo>
                  <a:lnTo>
                    <a:pt x="0" y="78534"/>
                  </a:lnTo>
                  <a:lnTo>
                    <a:pt x="78534" y="102629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1206227" y="2105969"/>
            <a:ext cx="3426940" cy="3426940"/>
          </a:xfrm>
          <a:custGeom>
            <a:avLst/>
            <a:gdLst/>
            <a:ahLst/>
            <a:cxnLst/>
            <a:rect l="0" t="0" r="0" b="0"/>
            <a:pathLst>
              <a:path w="3426940" h="3426940">
                <a:moveTo>
                  <a:pt x="0" y="1713470"/>
                </a:moveTo>
                <a:cubicBezTo>
                  <a:pt x="0" y="2659796"/>
                  <a:pt x="767143" y="3426940"/>
                  <a:pt x="1713470" y="3426940"/>
                </a:cubicBezTo>
                <a:cubicBezTo>
                  <a:pt x="2659796" y="3426940"/>
                  <a:pt x="3426940" y="2659796"/>
                  <a:pt x="3426940" y="1713470"/>
                </a:cubicBezTo>
                <a:cubicBezTo>
                  <a:pt x="3426940" y="767143"/>
                  <a:pt x="2659796" y="0"/>
                  <a:pt x="1713470" y="0"/>
                </a:cubicBezTo>
                <a:cubicBezTo>
                  <a:pt x="767143" y="0"/>
                  <a:pt x="0" y="767143"/>
                  <a:pt x="0" y="1713470"/>
                </a:cubicBezTo>
                <a:moveTo>
                  <a:pt x="1713470" y="2998572"/>
                </a:moveTo>
                <a:cubicBezTo>
                  <a:pt x="1003727" y="2998572"/>
                  <a:pt x="428367" y="2423212"/>
                  <a:pt x="428367" y="1713470"/>
                </a:cubicBezTo>
                <a:cubicBezTo>
                  <a:pt x="428367" y="1003727"/>
                  <a:pt x="1003727" y="428367"/>
                  <a:pt x="1713470" y="428367"/>
                </a:cubicBezTo>
                <a:cubicBezTo>
                  <a:pt x="2423212" y="428367"/>
                  <a:pt x="2998572" y="1003727"/>
                  <a:pt x="2998572" y="1713470"/>
                </a:cubicBezTo>
                <a:cubicBezTo>
                  <a:pt x="2998572" y="2423212"/>
                  <a:pt x="2423212" y="2998572"/>
                  <a:pt x="1713470" y="2998572"/>
                </a:cubicBezTo>
              </a:path>
            </a:pathLst>
          </a:custGeom>
          <a:solidFill>
            <a:srgbClr val="FFF2E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1206227" y="2105969"/>
            <a:ext cx="3426940" cy="3426940"/>
          </a:xfrm>
          <a:custGeom>
            <a:avLst/>
            <a:gdLst/>
            <a:ahLst/>
            <a:cxnLst/>
            <a:rect l="0" t="0" r="0" b="0"/>
            <a:pathLst>
              <a:path w="3426940" h="3426940">
                <a:moveTo>
                  <a:pt x="0" y="1713470"/>
                </a:moveTo>
                <a:cubicBezTo>
                  <a:pt x="0" y="2659794"/>
                  <a:pt x="767146" y="3426940"/>
                  <a:pt x="1713470" y="3426940"/>
                </a:cubicBezTo>
                <a:cubicBezTo>
                  <a:pt x="2659794" y="3426940"/>
                  <a:pt x="3426940" y="2659794"/>
                  <a:pt x="3426940" y="1713470"/>
                </a:cubicBezTo>
                <a:cubicBezTo>
                  <a:pt x="3426940" y="767146"/>
                  <a:pt x="2659794" y="0"/>
                  <a:pt x="1713470" y="0"/>
                </a:cubicBezTo>
                <a:cubicBezTo>
                  <a:pt x="767146" y="0"/>
                  <a:pt x="0" y="767146"/>
                  <a:pt x="0" y="1713470"/>
                </a:cubicBezTo>
                <a:close/>
                <a:moveTo>
                  <a:pt x="1713470" y="2998572"/>
                </a:moveTo>
                <a:cubicBezTo>
                  <a:pt x="1003727" y="2998572"/>
                  <a:pt x="428367" y="2423212"/>
                  <a:pt x="428367" y="1713470"/>
                </a:cubicBezTo>
                <a:cubicBezTo>
                  <a:pt x="428367" y="1003727"/>
                  <a:pt x="1003727" y="428367"/>
                  <a:pt x="1713470" y="428367"/>
                </a:cubicBezTo>
                <a:cubicBezTo>
                  <a:pt x="2423212" y="428367"/>
                  <a:pt x="2998572" y="1003727"/>
                  <a:pt x="2998572" y="1713470"/>
                </a:cubicBezTo>
                <a:cubicBezTo>
                  <a:pt x="2998572" y="2423212"/>
                  <a:pt x="2423212" y="2998572"/>
                  <a:pt x="1713470" y="2998572"/>
                </a:cubicBezTo>
                <a:close/>
              </a:path>
            </a:pathLst>
          </a:custGeom>
          <a:noFill/>
          <a:ln w="13386">
            <a:solidFill>
              <a:srgbClr val="DE8431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4587688" y="3069796"/>
            <a:ext cx="1116433" cy="341801"/>
            <a:chOff x="4131104" y="2623751"/>
            <a:chExt cx="1116433" cy="341801"/>
          </a:xfrm>
        </p:grpSpPr>
        <p:sp>
          <p:nvSpPr>
            <p:cNvPr id="9" name="Rounded Rectangle 8"/>
            <p:cNvSpPr/>
            <p:nvPr/>
          </p:nvSpPr>
          <p:spPr>
            <a:xfrm>
              <a:off x="4135834" y="2623751"/>
              <a:ext cx="1111703" cy="299321"/>
            </a:xfrm>
            <a:custGeom>
              <a:avLst/>
              <a:gdLst/>
              <a:ahLst/>
              <a:cxnLst/>
              <a:rect l="0" t="0" r="0" b="0"/>
              <a:pathLst>
                <a:path w="1111703" h="299321">
                  <a:moveTo>
                    <a:pt x="1111703" y="0"/>
                  </a:moveTo>
                  <a:lnTo>
                    <a:pt x="0" y="299321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131104" y="2853106"/>
              <a:ext cx="71394" cy="112446"/>
            </a:xfrm>
            <a:custGeom>
              <a:avLst/>
              <a:gdLst/>
              <a:ahLst/>
              <a:cxnLst/>
              <a:rect l="0" t="0" r="0" b="0"/>
              <a:pathLst>
                <a:path w="71394" h="112446">
                  <a:moveTo>
                    <a:pt x="41051" y="0"/>
                  </a:moveTo>
                  <a:lnTo>
                    <a:pt x="0" y="71394"/>
                  </a:lnTo>
                  <a:lnTo>
                    <a:pt x="71394" y="112446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634595" y="2534336"/>
            <a:ext cx="2570205" cy="2570205"/>
          </a:xfrm>
          <a:custGeom>
            <a:avLst/>
            <a:gdLst/>
            <a:ahLst/>
            <a:cxnLst/>
            <a:rect l="0" t="0" r="0" b="0"/>
            <a:pathLst>
              <a:path w="2570205" h="2570205">
                <a:moveTo>
                  <a:pt x="0" y="1285102"/>
                </a:moveTo>
                <a:cubicBezTo>
                  <a:pt x="0" y="1994845"/>
                  <a:pt x="575360" y="2570205"/>
                  <a:pt x="1285102" y="2570205"/>
                </a:cubicBezTo>
                <a:cubicBezTo>
                  <a:pt x="1994845" y="2570205"/>
                  <a:pt x="2570205" y="1994845"/>
                  <a:pt x="2570205" y="1285102"/>
                </a:cubicBezTo>
                <a:cubicBezTo>
                  <a:pt x="2570205" y="575360"/>
                  <a:pt x="1994845" y="0"/>
                  <a:pt x="1285102" y="0"/>
                </a:cubicBezTo>
                <a:cubicBezTo>
                  <a:pt x="575360" y="0"/>
                  <a:pt x="0" y="575360"/>
                  <a:pt x="0" y="1285102"/>
                </a:cubicBezTo>
                <a:moveTo>
                  <a:pt x="1285102" y="2141837"/>
                </a:moveTo>
                <a:cubicBezTo>
                  <a:pt x="811943" y="2141837"/>
                  <a:pt x="428367" y="1758261"/>
                  <a:pt x="428367" y="1285102"/>
                </a:cubicBezTo>
                <a:cubicBezTo>
                  <a:pt x="428367" y="811943"/>
                  <a:pt x="811943" y="428367"/>
                  <a:pt x="1285102" y="428367"/>
                </a:cubicBezTo>
                <a:cubicBezTo>
                  <a:pt x="1758261" y="428367"/>
                  <a:pt x="2141837" y="811943"/>
                  <a:pt x="2141837" y="1285102"/>
                </a:cubicBezTo>
                <a:cubicBezTo>
                  <a:pt x="2141837" y="1758261"/>
                  <a:pt x="1758261" y="2141837"/>
                  <a:pt x="1285102" y="2141837"/>
                </a:cubicBezTo>
              </a:path>
            </a:pathLst>
          </a:custGeom>
          <a:solidFill>
            <a:srgbClr val="EDF4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1634595" y="2534336"/>
            <a:ext cx="2570205" cy="2570205"/>
          </a:xfrm>
          <a:custGeom>
            <a:avLst/>
            <a:gdLst/>
            <a:ahLst/>
            <a:cxnLst/>
            <a:rect l="0" t="0" r="0" b="0"/>
            <a:pathLst>
              <a:path w="2570205" h="2570205">
                <a:moveTo>
                  <a:pt x="0" y="1285102"/>
                </a:moveTo>
                <a:cubicBezTo>
                  <a:pt x="0" y="1994845"/>
                  <a:pt x="575360" y="2570205"/>
                  <a:pt x="1285102" y="2570205"/>
                </a:cubicBezTo>
                <a:cubicBezTo>
                  <a:pt x="1994845" y="2570205"/>
                  <a:pt x="2570205" y="1994845"/>
                  <a:pt x="2570205" y="1285102"/>
                </a:cubicBezTo>
                <a:cubicBezTo>
                  <a:pt x="2570205" y="575360"/>
                  <a:pt x="1994845" y="0"/>
                  <a:pt x="1285102" y="0"/>
                </a:cubicBezTo>
                <a:cubicBezTo>
                  <a:pt x="575360" y="0"/>
                  <a:pt x="0" y="575360"/>
                  <a:pt x="0" y="1285102"/>
                </a:cubicBezTo>
                <a:close/>
                <a:moveTo>
                  <a:pt x="1285102" y="2141837"/>
                </a:moveTo>
                <a:cubicBezTo>
                  <a:pt x="811941" y="2141837"/>
                  <a:pt x="428367" y="1758264"/>
                  <a:pt x="428367" y="1285102"/>
                </a:cubicBezTo>
                <a:cubicBezTo>
                  <a:pt x="428367" y="811941"/>
                  <a:pt x="811941" y="428367"/>
                  <a:pt x="1285102" y="428367"/>
                </a:cubicBezTo>
                <a:cubicBezTo>
                  <a:pt x="1758264" y="428367"/>
                  <a:pt x="2141837" y="811941"/>
                  <a:pt x="2141837" y="1285102"/>
                </a:cubicBezTo>
                <a:cubicBezTo>
                  <a:pt x="2141837" y="1758264"/>
                  <a:pt x="1758264" y="2141837"/>
                  <a:pt x="1285102" y="2141837"/>
                </a:cubicBezTo>
                <a:close/>
              </a:path>
            </a:pathLst>
          </a:custGeom>
          <a:noFill/>
          <a:ln w="13386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6" name="Group 15"/>
          <p:cNvGrpSpPr/>
          <p:nvPr/>
        </p:nvGrpSpPr>
        <p:grpSpPr>
          <a:xfrm>
            <a:off x="4218186" y="3761431"/>
            <a:ext cx="1485900" cy="116016"/>
            <a:chOff x="3761602" y="3315386"/>
            <a:chExt cx="1485900" cy="116016"/>
          </a:xfrm>
        </p:grpSpPr>
        <p:sp>
          <p:nvSpPr>
            <p:cNvPr id="14" name="Rounded Rectangle 13"/>
            <p:cNvSpPr/>
            <p:nvPr/>
          </p:nvSpPr>
          <p:spPr>
            <a:xfrm>
              <a:off x="3766065" y="3373394"/>
              <a:ext cx="1481437" cy="8924"/>
            </a:xfrm>
            <a:custGeom>
              <a:avLst/>
              <a:gdLst/>
              <a:ahLst/>
              <a:cxnLst/>
              <a:rect l="0" t="0" r="0" b="0"/>
              <a:pathLst>
                <a:path w="1481437" h="8924">
                  <a:moveTo>
                    <a:pt x="1481437" y="0"/>
                  </a:moveTo>
                  <a:lnTo>
                    <a:pt x="0" y="0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761602" y="3315386"/>
              <a:ext cx="58008" cy="116016"/>
            </a:xfrm>
            <a:custGeom>
              <a:avLst/>
              <a:gdLst/>
              <a:ahLst/>
              <a:cxnLst/>
              <a:rect l="0" t="0" r="0" b="0"/>
              <a:pathLst>
                <a:path w="58008" h="116016">
                  <a:moveTo>
                    <a:pt x="58008" y="0"/>
                  </a:moveTo>
                  <a:lnTo>
                    <a:pt x="0" y="58008"/>
                  </a:lnTo>
                  <a:lnTo>
                    <a:pt x="58008" y="116016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2062962" y="2962704"/>
            <a:ext cx="1713470" cy="1713470"/>
          </a:xfrm>
          <a:custGeom>
            <a:avLst/>
            <a:gdLst/>
            <a:ahLst/>
            <a:cxnLst/>
            <a:rect l="0" t="0" r="0" b="0"/>
            <a:pathLst>
              <a:path w="1713470" h="1713470">
                <a:moveTo>
                  <a:pt x="0" y="856735"/>
                </a:moveTo>
                <a:cubicBezTo>
                  <a:pt x="0" y="1329893"/>
                  <a:pt x="383576" y="1713470"/>
                  <a:pt x="856735" y="1713470"/>
                </a:cubicBezTo>
                <a:cubicBezTo>
                  <a:pt x="1329893" y="1713470"/>
                  <a:pt x="1713470" y="1329893"/>
                  <a:pt x="1713470" y="856735"/>
                </a:cubicBezTo>
                <a:cubicBezTo>
                  <a:pt x="1713470" y="383576"/>
                  <a:pt x="1329893" y="0"/>
                  <a:pt x="856735" y="0"/>
                </a:cubicBezTo>
                <a:cubicBezTo>
                  <a:pt x="383576" y="0"/>
                  <a:pt x="0" y="383576"/>
                  <a:pt x="0" y="856735"/>
                </a:cubicBezTo>
                <a:moveTo>
                  <a:pt x="856735" y="1285102"/>
                </a:moveTo>
                <a:cubicBezTo>
                  <a:pt x="620151" y="1285102"/>
                  <a:pt x="428367" y="1093318"/>
                  <a:pt x="428367" y="856735"/>
                </a:cubicBezTo>
                <a:cubicBezTo>
                  <a:pt x="428367" y="620151"/>
                  <a:pt x="620151" y="428367"/>
                  <a:pt x="856735" y="428367"/>
                </a:cubicBezTo>
                <a:cubicBezTo>
                  <a:pt x="1093318" y="428367"/>
                  <a:pt x="1285102" y="620151"/>
                  <a:pt x="1285102" y="856735"/>
                </a:cubicBezTo>
                <a:cubicBezTo>
                  <a:pt x="1285102" y="1093318"/>
                  <a:pt x="1093318" y="1285102"/>
                  <a:pt x="856735" y="1285102"/>
                </a:cubicBezTo>
              </a:path>
            </a:pathLst>
          </a:custGeom>
          <a:solidFill>
            <a:srgbClr val="E3FFF2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2062962" y="2962704"/>
            <a:ext cx="1713470" cy="1713470"/>
          </a:xfrm>
          <a:custGeom>
            <a:avLst/>
            <a:gdLst/>
            <a:ahLst/>
            <a:cxnLst/>
            <a:rect l="0" t="0" r="0" b="0"/>
            <a:pathLst>
              <a:path w="1713470" h="1713470">
                <a:moveTo>
                  <a:pt x="0" y="856735"/>
                </a:moveTo>
                <a:cubicBezTo>
                  <a:pt x="0" y="1329896"/>
                  <a:pt x="383573" y="1713470"/>
                  <a:pt x="856735" y="1713470"/>
                </a:cubicBezTo>
                <a:cubicBezTo>
                  <a:pt x="1329896" y="1713470"/>
                  <a:pt x="1713470" y="1329896"/>
                  <a:pt x="1713470" y="856735"/>
                </a:cubicBezTo>
                <a:cubicBezTo>
                  <a:pt x="1713470" y="383573"/>
                  <a:pt x="1329896" y="0"/>
                  <a:pt x="856735" y="0"/>
                </a:cubicBezTo>
                <a:cubicBezTo>
                  <a:pt x="383573" y="0"/>
                  <a:pt x="0" y="383573"/>
                  <a:pt x="0" y="856735"/>
                </a:cubicBezTo>
                <a:close/>
                <a:moveTo>
                  <a:pt x="856735" y="1285102"/>
                </a:moveTo>
                <a:cubicBezTo>
                  <a:pt x="620153" y="1285102"/>
                  <a:pt x="428367" y="1093316"/>
                  <a:pt x="428367" y="856735"/>
                </a:cubicBezTo>
                <a:cubicBezTo>
                  <a:pt x="428367" y="620153"/>
                  <a:pt x="620153" y="428367"/>
                  <a:pt x="856735" y="428367"/>
                </a:cubicBezTo>
                <a:cubicBezTo>
                  <a:pt x="1093316" y="428367"/>
                  <a:pt x="1285102" y="620153"/>
                  <a:pt x="1285102" y="856735"/>
                </a:cubicBezTo>
                <a:cubicBezTo>
                  <a:pt x="1285102" y="1093316"/>
                  <a:pt x="1093316" y="1285102"/>
                  <a:pt x="856735" y="1285102"/>
                </a:cubicBezTo>
                <a:close/>
              </a:path>
            </a:pathLst>
          </a:custGeom>
          <a:noFill/>
          <a:ln w="13386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1" name="Group 20"/>
          <p:cNvGrpSpPr/>
          <p:nvPr/>
        </p:nvGrpSpPr>
        <p:grpSpPr>
          <a:xfrm>
            <a:off x="3759014" y="4004577"/>
            <a:ext cx="1945055" cy="564552"/>
            <a:chOff x="3302430" y="3558532"/>
            <a:chExt cx="1945055" cy="564552"/>
          </a:xfrm>
        </p:grpSpPr>
        <p:sp>
          <p:nvSpPr>
            <p:cNvPr id="19" name="Rounded Rectangle 18"/>
            <p:cNvSpPr/>
            <p:nvPr/>
          </p:nvSpPr>
          <p:spPr>
            <a:xfrm>
              <a:off x="3307159" y="3600655"/>
              <a:ext cx="1940326" cy="522429"/>
            </a:xfrm>
            <a:custGeom>
              <a:avLst/>
              <a:gdLst/>
              <a:ahLst/>
              <a:cxnLst/>
              <a:rect l="0" t="0" r="0" b="0"/>
              <a:pathLst>
                <a:path w="1940326" h="522429">
                  <a:moveTo>
                    <a:pt x="1940326" y="522429"/>
                  </a:moveTo>
                  <a:lnTo>
                    <a:pt x="0" y="0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302430" y="3558532"/>
              <a:ext cx="71394" cy="112446"/>
            </a:xfrm>
            <a:custGeom>
              <a:avLst/>
              <a:gdLst/>
              <a:ahLst/>
              <a:cxnLst/>
              <a:rect l="0" t="0" r="0" b="0"/>
              <a:pathLst>
                <a:path w="71394" h="112446">
                  <a:moveTo>
                    <a:pt x="71394" y="0"/>
                  </a:moveTo>
                  <a:lnTo>
                    <a:pt x="0" y="41051"/>
                  </a:lnTo>
                  <a:lnTo>
                    <a:pt x="41051" y="112446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Rounded Rectangle 21"/>
          <p:cNvSpPr/>
          <p:nvPr/>
        </p:nvSpPr>
        <p:spPr>
          <a:xfrm>
            <a:off x="2491330" y="3391072"/>
            <a:ext cx="856735" cy="856735"/>
          </a:xfrm>
          <a:custGeom>
            <a:avLst/>
            <a:gdLst/>
            <a:ahLst/>
            <a:cxnLst/>
            <a:rect l="0" t="0" r="0" b="0"/>
            <a:pathLst>
              <a:path w="856735" h="856735">
                <a:moveTo>
                  <a:pt x="0" y="428367"/>
                </a:moveTo>
                <a:cubicBezTo>
                  <a:pt x="0" y="664951"/>
                  <a:pt x="191783" y="856735"/>
                  <a:pt x="428367" y="856735"/>
                </a:cubicBezTo>
                <a:cubicBezTo>
                  <a:pt x="664951" y="856735"/>
                  <a:pt x="856735" y="664951"/>
                  <a:pt x="856735" y="428367"/>
                </a:cubicBezTo>
                <a:cubicBezTo>
                  <a:pt x="856735" y="191783"/>
                  <a:pt x="664951" y="0"/>
                  <a:pt x="428367" y="0"/>
                </a:cubicBezTo>
                <a:cubicBezTo>
                  <a:pt x="191783" y="0"/>
                  <a:pt x="0" y="191783"/>
                  <a:pt x="0" y="428367"/>
                </a:cubicBezTo>
              </a:path>
            </a:pathLst>
          </a:custGeom>
          <a:solidFill>
            <a:srgbClr val="F4FFDC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2491330" y="3391072"/>
            <a:ext cx="856735" cy="856735"/>
          </a:xfrm>
          <a:custGeom>
            <a:avLst/>
            <a:gdLst/>
            <a:ahLst/>
            <a:cxnLst/>
            <a:rect l="0" t="0" r="0" b="0"/>
            <a:pathLst>
              <a:path w="856735" h="856735">
                <a:moveTo>
                  <a:pt x="0" y="428367"/>
                </a:moveTo>
                <a:cubicBezTo>
                  <a:pt x="0" y="664948"/>
                  <a:pt x="191786" y="856735"/>
                  <a:pt x="428367" y="856735"/>
                </a:cubicBezTo>
                <a:cubicBezTo>
                  <a:pt x="664948" y="856735"/>
                  <a:pt x="856735" y="664948"/>
                  <a:pt x="856735" y="428367"/>
                </a:cubicBezTo>
                <a:cubicBezTo>
                  <a:pt x="856735" y="191786"/>
                  <a:pt x="664948" y="0"/>
                  <a:pt x="428367" y="0"/>
                </a:cubicBezTo>
                <a:cubicBezTo>
                  <a:pt x="191786" y="0"/>
                  <a:pt x="0" y="191786"/>
                  <a:pt x="0" y="428367"/>
                </a:cubicBezTo>
                <a:close/>
              </a:path>
            </a:pathLst>
          </a:custGeom>
          <a:noFill/>
          <a:ln w="13386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6" name="Group 25"/>
          <p:cNvGrpSpPr/>
          <p:nvPr/>
        </p:nvGrpSpPr>
        <p:grpSpPr>
          <a:xfrm>
            <a:off x="3308733" y="4005720"/>
            <a:ext cx="2395377" cy="1313036"/>
            <a:chOff x="2852149" y="3559675"/>
            <a:chExt cx="2395377" cy="1313036"/>
          </a:xfrm>
        </p:grpSpPr>
        <p:sp>
          <p:nvSpPr>
            <p:cNvPr id="24" name="Rounded Rectangle 23"/>
            <p:cNvSpPr/>
            <p:nvPr/>
          </p:nvSpPr>
          <p:spPr>
            <a:xfrm>
              <a:off x="2856254" y="3585110"/>
              <a:ext cx="2391272" cy="1287601"/>
            </a:xfrm>
            <a:custGeom>
              <a:avLst/>
              <a:gdLst/>
              <a:ahLst/>
              <a:cxnLst/>
              <a:rect l="0" t="0" r="0" b="0"/>
              <a:pathLst>
                <a:path w="2391272" h="1287601">
                  <a:moveTo>
                    <a:pt x="2391272" y="1287601"/>
                  </a:moveTo>
                  <a:lnTo>
                    <a:pt x="0" y="0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852149" y="3559675"/>
              <a:ext cx="78534" cy="101737"/>
            </a:xfrm>
            <a:custGeom>
              <a:avLst/>
              <a:gdLst/>
              <a:ahLst/>
              <a:cxnLst/>
              <a:rect l="0" t="0" r="0" b="0"/>
              <a:pathLst>
                <a:path w="78534" h="101737">
                  <a:moveTo>
                    <a:pt x="78534" y="0"/>
                  </a:moveTo>
                  <a:lnTo>
                    <a:pt x="0" y="23203"/>
                  </a:lnTo>
                  <a:lnTo>
                    <a:pt x="24095" y="101737"/>
                  </a:lnTo>
                </a:path>
              </a:pathLst>
            </a:custGeom>
            <a:noFill/>
            <a:ln w="13386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531103" y="896723"/>
            <a:ext cx="2632586" cy="26772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700" b="1">
                <a:solidFill>
                  <a:srgbClr val="484848"/>
                </a:solidFill>
                <a:latin typeface="Roboto"/>
              </a:rPr>
              <a:t>Drug Discovery Objectives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811178" y="2105969"/>
            <a:ext cx="420335" cy="420337"/>
          </a:xfrm>
          <a:custGeom>
            <a:avLst/>
            <a:gdLst/>
            <a:ahLst/>
            <a:cxnLst/>
            <a:rect l="0" t="0" r="0" b="0"/>
            <a:pathLst>
              <a:path w="420335" h="420337">
                <a:moveTo>
                  <a:pt x="168669" y="81210"/>
                </a:moveTo>
                <a:cubicBezTo>
                  <a:pt x="187398" y="81210"/>
                  <a:pt x="202582" y="66026"/>
                  <a:pt x="202582" y="47297"/>
                </a:cubicBezTo>
                <a:cubicBezTo>
                  <a:pt x="202582" y="28567"/>
                  <a:pt x="187398" y="13384"/>
                  <a:pt x="168669" y="13384"/>
                </a:cubicBezTo>
                <a:cubicBezTo>
                  <a:pt x="149940" y="13384"/>
                  <a:pt x="134757" y="28567"/>
                  <a:pt x="134757" y="47297"/>
                </a:cubicBezTo>
                <a:cubicBezTo>
                  <a:pt x="134757" y="66026"/>
                  <a:pt x="149940" y="81210"/>
                  <a:pt x="168669" y="81210"/>
                </a:cubicBezTo>
                <a:close/>
                <a:moveTo>
                  <a:pt x="47298" y="150819"/>
                </a:moveTo>
                <a:cubicBezTo>
                  <a:pt x="66028" y="150819"/>
                  <a:pt x="81211" y="135636"/>
                  <a:pt x="81211" y="116907"/>
                </a:cubicBezTo>
                <a:cubicBezTo>
                  <a:pt x="81211" y="98178"/>
                  <a:pt x="66028" y="82994"/>
                  <a:pt x="47298" y="82994"/>
                </a:cubicBezTo>
                <a:cubicBezTo>
                  <a:pt x="28569" y="82994"/>
                  <a:pt x="13386" y="98178"/>
                  <a:pt x="13386" y="116907"/>
                </a:cubicBezTo>
                <a:cubicBezTo>
                  <a:pt x="13386" y="135636"/>
                  <a:pt x="28569" y="150819"/>
                  <a:pt x="47298" y="150819"/>
                </a:cubicBezTo>
                <a:close/>
                <a:moveTo>
                  <a:pt x="290040" y="150819"/>
                </a:moveTo>
                <a:cubicBezTo>
                  <a:pt x="308769" y="150819"/>
                  <a:pt x="323952" y="135636"/>
                  <a:pt x="323952" y="116907"/>
                </a:cubicBezTo>
                <a:cubicBezTo>
                  <a:pt x="323952" y="98178"/>
                  <a:pt x="308769" y="82994"/>
                  <a:pt x="290040" y="82994"/>
                </a:cubicBezTo>
                <a:cubicBezTo>
                  <a:pt x="271310" y="82994"/>
                  <a:pt x="256128" y="98178"/>
                  <a:pt x="256128" y="116907"/>
                </a:cubicBezTo>
                <a:cubicBezTo>
                  <a:pt x="256128" y="135636"/>
                  <a:pt x="271310" y="150819"/>
                  <a:pt x="290040" y="150819"/>
                </a:cubicBezTo>
                <a:close/>
                <a:moveTo>
                  <a:pt x="136541" y="272190"/>
                </a:moveTo>
                <a:lnTo>
                  <a:pt x="99060" y="272190"/>
                </a:lnTo>
                <a:cubicBezTo>
                  <a:pt x="84781" y="272190"/>
                  <a:pt x="75856" y="256128"/>
                  <a:pt x="84780" y="243634"/>
                </a:cubicBezTo>
                <a:lnTo>
                  <a:pt x="154390" y="150820"/>
                </a:lnTo>
                <a:cubicBezTo>
                  <a:pt x="161530" y="141895"/>
                  <a:pt x="175809" y="141895"/>
                  <a:pt x="182948" y="150820"/>
                </a:cubicBezTo>
                <a:lnTo>
                  <a:pt x="216861" y="195442"/>
                </a:lnTo>
                <a:moveTo>
                  <a:pt x="318598" y="191872"/>
                </a:moveTo>
                <a:cubicBezTo>
                  <a:pt x="316813" y="193657"/>
                  <a:pt x="191872" y="318600"/>
                  <a:pt x="191872" y="318600"/>
                </a:cubicBezTo>
                <a:cubicBezTo>
                  <a:pt x="170455" y="340018"/>
                  <a:pt x="170455" y="377500"/>
                  <a:pt x="191872" y="398919"/>
                </a:cubicBezTo>
                <a:cubicBezTo>
                  <a:pt x="213291" y="420337"/>
                  <a:pt x="250773" y="420337"/>
                  <a:pt x="272191" y="398919"/>
                </a:cubicBezTo>
                <a:cubicBezTo>
                  <a:pt x="272191" y="398919"/>
                  <a:pt x="397132" y="273976"/>
                  <a:pt x="398917" y="272191"/>
                </a:cubicBezTo>
                <a:cubicBezTo>
                  <a:pt x="420335" y="250773"/>
                  <a:pt x="420335" y="213291"/>
                  <a:pt x="398917" y="191872"/>
                </a:cubicBezTo>
                <a:cubicBezTo>
                  <a:pt x="377498" y="168670"/>
                  <a:pt x="341801" y="168670"/>
                  <a:pt x="318598" y="191872"/>
                </a:cubicBezTo>
                <a:close/>
                <a:moveTo>
                  <a:pt x="0" y="0"/>
                </a:moveTo>
                <a:moveTo>
                  <a:pt x="335554" y="334885"/>
                </a:moveTo>
                <a:lnTo>
                  <a:pt x="257466" y="256797"/>
                </a:lnTo>
              </a:path>
            </a:pathLst>
          </a:custGeom>
          <a:noFill/>
          <a:ln w="13386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364486" y="2230909"/>
            <a:ext cx="2001654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484848"/>
                </a:solidFill>
                <a:latin typeface="Roboto"/>
              </a:rPr>
              <a:t>ADME and Drug-Likeness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811178" y="2855612"/>
            <a:ext cx="419443" cy="419443"/>
          </a:xfrm>
          <a:custGeom>
            <a:avLst/>
            <a:gdLst/>
            <a:ahLst/>
            <a:cxnLst/>
            <a:rect l="0" t="0" r="0" b="0"/>
            <a:pathLst>
              <a:path w="419443" h="419443">
                <a:moveTo>
                  <a:pt x="0" y="0"/>
                </a:moveTo>
                <a:moveTo>
                  <a:pt x="300053" y="301820"/>
                </a:moveTo>
                <a:lnTo>
                  <a:pt x="240439" y="333912"/>
                </a:lnTo>
                <a:moveTo>
                  <a:pt x="330200" y="168045"/>
                </a:moveTo>
                <a:lnTo>
                  <a:pt x="330200" y="260340"/>
                </a:lnTo>
                <a:moveTo>
                  <a:pt x="240439" y="94472"/>
                </a:moveTo>
                <a:lnTo>
                  <a:pt x="300000" y="126529"/>
                </a:lnTo>
                <a:moveTo>
                  <a:pt x="187410" y="89243"/>
                </a:moveTo>
                <a:cubicBezTo>
                  <a:pt x="187410" y="104029"/>
                  <a:pt x="199397" y="116016"/>
                  <a:pt x="214183" y="116016"/>
                </a:cubicBezTo>
                <a:cubicBezTo>
                  <a:pt x="228970" y="116016"/>
                  <a:pt x="240956" y="104029"/>
                  <a:pt x="240956" y="89243"/>
                </a:cubicBezTo>
                <a:cubicBezTo>
                  <a:pt x="240956" y="74456"/>
                  <a:pt x="228970" y="62470"/>
                  <a:pt x="214183" y="62470"/>
                </a:cubicBezTo>
                <a:cubicBezTo>
                  <a:pt x="199397" y="62470"/>
                  <a:pt x="187410" y="74456"/>
                  <a:pt x="187410" y="89243"/>
                </a:cubicBezTo>
                <a:moveTo>
                  <a:pt x="294502" y="285578"/>
                </a:moveTo>
                <a:cubicBezTo>
                  <a:pt x="294502" y="300364"/>
                  <a:pt x="306489" y="312351"/>
                  <a:pt x="321275" y="312351"/>
                </a:cubicBezTo>
                <a:cubicBezTo>
                  <a:pt x="336062" y="312351"/>
                  <a:pt x="348048" y="300364"/>
                  <a:pt x="348048" y="285578"/>
                </a:cubicBezTo>
                <a:cubicBezTo>
                  <a:pt x="348048" y="270792"/>
                  <a:pt x="336062" y="258805"/>
                  <a:pt x="321275" y="258805"/>
                </a:cubicBezTo>
                <a:cubicBezTo>
                  <a:pt x="306489" y="258805"/>
                  <a:pt x="294502" y="270792"/>
                  <a:pt x="294502" y="285578"/>
                </a:cubicBezTo>
                <a:moveTo>
                  <a:pt x="294502" y="142789"/>
                </a:moveTo>
                <a:cubicBezTo>
                  <a:pt x="294502" y="157575"/>
                  <a:pt x="306489" y="169562"/>
                  <a:pt x="321275" y="169562"/>
                </a:cubicBezTo>
                <a:cubicBezTo>
                  <a:pt x="336062" y="169562"/>
                  <a:pt x="348048" y="157575"/>
                  <a:pt x="348048" y="142789"/>
                </a:cubicBezTo>
                <a:cubicBezTo>
                  <a:pt x="348048" y="128002"/>
                  <a:pt x="336062" y="116016"/>
                  <a:pt x="321275" y="116016"/>
                </a:cubicBezTo>
                <a:cubicBezTo>
                  <a:pt x="306489" y="116016"/>
                  <a:pt x="294502" y="128002"/>
                  <a:pt x="294502" y="142789"/>
                </a:cubicBezTo>
                <a:moveTo>
                  <a:pt x="0" y="0"/>
                </a:moveTo>
                <a:moveTo>
                  <a:pt x="128313" y="301820"/>
                </a:moveTo>
                <a:lnTo>
                  <a:pt x="187928" y="333912"/>
                </a:lnTo>
                <a:moveTo>
                  <a:pt x="98167" y="168045"/>
                </a:moveTo>
                <a:lnTo>
                  <a:pt x="98167" y="260286"/>
                </a:lnTo>
                <a:moveTo>
                  <a:pt x="80318" y="285578"/>
                </a:moveTo>
                <a:cubicBezTo>
                  <a:pt x="80318" y="300364"/>
                  <a:pt x="92305" y="312351"/>
                  <a:pt x="107091" y="312351"/>
                </a:cubicBezTo>
                <a:cubicBezTo>
                  <a:pt x="121878" y="312351"/>
                  <a:pt x="133864" y="300364"/>
                  <a:pt x="133864" y="285578"/>
                </a:cubicBezTo>
                <a:cubicBezTo>
                  <a:pt x="133864" y="270792"/>
                  <a:pt x="121878" y="258805"/>
                  <a:pt x="107091" y="258805"/>
                </a:cubicBezTo>
                <a:cubicBezTo>
                  <a:pt x="92305" y="258805"/>
                  <a:pt x="80318" y="270792"/>
                  <a:pt x="80318" y="285578"/>
                </a:cubicBezTo>
                <a:moveTo>
                  <a:pt x="80318" y="142789"/>
                </a:moveTo>
                <a:cubicBezTo>
                  <a:pt x="80318" y="157575"/>
                  <a:pt x="92305" y="169562"/>
                  <a:pt x="107091" y="169562"/>
                </a:cubicBezTo>
                <a:cubicBezTo>
                  <a:pt x="121878" y="169562"/>
                  <a:pt x="133864" y="157575"/>
                  <a:pt x="133864" y="142789"/>
                </a:cubicBezTo>
                <a:cubicBezTo>
                  <a:pt x="133864" y="128002"/>
                  <a:pt x="121878" y="116016"/>
                  <a:pt x="107091" y="116016"/>
                </a:cubicBezTo>
                <a:cubicBezTo>
                  <a:pt x="92305" y="116016"/>
                  <a:pt x="80318" y="128002"/>
                  <a:pt x="80318" y="142789"/>
                </a:cubicBezTo>
                <a:moveTo>
                  <a:pt x="187410" y="339124"/>
                </a:moveTo>
                <a:cubicBezTo>
                  <a:pt x="187410" y="353910"/>
                  <a:pt x="199397" y="365897"/>
                  <a:pt x="214183" y="365897"/>
                </a:cubicBezTo>
                <a:cubicBezTo>
                  <a:pt x="228970" y="365897"/>
                  <a:pt x="240956" y="353910"/>
                  <a:pt x="240956" y="339124"/>
                </a:cubicBezTo>
                <a:cubicBezTo>
                  <a:pt x="240956" y="324338"/>
                  <a:pt x="228970" y="312351"/>
                  <a:pt x="214183" y="312351"/>
                </a:cubicBezTo>
                <a:cubicBezTo>
                  <a:pt x="199397" y="312351"/>
                  <a:pt x="187410" y="324338"/>
                  <a:pt x="187410" y="339124"/>
                </a:cubicBezTo>
                <a:moveTo>
                  <a:pt x="192908" y="105503"/>
                </a:moveTo>
                <a:lnTo>
                  <a:pt x="133347" y="137577"/>
                </a:lnTo>
                <a:moveTo>
                  <a:pt x="223108" y="8924"/>
                </a:moveTo>
                <a:lnTo>
                  <a:pt x="223108" y="64005"/>
                </a:lnTo>
                <a:moveTo>
                  <a:pt x="205259" y="364326"/>
                </a:moveTo>
                <a:lnTo>
                  <a:pt x="205259" y="419443"/>
                </a:lnTo>
                <a:moveTo>
                  <a:pt x="21257" y="105503"/>
                </a:moveTo>
                <a:lnTo>
                  <a:pt x="80836" y="137577"/>
                </a:lnTo>
                <a:moveTo>
                  <a:pt x="8924" y="114499"/>
                </a:moveTo>
                <a:cubicBezTo>
                  <a:pt x="19626" y="110715"/>
                  <a:pt x="26778" y="100594"/>
                  <a:pt x="26772" y="89243"/>
                </a:cubicBezTo>
                <a:cubicBezTo>
                  <a:pt x="26778" y="77892"/>
                  <a:pt x="19626" y="67771"/>
                  <a:pt x="8924" y="63987"/>
                </a:cubicBezTo>
                <a:moveTo>
                  <a:pt x="407091" y="105503"/>
                </a:moveTo>
                <a:lnTo>
                  <a:pt x="347531" y="137577"/>
                </a:lnTo>
                <a:moveTo>
                  <a:pt x="419443" y="114499"/>
                </a:moveTo>
                <a:cubicBezTo>
                  <a:pt x="408725" y="110728"/>
                  <a:pt x="401554" y="100604"/>
                  <a:pt x="401554" y="89243"/>
                </a:cubicBezTo>
                <a:cubicBezTo>
                  <a:pt x="401554" y="77881"/>
                  <a:pt x="408725" y="67757"/>
                  <a:pt x="419443" y="63987"/>
                </a:cubicBezTo>
                <a:moveTo>
                  <a:pt x="21257" y="326308"/>
                </a:moveTo>
                <a:lnTo>
                  <a:pt x="81639" y="293788"/>
                </a:lnTo>
                <a:moveTo>
                  <a:pt x="8924" y="317313"/>
                </a:moveTo>
                <a:cubicBezTo>
                  <a:pt x="19620" y="321094"/>
                  <a:pt x="26771" y="331206"/>
                  <a:pt x="26772" y="342551"/>
                </a:cubicBezTo>
                <a:cubicBezTo>
                  <a:pt x="26786" y="353908"/>
                  <a:pt x="19632" y="364039"/>
                  <a:pt x="8924" y="367824"/>
                </a:cubicBezTo>
                <a:moveTo>
                  <a:pt x="407109" y="326308"/>
                </a:moveTo>
                <a:lnTo>
                  <a:pt x="346727" y="293788"/>
                </a:lnTo>
                <a:moveTo>
                  <a:pt x="419443" y="317313"/>
                </a:moveTo>
                <a:cubicBezTo>
                  <a:pt x="408725" y="321083"/>
                  <a:pt x="401554" y="331207"/>
                  <a:pt x="401554" y="342569"/>
                </a:cubicBezTo>
                <a:cubicBezTo>
                  <a:pt x="401554" y="353930"/>
                  <a:pt x="408725" y="364054"/>
                  <a:pt x="419443" y="367824"/>
                </a:cubicBezTo>
                <a:moveTo>
                  <a:pt x="80318" y="142789"/>
                </a:moveTo>
                <a:cubicBezTo>
                  <a:pt x="80318" y="128002"/>
                  <a:pt x="92305" y="116016"/>
                  <a:pt x="107091" y="116016"/>
                </a:cubicBezTo>
                <a:cubicBezTo>
                  <a:pt x="121878" y="116016"/>
                  <a:pt x="133864" y="128002"/>
                  <a:pt x="133864" y="142789"/>
                </a:cubicBezTo>
                <a:cubicBezTo>
                  <a:pt x="133864" y="157575"/>
                  <a:pt x="121878" y="169562"/>
                  <a:pt x="107091" y="169562"/>
                </a:cubicBezTo>
                <a:cubicBezTo>
                  <a:pt x="92305" y="169562"/>
                  <a:pt x="80318" y="157575"/>
                  <a:pt x="80318" y="142789"/>
                </a:cubicBezTo>
              </a:path>
            </a:pathLst>
          </a:custGeom>
          <a:noFill/>
          <a:ln w="13386">
            <a:solidFill>
              <a:srgbClr val="DE8431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364486" y="2980553"/>
            <a:ext cx="1399075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484848"/>
                </a:solidFill>
                <a:latin typeface="Roboto"/>
              </a:rPr>
              <a:t>Lead Compounds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900421" y="3614180"/>
            <a:ext cx="249881" cy="410518"/>
          </a:xfrm>
          <a:custGeom>
            <a:avLst/>
            <a:gdLst/>
            <a:ahLst/>
            <a:cxnLst/>
            <a:rect l="0" t="0" r="0" b="0"/>
            <a:pathLst>
              <a:path w="249881" h="410518">
                <a:moveTo>
                  <a:pt x="232032" y="249881"/>
                </a:moveTo>
                <a:lnTo>
                  <a:pt x="17848" y="249881"/>
                </a:lnTo>
                <a:lnTo>
                  <a:pt x="17848" y="107091"/>
                </a:lnTo>
                <a:cubicBezTo>
                  <a:pt x="17848" y="47946"/>
                  <a:pt x="65795" y="0"/>
                  <a:pt x="124940" y="0"/>
                </a:cubicBezTo>
                <a:cubicBezTo>
                  <a:pt x="184085" y="0"/>
                  <a:pt x="232032" y="47946"/>
                  <a:pt x="232032" y="107091"/>
                </a:cubicBezTo>
                <a:close/>
                <a:moveTo>
                  <a:pt x="0" y="249881"/>
                </a:moveTo>
                <a:lnTo>
                  <a:pt x="249881" y="249881"/>
                </a:lnTo>
                <a:moveTo>
                  <a:pt x="71394" y="249881"/>
                </a:moveTo>
                <a:lnTo>
                  <a:pt x="71394" y="410518"/>
                </a:lnTo>
                <a:moveTo>
                  <a:pt x="178486" y="249881"/>
                </a:moveTo>
                <a:lnTo>
                  <a:pt x="178486" y="410518"/>
                </a:lnTo>
                <a:moveTo>
                  <a:pt x="124940" y="249881"/>
                </a:moveTo>
                <a:lnTo>
                  <a:pt x="124940" y="160637"/>
                </a:lnTo>
                <a:moveTo>
                  <a:pt x="89243" y="124940"/>
                </a:moveTo>
                <a:lnTo>
                  <a:pt x="124940" y="160637"/>
                </a:lnTo>
                <a:moveTo>
                  <a:pt x="124940" y="160637"/>
                </a:moveTo>
                <a:lnTo>
                  <a:pt x="160637" y="124940"/>
                </a:lnTo>
              </a:path>
            </a:pathLst>
          </a:custGeom>
          <a:noFill/>
          <a:ln w="13386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364486" y="3730196"/>
            <a:ext cx="1468613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484848"/>
                </a:solidFill>
                <a:latin typeface="Roboto"/>
              </a:rPr>
              <a:t>Lead Identification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5820103" y="4363788"/>
            <a:ext cx="410553" cy="410642"/>
          </a:xfrm>
          <a:custGeom>
            <a:avLst/>
            <a:gdLst/>
            <a:ahLst/>
            <a:cxnLst/>
            <a:rect l="0" t="0" r="0" b="0"/>
            <a:pathLst>
              <a:path w="410553" h="410642">
                <a:moveTo>
                  <a:pt x="79050" y="204812"/>
                </a:moveTo>
                <a:lnTo>
                  <a:pt x="79050" y="204812"/>
                </a:lnTo>
                <a:cubicBezTo>
                  <a:pt x="79050" y="135809"/>
                  <a:pt x="134988" y="79871"/>
                  <a:pt x="203991" y="79871"/>
                </a:cubicBezTo>
                <a:cubicBezTo>
                  <a:pt x="272994" y="79871"/>
                  <a:pt x="328931" y="135809"/>
                  <a:pt x="328931" y="204812"/>
                </a:cubicBezTo>
                <a:cubicBezTo>
                  <a:pt x="328931" y="273815"/>
                  <a:pt x="272994" y="329753"/>
                  <a:pt x="203991" y="329753"/>
                </a:cubicBezTo>
                <a:cubicBezTo>
                  <a:pt x="134988" y="329753"/>
                  <a:pt x="79050" y="273815"/>
                  <a:pt x="79050" y="204812"/>
                </a:cubicBezTo>
                <a:close/>
                <a:moveTo>
                  <a:pt x="284310" y="160101"/>
                </a:moveTo>
                <a:lnTo>
                  <a:pt x="245935" y="206133"/>
                </a:lnTo>
                <a:cubicBezTo>
                  <a:pt x="244332" y="208056"/>
                  <a:pt x="241993" y="209218"/>
                  <a:pt x="239492" y="209333"/>
                </a:cubicBezTo>
                <a:cubicBezTo>
                  <a:pt x="236990" y="209449"/>
                  <a:pt x="234555" y="208507"/>
                  <a:pt x="232781" y="206740"/>
                </a:cubicBezTo>
                <a:lnTo>
                  <a:pt x="210898" y="184857"/>
                </a:lnTo>
                <a:cubicBezTo>
                  <a:pt x="209126" y="183081"/>
                  <a:pt x="206689" y="182133"/>
                  <a:pt x="204182" y="182245"/>
                </a:cubicBezTo>
                <a:cubicBezTo>
                  <a:pt x="201676" y="182357"/>
                  <a:pt x="199332" y="183519"/>
                  <a:pt x="197726" y="185446"/>
                </a:cubicBezTo>
                <a:lnTo>
                  <a:pt x="164510" y="225338"/>
                </a:lnTo>
                <a:cubicBezTo>
                  <a:pt x="161609" y="228871"/>
                  <a:pt x="156508" y="229642"/>
                  <a:pt x="152694" y="227123"/>
                </a:cubicBezTo>
                <a:lnTo>
                  <a:pt x="140021" y="218680"/>
                </a:lnTo>
                <a:cubicBezTo>
                  <a:pt x="135920" y="215952"/>
                  <a:pt x="130384" y="217062"/>
                  <a:pt x="127652" y="221161"/>
                </a:cubicBezTo>
                <a:lnTo>
                  <a:pt x="114748" y="240509"/>
                </a:lnTo>
                <a:moveTo>
                  <a:pt x="402700" y="233049"/>
                </a:moveTo>
                <a:cubicBezTo>
                  <a:pt x="407192" y="232487"/>
                  <a:pt x="410553" y="228651"/>
                  <a:pt x="410518" y="224124"/>
                </a:cubicBezTo>
                <a:lnTo>
                  <a:pt x="410518" y="186392"/>
                </a:lnTo>
                <a:cubicBezTo>
                  <a:pt x="410553" y="181865"/>
                  <a:pt x="407192" y="178029"/>
                  <a:pt x="402700" y="177468"/>
                </a:cubicBezTo>
                <a:lnTo>
                  <a:pt x="362523" y="172452"/>
                </a:lnTo>
                <a:cubicBezTo>
                  <a:pt x="358427" y="152774"/>
                  <a:pt x="350645" y="134049"/>
                  <a:pt x="339587" y="117264"/>
                </a:cubicBezTo>
                <a:lnTo>
                  <a:pt x="364486" y="85226"/>
                </a:lnTo>
                <a:cubicBezTo>
                  <a:pt x="367244" y="81676"/>
                  <a:pt x="366931" y="76628"/>
                  <a:pt x="363754" y="73446"/>
                </a:cubicBezTo>
                <a:lnTo>
                  <a:pt x="336981" y="46673"/>
                </a:lnTo>
                <a:cubicBezTo>
                  <a:pt x="333799" y="43497"/>
                  <a:pt x="328752" y="43183"/>
                  <a:pt x="325201" y="45941"/>
                </a:cubicBezTo>
                <a:lnTo>
                  <a:pt x="293163" y="70929"/>
                </a:lnTo>
                <a:cubicBezTo>
                  <a:pt x="276375" y="59873"/>
                  <a:pt x="257651" y="52085"/>
                  <a:pt x="237975" y="47976"/>
                </a:cubicBezTo>
                <a:lnTo>
                  <a:pt x="233013" y="7852"/>
                </a:lnTo>
                <a:cubicBezTo>
                  <a:pt x="232452" y="3360"/>
                  <a:pt x="228616" y="0"/>
                  <a:pt x="224089" y="34"/>
                </a:cubicBezTo>
                <a:lnTo>
                  <a:pt x="186356" y="34"/>
                </a:lnTo>
                <a:cubicBezTo>
                  <a:pt x="181829" y="0"/>
                  <a:pt x="177993" y="3360"/>
                  <a:pt x="177432" y="7852"/>
                </a:cubicBezTo>
                <a:lnTo>
                  <a:pt x="172417" y="48012"/>
                </a:lnTo>
                <a:cubicBezTo>
                  <a:pt x="152765" y="52130"/>
                  <a:pt x="134066" y="59917"/>
                  <a:pt x="117300" y="70965"/>
                </a:cubicBezTo>
                <a:lnTo>
                  <a:pt x="85262" y="46066"/>
                </a:lnTo>
                <a:cubicBezTo>
                  <a:pt x="81711" y="43308"/>
                  <a:pt x="76663" y="43621"/>
                  <a:pt x="73482" y="46798"/>
                </a:cubicBezTo>
                <a:lnTo>
                  <a:pt x="46709" y="73571"/>
                </a:lnTo>
                <a:cubicBezTo>
                  <a:pt x="43532" y="76753"/>
                  <a:pt x="43219" y="81800"/>
                  <a:pt x="45977" y="85351"/>
                </a:cubicBezTo>
                <a:lnTo>
                  <a:pt x="70965" y="117479"/>
                </a:lnTo>
                <a:cubicBezTo>
                  <a:pt x="59907" y="134263"/>
                  <a:pt x="52125" y="152988"/>
                  <a:pt x="48029" y="172667"/>
                </a:cubicBezTo>
                <a:lnTo>
                  <a:pt x="7852" y="177682"/>
                </a:lnTo>
                <a:cubicBezTo>
                  <a:pt x="3360" y="178243"/>
                  <a:pt x="0" y="182079"/>
                  <a:pt x="34" y="186606"/>
                </a:cubicBezTo>
                <a:lnTo>
                  <a:pt x="34" y="224410"/>
                </a:lnTo>
                <a:cubicBezTo>
                  <a:pt x="0" y="228937"/>
                  <a:pt x="3360" y="232773"/>
                  <a:pt x="7852" y="233334"/>
                </a:cubicBezTo>
                <a:lnTo>
                  <a:pt x="48029" y="238350"/>
                </a:lnTo>
                <a:cubicBezTo>
                  <a:pt x="52125" y="258028"/>
                  <a:pt x="59907" y="276753"/>
                  <a:pt x="70965" y="293538"/>
                </a:cubicBezTo>
                <a:lnTo>
                  <a:pt x="46030" y="325290"/>
                </a:lnTo>
                <a:cubicBezTo>
                  <a:pt x="43272" y="328841"/>
                  <a:pt x="43586" y="333889"/>
                  <a:pt x="46762" y="337070"/>
                </a:cubicBezTo>
                <a:lnTo>
                  <a:pt x="73535" y="363843"/>
                </a:lnTo>
                <a:cubicBezTo>
                  <a:pt x="76717" y="367020"/>
                  <a:pt x="81765" y="367333"/>
                  <a:pt x="85315" y="364575"/>
                </a:cubicBezTo>
                <a:lnTo>
                  <a:pt x="117443" y="339676"/>
                </a:lnTo>
                <a:cubicBezTo>
                  <a:pt x="134230" y="350733"/>
                  <a:pt x="152954" y="358520"/>
                  <a:pt x="172631" y="362630"/>
                </a:cubicBezTo>
                <a:lnTo>
                  <a:pt x="177646" y="402789"/>
                </a:lnTo>
                <a:cubicBezTo>
                  <a:pt x="178208" y="407281"/>
                  <a:pt x="182044" y="410642"/>
                  <a:pt x="186571" y="410607"/>
                </a:cubicBezTo>
                <a:lnTo>
                  <a:pt x="224374" y="410607"/>
                </a:lnTo>
                <a:cubicBezTo>
                  <a:pt x="228901" y="410642"/>
                  <a:pt x="232737" y="407281"/>
                  <a:pt x="233298" y="402789"/>
                </a:cubicBezTo>
                <a:lnTo>
                  <a:pt x="238314" y="362630"/>
                </a:lnTo>
                <a:cubicBezTo>
                  <a:pt x="257991" y="358520"/>
                  <a:pt x="276714" y="350733"/>
                  <a:pt x="293502" y="339676"/>
                </a:cubicBezTo>
                <a:lnTo>
                  <a:pt x="325540" y="364575"/>
                </a:lnTo>
                <a:cubicBezTo>
                  <a:pt x="329091" y="367333"/>
                  <a:pt x="334139" y="367020"/>
                  <a:pt x="337320" y="363843"/>
                </a:cubicBezTo>
                <a:lnTo>
                  <a:pt x="364093" y="337070"/>
                </a:lnTo>
                <a:cubicBezTo>
                  <a:pt x="367270" y="333889"/>
                  <a:pt x="367583" y="328841"/>
                  <a:pt x="364825" y="325290"/>
                </a:cubicBezTo>
                <a:lnTo>
                  <a:pt x="339926" y="293252"/>
                </a:lnTo>
                <a:cubicBezTo>
                  <a:pt x="350984" y="276467"/>
                  <a:pt x="358766" y="257742"/>
                  <a:pt x="362862" y="238064"/>
                </a:cubicBezTo>
                <a:close/>
              </a:path>
            </a:pathLst>
          </a:custGeom>
          <a:noFill/>
          <a:ln w="13386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364486" y="4479839"/>
            <a:ext cx="1445365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484848"/>
                </a:solidFill>
                <a:latin typeface="Roboto"/>
              </a:rPr>
              <a:t>Lead Optimization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811178" y="5104542"/>
            <a:ext cx="408435" cy="408432"/>
          </a:xfrm>
          <a:custGeom>
            <a:avLst/>
            <a:gdLst/>
            <a:ahLst/>
            <a:cxnLst/>
            <a:rect l="0" t="0" r="0" b="0"/>
            <a:pathLst>
              <a:path w="408435" h="408432">
                <a:moveTo>
                  <a:pt x="192883" y="117658"/>
                </a:moveTo>
                <a:cubicBezTo>
                  <a:pt x="204654" y="106532"/>
                  <a:pt x="220298" y="100435"/>
                  <a:pt x="236494" y="100662"/>
                </a:cubicBezTo>
                <a:cubicBezTo>
                  <a:pt x="252688" y="100890"/>
                  <a:pt x="268156" y="107425"/>
                  <a:pt x="279608" y="118877"/>
                </a:cubicBezTo>
                <a:cubicBezTo>
                  <a:pt x="291061" y="130330"/>
                  <a:pt x="297595" y="145798"/>
                  <a:pt x="297824" y="161992"/>
                </a:cubicBezTo>
                <a:cubicBezTo>
                  <a:pt x="298050" y="178187"/>
                  <a:pt x="291953" y="193832"/>
                  <a:pt x="280828" y="205603"/>
                </a:cubicBezTo>
                <a:lnTo>
                  <a:pt x="205875" y="280555"/>
                </a:lnTo>
                <a:cubicBezTo>
                  <a:pt x="194170" y="291759"/>
                  <a:pt x="178556" y="297954"/>
                  <a:pt x="162354" y="297824"/>
                </a:cubicBezTo>
                <a:cubicBezTo>
                  <a:pt x="146152" y="297692"/>
                  <a:pt x="130640" y="291245"/>
                  <a:pt x="119118" y="279854"/>
                </a:cubicBezTo>
                <a:cubicBezTo>
                  <a:pt x="107596" y="268463"/>
                  <a:pt x="100973" y="253024"/>
                  <a:pt x="100658" y="236824"/>
                </a:cubicBezTo>
                <a:cubicBezTo>
                  <a:pt x="100343" y="220625"/>
                  <a:pt x="106361" y="204941"/>
                  <a:pt x="117431" y="193111"/>
                </a:cubicBezTo>
                <a:close/>
                <a:moveTo>
                  <a:pt x="0" y="0"/>
                </a:moveTo>
                <a:moveTo>
                  <a:pt x="158907" y="151641"/>
                </a:moveTo>
                <a:lnTo>
                  <a:pt x="246852" y="239585"/>
                </a:lnTo>
                <a:moveTo>
                  <a:pt x="199239" y="378548"/>
                </a:moveTo>
                <a:cubicBezTo>
                  <a:pt x="298266" y="378548"/>
                  <a:pt x="378544" y="298270"/>
                  <a:pt x="378544" y="199240"/>
                </a:cubicBezTo>
                <a:cubicBezTo>
                  <a:pt x="378544" y="100213"/>
                  <a:pt x="298266" y="19934"/>
                  <a:pt x="199239" y="19934"/>
                </a:cubicBezTo>
                <a:cubicBezTo>
                  <a:pt x="100209" y="19934"/>
                  <a:pt x="19931" y="100213"/>
                  <a:pt x="19931" y="199240"/>
                </a:cubicBezTo>
                <a:cubicBezTo>
                  <a:pt x="19931" y="298270"/>
                  <a:pt x="100209" y="378548"/>
                  <a:pt x="199239" y="378548"/>
                </a:cubicBezTo>
                <a:close/>
                <a:moveTo>
                  <a:pt x="0" y="0"/>
                </a:moveTo>
                <a:moveTo>
                  <a:pt x="325955" y="325952"/>
                </a:moveTo>
                <a:lnTo>
                  <a:pt x="408435" y="408432"/>
                </a:lnTo>
              </a:path>
            </a:pathLst>
          </a:custGeom>
          <a:noFill/>
          <a:ln w="13386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6364486" y="5229482"/>
            <a:ext cx="1193628" cy="21418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300" b="0">
                <a:solidFill>
                  <a:srgbClr val="484848"/>
                </a:solidFill>
                <a:latin typeface="Roboto"/>
              </a:rPr>
              <a:t>Drug Discovery</a:t>
            </a:r>
          </a:p>
        </p:txBody>
      </p:sp>
    </p:spTree>
    <p:extLst>
      <p:ext uri="{BB962C8B-B14F-4D97-AF65-F5344CB8AC3E}">
        <p14:creationId xmlns:p14="http://schemas.microsoft.com/office/powerpoint/2010/main" val="1919596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48787" y="1236266"/>
            <a:ext cx="379214" cy="337079"/>
            <a:chOff x="909375" y="787664"/>
            <a:chExt cx="379214" cy="337079"/>
          </a:xfrm>
        </p:grpSpPr>
        <p:sp>
          <p:nvSpPr>
            <p:cNvPr id="2" name="Rounded Rectangle 1"/>
            <p:cNvSpPr/>
            <p:nvPr/>
          </p:nvSpPr>
          <p:spPr>
            <a:xfrm>
              <a:off x="909375" y="842697"/>
              <a:ext cx="379214" cy="227012"/>
            </a:xfrm>
            <a:custGeom>
              <a:avLst/>
              <a:gdLst/>
              <a:ahLst/>
              <a:cxnLst/>
              <a:rect l="0" t="0" r="0" b="0"/>
              <a:pathLst>
                <a:path w="379214" h="227012">
                  <a:moveTo>
                    <a:pt x="0" y="0"/>
                  </a:moveTo>
                  <a:cubicBezTo>
                    <a:pt x="0" y="106406"/>
                    <a:pt x="0" y="227012"/>
                    <a:pt x="0" y="227012"/>
                  </a:cubicBezTo>
                  <a:lnTo>
                    <a:pt x="379214" y="227012"/>
                  </a:lnTo>
                  <a:cubicBezTo>
                    <a:pt x="379214" y="227012"/>
                    <a:pt x="379214" y="120103"/>
                    <a:pt x="379214" y="0"/>
                  </a:cubicBezTo>
                  <a:lnTo>
                    <a:pt x="0" y="0"/>
                  </a:ln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909375" y="787664"/>
              <a:ext cx="379214" cy="337079"/>
            </a:xfrm>
            <a:custGeom>
              <a:avLst/>
              <a:gdLst/>
              <a:ahLst/>
              <a:cxnLst/>
              <a:rect l="0" t="0" r="0" b="0"/>
              <a:pathLst>
                <a:path w="379214" h="337079">
                  <a:moveTo>
                    <a:pt x="379214" y="55033"/>
                  </a:moveTo>
                  <a:cubicBezTo>
                    <a:pt x="379214" y="24641"/>
                    <a:pt x="294325" y="0"/>
                    <a:pt x="189610" y="0"/>
                  </a:cubicBezTo>
                  <a:cubicBezTo>
                    <a:pt x="84888" y="0"/>
                    <a:pt x="0" y="24641"/>
                    <a:pt x="0" y="55033"/>
                  </a:cubicBezTo>
                  <a:lnTo>
                    <a:pt x="379214" y="55033"/>
                  </a:lnTo>
                  <a:moveTo>
                    <a:pt x="379214" y="282045"/>
                  </a:moveTo>
                  <a:cubicBezTo>
                    <a:pt x="379214" y="312437"/>
                    <a:pt x="294325" y="337079"/>
                    <a:pt x="189610" y="337079"/>
                  </a:cubicBezTo>
                  <a:cubicBezTo>
                    <a:pt x="84888" y="337079"/>
                    <a:pt x="0" y="312437"/>
                    <a:pt x="0" y="282045"/>
                  </a:cubicBezTo>
                  <a:lnTo>
                    <a:pt x="379214" y="282045"/>
                  </a:ln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048786" y="1236266"/>
            <a:ext cx="379215" cy="337079"/>
            <a:chOff x="909374" y="787664"/>
            <a:chExt cx="379215" cy="337079"/>
          </a:xfrm>
        </p:grpSpPr>
        <p:sp>
          <p:nvSpPr>
            <p:cNvPr id="5" name="Rounded Rectangle 4"/>
            <p:cNvSpPr/>
            <p:nvPr/>
          </p:nvSpPr>
          <p:spPr>
            <a:xfrm>
              <a:off x="909374" y="842697"/>
              <a:ext cx="379214" cy="227012"/>
            </a:xfrm>
            <a:custGeom>
              <a:avLst/>
              <a:gdLst/>
              <a:ahLst/>
              <a:cxnLst/>
              <a:rect l="0" t="0" r="0" b="0"/>
              <a:pathLst>
                <a:path w="379214" h="227012">
                  <a:moveTo>
                    <a:pt x="1" y="2"/>
                  </a:moveTo>
                  <a:cubicBezTo>
                    <a:pt x="0" y="74485"/>
                    <a:pt x="1" y="155020"/>
                    <a:pt x="1" y="227012"/>
                  </a:cubicBezTo>
                  <a:moveTo>
                    <a:pt x="379214" y="227012"/>
                  </a:moveTo>
                  <a:cubicBezTo>
                    <a:pt x="379214" y="155020"/>
                    <a:pt x="379214" y="84072"/>
                    <a:pt x="379214" y="0"/>
                  </a:cubicBezTo>
                </a:path>
              </a:pathLst>
            </a:custGeom>
            <a:noFill/>
            <a:ln w="1031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09375" y="787664"/>
              <a:ext cx="379214" cy="337079"/>
            </a:xfrm>
            <a:custGeom>
              <a:avLst/>
              <a:gdLst/>
              <a:ahLst/>
              <a:cxnLst/>
              <a:rect l="0" t="0" r="0" b="0"/>
              <a:pathLst>
                <a:path w="379214" h="337079">
                  <a:moveTo>
                    <a:pt x="379214" y="55033"/>
                  </a:moveTo>
                  <a:cubicBezTo>
                    <a:pt x="379214" y="24639"/>
                    <a:pt x="294324" y="0"/>
                    <a:pt x="189607" y="0"/>
                  </a:cubicBezTo>
                  <a:cubicBezTo>
                    <a:pt x="84889" y="0"/>
                    <a:pt x="0" y="24639"/>
                    <a:pt x="0" y="55033"/>
                  </a:cubicBezTo>
                  <a:moveTo>
                    <a:pt x="379214" y="55033"/>
                  </a:moveTo>
                  <a:cubicBezTo>
                    <a:pt x="379214" y="85427"/>
                    <a:pt x="294324" y="110066"/>
                    <a:pt x="189607" y="110066"/>
                  </a:cubicBezTo>
                  <a:cubicBezTo>
                    <a:pt x="84889" y="110066"/>
                    <a:pt x="0" y="85427"/>
                    <a:pt x="0" y="55033"/>
                  </a:cubicBezTo>
                  <a:moveTo>
                    <a:pt x="379214" y="282045"/>
                  </a:moveTo>
                  <a:cubicBezTo>
                    <a:pt x="379214" y="312440"/>
                    <a:pt x="294324" y="337079"/>
                    <a:pt x="189607" y="337079"/>
                  </a:cubicBezTo>
                  <a:cubicBezTo>
                    <a:pt x="84889" y="337079"/>
                    <a:pt x="0" y="312440"/>
                    <a:pt x="0" y="282045"/>
                  </a:cubicBezTo>
                </a:path>
              </a:pathLst>
            </a:custGeom>
            <a:noFill/>
            <a:ln w="1031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924962" y="1879468"/>
            <a:ext cx="626864" cy="337079"/>
            <a:chOff x="785550" y="1430866"/>
            <a:chExt cx="626864" cy="337079"/>
          </a:xfrm>
        </p:grpSpPr>
        <p:sp>
          <p:nvSpPr>
            <p:cNvPr id="8" name="Rounded Rectangle 7"/>
            <p:cNvSpPr/>
            <p:nvPr/>
          </p:nvSpPr>
          <p:spPr>
            <a:xfrm>
              <a:off x="785550" y="1485900"/>
              <a:ext cx="626864" cy="227012"/>
            </a:xfrm>
            <a:custGeom>
              <a:avLst/>
              <a:gdLst/>
              <a:ahLst/>
              <a:cxnLst/>
              <a:rect l="0" t="0" r="0" b="0"/>
              <a:pathLst>
                <a:path w="626864" h="227012">
                  <a:moveTo>
                    <a:pt x="0" y="0"/>
                  </a:moveTo>
                  <a:cubicBezTo>
                    <a:pt x="0" y="106406"/>
                    <a:pt x="0" y="227012"/>
                    <a:pt x="0" y="227012"/>
                  </a:cubicBezTo>
                  <a:lnTo>
                    <a:pt x="626864" y="227012"/>
                  </a:lnTo>
                  <a:cubicBezTo>
                    <a:pt x="626864" y="227012"/>
                    <a:pt x="626864" y="120103"/>
                    <a:pt x="626864" y="0"/>
                  </a:cubicBezTo>
                  <a:lnTo>
                    <a:pt x="0" y="0"/>
                  </a:ln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785550" y="1430866"/>
              <a:ext cx="626864" cy="337079"/>
            </a:xfrm>
            <a:custGeom>
              <a:avLst/>
              <a:gdLst/>
              <a:ahLst/>
              <a:cxnLst/>
              <a:rect l="0" t="0" r="0" b="0"/>
              <a:pathLst>
                <a:path w="626864" h="337079">
                  <a:moveTo>
                    <a:pt x="626864" y="55033"/>
                  </a:moveTo>
                  <a:cubicBezTo>
                    <a:pt x="626864" y="24641"/>
                    <a:pt x="486535" y="0"/>
                    <a:pt x="313435" y="0"/>
                  </a:cubicBezTo>
                  <a:cubicBezTo>
                    <a:pt x="140328" y="0"/>
                    <a:pt x="0" y="24641"/>
                    <a:pt x="0" y="55033"/>
                  </a:cubicBezTo>
                  <a:lnTo>
                    <a:pt x="626864" y="55033"/>
                  </a:lnTo>
                  <a:moveTo>
                    <a:pt x="626864" y="282045"/>
                  </a:moveTo>
                  <a:cubicBezTo>
                    <a:pt x="626864" y="312437"/>
                    <a:pt x="486535" y="337079"/>
                    <a:pt x="313435" y="337079"/>
                  </a:cubicBezTo>
                  <a:cubicBezTo>
                    <a:pt x="140328" y="337079"/>
                    <a:pt x="0" y="312437"/>
                    <a:pt x="0" y="282045"/>
                  </a:cubicBezTo>
                  <a:lnTo>
                    <a:pt x="626864" y="282045"/>
                  </a:lnTo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924961" y="1879468"/>
            <a:ext cx="626865" cy="337079"/>
            <a:chOff x="785549" y="1430866"/>
            <a:chExt cx="626865" cy="337079"/>
          </a:xfrm>
        </p:grpSpPr>
        <p:sp>
          <p:nvSpPr>
            <p:cNvPr id="11" name="Rounded Rectangle 10"/>
            <p:cNvSpPr/>
            <p:nvPr/>
          </p:nvSpPr>
          <p:spPr>
            <a:xfrm>
              <a:off x="785549" y="1485900"/>
              <a:ext cx="626865" cy="227012"/>
            </a:xfrm>
            <a:custGeom>
              <a:avLst/>
              <a:gdLst/>
              <a:ahLst/>
              <a:cxnLst/>
              <a:rect l="0" t="0" r="0" b="0"/>
              <a:pathLst>
                <a:path w="626865" h="227012">
                  <a:moveTo>
                    <a:pt x="2" y="2"/>
                  </a:moveTo>
                  <a:cubicBezTo>
                    <a:pt x="0" y="74485"/>
                    <a:pt x="1" y="155020"/>
                    <a:pt x="2" y="227012"/>
                  </a:cubicBezTo>
                  <a:moveTo>
                    <a:pt x="626865" y="227012"/>
                  </a:moveTo>
                  <a:cubicBezTo>
                    <a:pt x="626865" y="155020"/>
                    <a:pt x="626865" y="84072"/>
                    <a:pt x="626865" y="0"/>
                  </a:cubicBezTo>
                </a:path>
              </a:pathLst>
            </a:custGeom>
            <a:noFill/>
            <a:ln w="1031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785550" y="1430866"/>
              <a:ext cx="626864" cy="337079"/>
            </a:xfrm>
            <a:custGeom>
              <a:avLst/>
              <a:gdLst/>
              <a:ahLst/>
              <a:cxnLst/>
              <a:rect l="0" t="0" r="0" b="0"/>
              <a:pathLst>
                <a:path w="626864" h="337079">
                  <a:moveTo>
                    <a:pt x="626864" y="55033"/>
                  </a:moveTo>
                  <a:cubicBezTo>
                    <a:pt x="626864" y="24639"/>
                    <a:pt x="486535" y="0"/>
                    <a:pt x="313432" y="0"/>
                  </a:cubicBezTo>
                  <a:cubicBezTo>
                    <a:pt x="140328" y="0"/>
                    <a:pt x="0" y="24639"/>
                    <a:pt x="0" y="55033"/>
                  </a:cubicBezTo>
                  <a:moveTo>
                    <a:pt x="626864" y="55033"/>
                  </a:moveTo>
                  <a:cubicBezTo>
                    <a:pt x="626864" y="85427"/>
                    <a:pt x="486535" y="110066"/>
                    <a:pt x="313432" y="110066"/>
                  </a:cubicBezTo>
                  <a:cubicBezTo>
                    <a:pt x="140328" y="110066"/>
                    <a:pt x="0" y="85427"/>
                    <a:pt x="0" y="55033"/>
                  </a:cubicBezTo>
                  <a:moveTo>
                    <a:pt x="626864" y="282045"/>
                  </a:moveTo>
                  <a:cubicBezTo>
                    <a:pt x="626864" y="312440"/>
                    <a:pt x="486535" y="337079"/>
                    <a:pt x="313432" y="337079"/>
                  </a:cubicBezTo>
                  <a:cubicBezTo>
                    <a:pt x="140328" y="337079"/>
                    <a:pt x="0" y="312440"/>
                    <a:pt x="0" y="282045"/>
                  </a:cubicBezTo>
                </a:path>
              </a:pathLst>
            </a:custGeom>
            <a:noFill/>
            <a:ln w="10318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3839044" y="2517318"/>
            <a:ext cx="798698" cy="499117"/>
          </a:xfrm>
          <a:custGeom>
            <a:avLst/>
            <a:gdLst/>
            <a:ahLst/>
            <a:cxnLst/>
            <a:rect l="0" t="0" r="0" b="0"/>
            <a:pathLst>
              <a:path w="798698" h="499117">
                <a:moveTo>
                  <a:pt x="0" y="283958"/>
                </a:moveTo>
                <a:cubicBezTo>
                  <a:pt x="0" y="294276"/>
                  <a:pt x="5957" y="304595"/>
                  <a:pt x="17603" y="310587"/>
                </a:cubicBezTo>
                <a:lnTo>
                  <a:pt x="378037" y="491488"/>
                </a:lnTo>
                <a:cubicBezTo>
                  <a:pt x="391919" y="499117"/>
                  <a:pt x="406785" y="499117"/>
                  <a:pt x="420667" y="491488"/>
                </a:cubicBezTo>
                <a:lnTo>
                  <a:pt x="781101" y="310587"/>
                </a:lnTo>
                <a:cubicBezTo>
                  <a:pt x="792741" y="304595"/>
                  <a:pt x="798698" y="294276"/>
                  <a:pt x="798698" y="283958"/>
                </a:cubicBezTo>
                <a:cubicBezTo>
                  <a:pt x="798698" y="269415"/>
                  <a:pt x="798698" y="232151"/>
                  <a:pt x="798698" y="215166"/>
                </a:cubicBezTo>
                <a:cubicBezTo>
                  <a:pt x="798698" y="204847"/>
                  <a:pt x="792741" y="194529"/>
                  <a:pt x="781101" y="188537"/>
                </a:cubicBezTo>
                <a:lnTo>
                  <a:pt x="420667" y="7642"/>
                </a:lnTo>
                <a:cubicBezTo>
                  <a:pt x="406785" y="0"/>
                  <a:pt x="391919" y="0"/>
                  <a:pt x="378037" y="7642"/>
                </a:cubicBezTo>
                <a:lnTo>
                  <a:pt x="17603" y="188537"/>
                </a:lnTo>
                <a:cubicBezTo>
                  <a:pt x="5957" y="194529"/>
                  <a:pt x="0" y="204847"/>
                  <a:pt x="0" y="215166"/>
                </a:cubicBezTo>
                <a:cubicBezTo>
                  <a:pt x="0" y="230211"/>
                  <a:pt x="0" y="269415"/>
                  <a:pt x="0" y="283958"/>
                </a:cubicBezTo>
              </a:path>
            </a:pathLst>
          </a:custGeom>
          <a:solidFill>
            <a:srgbClr val="DE8431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3839042" y="2517322"/>
            <a:ext cx="798701" cy="499117"/>
          </a:xfrm>
          <a:custGeom>
            <a:avLst/>
            <a:gdLst/>
            <a:ahLst/>
            <a:cxnLst/>
            <a:rect l="0" t="0" r="0" b="0"/>
            <a:pathLst>
              <a:path w="798701" h="499117">
                <a:moveTo>
                  <a:pt x="1" y="215163"/>
                </a:moveTo>
                <a:cubicBezTo>
                  <a:pt x="1" y="204844"/>
                  <a:pt x="5962" y="194525"/>
                  <a:pt x="17602" y="188533"/>
                </a:cubicBezTo>
                <a:lnTo>
                  <a:pt x="378036" y="7635"/>
                </a:lnTo>
                <a:cubicBezTo>
                  <a:pt x="391919" y="0"/>
                  <a:pt x="406784" y="0"/>
                  <a:pt x="420667" y="7635"/>
                </a:cubicBezTo>
                <a:lnTo>
                  <a:pt x="781100" y="188533"/>
                </a:lnTo>
                <a:cubicBezTo>
                  <a:pt x="792741" y="194525"/>
                  <a:pt x="798701" y="204844"/>
                  <a:pt x="798701" y="215163"/>
                </a:cubicBezTo>
                <a:moveTo>
                  <a:pt x="1" y="283954"/>
                </a:moveTo>
                <a:cubicBezTo>
                  <a:pt x="1" y="294273"/>
                  <a:pt x="5962" y="304592"/>
                  <a:pt x="17602" y="310584"/>
                </a:cubicBezTo>
                <a:lnTo>
                  <a:pt x="378036" y="491482"/>
                </a:lnTo>
                <a:cubicBezTo>
                  <a:pt x="391919" y="499117"/>
                  <a:pt x="406784" y="499117"/>
                  <a:pt x="420667" y="491482"/>
                </a:cubicBezTo>
                <a:lnTo>
                  <a:pt x="781100" y="310584"/>
                </a:lnTo>
                <a:cubicBezTo>
                  <a:pt x="792741" y="304592"/>
                  <a:pt x="798701" y="294273"/>
                  <a:pt x="798701" y="283954"/>
                </a:cubicBezTo>
                <a:moveTo>
                  <a:pt x="3" y="215163"/>
                </a:moveTo>
                <a:cubicBezTo>
                  <a:pt x="0" y="230210"/>
                  <a:pt x="2" y="269411"/>
                  <a:pt x="3" y="283954"/>
                </a:cubicBezTo>
                <a:moveTo>
                  <a:pt x="798701" y="283954"/>
                </a:moveTo>
                <a:cubicBezTo>
                  <a:pt x="798701" y="269411"/>
                  <a:pt x="798701" y="232147"/>
                  <a:pt x="798701" y="215163"/>
                </a:cubicBezTo>
              </a:path>
            </a:pathLst>
          </a:custGeom>
          <a:noFill/>
          <a:ln w="1031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3974084" y="3315302"/>
            <a:ext cx="528622" cy="471601"/>
          </a:xfrm>
          <a:custGeom>
            <a:avLst/>
            <a:gdLst/>
            <a:ahLst/>
            <a:cxnLst/>
            <a:rect l="0" t="0" r="0" b="0"/>
            <a:pathLst>
              <a:path w="528622" h="471601">
                <a:moveTo>
                  <a:pt x="0" y="256441"/>
                </a:moveTo>
                <a:cubicBezTo>
                  <a:pt x="0" y="266760"/>
                  <a:pt x="3941" y="277079"/>
                  <a:pt x="11646" y="283070"/>
                </a:cubicBezTo>
                <a:lnTo>
                  <a:pt x="250202" y="463972"/>
                </a:lnTo>
                <a:cubicBezTo>
                  <a:pt x="259392" y="471601"/>
                  <a:pt x="269229" y="471601"/>
                  <a:pt x="278420" y="463972"/>
                </a:cubicBezTo>
                <a:lnTo>
                  <a:pt x="516969" y="283070"/>
                </a:lnTo>
                <a:cubicBezTo>
                  <a:pt x="524674" y="277079"/>
                  <a:pt x="528622" y="266760"/>
                  <a:pt x="528622" y="256441"/>
                </a:cubicBezTo>
                <a:cubicBezTo>
                  <a:pt x="528622" y="247711"/>
                  <a:pt x="528622" y="225354"/>
                  <a:pt x="528622" y="215166"/>
                </a:cubicBezTo>
                <a:cubicBezTo>
                  <a:pt x="528622" y="204847"/>
                  <a:pt x="524674" y="194529"/>
                  <a:pt x="516969" y="188537"/>
                </a:cubicBezTo>
                <a:lnTo>
                  <a:pt x="278420" y="7642"/>
                </a:lnTo>
                <a:cubicBezTo>
                  <a:pt x="269229" y="0"/>
                  <a:pt x="259392" y="0"/>
                  <a:pt x="250202" y="7642"/>
                </a:cubicBezTo>
                <a:lnTo>
                  <a:pt x="11646" y="188537"/>
                </a:lnTo>
                <a:cubicBezTo>
                  <a:pt x="3941" y="194529"/>
                  <a:pt x="0" y="204847"/>
                  <a:pt x="0" y="215166"/>
                </a:cubicBezTo>
                <a:cubicBezTo>
                  <a:pt x="0" y="224192"/>
                  <a:pt x="0" y="247711"/>
                  <a:pt x="0" y="256441"/>
                </a:cubicBezTo>
              </a:path>
            </a:pathLst>
          </a:custGeom>
          <a:solidFill>
            <a:srgbClr val="DE8431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3974082" y="3315305"/>
            <a:ext cx="528622" cy="471601"/>
          </a:xfrm>
          <a:custGeom>
            <a:avLst/>
            <a:gdLst/>
            <a:ahLst/>
            <a:cxnLst/>
            <a:rect l="0" t="0" r="0" b="0"/>
            <a:pathLst>
              <a:path w="528622" h="471601">
                <a:moveTo>
                  <a:pt x="1" y="215163"/>
                </a:moveTo>
                <a:cubicBezTo>
                  <a:pt x="1" y="204844"/>
                  <a:pt x="3946" y="194525"/>
                  <a:pt x="11650" y="188533"/>
                </a:cubicBezTo>
                <a:lnTo>
                  <a:pt x="250203" y="7635"/>
                </a:lnTo>
                <a:cubicBezTo>
                  <a:pt x="259392" y="0"/>
                  <a:pt x="269231" y="0"/>
                  <a:pt x="278419" y="7635"/>
                </a:cubicBezTo>
                <a:lnTo>
                  <a:pt x="516972" y="188533"/>
                </a:lnTo>
                <a:cubicBezTo>
                  <a:pt x="524677" y="194525"/>
                  <a:pt x="528622" y="204844"/>
                  <a:pt x="528622" y="215163"/>
                </a:cubicBezTo>
                <a:moveTo>
                  <a:pt x="1" y="256438"/>
                </a:moveTo>
                <a:cubicBezTo>
                  <a:pt x="1" y="266756"/>
                  <a:pt x="3946" y="277075"/>
                  <a:pt x="11650" y="283068"/>
                </a:cubicBezTo>
                <a:lnTo>
                  <a:pt x="250203" y="463965"/>
                </a:lnTo>
                <a:cubicBezTo>
                  <a:pt x="259392" y="471601"/>
                  <a:pt x="269231" y="471601"/>
                  <a:pt x="278419" y="463965"/>
                </a:cubicBezTo>
                <a:lnTo>
                  <a:pt x="516972" y="283068"/>
                </a:lnTo>
                <a:cubicBezTo>
                  <a:pt x="524677" y="277075"/>
                  <a:pt x="528622" y="266756"/>
                  <a:pt x="528622" y="256438"/>
                </a:cubicBezTo>
                <a:moveTo>
                  <a:pt x="2" y="215163"/>
                </a:moveTo>
                <a:cubicBezTo>
                  <a:pt x="0" y="224191"/>
                  <a:pt x="1" y="247711"/>
                  <a:pt x="2" y="256438"/>
                </a:cubicBezTo>
                <a:moveTo>
                  <a:pt x="528622" y="256438"/>
                </a:moveTo>
                <a:cubicBezTo>
                  <a:pt x="528622" y="247711"/>
                  <a:pt x="528622" y="225353"/>
                  <a:pt x="528622" y="215163"/>
                </a:cubicBezTo>
              </a:path>
            </a:pathLst>
          </a:custGeom>
          <a:noFill/>
          <a:ln w="1031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3787558" y="4085768"/>
            <a:ext cx="901673" cy="499117"/>
          </a:xfrm>
          <a:custGeom>
            <a:avLst/>
            <a:gdLst/>
            <a:ahLst/>
            <a:cxnLst/>
            <a:rect l="0" t="0" r="0" b="0"/>
            <a:pathLst>
              <a:path w="901673" h="499117">
                <a:moveTo>
                  <a:pt x="0" y="283958"/>
                </a:moveTo>
                <a:cubicBezTo>
                  <a:pt x="0" y="294276"/>
                  <a:pt x="6727" y="304595"/>
                  <a:pt x="19873" y="310587"/>
                </a:cubicBezTo>
                <a:lnTo>
                  <a:pt x="426769" y="491488"/>
                </a:lnTo>
                <a:cubicBezTo>
                  <a:pt x="442447" y="499117"/>
                  <a:pt x="459225" y="499117"/>
                  <a:pt x="474903" y="491488"/>
                </a:cubicBezTo>
                <a:lnTo>
                  <a:pt x="881799" y="310587"/>
                </a:lnTo>
                <a:cubicBezTo>
                  <a:pt x="894945" y="304595"/>
                  <a:pt x="901673" y="294276"/>
                  <a:pt x="901673" y="283958"/>
                </a:cubicBezTo>
                <a:cubicBezTo>
                  <a:pt x="901673" y="269415"/>
                  <a:pt x="901673" y="232151"/>
                  <a:pt x="901673" y="215166"/>
                </a:cubicBezTo>
                <a:cubicBezTo>
                  <a:pt x="901673" y="204847"/>
                  <a:pt x="894945" y="194529"/>
                  <a:pt x="881799" y="188537"/>
                </a:cubicBezTo>
                <a:lnTo>
                  <a:pt x="474903" y="7642"/>
                </a:lnTo>
                <a:cubicBezTo>
                  <a:pt x="459225" y="0"/>
                  <a:pt x="442447" y="0"/>
                  <a:pt x="426769" y="7642"/>
                </a:cubicBezTo>
                <a:lnTo>
                  <a:pt x="19873" y="188537"/>
                </a:lnTo>
                <a:cubicBezTo>
                  <a:pt x="6727" y="194529"/>
                  <a:pt x="0" y="204847"/>
                  <a:pt x="0" y="215166"/>
                </a:cubicBezTo>
                <a:cubicBezTo>
                  <a:pt x="0" y="230211"/>
                  <a:pt x="0" y="269415"/>
                  <a:pt x="0" y="283958"/>
                </a:cubicBezTo>
              </a:path>
            </a:pathLst>
          </a:custGeom>
          <a:solidFill>
            <a:srgbClr val="DE8431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3787556" y="4085772"/>
            <a:ext cx="901674" cy="499117"/>
          </a:xfrm>
          <a:custGeom>
            <a:avLst/>
            <a:gdLst/>
            <a:ahLst/>
            <a:cxnLst/>
            <a:rect l="0" t="0" r="0" b="0"/>
            <a:pathLst>
              <a:path w="901674" h="499117">
                <a:moveTo>
                  <a:pt x="2" y="215163"/>
                </a:moveTo>
                <a:cubicBezTo>
                  <a:pt x="2" y="204844"/>
                  <a:pt x="6731" y="194525"/>
                  <a:pt x="19872" y="188533"/>
                </a:cubicBezTo>
                <a:lnTo>
                  <a:pt x="426774" y="7635"/>
                </a:lnTo>
                <a:cubicBezTo>
                  <a:pt x="442447" y="0"/>
                  <a:pt x="459229" y="0"/>
                  <a:pt x="474901" y="7635"/>
                </a:cubicBezTo>
                <a:lnTo>
                  <a:pt x="881804" y="188533"/>
                </a:lnTo>
                <a:cubicBezTo>
                  <a:pt x="894945" y="194525"/>
                  <a:pt x="901674" y="204844"/>
                  <a:pt x="901674" y="215163"/>
                </a:cubicBezTo>
                <a:moveTo>
                  <a:pt x="2" y="283954"/>
                </a:moveTo>
                <a:cubicBezTo>
                  <a:pt x="2" y="294273"/>
                  <a:pt x="6731" y="304592"/>
                  <a:pt x="19872" y="310584"/>
                </a:cubicBezTo>
                <a:lnTo>
                  <a:pt x="426774" y="491482"/>
                </a:lnTo>
                <a:cubicBezTo>
                  <a:pt x="442447" y="499117"/>
                  <a:pt x="459229" y="499117"/>
                  <a:pt x="474901" y="491482"/>
                </a:cubicBezTo>
                <a:lnTo>
                  <a:pt x="881804" y="310584"/>
                </a:lnTo>
                <a:cubicBezTo>
                  <a:pt x="894945" y="304592"/>
                  <a:pt x="901674" y="294273"/>
                  <a:pt x="901674" y="283954"/>
                </a:cubicBezTo>
                <a:moveTo>
                  <a:pt x="4" y="215163"/>
                </a:moveTo>
                <a:cubicBezTo>
                  <a:pt x="0" y="230210"/>
                  <a:pt x="2" y="269411"/>
                  <a:pt x="4" y="283954"/>
                </a:cubicBezTo>
                <a:moveTo>
                  <a:pt x="901674" y="283954"/>
                </a:moveTo>
                <a:cubicBezTo>
                  <a:pt x="901674" y="269411"/>
                  <a:pt x="901674" y="232147"/>
                  <a:pt x="901674" y="215163"/>
                </a:cubicBezTo>
              </a:path>
            </a:pathLst>
          </a:custGeom>
          <a:noFill/>
          <a:ln w="1031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3787558" y="4883752"/>
            <a:ext cx="901673" cy="595426"/>
          </a:xfrm>
          <a:custGeom>
            <a:avLst/>
            <a:gdLst/>
            <a:ahLst/>
            <a:cxnLst/>
            <a:rect l="0" t="0" r="0" b="0"/>
            <a:pathLst>
              <a:path w="901673" h="595426">
                <a:moveTo>
                  <a:pt x="0" y="380266"/>
                </a:moveTo>
                <a:cubicBezTo>
                  <a:pt x="0" y="390585"/>
                  <a:pt x="6727" y="400904"/>
                  <a:pt x="19873" y="406895"/>
                </a:cubicBezTo>
                <a:lnTo>
                  <a:pt x="426769" y="587797"/>
                </a:lnTo>
                <a:cubicBezTo>
                  <a:pt x="442447" y="595426"/>
                  <a:pt x="459225" y="595426"/>
                  <a:pt x="474903" y="587797"/>
                </a:cubicBezTo>
                <a:lnTo>
                  <a:pt x="881799" y="406895"/>
                </a:lnTo>
                <a:cubicBezTo>
                  <a:pt x="894945" y="400904"/>
                  <a:pt x="901673" y="390585"/>
                  <a:pt x="901673" y="380266"/>
                </a:cubicBezTo>
                <a:cubicBezTo>
                  <a:pt x="901673" y="345361"/>
                  <a:pt x="901673" y="255932"/>
                  <a:pt x="901673" y="215166"/>
                </a:cubicBezTo>
                <a:cubicBezTo>
                  <a:pt x="901673" y="204847"/>
                  <a:pt x="894945" y="194529"/>
                  <a:pt x="881799" y="188537"/>
                </a:cubicBezTo>
                <a:lnTo>
                  <a:pt x="474903" y="7642"/>
                </a:lnTo>
                <a:cubicBezTo>
                  <a:pt x="459225" y="0"/>
                  <a:pt x="442447" y="0"/>
                  <a:pt x="426769" y="7642"/>
                </a:cubicBezTo>
                <a:lnTo>
                  <a:pt x="19873" y="188537"/>
                </a:lnTo>
                <a:cubicBezTo>
                  <a:pt x="6727" y="194529"/>
                  <a:pt x="0" y="204847"/>
                  <a:pt x="0" y="215166"/>
                </a:cubicBezTo>
                <a:cubicBezTo>
                  <a:pt x="0" y="251282"/>
                  <a:pt x="0" y="345361"/>
                  <a:pt x="0" y="380266"/>
                </a:cubicBezTo>
              </a:path>
            </a:pathLst>
          </a:custGeom>
          <a:solidFill>
            <a:srgbClr val="DE8431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3787556" y="4883755"/>
            <a:ext cx="901674" cy="595426"/>
          </a:xfrm>
          <a:custGeom>
            <a:avLst/>
            <a:gdLst/>
            <a:ahLst/>
            <a:cxnLst/>
            <a:rect l="0" t="0" r="0" b="0"/>
            <a:pathLst>
              <a:path w="901674" h="595426">
                <a:moveTo>
                  <a:pt x="2" y="215163"/>
                </a:moveTo>
                <a:cubicBezTo>
                  <a:pt x="2" y="204844"/>
                  <a:pt x="6731" y="194525"/>
                  <a:pt x="19872" y="188533"/>
                </a:cubicBezTo>
                <a:lnTo>
                  <a:pt x="426774" y="7635"/>
                </a:lnTo>
                <a:cubicBezTo>
                  <a:pt x="442447" y="0"/>
                  <a:pt x="459229" y="0"/>
                  <a:pt x="474901" y="7635"/>
                </a:cubicBezTo>
                <a:lnTo>
                  <a:pt x="881804" y="188533"/>
                </a:lnTo>
                <a:cubicBezTo>
                  <a:pt x="894945" y="194525"/>
                  <a:pt x="901674" y="204844"/>
                  <a:pt x="901674" y="215163"/>
                </a:cubicBezTo>
                <a:moveTo>
                  <a:pt x="2" y="380263"/>
                </a:moveTo>
                <a:cubicBezTo>
                  <a:pt x="2" y="390581"/>
                  <a:pt x="6731" y="400900"/>
                  <a:pt x="19872" y="406893"/>
                </a:cubicBezTo>
                <a:lnTo>
                  <a:pt x="426774" y="587790"/>
                </a:lnTo>
                <a:cubicBezTo>
                  <a:pt x="442447" y="595426"/>
                  <a:pt x="459229" y="595426"/>
                  <a:pt x="474901" y="587790"/>
                </a:cubicBezTo>
                <a:lnTo>
                  <a:pt x="881804" y="406893"/>
                </a:lnTo>
                <a:cubicBezTo>
                  <a:pt x="894945" y="400900"/>
                  <a:pt x="901674" y="390581"/>
                  <a:pt x="901674" y="380263"/>
                </a:cubicBezTo>
                <a:moveTo>
                  <a:pt x="4" y="215164"/>
                </a:moveTo>
                <a:cubicBezTo>
                  <a:pt x="0" y="251277"/>
                  <a:pt x="2" y="345358"/>
                  <a:pt x="4" y="380263"/>
                </a:cubicBezTo>
                <a:moveTo>
                  <a:pt x="901674" y="380263"/>
                </a:moveTo>
                <a:cubicBezTo>
                  <a:pt x="901674" y="345358"/>
                  <a:pt x="901674" y="255926"/>
                  <a:pt x="901674" y="215163"/>
                </a:cubicBezTo>
              </a:path>
            </a:pathLst>
          </a:custGeom>
          <a:noFill/>
          <a:ln w="1031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3992034" y="5841868"/>
            <a:ext cx="492720" cy="220133"/>
          </a:xfrm>
          <a:custGeom>
            <a:avLst/>
            <a:gdLst/>
            <a:ahLst/>
            <a:cxnLst/>
            <a:rect l="0" t="0" r="0" b="0"/>
            <a:pathLst>
              <a:path w="492720" h="220133">
                <a:moveTo>
                  <a:pt x="451445" y="220133"/>
                </a:moveTo>
                <a:lnTo>
                  <a:pt x="465203" y="220133"/>
                </a:lnTo>
                <a:cubicBezTo>
                  <a:pt x="480399" y="220133"/>
                  <a:pt x="492720" y="207812"/>
                  <a:pt x="492720" y="192616"/>
                </a:cubicBezTo>
                <a:lnTo>
                  <a:pt x="492720" y="27516"/>
                </a:lnTo>
                <a:cubicBezTo>
                  <a:pt x="492720" y="12320"/>
                  <a:pt x="480399" y="0"/>
                  <a:pt x="465203" y="0"/>
                </a:cubicBezTo>
                <a:lnTo>
                  <a:pt x="27516" y="0"/>
                </a:lnTo>
                <a:cubicBezTo>
                  <a:pt x="12320" y="0"/>
                  <a:pt x="0" y="12320"/>
                  <a:pt x="0" y="27516"/>
                </a:cubicBezTo>
                <a:lnTo>
                  <a:pt x="0" y="192616"/>
                </a:lnTo>
                <a:cubicBezTo>
                  <a:pt x="0" y="207812"/>
                  <a:pt x="12320" y="220133"/>
                  <a:pt x="27516" y="220133"/>
                </a:cubicBezTo>
                <a:lnTo>
                  <a:pt x="451445" y="220133"/>
                </a:lnTo>
              </a:path>
            </a:pathLst>
          </a:custGeom>
          <a:solidFill>
            <a:srgbClr val="1EABDA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3992034" y="5841868"/>
            <a:ext cx="492720" cy="220133"/>
          </a:xfrm>
          <a:custGeom>
            <a:avLst/>
            <a:gdLst/>
            <a:ahLst/>
            <a:cxnLst/>
            <a:rect l="0" t="0" r="0" b="0"/>
            <a:pathLst>
              <a:path w="492720" h="220133">
                <a:moveTo>
                  <a:pt x="41275" y="0"/>
                </a:moveTo>
                <a:lnTo>
                  <a:pt x="27516" y="0"/>
                </a:lnTo>
                <a:cubicBezTo>
                  <a:pt x="12319" y="0"/>
                  <a:pt x="0" y="12319"/>
                  <a:pt x="0" y="27516"/>
                </a:cubicBezTo>
                <a:lnTo>
                  <a:pt x="0" y="41275"/>
                </a:lnTo>
                <a:moveTo>
                  <a:pt x="0" y="41275"/>
                </a:moveTo>
                <a:lnTo>
                  <a:pt x="0" y="178858"/>
                </a:lnTo>
                <a:moveTo>
                  <a:pt x="492720" y="41275"/>
                </a:moveTo>
                <a:lnTo>
                  <a:pt x="492720" y="178858"/>
                </a:lnTo>
                <a:moveTo>
                  <a:pt x="41275" y="0"/>
                </a:moveTo>
                <a:lnTo>
                  <a:pt x="451445" y="0"/>
                </a:lnTo>
                <a:moveTo>
                  <a:pt x="41275" y="220133"/>
                </a:moveTo>
                <a:lnTo>
                  <a:pt x="27516" y="220133"/>
                </a:lnTo>
                <a:cubicBezTo>
                  <a:pt x="12319" y="220133"/>
                  <a:pt x="0" y="207813"/>
                  <a:pt x="0" y="192616"/>
                </a:cubicBezTo>
                <a:lnTo>
                  <a:pt x="0" y="178858"/>
                </a:lnTo>
                <a:moveTo>
                  <a:pt x="451445" y="0"/>
                </a:moveTo>
                <a:lnTo>
                  <a:pt x="465203" y="0"/>
                </a:lnTo>
                <a:cubicBezTo>
                  <a:pt x="480400" y="0"/>
                  <a:pt x="492720" y="12319"/>
                  <a:pt x="492720" y="27516"/>
                </a:cubicBezTo>
                <a:lnTo>
                  <a:pt x="492720" y="41275"/>
                </a:lnTo>
                <a:moveTo>
                  <a:pt x="451445" y="220133"/>
                </a:moveTo>
                <a:lnTo>
                  <a:pt x="41275" y="220133"/>
                </a:lnTo>
                <a:moveTo>
                  <a:pt x="451445" y="220133"/>
                </a:moveTo>
                <a:lnTo>
                  <a:pt x="465203" y="220133"/>
                </a:lnTo>
                <a:cubicBezTo>
                  <a:pt x="480400" y="220133"/>
                  <a:pt x="492720" y="207813"/>
                  <a:pt x="492720" y="192616"/>
                </a:cubicBezTo>
                <a:lnTo>
                  <a:pt x="492720" y="178858"/>
                </a:lnTo>
              </a:path>
            </a:pathLst>
          </a:custGeom>
          <a:noFill/>
          <a:ln w="1031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4658346" y="5841868"/>
            <a:ext cx="645995" cy="220133"/>
          </a:xfrm>
          <a:custGeom>
            <a:avLst/>
            <a:gdLst/>
            <a:ahLst/>
            <a:cxnLst/>
            <a:rect l="0" t="0" r="0" b="0"/>
            <a:pathLst>
              <a:path w="645995" h="220133">
                <a:moveTo>
                  <a:pt x="604720" y="220133"/>
                </a:moveTo>
                <a:lnTo>
                  <a:pt x="618478" y="220133"/>
                </a:lnTo>
                <a:cubicBezTo>
                  <a:pt x="633674" y="220133"/>
                  <a:pt x="645995" y="207812"/>
                  <a:pt x="645995" y="192616"/>
                </a:cubicBezTo>
                <a:lnTo>
                  <a:pt x="645995" y="27516"/>
                </a:lnTo>
                <a:cubicBezTo>
                  <a:pt x="645995" y="12320"/>
                  <a:pt x="633674" y="0"/>
                  <a:pt x="618478" y="0"/>
                </a:cubicBezTo>
                <a:lnTo>
                  <a:pt x="27516" y="0"/>
                </a:lnTo>
                <a:cubicBezTo>
                  <a:pt x="12320" y="0"/>
                  <a:pt x="0" y="12320"/>
                  <a:pt x="0" y="27516"/>
                </a:cubicBezTo>
                <a:lnTo>
                  <a:pt x="0" y="192616"/>
                </a:lnTo>
                <a:cubicBezTo>
                  <a:pt x="0" y="207812"/>
                  <a:pt x="12320" y="220133"/>
                  <a:pt x="27516" y="220133"/>
                </a:cubicBezTo>
                <a:lnTo>
                  <a:pt x="604720" y="220133"/>
                </a:lnTo>
              </a:path>
            </a:pathLst>
          </a:custGeom>
          <a:solidFill>
            <a:srgbClr val="1EABDA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4658346" y="5841868"/>
            <a:ext cx="645996" cy="220133"/>
          </a:xfrm>
          <a:custGeom>
            <a:avLst/>
            <a:gdLst/>
            <a:ahLst/>
            <a:cxnLst/>
            <a:rect l="0" t="0" r="0" b="0"/>
            <a:pathLst>
              <a:path w="645996" h="220133">
                <a:moveTo>
                  <a:pt x="41275" y="0"/>
                </a:moveTo>
                <a:lnTo>
                  <a:pt x="27516" y="0"/>
                </a:lnTo>
                <a:cubicBezTo>
                  <a:pt x="12319" y="0"/>
                  <a:pt x="0" y="12319"/>
                  <a:pt x="0" y="27516"/>
                </a:cubicBezTo>
                <a:lnTo>
                  <a:pt x="0" y="41275"/>
                </a:lnTo>
                <a:moveTo>
                  <a:pt x="0" y="41275"/>
                </a:moveTo>
                <a:lnTo>
                  <a:pt x="0" y="178858"/>
                </a:lnTo>
                <a:moveTo>
                  <a:pt x="645996" y="41275"/>
                </a:moveTo>
                <a:lnTo>
                  <a:pt x="645996" y="178858"/>
                </a:lnTo>
                <a:moveTo>
                  <a:pt x="41275" y="0"/>
                </a:moveTo>
                <a:lnTo>
                  <a:pt x="604721" y="0"/>
                </a:lnTo>
                <a:moveTo>
                  <a:pt x="41275" y="220133"/>
                </a:moveTo>
                <a:lnTo>
                  <a:pt x="27516" y="220133"/>
                </a:lnTo>
                <a:cubicBezTo>
                  <a:pt x="12319" y="220133"/>
                  <a:pt x="0" y="207813"/>
                  <a:pt x="0" y="192616"/>
                </a:cubicBezTo>
                <a:lnTo>
                  <a:pt x="0" y="178858"/>
                </a:lnTo>
                <a:moveTo>
                  <a:pt x="604721" y="0"/>
                </a:moveTo>
                <a:lnTo>
                  <a:pt x="618480" y="0"/>
                </a:lnTo>
                <a:cubicBezTo>
                  <a:pt x="633676" y="0"/>
                  <a:pt x="645996" y="12319"/>
                  <a:pt x="645996" y="27516"/>
                </a:cubicBezTo>
                <a:lnTo>
                  <a:pt x="645996" y="41275"/>
                </a:lnTo>
                <a:moveTo>
                  <a:pt x="604721" y="220133"/>
                </a:moveTo>
                <a:lnTo>
                  <a:pt x="41275" y="220133"/>
                </a:lnTo>
                <a:moveTo>
                  <a:pt x="604721" y="220133"/>
                </a:moveTo>
                <a:lnTo>
                  <a:pt x="618480" y="220133"/>
                </a:lnTo>
                <a:cubicBezTo>
                  <a:pt x="633676" y="220133"/>
                  <a:pt x="645996" y="207813"/>
                  <a:pt x="645996" y="192616"/>
                </a:cubicBezTo>
                <a:lnTo>
                  <a:pt x="645996" y="178858"/>
                </a:lnTo>
              </a:path>
            </a:pathLst>
          </a:custGeom>
          <a:noFill/>
          <a:ln w="10318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8" name="Group 27"/>
          <p:cNvGrpSpPr/>
          <p:nvPr/>
        </p:nvGrpSpPr>
        <p:grpSpPr>
          <a:xfrm>
            <a:off x="4193679" y="1573345"/>
            <a:ext cx="89429" cy="295804"/>
            <a:chOff x="1054267" y="1124743"/>
            <a:chExt cx="89429" cy="295804"/>
          </a:xfrm>
        </p:grpSpPr>
        <p:sp>
          <p:nvSpPr>
            <p:cNvPr id="26" name="Rounded Rectangle 25"/>
            <p:cNvSpPr/>
            <p:nvPr/>
          </p:nvSpPr>
          <p:spPr>
            <a:xfrm>
              <a:off x="1098982" y="1124743"/>
              <a:ext cx="6879" cy="292364"/>
            </a:xfrm>
            <a:custGeom>
              <a:avLst/>
              <a:gdLst/>
              <a:ahLst/>
              <a:cxnLst/>
              <a:rect l="0" t="0" r="0" b="0"/>
              <a:pathLst>
                <a:path w="6879" h="292364">
                  <a:moveTo>
                    <a:pt x="0" y="0"/>
                  </a:moveTo>
                  <a:lnTo>
                    <a:pt x="0" y="292364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054267" y="1375833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193679" y="2216547"/>
            <a:ext cx="89429" cy="292364"/>
            <a:chOff x="1054267" y="1767945"/>
            <a:chExt cx="89429" cy="292364"/>
          </a:xfrm>
        </p:grpSpPr>
        <p:sp>
          <p:nvSpPr>
            <p:cNvPr id="29" name="Rounded Rectangle 28"/>
            <p:cNvSpPr/>
            <p:nvPr/>
          </p:nvSpPr>
          <p:spPr>
            <a:xfrm>
              <a:off x="1098982" y="1767945"/>
              <a:ext cx="6879" cy="288925"/>
            </a:xfrm>
            <a:custGeom>
              <a:avLst/>
              <a:gdLst/>
              <a:ahLst/>
              <a:cxnLst/>
              <a:rect l="0" t="0" r="0" b="0"/>
              <a:pathLst>
                <a:path w="6879" h="288925">
                  <a:moveTo>
                    <a:pt x="0" y="0"/>
                  </a:moveTo>
                  <a:lnTo>
                    <a:pt x="0" y="288925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1054267" y="2015595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193679" y="3014531"/>
            <a:ext cx="89429" cy="292364"/>
            <a:chOff x="1054267" y="2565929"/>
            <a:chExt cx="89429" cy="292364"/>
          </a:xfrm>
        </p:grpSpPr>
        <p:sp>
          <p:nvSpPr>
            <p:cNvPr id="32" name="Rounded Rectangle 31"/>
            <p:cNvSpPr/>
            <p:nvPr/>
          </p:nvSpPr>
          <p:spPr>
            <a:xfrm>
              <a:off x="1098982" y="2565929"/>
              <a:ext cx="6879" cy="288925"/>
            </a:xfrm>
            <a:custGeom>
              <a:avLst/>
              <a:gdLst/>
              <a:ahLst/>
              <a:cxnLst/>
              <a:rect l="0" t="0" r="0" b="0"/>
              <a:pathLst>
                <a:path w="6879" h="288925">
                  <a:moveTo>
                    <a:pt x="0" y="0"/>
                  </a:moveTo>
                  <a:lnTo>
                    <a:pt x="0" y="288925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054267" y="2813579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637744" y="2766881"/>
            <a:ext cx="387985" cy="3064668"/>
            <a:chOff x="1498332" y="2318279"/>
            <a:chExt cx="387985" cy="3064668"/>
          </a:xfrm>
        </p:grpSpPr>
        <p:sp>
          <p:nvSpPr>
            <p:cNvPr id="35" name="Rounded Rectangle 34"/>
            <p:cNvSpPr/>
            <p:nvPr/>
          </p:nvSpPr>
          <p:spPr>
            <a:xfrm>
              <a:off x="1498332" y="2318279"/>
              <a:ext cx="343614" cy="3061229"/>
            </a:xfrm>
            <a:custGeom>
              <a:avLst/>
              <a:gdLst/>
              <a:ahLst/>
              <a:cxnLst/>
              <a:rect l="0" t="0" r="0" b="0"/>
              <a:pathLst>
                <a:path w="343614" h="3061229">
                  <a:moveTo>
                    <a:pt x="0" y="0"/>
                  </a:moveTo>
                  <a:lnTo>
                    <a:pt x="261064" y="0"/>
                  </a:lnTo>
                  <a:cubicBezTo>
                    <a:pt x="306673" y="0"/>
                    <a:pt x="343614" y="36941"/>
                    <a:pt x="343614" y="82550"/>
                  </a:cubicBezTo>
                  <a:lnTo>
                    <a:pt x="343614" y="3061229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1796888" y="5338233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193679" y="3784997"/>
            <a:ext cx="89429" cy="292364"/>
            <a:chOff x="1054267" y="3336395"/>
            <a:chExt cx="89429" cy="292364"/>
          </a:xfrm>
        </p:grpSpPr>
        <p:sp>
          <p:nvSpPr>
            <p:cNvPr id="38" name="Rounded Rectangle 37"/>
            <p:cNvSpPr/>
            <p:nvPr/>
          </p:nvSpPr>
          <p:spPr>
            <a:xfrm>
              <a:off x="1098982" y="3336395"/>
              <a:ext cx="6879" cy="288925"/>
            </a:xfrm>
            <a:custGeom>
              <a:avLst/>
              <a:gdLst/>
              <a:ahLst/>
              <a:cxnLst/>
              <a:rect l="0" t="0" r="0" b="0"/>
              <a:pathLst>
                <a:path w="6879" h="288925">
                  <a:moveTo>
                    <a:pt x="0" y="0"/>
                  </a:moveTo>
                  <a:lnTo>
                    <a:pt x="0" y="288925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054267" y="3584045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502705" y="3551106"/>
            <a:ext cx="523504" cy="2280443"/>
            <a:chOff x="1363293" y="3102504"/>
            <a:chExt cx="523504" cy="2280443"/>
          </a:xfrm>
        </p:grpSpPr>
        <p:sp>
          <p:nvSpPr>
            <p:cNvPr id="41" name="Rounded Rectangle 40"/>
            <p:cNvSpPr/>
            <p:nvPr/>
          </p:nvSpPr>
          <p:spPr>
            <a:xfrm>
              <a:off x="1363293" y="3102504"/>
              <a:ext cx="478652" cy="2277004"/>
            </a:xfrm>
            <a:custGeom>
              <a:avLst/>
              <a:gdLst/>
              <a:ahLst/>
              <a:cxnLst/>
              <a:rect l="0" t="0" r="0" b="0"/>
              <a:pathLst>
                <a:path w="478652" h="2277004">
                  <a:moveTo>
                    <a:pt x="0" y="0"/>
                  </a:moveTo>
                  <a:lnTo>
                    <a:pt x="396102" y="0"/>
                  </a:lnTo>
                  <a:cubicBezTo>
                    <a:pt x="441711" y="0"/>
                    <a:pt x="478652" y="36941"/>
                    <a:pt x="478652" y="82550"/>
                  </a:cubicBezTo>
                  <a:lnTo>
                    <a:pt x="478652" y="2277004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797368" y="5338233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193679" y="4582981"/>
            <a:ext cx="89429" cy="292364"/>
            <a:chOff x="1054267" y="4134379"/>
            <a:chExt cx="89429" cy="292364"/>
          </a:xfrm>
        </p:grpSpPr>
        <p:sp>
          <p:nvSpPr>
            <p:cNvPr id="44" name="Rounded Rectangle 43"/>
            <p:cNvSpPr/>
            <p:nvPr/>
          </p:nvSpPr>
          <p:spPr>
            <a:xfrm>
              <a:off x="1098982" y="4134379"/>
              <a:ext cx="6879" cy="288925"/>
            </a:xfrm>
            <a:custGeom>
              <a:avLst/>
              <a:gdLst/>
              <a:ahLst/>
              <a:cxnLst/>
              <a:rect l="0" t="0" r="0" b="0"/>
              <a:pathLst>
                <a:path w="6879" h="288925">
                  <a:moveTo>
                    <a:pt x="0" y="0"/>
                  </a:moveTo>
                  <a:lnTo>
                    <a:pt x="0" y="288925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1054267" y="4382029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689231" y="4335331"/>
            <a:ext cx="337079" cy="1496218"/>
            <a:chOff x="1549819" y="3886729"/>
            <a:chExt cx="337079" cy="1496218"/>
          </a:xfrm>
        </p:grpSpPr>
        <p:sp>
          <p:nvSpPr>
            <p:cNvPr id="47" name="Rounded Rectangle 46"/>
            <p:cNvSpPr/>
            <p:nvPr/>
          </p:nvSpPr>
          <p:spPr>
            <a:xfrm>
              <a:off x="1549819" y="3886729"/>
              <a:ext cx="292089" cy="1492779"/>
            </a:xfrm>
            <a:custGeom>
              <a:avLst/>
              <a:gdLst/>
              <a:ahLst/>
              <a:cxnLst/>
              <a:rect l="0" t="0" r="0" b="0"/>
              <a:pathLst>
                <a:path w="292089" h="1492779">
                  <a:moveTo>
                    <a:pt x="0" y="0"/>
                  </a:moveTo>
                  <a:lnTo>
                    <a:pt x="209539" y="0"/>
                  </a:lnTo>
                  <a:cubicBezTo>
                    <a:pt x="255148" y="0"/>
                    <a:pt x="292089" y="36941"/>
                    <a:pt x="292089" y="82550"/>
                  </a:cubicBezTo>
                  <a:lnTo>
                    <a:pt x="292089" y="1492779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797469" y="5338233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193679" y="5477272"/>
            <a:ext cx="89429" cy="354277"/>
            <a:chOff x="1054267" y="5028670"/>
            <a:chExt cx="89429" cy="354277"/>
          </a:xfrm>
        </p:grpSpPr>
        <p:sp>
          <p:nvSpPr>
            <p:cNvPr id="50" name="Rounded Rectangle 49"/>
            <p:cNvSpPr/>
            <p:nvPr/>
          </p:nvSpPr>
          <p:spPr>
            <a:xfrm>
              <a:off x="1098982" y="5028670"/>
              <a:ext cx="6879" cy="350837"/>
            </a:xfrm>
            <a:custGeom>
              <a:avLst/>
              <a:gdLst/>
              <a:ahLst/>
              <a:cxnLst/>
              <a:rect l="0" t="0" r="0" b="0"/>
              <a:pathLst>
                <a:path w="6879" h="350837">
                  <a:moveTo>
                    <a:pt x="0" y="0"/>
                  </a:moveTo>
                  <a:lnTo>
                    <a:pt x="0" y="350837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1054267" y="5338233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689231" y="5181468"/>
            <a:ext cx="337079" cy="650081"/>
            <a:chOff x="1549819" y="4732866"/>
            <a:chExt cx="337079" cy="650081"/>
          </a:xfrm>
        </p:grpSpPr>
        <p:sp>
          <p:nvSpPr>
            <p:cNvPr id="53" name="Rounded Rectangle 52"/>
            <p:cNvSpPr/>
            <p:nvPr/>
          </p:nvSpPr>
          <p:spPr>
            <a:xfrm>
              <a:off x="1549819" y="4732866"/>
              <a:ext cx="292089" cy="646641"/>
            </a:xfrm>
            <a:custGeom>
              <a:avLst/>
              <a:gdLst/>
              <a:ahLst/>
              <a:cxnLst/>
              <a:rect l="0" t="0" r="0" b="0"/>
              <a:pathLst>
                <a:path w="292089" h="646641">
                  <a:moveTo>
                    <a:pt x="0" y="0"/>
                  </a:moveTo>
                  <a:lnTo>
                    <a:pt x="209539" y="0"/>
                  </a:lnTo>
                  <a:cubicBezTo>
                    <a:pt x="255148" y="0"/>
                    <a:pt x="292089" y="36941"/>
                    <a:pt x="292089" y="82550"/>
                  </a:cubicBezTo>
                  <a:lnTo>
                    <a:pt x="292089" y="646641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1797469" y="5338233"/>
              <a:ext cx="89429" cy="44714"/>
            </a:xfrm>
            <a:custGeom>
              <a:avLst/>
              <a:gdLst/>
              <a:ahLst/>
              <a:cxnLst/>
              <a:rect l="0" t="0" r="0" b="0"/>
              <a:pathLst>
                <a:path w="89429" h="44714">
                  <a:moveTo>
                    <a:pt x="0" y="0"/>
                  </a:moveTo>
                  <a:lnTo>
                    <a:pt x="44714" y="44714"/>
                  </a:lnTo>
                  <a:lnTo>
                    <a:pt x="89429" y="0"/>
                  </a:lnTo>
                </a:path>
              </a:pathLst>
            </a:custGeom>
            <a:noFill/>
            <a:ln w="10318">
              <a:solidFill>
                <a:srgbClr val="666666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4313515" y="3859292"/>
            <a:ext cx="124973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yes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32317" y="3508455"/>
            <a:ext cx="212181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Log P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912944" y="4182613"/>
            <a:ext cx="92724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no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945754" y="4244526"/>
            <a:ext cx="585231" cy="19261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Hydrogen Bond
Donors (HBD)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726418" y="3398388"/>
            <a:ext cx="92724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no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313515" y="3088826"/>
            <a:ext cx="124973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yes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313515" y="4657276"/>
            <a:ext cx="124973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yes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997279" y="2676076"/>
            <a:ext cx="482257" cy="19261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Molecular
Weight (MW)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912944" y="5028751"/>
            <a:ext cx="92724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no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945754" y="5042509"/>
            <a:ext cx="585231" cy="2889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Hydrogen Bond
Acceptors
(HBA)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61458" y="2614163"/>
            <a:ext cx="92724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no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000650" y="2050072"/>
            <a:ext cx="475522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Lipinski Rule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313515" y="5551567"/>
            <a:ext cx="124973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0">
                <a:solidFill>
                  <a:srgbClr val="484848"/>
                </a:solidFill>
                <a:latin typeface="Roboto"/>
              </a:rPr>
              <a:t>yes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124475" y="1406869"/>
            <a:ext cx="227872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ADME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067722" y="5909284"/>
            <a:ext cx="341378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Drug-like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318237" y="795999"/>
            <a:ext cx="2507525" cy="20637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300" b="1">
                <a:solidFill>
                  <a:srgbClr val="484848"/>
                </a:solidFill>
                <a:latin typeface="Roboto"/>
              </a:rPr>
              <a:t>ADME and Lipinski's Rule of Five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34038" y="5909284"/>
            <a:ext cx="494653" cy="963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600" b="1">
                <a:solidFill>
                  <a:srgbClr val="FFFFFF"/>
                </a:solidFill>
                <a:latin typeface="Roboto"/>
              </a:rPr>
              <a:t>Not Drug-like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302" y="939136"/>
            <a:ext cx="8894928" cy="48927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IN" sz="1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IN" sz="19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Thanks for support and guidance:</a:t>
            </a:r>
          </a:p>
          <a:p>
            <a:pPr marL="0" indent="0" algn="ctr">
              <a:buNone/>
            </a:pP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Prof. (Dr) </a:t>
            </a:r>
            <a:r>
              <a:rPr lang="en-I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Namdeo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 R. </a:t>
            </a:r>
            <a:r>
              <a:rPr lang="en-I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Jadhav</a:t>
            </a: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Dean, Krishna Institute of Pharmacy, </a:t>
            </a: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Krishna Vishwa Vidyapeeth,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Karad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 M. V. Ghorpade</a:t>
            </a: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Registrar, </a:t>
            </a: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Krishna Vishwa Vidyapeeth,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Karad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9993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3302" y="939136"/>
            <a:ext cx="8894928" cy="489272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IN" sz="195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IN" sz="195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And above all</a:t>
            </a:r>
          </a:p>
          <a:p>
            <a:pPr marL="0" indent="0" algn="ctr">
              <a:buNone/>
            </a:pP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Hon. </a:t>
            </a:r>
            <a:r>
              <a:rPr lang="en-I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Sureshji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Bhosale</a:t>
            </a: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Chancellor, KVV, </a:t>
            </a:r>
          </a:p>
          <a:p>
            <a:pPr marL="0" indent="0" algn="ctr">
              <a:buNone/>
            </a:pP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Chairman, Krishna Charitable Trust, </a:t>
            </a:r>
            <a:r>
              <a:rPr lang="en-IN" sz="2400" dirty="0" err="1">
                <a:latin typeface="Arial" panose="020B0604020202020204" pitchFamily="34" charset="0"/>
                <a:cs typeface="Arial" panose="020B0604020202020204" pitchFamily="34" charset="0"/>
              </a:rPr>
              <a:t>Karad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09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29123" y="4399337"/>
            <a:ext cx="2590122" cy="1602978"/>
          </a:xfrm>
          <a:custGeom>
            <a:avLst/>
            <a:gdLst/>
            <a:ahLst/>
            <a:cxnLst/>
            <a:rect l="0" t="0" r="0" b="0"/>
            <a:pathLst>
              <a:path w="2590122" h="1602978">
                <a:moveTo>
                  <a:pt x="78770" y="1286624"/>
                </a:moveTo>
                <a:lnTo>
                  <a:pt x="264976" y="1286624"/>
                </a:lnTo>
                <a:cubicBezTo>
                  <a:pt x="274089" y="1286624"/>
                  <a:pt x="282429" y="1281493"/>
                  <a:pt x="286523" y="1273345"/>
                </a:cubicBezTo>
                <a:lnTo>
                  <a:pt x="828484" y="197128"/>
                </a:lnTo>
                <a:cubicBezTo>
                  <a:pt x="782504" y="159270"/>
                  <a:pt x="738510" y="117866"/>
                  <a:pt x="696873" y="73173"/>
                </a:cubicBezTo>
                <a:lnTo>
                  <a:pt x="78770" y="1286624"/>
                </a:lnTo>
                <a:moveTo>
                  <a:pt x="19423" y="1264016"/>
                </a:moveTo>
                <a:lnTo>
                  <a:pt x="78770" y="1286624"/>
                </a:lnTo>
                <a:lnTo>
                  <a:pt x="696873" y="73173"/>
                </a:lnTo>
                <a:cubicBezTo>
                  <a:pt x="674988" y="49672"/>
                  <a:pt x="653755" y="25270"/>
                  <a:pt x="633238" y="0"/>
                </a:cubicBezTo>
                <a:lnTo>
                  <a:pt x="6514" y="1230518"/>
                </a:lnTo>
                <a:cubicBezTo>
                  <a:pt x="0" y="1243306"/>
                  <a:pt x="6015" y="1258909"/>
                  <a:pt x="19423" y="1264016"/>
                </a:cubicBezTo>
                <a:moveTo>
                  <a:pt x="712749" y="1583627"/>
                </a:moveTo>
                <a:lnTo>
                  <a:pt x="770448" y="1598209"/>
                </a:lnTo>
                <a:cubicBezTo>
                  <a:pt x="770448" y="1598209"/>
                  <a:pt x="787241" y="1601635"/>
                  <a:pt x="795075" y="1602302"/>
                </a:cubicBezTo>
                <a:lnTo>
                  <a:pt x="1072976" y="355481"/>
                </a:lnTo>
                <a:cubicBezTo>
                  <a:pt x="1039317" y="338970"/>
                  <a:pt x="1006229" y="320745"/>
                  <a:pt x="973817" y="300887"/>
                </a:cubicBezTo>
                <a:lnTo>
                  <a:pt x="695103" y="1555003"/>
                </a:lnTo>
                <a:cubicBezTo>
                  <a:pt x="692272" y="1567743"/>
                  <a:pt x="700090" y="1580426"/>
                  <a:pt x="712749" y="1583627"/>
                </a:cubicBezTo>
                <a:moveTo>
                  <a:pt x="795075" y="1602302"/>
                </a:moveTo>
                <a:cubicBezTo>
                  <a:pt x="802908" y="1602978"/>
                  <a:pt x="820626" y="1601056"/>
                  <a:pt x="820626" y="1601056"/>
                </a:cubicBezTo>
                <a:lnTo>
                  <a:pt x="989114" y="1579992"/>
                </a:lnTo>
                <a:cubicBezTo>
                  <a:pt x="999232" y="1578729"/>
                  <a:pt x="1007468" y="1571233"/>
                  <a:pt x="1009680" y="1561284"/>
                </a:cubicBezTo>
                <a:lnTo>
                  <a:pt x="1086802" y="1214239"/>
                </a:lnTo>
                <a:lnTo>
                  <a:pt x="1138637" y="980999"/>
                </a:lnTo>
                <a:lnTo>
                  <a:pt x="1261506" y="428124"/>
                </a:lnTo>
                <a:cubicBezTo>
                  <a:pt x="1197205" y="409851"/>
                  <a:pt x="1134149" y="385481"/>
                  <a:pt x="1072976" y="355481"/>
                </a:cubicBezTo>
                <a:lnTo>
                  <a:pt x="795075" y="1602302"/>
                </a:lnTo>
                <a:moveTo>
                  <a:pt x="2238026" y="1063486"/>
                </a:moveTo>
                <a:lnTo>
                  <a:pt x="2176555" y="912877"/>
                </a:lnTo>
                <a:cubicBezTo>
                  <a:pt x="2172582" y="903153"/>
                  <a:pt x="2162778" y="897113"/>
                  <a:pt x="2152307" y="897942"/>
                </a:cubicBezTo>
                <a:lnTo>
                  <a:pt x="2107983" y="901448"/>
                </a:lnTo>
                <a:lnTo>
                  <a:pt x="1138637" y="980999"/>
                </a:lnTo>
                <a:lnTo>
                  <a:pt x="1086802" y="1214239"/>
                </a:lnTo>
                <a:lnTo>
                  <a:pt x="2189834" y="1099260"/>
                </a:lnTo>
                <a:lnTo>
                  <a:pt x="2217935" y="1096630"/>
                </a:lnTo>
                <a:cubicBezTo>
                  <a:pt x="2234053" y="1095118"/>
                  <a:pt x="2244147" y="1078477"/>
                  <a:pt x="2238026" y="1063486"/>
                </a:cubicBezTo>
                <a:moveTo>
                  <a:pt x="2329054" y="1392748"/>
                </a:moveTo>
                <a:lnTo>
                  <a:pt x="2416101" y="1401619"/>
                </a:lnTo>
                <a:lnTo>
                  <a:pt x="1993703" y="380856"/>
                </a:lnTo>
                <a:lnTo>
                  <a:pt x="1902748" y="405491"/>
                </a:lnTo>
                <a:lnTo>
                  <a:pt x="2107983" y="901448"/>
                </a:lnTo>
                <a:lnTo>
                  <a:pt x="2152307" y="897942"/>
                </a:lnTo>
                <a:cubicBezTo>
                  <a:pt x="2162778" y="897113"/>
                  <a:pt x="2172582" y="903153"/>
                  <a:pt x="2176555" y="912877"/>
                </a:cubicBezTo>
                <a:lnTo>
                  <a:pt x="2238026" y="1063486"/>
                </a:lnTo>
                <a:cubicBezTo>
                  <a:pt x="2244147" y="1078477"/>
                  <a:pt x="2234053" y="1095118"/>
                  <a:pt x="2217935" y="1096630"/>
                </a:cubicBezTo>
                <a:lnTo>
                  <a:pt x="2189834" y="1099260"/>
                </a:lnTo>
                <a:lnTo>
                  <a:pt x="2302602" y="1373349"/>
                </a:lnTo>
                <a:cubicBezTo>
                  <a:pt x="2306004" y="1381569"/>
                  <a:pt x="2315542" y="1390898"/>
                  <a:pt x="2329054" y="1392748"/>
                </a:cubicBezTo>
                <a:moveTo>
                  <a:pt x="2416101" y="1401619"/>
                </a:moveTo>
                <a:lnTo>
                  <a:pt x="2564715" y="1383041"/>
                </a:lnTo>
                <a:cubicBezTo>
                  <a:pt x="2580535" y="1381062"/>
                  <a:pt x="2590122" y="1364566"/>
                  <a:pt x="2584010" y="1349848"/>
                </a:cubicBezTo>
                <a:lnTo>
                  <a:pt x="2160631" y="329897"/>
                </a:lnTo>
                <a:cubicBezTo>
                  <a:pt x="2127760" y="342710"/>
                  <a:pt x="2093956" y="353817"/>
                  <a:pt x="2059260" y="363106"/>
                </a:cubicBezTo>
                <a:lnTo>
                  <a:pt x="1993703" y="380856"/>
                </a:lnTo>
                <a:lnTo>
                  <a:pt x="2416101" y="1401619"/>
                </a:lnTo>
              </a:path>
            </a:pathLst>
          </a:custGeom>
          <a:solidFill>
            <a:srgbClr val="F5F5F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1229125" y="4399337"/>
            <a:ext cx="2590117" cy="1602977"/>
          </a:xfrm>
          <a:custGeom>
            <a:avLst/>
            <a:gdLst/>
            <a:ahLst/>
            <a:cxnLst/>
            <a:rect l="0" t="0" r="0" b="0"/>
            <a:pathLst>
              <a:path w="2590117" h="1602977">
                <a:moveTo>
                  <a:pt x="78769" y="1286625"/>
                </a:moveTo>
                <a:lnTo>
                  <a:pt x="264973" y="1286625"/>
                </a:lnTo>
                <a:cubicBezTo>
                  <a:pt x="274087" y="1286625"/>
                  <a:pt x="282423" y="1281489"/>
                  <a:pt x="286523" y="1273348"/>
                </a:cubicBezTo>
                <a:lnTo>
                  <a:pt x="828479" y="197124"/>
                </a:lnTo>
                <a:cubicBezTo>
                  <a:pt x="782503" y="159273"/>
                  <a:pt x="738506" y="117865"/>
                  <a:pt x="696873" y="73169"/>
                </a:cubicBezTo>
                <a:close/>
                <a:moveTo>
                  <a:pt x="19421" y="1264016"/>
                </a:moveTo>
                <a:lnTo>
                  <a:pt x="78769" y="1286625"/>
                </a:lnTo>
                <a:lnTo>
                  <a:pt x="696873" y="73169"/>
                </a:lnTo>
                <a:cubicBezTo>
                  <a:pt x="674988" y="49675"/>
                  <a:pt x="653757" y="25272"/>
                  <a:pt x="633234" y="0"/>
                </a:cubicBezTo>
                <a:lnTo>
                  <a:pt x="6510" y="1230518"/>
                </a:lnTo>
                <a:cubicBezTo>
                  <a:pt x="0" y="1243302"/>
                  <a:pt x="6015" y="1258909"/>
                  <a:pt x="19421" y="1264016"/>
                </a:cubicBezTo>
                <a:close/>
                <a:moveTo>
                  <a:pt x="712745" y="1583625"/>
                </a:moveTo>
                <a:lnTo>
                  <a:pt x="770449" y="1598209"/>
                </a:lnTo>
                <a:cubicBezTo>
                  <a:pt x="770449" y="1598209"/>
                  <a:pt x="787239" y="1601632"/>
                  <a:pt x="795071" y="1602305"/>
                </a:cubicBezTo>
                <a:lnTo>
                  <a:pt x="1072977" y="355478"/>
                </a:lnTo>
                <a:cubicBezTo>
                  <a:pt x="1039315" y="338966"/>
                  <a:pt x="1006225" y="320744"/>
                  <a:pt x="973814" y="300889"/>
                </a:cubicBezTo>
                <a:lnTo>
                  <a:pt x="695104" y="1554999"/>
                </a:lnTo>
                <a:cubicBezTo>
                  <a:pt x="692271" y="1567742"/>
                  <a:pt x="700089" y="1580427"/>
                  <a:pt x="712745" y="1583625"/>
                </a:cubicBezTo>
                <a:close/>
                <a:moveTo>
                  <a:pt x="795071" y="1602305"/>
                </a:moveTo>
                <a:cubicBezTo>
                  <a:pt x="802903" y="1602977"/>
                  <a:pt x="820622" y="1601052"/>
                  <a:pt x="820622" y="1601052"/>
                </a:cubicBezTo>
                <a:lnTo>
                  <a:pt x="989115" y="1579990"/>
                </a:lnTo>
                <a:cubicBezTo>
                  <a:pt x="999233" y="1578725"/>
                  <a:pt x="1007464" y="1571236"/>
                  <a:pt x="1009676" y="1561283"/>
                </a:cubicBezTo>
                <a:lnTo>
                  <a:pt x="1086802" y="1214240"/>
                </a:lnTo>
                <a:lnTo>
                  <a:pt x="1138636" y="981000"/>
                </a:lnTo>
                <a:lnTo>
                  <a:pt x="1261506" y="428121"/>
                </a:lnTo>
                <a:cubicBezTo>
                  <a:pt x="1197204" y="409848"/>
                  <a:pt x="1134146" y="385484"/>
                  <a:pt x="1072977" y="355478"/>
                </a:cubicBezTo>
                <a:close/>
                <a:moveTo>
                  <a:pt x="2238024" y="1063488"/>
                </a:moveTo>
                <a:lnTo>
                  <a:pt x="2176550" y="912877"/>
                </a:lnTo>
                <a:cubicBezTo>
                  <a:pt x="2172581" y="903152"/>
                  <a:pt x="2162777" y="897113"/>
                  <a:pt x="2152307" y="897942"/>
                </a:cubicBezTo>
                <a:lnTo>
                  <a:pt x="2107981" y="901450"/>
                </a:lnTo>
                <a:lnTo>
                  <a:pt x="1138636" y="981000"/>
                </a:lnTo>
                <a:lnTo>
                  <a:pt x="1086802" y="1214240"/>
                </a:lnTo>
                <a:lnTo>
                  <a:pt x="2189836" y="1099260"/>
                </a:lnTo>
                <a:lnTo>
                  <a:pt x="2217934" y="1096629"/>
                </a:lnTo>
                <a:cubicBezTo>
                  <a:pt x="2234053" y="1095120"/>
                  <a:pt x="2244142" y="1078477"/>
                  <a:pt x="2238024" y="1063488"/>
                </a:cubicBezTo>
                <a:close/>
                <a:moveTo>
                  <a:pt x="2329056" y="1392749"/>
                </a:moveTo>
                <a:lnTo>
                  <a:pt x="2416099" y="1401617"/>
                </a:lnTo>
                <a:lnTo>
                  <a:pt x="1993705" y="380859"/>
                </a:lnTo>
                <a:lnTo>
                  <a:pt x="1902749" y="405488"/>
                </a:lnTo>
                <a:lnTo>
                  <a:pt x="2107981" y="901450"/>
                </a:lnTo>
                <a:lnTo>
                  <a:pt x="2152307" y="897942"/>
                </a:lnTo>
                <a:cubicBezTo>
                  <a:pt x="2162777" y="897113"/>
                  <a:pt x="2172581" y="903152"/>
                  <a:pt x="2176550" y="912877"/>
                </a:cubicBezTo>
                <a:lnTo>
                  <a:pt x="2238024" y="1063488"/>
                </a:lnTo>
                <a:cubicBezTo>
                  <a:pt x="2244142" y="1078477"/>
                  <a:pt x="2234053" y="1095120"/>
                  <a:pt x="2217934" y="1096629"/>
                </a:cubicBezTo>
                <a:lnTo>
                  <a:pt x="2189836" y="1099260"/>
                </a:lnTo>
                <a:lnTo>
                  <a:pt x="2302598" y="1373346"/>
                </a:lnTo>
                <a:cubicBezTo>
                  <a:pt x="2306001" y="1381572"/>
                  <a:pt x="2315537" y="1390898"/>
                  <a:pt x="2329056" y="1392749"/>
                </a:cubicBezTo>
                <a:close/>
                <a:moveTo>
                  <a:pt x="2416099" y="1401617"/>
                </a:moveTo>
                <a:lnTo>
                  <a:pt x="2564715" y="1383040"/>
                </a:lnTo>
                <a:cubicBezTo>
                  <a:pt x="2580530" y="1381063"/>
                  <a:pt x="2590117" y="1364568"/>
                  <a:pt x="2584007" y="1349848"/>
                </a:cubicBezTo>
                <a:lnTo>
                  <a:pt x="2160632" y="329900"/>
                </a:lnTo>
                <a:cubicBezTo>
                  <a:pt x="2127760" y="342709"/>
                  <a:pt x="2093953" y="353813"/>
                  <a:pt x="2059260" y="363108"/>
                </a:cubicBezTo>
                <a:lnTo>
                  <a:pt x="2059225" y="363118"/>
                </a:lnTo>
                <a:lnTo>
                  <a:pt x="2058795" y="363233"/>
                </a:lnTo>
                <a:lnTo>
                  <a:pt x="1993705" y="380859"/>
                </a:lnTo>
                <a:close/>
                <a:moveTo>
                  <a:pt x="2059225" y="363118"/>
                </a:moveTo>
                <a:cubicBezTo>
                  <a:pt x="2059081" y="363156"/>
                  <a:pt x="2058938" y="363194"/>
                  <a:pt x="2058795" y="363233"/>
                </a:cubicBezTo>
              </a:path>
            </a:pathLst>
          </a:custGeom>
          <a:noFill/>
          <a:ln w="12063">
            <a:solidFill>
              <a:srgbClr val="969696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829217" y="2246936"/>
            <a:ext cx="2104903" cy="2468717"/>
          </a:xfrm>
          <a:custGeom>
            <a:avLst/>
            <a:gdLst/>
            <a:ahLst/>
            <a:cxnLst/>
            <a:rect l="0" t="0" r="0" b="0"/>
            <a:pathLst>
              <a:path w="2104903" h="2468717">
                <a:moveTo>
                  <a:pt x="165552" y="1463259"/>
                </a:moveTo>
                <a:cubicBezTo>
                  <a:pt x="331096" y="2081096"/>
                  <a:pt x="887904" y="2468717"/>
                  <a:pt x="1409204" y="2329038"/>
                </a:cubicBezTo>
                <a:cubicBezTo>
                  <a:pt x="1590552" y="2280444"/>
                  <a:pt x="1743710" y="2174448"/>
                  <a:pt x="1859381" y="2030845"/>
                </a:cubicBezTo>
                <a:lnTo>
                  <a:pt x="1721488" y="1910606"/>
                </a:lnTo>
                <a:cubicBezTo>
                  <a:pt x="1626567" y="2021829"/>
                  <a:pt x="1503577" y="2103921"/>
                  <a:pt x="1359250" y="2142591"/>
                </a:cubicBezTo>
                <a:cubicBezTo>
                  <a:pt x="923759" y="2259283"/>
                  <a:pt x="458887" y="1936495"/>
                  <a:pt x="320930" y="1421630"/>
                </a:cubicBezTo>
                <a:cubicBezTo>
                  <a:pt x="182972" y="906764"/>
                  <a:pt x="424175" y="394786"/>
                  <a:pt x="859666" y="278102"/>
                </a:cubicBezTo>
                <a:cubicBezTo>
                  <a:pt x="1138677" y="203337"/>
                  <a:pt x="1429745" y="308970"/>
                  <a:pt x="1639178" y="529937"/>
                </a:cubicBezTo>
                <a:lnTo>
                  <a:pt x="1761123" y="413800"/>
                </a:lnTo>
                <a:cubicBezTo>
                  <a:pt x="1509055" y="135359"/>
                  <a:pt x="1151731" y="0"/>
                  <a:pt x="809696" y="91655"/>
                </a:cubicBezTo>
                <a:cubicBezTo>
                  <a:pt x="288397" y="231333"/>
                  <a:pt x="0" y="845422"/>
                  <a:pt x="165552" y="1463259"/>
                </a:cubicBezTo>
                <a:moveTo>
                  <a:pt x="1512055" y="651005"/>
                </a:moveTo>
                <a:lnTo>
                  <a:pt x="1389097" y="768107"/>
                </a:lnTo>
                <a:cubicBezTo>
                  <a:pt x="1267796" y="659329"/>
                  <a:pt x="1110640" y="610525"/>
                  <a:pt x="959565" y="651005"/>
                </a:cubicBezTo>
                <a:cubicBezTo>
                  <a:pt x="699985" y="720558"/>
                  <a:pt x="556663" y="1027374"/>
                  <a:pt x="639439" y="1336288"/>
                </a:cubicBezTo>
                <a:cubicBezTo>
                  <a:pt x="722207" y="1645210"/>
                  <a:pt x="999739" y="1839258"/>
                  <a:pt x="1259319" y="1769696"/>
                </a:cubicBezTo>
                <a:cubicBezTo>
                  <a:pt x="1329202" y="1750973"/>
                  <a:pt x="1390665" y="1715054"/>
                  <a:pt x="1441552" y="1666516"/>
                </a:cubicBezTo>
                <a:lnTo>
                  <a:pt x="1580458" y="1787640"/>
                </a:lnTo>
                <a:cubicBezTo>
                  <a:pt x="1506795" y="1868510"/>
                  <a:pt x="1413627" y="1928179"/>
                  <a:pt x="1305396" y="1957181"/>
                </a:cubicBezTo>
                <a:cubicBezTo>
                  <a:pt x="957860" y="2050300"/>
                  <a:pt x="586663" y="1791886"/>
                  <a:pt x="476292" y="1380000"/>
                </a:cubicBezTo>
                <a:cubicBezTo>
                  <a:pt x="365929" y="968107"/>
                  <a:pt x="558191" y="558714"/>
                  <a:pt x="905719" y="465587"/>
                </a:cubicBezTo>
                <a:cubicBezTo>
                  <a:pt x="1121386" y="407808"/>
                  <a:pt x="1346157" y="485388"/>
                  <a:pt x="1512055" y="651005"/>
                </a:cubicBezTo>
                <a:moveTo>
                  <a:pt x="1136964" y="1400928"/>
                </a:moveTo>
                <a:cubicBezTo>
                  <a:pt x="1056046" y="1409188"/>
                  <a:pt x="975442" y="1347274"/>
                  <a:pt x="950187" y="1253029"/>
                </a:cubicBezTo>
                <a:cubicBezTo>
                  <a:pt x="922593" y="1150058"/>
                  <a:pt x="971533" y="1047473"/>
                  <a:pt x="1059488" y="1023907"/>
                </a:cubicBezTo>
                <a:cubicBezTo>
                  <a:pt x="1080673" y="1018229"/>
                  <a:pt x="1102195" y="1017650"/>
                  <a:pt x="1123042" y="1021494"/>
                </a:cubicBezTo>
                <a:lnTo>
                  <a:pt x="1262954" y="888242"/>
                </a:lnTo>
                <a:cubicBezTo>
                  <a:pt x="1187602" y="835152"/>
                  <a:pt x="1097064" y="813999"/>
                  <a:pt x="1009527" y="837452"/>
                </a:cubicBezTo>
                <a:cubicBezTo>
                  <a:pt x="835755" y="884020"/>
                  <a:pt x="739628" y="1088716"/>
                  <a:pt x="794809" y="1294659"/>
                </a:cubicBezTo>
                <a:cubicBezTo>
                  <a:pt x="849991" y="1500602"/>
                  <a:pt x="1035593" y="1629817"/>
                  <a:pt x="1209357" y="1583249"/>
                </a:cubicBezTo>
                <a:cubicBezTo>
                  <a:pt x="1241866" y="1574539"/>
                  <a:pt x="1271648" y="1560303"/>
                  <a:pt x="1298238" y="1541555"/>
                </a:cubicBezTo>
                <a:lnTo>
                  <a:pt x="1136964" y="1400928"/>
                </a:lnTo>
                <a:moveTo>
                  <a:pt x="1611576" y="1750748"/>
                </a:moveTo>
                <a:lnTo>
                  <a:pt x="1474704" y="1631393"/>
                </a:lnTo>
                <a:cubicBezTo>
                  <a:pt x="1515481" y="1583442"/>
                  <a:pt x="1547547" y="1526387"/>
                  <a:pt x="1569416" y="1463436"/>
                </a:cubicBezTo>
                <a:lnTo>
                  <a:pt x="1729587" y="1521810"/>
                </a:lnTo>
                <a:cubicBezTo>
                  <a:pt x="1703271" y="1606830"/>
                  <a:pt x="1663275" y="1684540"/>
                  <a:pt x="1611576" y="1750748"/>
                </a:cubicBezTo>
                <a:moveTo>
                  <a:pt x="1888769" y="1992449"/>
                </a:moveTo>
                <a:lnTo>
                  <a:pt x="1751721" y="1872949"/>
                </a:lnTo>
                <a:cubicBezTo>
                  <a:pt x="1815436" y="1788549"/>
                  <a:pt x="1864287" y="1689928"/>
                  <a:pt x="1895759" y="1582364"/>
                </a:cubicBezTo>
                <a:lnTo>
                  <a:pt x="2055818" y="1640690"/>
                </a:lnTo>
                <a:cubicBezTo>
                  <a:pt x="2020027" y="1770493"/>
                  <a:pt x="1963358" y="1889863"/>
                  <a:pt x="1888769" y="1992449"/>
                </a:cubicBezTo>
                <a:moveTo>
                  <a:pt x="1935417" y="1235327"/>
                </a:moveTo>
                <a:lnTo>
                  <a:pt x="2098042" y="1235327"/>
                </a:lnTo>
                <a:cubicBezTo>
                  <a:pt x="2104903" y="1359250"/>
                  <a:pt x="2094173" y="1480044"/>
                  <a:pt x="2067753" y="1593681"/>
                </a:cubicBezTo>
                <a:lnTo>
                  <a:pt x="1908217" y="1535547"/>
                </a:lnTo>
                <a:cubicBezTo>
                  <a:pt x="1931074" y="1440442"/>
                  <a:pt x="1940677" y="1339224"/>
                  <a:pt x="1935417" y="1235327"/>
                </a:cubicBezTo>
                <a:moveTo>
                  <a:pt x="1861094" y="885306"/>
                </a:moveTo>
                <a:cubicBezTo>
                  <a:pt x="1875169" y="922046"/>
                  <a:pt x="1887515" y="959999"/>
                  <a:pt x="1897978" y="999063"/>
                </a:cubicBezTo>
                <a:cubicBezTo>
                  <a:pt x="1914852" y="1062014"/>
                  <a:pt x="1926048" y="1124924"/>
                  <a:pt x="1931919" y="1187071"/>
                </a:cubicBezTo>
                <a:lnTo>
                  <a:pt x="2094495" y="1187071"/>
                </a:lnTo>
                <a:cubicBezTo>
                  <a:pt x="2087530" y="1111187"/>
                  <a:pt x="2073954" y="1034339"/>
                  <a:pt x="2053348" y="957426"/>
                </a:cubicBezTo>
                <a:cubicBezTo>
                  <a:pt x="2041316" y="912523"/>
                  <a:pt x="2027217" y="868835"/>
                  <a:pt x="2011212" y="826474"/>
                </a:cubicBezTo>
                <a:lnTo>
                  <a:pt x="1861094" y="885306"/>
                </a:lnTo>
                <a:moveTo>
                  <a:pt x="1579453" y="1084413"/>
                </a:moveTo>
                <a:cubicBezTo>
                  <a:pt x="1572190" y="1057333"/>
                  <a:pt x="1563440" y="1031130"/>
                  <a:pt x="1553330" y="1005916"/>
                </a:cubicBezTo>
                <a:lnTo>
                  <a:pt x="1703512" y="947067"/>
                </a:lnTo>
                <a:cubicBezTo>
                  <a:pt x="1715520" y="977919"/>
                  <a:pt x="1726000" y="1009857"/>
                  <a:pt x="1734823" y="1042776"/>
                </a:cubicBezTo>
                <a:cubicBezTo>
                  <a:pt x="1747764" y="1091080"/>
                  <a:pt x="1756546" y="1139345"/>
                  <a:pt x="1761404" y="1187071"/>
                </a:cubicBezTo>
                <a:lnTo>
                  <a:pt x="1598828" y="1187071"/>
                </a:lnTo>
                <a:cubicBezTo>
                  <a:pt x="1595064" y="1153098"/>
                  <a:pt x="1588654" y="1118772"/>
                  <a:pt x="1579453" y="1084413"/>
                </a:cubicBezTo>
                <a:moveTo>
                  <a:pt x="1602423" y="1235327"/>
                </a:moveTo>
                <a:lnTo>
                  <a:pt x="1764999" y="1235327"/>
                </a:lnTo>
                <a:cubicBezTo>
                  <a:pt x="1768908" y="1318369"/>
                  <a:pt x="1760970" y="1399223"/>
                  <a:pt x="1742472" y="1475146"/>
                </a:cubicBezTo>
                <a:lnTo>
                  <a:pt x="1583370" y="1417158"/>
                </a:lnTo>
                <a:cubicBezTo>
                  <a:pt x="1598136" y="1359757"/>
                  <a:pt x="1604828" y="1298431"/>
                  <a:pt x="1602423" y="1235327"/>
                </a:cubicBezTo>
                <a:moveTo>
                  <a:pt x="1335677" y="1510165"/>
                </a:moveTo>
                <a:cubicBezTo>
                  <a:pt x="1365475" y="1480712"/>
                  <a:pt x="1389636" y="1444696"/>
                  <a:pt x="1407145" y="1404298"/>
                </a:cubicBezTo>
                <a:lnTo>
                  <a:pt x="1238577" y="1342867"/>
                </a:lnTo>
                <a:cubicBezTo>
                  <a:pt x="1225596" y="1359837"/>
                  <a:pt x="1209590" y="1373936"/>
                  <a:pt x="1191084" y="1384086"/>
                </a:cubicBezTo>
                <a:lnTo>
                  <a:pt x="1335677" y="1510165"/>
                </a:lnTo>
                <a:moveTo>
                  <a:pt x="1276176" y="1235327"/>
                </a:moveTo>
                <a:cubicBezTo>
                  <a:pt x="1275123" y="1258249"/>
                  <a:pt x="1270418" y="1280206"/>
                  <a:pt x="1262512" y="1300232"/>
                </a:cubicBezTo>
                <a:lnTo>
                  <a:pt x="1423464" y="1358888"/>
                </a:lnTo>
                <a:cubicBezTo>
                  <a:pt x="1434715" y="1320082"/>
                  <a:pt x="1440337" y="1278380"/>
                  <a:pt x="1439581" y="1235327"/>
                </a:cubicBezTo>
                <a:lnTo>
                  <a:pt x="1276176" y="1235327"/>
                </a:lnTo>
                <a:moveTo>
                  <a:pt x="1268705" y="1167680"/>
                </a:moveTo>
                <a:cubicBezTo>
                  <a:pt x="1270434" y="1174154"/>
                  <a:pt x="1271866" y="1180620"/>
                  <a:pt x="1273008" y="1187071"/>
                </a:cubicBezTo>
                <a:lnTo>
                  <a:pt x="1436091" y="1187071"/>
                </a:lnTo>
                <a:cubicBezTo>
                  <a:pt x="1433525" y="1166843"/>
                  <a:pt x="1429544" y="1146455"/>
                  <a:pt x="1424075" y="1126050"/>
                </a:cubicBezTo>
                <a:cubicBezTo>
                  <a:pt x="1418381" y="1104793"/>
                  <a:pt x="1411295" y="1084349"/>
                  <a:pt x="1402979" y="1064837"/>
                </a:cubicBezTo>
                <a:lnTo>
                  <a:pt x="1252008" y="1124007"/>
                </a:lnTo>
                <a:cubicBezTo>
                  <a:pt x="1258909" y="1137576"/>
                  <a:pt x="1264555" y="1152189"/>
                  <a:pt x="1268705" y="1167680"/>
                </a:cubicBezTo>
                <a:moveTo>
                  <a:pt x="1173511" y="1040073"/>
                </a:moveTo>
                <a:cubicBezTo>
                  <a:pt x="1192411" y="1050770"/>
                  <a:pt x="1209816" y="1065255"/>
                  <a:pt x="1224743" y="1082861"/>
                </a:cubicBezTo>
                <a:lnTo>
                  <a:pt x="1381601" y="1021390"/>
                </a:lnTo>
                <a:cubicBezTo>
                  <a:pt x="1359451" y="981980"/>
                  <a:pt x="1331985" y="947413"/>
                  <a:pt x="1300836" y="918804"/>
                </a:cubicBezTo>
                <a:lnTo>
                  <a:pt x="1173511" y="1040073"/>
                </a:lnTo>
                <a:moveTo>
                  <a:pt x="1423697" y="801798"/>
                </a:moveTo>
                <a:lnTo>
                  <a:pt x="1545167" y="686111"/>
                </a:lnTo>
                <a:cubicBezTo>
                  <a:pt x="1600541" y="748467"/>
                  <a:pt x="1648074" y="821302"/>
                  <a:pt x="1684813" y="902558"/>
                </a:cubicBezTo>
                <a:lnTo>
                  <a:pt x="1533778" y="961753"/>
                </a:lnTo>
                <a:cubicBezTo>
                  <a:pt x="1504366" y="901279"/>
                  <a:pt x="1466911" y="847425"/>
                  <a:pt x="1423697" y="801798"/>
                </a:cubicBezTo>
                <a:moveTo>
                  <a:pt x="1671542" y="565759"/>
                </a:moveTo>
                <a:lnTo>
                  <a:pt x="1792827" y="450249"/>
                </a:lnTo>
                <a:cubicBezTo>
                  <a:pt x="1873231" y="546433"/>
                  <a:pt x="1941538" y="657913"/>
                  <a:pt x="1993366" y="781643"/>
                </a:cubicBezTo>
                <a:lnTo>
                  <a:pt x="1842877" y="840621"/>
                </a:lnTo>
                <a:cubicBezTo>
                  <a:pt x="1798321" y="737698"/>
                  <a:pt x="1739962" y="645214"/>
                  <a:pt x="1671542" y="565759"/>
                </a:cubicBezTo>
              </a:path>
            </a:pathLst>
          </a:custGeom>
          <a:solidFill>
            <a:srgbClr val="F5F5F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1829219" y="2246939"/>
            <a:ext cx="2104903" cy="2468718"/>
          </a:xfrm>
          <a:custGeom>
            <a:avLst/>
            <a:gdLst/>
            <a:ahLst/>
            <a:cxnLst/>
            <a:rect l="0" t="0" r="0" b="0"/>
            <a:pathLst>
              <a:path w="2104903" h="2468718">
                <a:moveTo>
                  <a:pt x="165548" y="1463259"/>
                </a:moveTo>
                <a:cubicBezTo>
                  <a:pt x="331097" y="2081097"/>
                  <a:pt x="887899" y="2468718"/>
                  <a:pt x="1409201" y="2329037"/>
                </a:cubicBezTo>
                <a:cubicBezTo>
                  <a:pt x="1590546" y="2280445"/>
                  <a:pt x="1743707" y="2174443"/>
                  <a:pt x="1859378" y="2030843"/>
                </a:cubicBezTo>
                <a:lnTo>
                  <a:pt x="1721483" y="1910605"/>
                </a:lnTo>
                <a:cubicBezTo>
                  <a:pt x="1626565" y="2021826"/>
                  <a:pt x="1503577" y="2103916"/>
                  <a:pt x="1359250" y="2142588"/>
                </a:cubicBezTo>
                <a:cubicBezTo>
                  <a:pt x="923760" y="2259277"/>
                  <a:pt x="458889" y="1936492"/>
                  <a:pt x="320931" y="1421627"/>
                </a:cubicBezTo>
                <a:cubicBezTo>
                  <a:pt x="182974" y="906762"/>
                  <a:pt x="424171" y="394786"/>
                  <a:pt x="859661" y="278097"/>
                </a:cubicBezTo>
                <a:cubicBezTo>
                  <a:pt x="1138673" y="203337"/>
                  <a:pt x="1429744" y="308969"/>
                  <a:pt x="1639176" y="529935"/>
                </a:cubicBezTo>
                <a:lnTo>
                  <a:pt x="1761118" y="413800"/>
                </a:lnTo>
                <a:cubicBezTo>
                  <a:pt x="1509055" y="135355"/>
                  <a:pt x="1151732" y="0"/>
                  <a:pt x="809694" y="91648"/>
                </a:cubicBezTo>
                <a:cubicBezTo>
                  <a:pt x="288393" y="231330"/>
                  <a:pt x="0" y="845422"/>
                  <a:pt x="165548" y="1463259"/>
                </a:cubicBezTo>
                <a:close/>
                <a:moveTo>
                  <a:pt x="1512055" y="651002"/>
                </a:moveTo>
                <a:lnTo>
                  <a:pt x="1389098" y="768105"/>
                </a:lnTo>
                <a:cubicBezTo>
                  <a:pt x="1267794" y="659331"/>
                  <a:pt x="1110638" y="610524"/>
                  <a:pt x="959564" y="651004"/>
                </a:cubicBezTo>
                <a:cubicBezTo>
                  <a:pt x="699987" y="720558"/>
                  <a:pt x="556659" y="1027370"/>
                  <a:pt x="639434" y="1336289"/>
                </a:cubicBezTo>
                <a:cubicBezTo>
                  <a:pt x="722208" y="1645208"/>
                  <a:pt x="999740" y="1839252"/>
                  <a:pt x="1259317" y="1769698"/>
                </a:cubicBezTo>
                <a:cubicBezTo>
                  <a:pt x="1329203" y="1750972"/>
                  <a:pt x="1390664" y="1715048"/>
                  <a:pt x="1441553" y="1666516"/>
                </a:cubicBezTo>
                <a:lnTo>
                  <a:pt x="1580456" y="1787634"/>
                </a:lnTo>
                <a:cubicBezTo>
                  <a:pt x="1506794" y="1868506"/>
                  <a:pt x="1413622" y="1928180"/>
                  <a:pt x="1305392" y="1957180"/>
                </a:cubicBezTo>
                <a:cubicBezTo>
                  <a:pt x="957858" y="2050301"/>
                  <a:pt x="586657" y="1791886"/>
                  <a:pt x="476291" y="1379995"/>
                </a:cubicBezTo>
                <a:cubicBezTo>
                  <a:pt x="365925" y="968103"/>
                  <a:pt x="558187" y="558709"/>
                  <a:pt x="905720" y="465588"/>
                </a:cubicBezTo>
                <a:cubicBezTo>
                  <a:pt x="1121380" y="407802"/>
                  <a:pt x="1346152" y="485383"/>
                  <a:pt x="1512055" y="651002"/>
                </a:cubicBezTo>
                <a:close/>
                <a:moveTo>
                  <a:pt x="1136965" y="1400927"/>
                </a:moveTo>
                <a:cubicBezTo>
                  <a:pt x="1056047" y="1409183"/>
                  <a:pt x="975438" y="1347273"/>
                  <a:pt x="950184" y="1253025"/>
                </a:cubicBezTo>
                <a:cubicBezTo>
                  <a:pt x="922592" y="1150052"/>
                  <a:pt x="971527" y="1047470"/>
                  <a:pt x="1059484" y="1023902"/>
                </a:cubicBezTo>
                <a:cubicBezTo>
                  <a:pt x="1080673" y="1018225"/>
                  <a:pt x="1102194" y="1017651"/>
                  <a:pt x="1123043" y="1021490"/>
                </a:cubicBezTo>
                <a:lnTo>
                  <a:pt x="1262955" y="888241"/>
                </a:lnTo>
                <a:cubicBezTo>
                  <a:pt x="1187598" y="835147"/>
                  <a:pt x="1097059" y="813998"/>
                  <a:pt x="1009524" y="837453"/>
                </a:cubicBezTo>
                <a:cubicBezTo>
                  <a:pt x="835757" y="884014"/>
                  <a:pt x="739625" y="1088711"/>
                  <a:pt x="794808" y="1294657"/>
                </a:cubicBezTo>
                <a:cubicBezTo>
                  <a:pt x="849991" y="1500602"/>
                  <a:pt x="1035593" y="1629810"/>
                  <a:pt x="1209359" y="1583249"/>
                </a:cubicBezTo>
                <a:cubicBezTo>
                  <a:pt x="1241862" y="1574540"/>
                  <a:pt x="1271649" y="1560298"/>
                  <a:pt x="1298237" y="1541551"/>
                </a:cubicBezTo>
                <a:close/>
                <a:moveTo>
                  <a:pt x="1611572" y="1750741"/>
                </a:moveTo>
                <a:lnTo>
                  <a:pt x="1474700" y="1631394"/>
                </a:lnTo>
                <a:cubicBezTo>
                  <a:pt x="1515476" y="1583440"/>
                  <a:pt x="1547546" y="1526384"/>
                  <a:pt x="1569411" y="1463432"/>
                </a:cubicBezTo>
                <a:lnTo>
                  <a:pt x="1729586" y="1521805"/>
                </a:lnTo>
                <a:cubicBezTo>
                  <a:pt x="1703270" y="1606824"/>
                  <a:pt x="1663275" y="1684534"/>
                  <a:pt x="1611572" y="1750741"/>
                </a:cubicBezTo>
                <a:close/>
                <a:moveTo>
                  <a:pt x="1888767" y="1992445"/>
                </a:moveTo>
                <a:lnTo>
                  <a:pt x="1751718" y="1872943"/>
                </a:lnTo>
                <a:cubicBezTo>
                  <a:pt x="1815437" y="1788549"/>
                  <a:pt x="1864282" y="1689922"/>
                  <a:pt x="1895754" y="1582361"/>
                </a:cubicBezTo>
                <a:lnTo>
                  <a:pt x="2055812" y="1640691"/>
                </a:lnTo>
                <a:cubicBezTo>
                  <a:pt x="2020029" y="1770494"/>
                  <a:pt x="1963356" y="1889858"/>
                  <a:pt x="1888767" y="1992445"/>
                </a:cubicBezTo>
                <a:close/>
                <a:moveTo>
                  <a:pt x="1935417" y="1235326"/>
                </a:moveTo>
                <a:lnTo>
                  <a:pt x="2098043" y="1235326"/>
                </a:lnTo>
                <a:cubicBezTo>
                  <a:pt x="2104903" y="1359247"/>
                  <a:pt x="2094175" y="1480040"/>
                  <a:pt x="2067750" y="1593681"/>
                </a:cubicBezTo>
                <a:lnTo>
                  <a:pt x="1908217" y="1535542"/>
                </a:lnTo>
                <a:cubicBezTo>
                  <a:pt x="1931071" y="1440437"/>
                  <a:pt x="1940676" y="1339224"/>
                  <a:pt x="1935417" y="1235326"/>
                </a:cubicBezTo>
                <a:close/>
                <a:moveTo>
                  <a:pt x="1861093" y="885304"/>
                </a:moveTo>
                <a:cubicBezTo>
                  <a:pt x="1875166" y="922045"/>
                  <a:pt x="1887514" y="959999"/>
                  <a:pt x="1897980" y="999058"/>
                </a:cubicBezTo>
                <a:cubicBezTo>
                  <a:pt x="1914848" y="1062011"/>
                  <a:pt x="1926048" y="1124921"/>
                  <a:pt x="1931917" y="1187070"/>
                </a:cubicBezTo>
                <a:lnTo>
                  <a:pt x="2094493" y="1187070"/>
                </a:lnTo>
                <a:cubicBezTo>
                  <a:pt x="2087526" y="1111186"/>
                  <a:pt x="2073953" y="1034335"/>
                  <a:pt x="2053345" y="957426"/>
                </a:cubicBezTo>
                <a:cubicBezTo>
                  <a:pt x="2041313" y="912521"/>
                  <a:pt x="2027213" y="868832"/>
                  <a:pt x="2011212" y="826474"/>
                </a:cubicBezTo>
                <a:close/>
                <a:moveTo>
                  <a:pt x="1579448" y="1084413"/>
                </a:moveTo>
                <a:cubicBezTo>
                  <a:pt x="1572191" y="1057331"/>
                  <a:pt x="1563437" y="1031131"/>
                  <a:pt x="1553330" y="1005915"/>
                </a:cubicBezTo>
                <a:lnTo>
                  <a:pt x="1703508" y="947061"/>
                </a:lnTo>
                <a:cubicBezTo>
                  <a:pt x="1715515" y="977917"/>
                  <a:pt x="1726002" y="1009855"/>
                  <a:pt x="1734822" y="1042772"/>
                </a:cubicBezTo>
                <a:cubicBezTo>
                  <a:pt x="1747765" y="1091075"/>
                  <a:pt x="1756546" y="1139343"/>
                  <a:pt x="1761402" y="1187070"/>
                </a:cubicBezTo>
                <a:lnTo>
                  <a:pt x="1598825" y="1187070"/>
                </a:lnTo>
                <a:cubicBezTo>
                  <a:pt x="1595061" y="1153092"/>
                  <a:pt x="1588652" y="1118766"/>
                  <a:pt x="1579448" y="1084413"/>
                </a:cubicBezTo>
                <a:close/>
                <a:moveTo>
                  <a:pt x="1602419" y="1235326"/>
                </a:moveTo>
                <a:lnTo>
                  <a:pt x="1764994" y="1235326"/>
                </a:lnTo>
                <a:cubicBezTo>
                  <a:pt x="1768904" y="1318370"/>
                  <a:pt x="1760969" y="1399220"/>
                  <a:pt x="1742473" y="1475140"/>
                </a:cubicBezTo>
                <a:lnTo>
                  <a:pt x="1583364" y="1417156"/>
                </a:lnTo>
                <a:cubicBezTo>
                  <a:pt x="1598138" y="1359756"/>
                  <a:pt x="1604824" y="1298431"/>
                  <a:pt x="1602419" y="1235326"/>
                </a:cubicBezTo>
                <a:close/>
                <a:moveTo>
                  <a:pt x="1335671" y="1510166"/>
                </a:moveTo>
                <a:cubicBezTo>
                  <a:pt x="1365475" y="1480707"/>
                  <a:pt x="1389637" y="1444698"/>
                  <a:pt x="1407140" y="1404296"/>
                </a:cubicBezTo>
                <a:lnTo>
                  <a:pt x="1238578" y="1342866"/>
                </a:lnTo>
                <a:cubicBezTo>
                  <a:pt x="1225593" y="1359836"/>
                  <a:pt x="1209589" y="1373935"/>
                  <a:pt x="1191079" y="1384087"/>
                </a:cubicBezTo>
                <a:close/>
                <a:moveTo>
                  <a:pt x="1276173" y="1235326"/>
                </a:moveTo>
                <a:cubicBezTo>
                  <a:pt x="1275124" y="1258244"/>
                  <a:pt x="1270414" y="1280203"/>
                  <a:pt x="1262510" y="1300227"/>
                </a:cubicBezTo>
                <a:lnTo>
                  <a:pt x="1423460" y="1358882"/>
                </a:lnTo>
                <a:cubicBezTo>
                  <a:pt x="1434717" y="1320081"/>
                  <a:pt x="1440333" y="1278379"/>
                  <a:pt x="1439580" y="1235326"/>
                </a:cubicBezTo>
                <a:close/>
                <a:moveTo>
                  <a:pt x="1268701" y="1167678"/>
                </a:moveTo>
                <a:cubicBezTo>
                  <a:pt x="1270435" y="1174150"/>
                  <a:pt x="1271867" y="1180620"/>
                  <a:pt x="1273006" y="1187070"/>
                </a:cubicBezTo>
                <a:lnTo>
                  <a:pt x="1436092" y="1187070"/>
                </a:lnTo>
                <a:cubicBezTo>
                  <a:pt x="1433523" y="1166842"/>
                  <a:pt x="1429541" y="1146450"/>
                  <a:pt x="1424074" y="1126045"/>
                </a:cubicBezTo>
                <a:cubicBezTo>
                  <a:pt x="1418379" y="1104789"/>
                  <a:pt x="1411294" y="1084350"/>
                  <a:pt x="1402976" y="1064838"/>
                </a:cubicBezTo>
                <a:lnTo>
                  <a:pt x="1252010" y="1124001"/>
                </a:lnTo>
                <a:cubicBezTo>
                  <a:pt x="1258905" y="1137575"/>
                  <a:pt x="1264551" y="1152190"/>
                  <a:pt x="1268701" y="1167678"/>
                </a:cubicBezTo>
                <a:close/>
                <a:moveTo>
                  <a:pt x="1173507" y="1040069"/>
                </a:moveTo>
                <a:cubicBezTo>
                  <a:pt x="1192410" y="1050768"/>
                  <a:pt x="1209817" y="1065256"/>
                  <a:pt x="1224741" y="1082857"/>
                </a:cubicBezTo>
                <a:lnTo>
                  <a:pt x="1381598" y="1021386"/>
                </a:lnTo>
                <a:cubicBezTo>
                  <a:pt x="1359450" y="981981"/>
                  <a:pt x="1331984" y="947408"/>
                  <a:pt x="1300834" y="918806"/>
                </a:cubicBezTo>
                <a:close/>
                <a:moveTo>
                  <a:pt x="1423697" y="801794"/>
                </a:moveTo>
                <a:lnTo>
                  <a:pt x="1545164" y="686111"/>
                </a:lnTo>
                <a:cubicBezTo>
                  <a:pt x="1600542" y="748468"/>
                  <a:pt x="1648075" y="821302"/>
                  <a:pt x="1684810" y="902559"/>
                </a:cubicBezTo>
                <a:lnTo>
                  <a:pt x="1533775" y="961749"/>
                </a:lnTo>
                <a:cubicBezTo>
                  <a:pt x="1504364" y="901277"/>
                  <a:pt x="1466907" y="847425"/>
                  <a:pt x="1423697" y="801794"/>
                </a:cubicBezTo>
                <a:close/>
                <a:moveTo>
                  <a:pt x="1671537" y="565755"/>
                </a:moveTo>
                <a:lnTo>
                  <a:pt x="1792823" y="450245"/>
                </a:lnTo>
                <a:cubicBezTo>
                  <a:pt x="1873230" y="546432"/>
                  <a:pt x="1941535" y="657912"/>
                  <a:pt x="1993361" y="781639"/>
                </a:cubicBezTo>
                <a:lnTo>
                  <a:pt x="1842872" y="840615"/>
                </a:lnTo>
                <a:cubicBezTo>
                  <a:pt x="1798315" y="737694"/>
                  <a:pt x="1739963" y="645213"/>
                  <a:pt x="1671537" y="565755"/>
                </a:cubicBezTo>
                <a:close/>
              </a:path>
            </a:pathLst>
          </a:custGeom>
          <a:noFill/>
          <a:ln w="12063">
            <a:solidFill>
              <a:srgbClr val="A3A3A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1378718" y="2042706"/>
            <a:ext cx="2720937" cy="2954362"/>
            <a:chOff x="338744" y="1593181"/>
            <a:chExt cx="2720937" cy="2954362"/>
          </a:xfrm>
        </p:grpSpPr>
        <p:sp>
          <p:nvSpPr>
            <p:cNvPr id="6" name="Rounded Rectangle 5"/>
            <p:cNvSpPr/>
            <p:nvPr/>
          </p:nvSpPr>
          <p:spPr>
            <a:xfrm>
              <a:off x="338744" y="1702618"/>
              <a:ext cx="1909632" cy="2844925"/>
            </a:xfrm>
            <a:custGeom>
              <a:avLst/>
              <a:gdLst/>
              <a:ahLst/>
              <a:cxnLst/>
              <a:rect l="0" t="0" r="0" b="0"/>
              <a:pathLst>
                <a:path w="1909632" h="2844925">
                  <a:moveTo>
                    <a:pt x="1646015" y="2681681"/>
                  </a:moveTo>
                  <a:cubicBezTo>
                    <a:pt x="1036760" y="2844925"/>
                    <a:pt x="386285" y="2392938"/>
                    <a:pt x="193146" y="1672122"/>
                  </a:cubicBezTo>
                  <a:cubicBezTo>
                    <a:pt x="0" y="951313"/>
                    <a:pt x="337329" y="234639"/>
                    <a:pt x="946592" y="71395"/>
                  </a:cubicBezTo>
                  <a:lnTo>
                    <a:pt x="1210242" y="0"/>
                  </a:lnTo>
                  <a:cubicBezTo>
                    <a:pt x="1156935" y="14283"/>
                    <a:pt x="1105710" y="32838"/>
                    <a:pt x="1056762" y="55285"/>
                  </a:cubicBezTo>
                  <a:cubicBezTo>
                    <a:pt x="548274" y="288493"/>
                    <a:pt x="284504" y="942177"/>
                    <a:pt x="460681" y="1599688"/>
                  </a:cubicBezTo>
                  <a:cubicBezTo>
                    <a:pt x="636857" y="2257192"/>
                    <a:pt x="1192114" y="2691405"/>
                    <a:pt x="1749067" y="2639143"/>
                  </a:cubicBezTo>
                  <a:cubicBezTo>
                    <a:pt x="1802688" y="2634116"/>
                    <a:pt x="1856325" y="2624577"/>
                    <a:pt x="1909632" y="2610294"/>
                  </a:cubicBezTo>
                  <a:lnTo>
                    <a:pt x="1646015" y="2681681"/>
                  </a:lnTo>
                </a:path>
              </a:pathLst>
            </a:custGeom>
            <a:solidFill>
              <a:srgbClr val="FFEC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07605" y="1593181"/>
              <a:ext cx="2452076" cy="2881487"/>
            </a:xfrm>
            <a:custGeom>
              <a:avLst/>
              <a:gdLst/>
              <a:ahLst/>
              <a:cxnLst/>
              <a:rect l="0" t="0" r="0" b="0"/>
              <a:pathLst>
                <a:path w="2452076" h="2881487">
                  <a:moveTo>
                    <a:pt x="1763415" y="1990961"/>
                  </a:moveTo>
                  <a:lnTo>
                    <a:pt x="1904445" y="2113926"/>
                  </a:lnTo>
                  <a:cubicBezTo>
                    <a:pt x="1809524" y="2225150"/>
                    <a:pt x="1686542" y="2307234"/>
                    <a:pt x="1542215" y="2345912"/>
                  </a:cubicBezTo>
                  <a:cubicBezTo>
                    <a:pt x="1106724" y="2462596"/>
                    <a:pt x="641852" y="2139816"/>
                    <a:pt x="503895" y="1624951"/>
                  </a:cubicBezTo>
                  <a:cubicBezTo>
                    <a:pt x="365937" y="1110085"/>
                    <a:pt x="607131" y="598107"/>
                    <a:pt x="1042623" y="481415"/>
                  </a:cubicBezTo>
                  <a:cubicBezTo>
                    <a:pt x="1321642" y="406658"/>
                    <a:pt x="1612710" y="512291"/>
                    <a:pt x="1822143" y="733266"/>
                  </a:cubicBezTo>
                  <a:lnTo>
                    <a:pt x="1695027" y="854334"/>
                  </a:lnTo>
                  <a:cubicBezTo>
                    <a:pt x="1529121" y="688701"/>
                    <a:pt x="1304342" y="611121"/>
                    <a:pt x="1088684" y="668908"/>
                  </a:cubicBezTo>
                  <a:cubicBezTo>
                    <a:pt x="741148" y="762027"/>
                    <a:pt x="548886" y="1171420"/>
                    <a:pt x="659257" y="1583313"/>
                  </a:cubicBezTo>
                  <a:cubicBezTo>
                    <a:pt x="769619" y="1995207"/>
                    <a:pt x="1140817" y="2253621"/>
                    <a:pt x="1488353" y="2160502"/>
                  </a:cubicBezTo>
                  <a:cubicBezTo>
                    <a:pt x="1596584" y="2131500"/>
                    <a:pt x="1689751" y="2071831"/>
                    <a:pt x="1763415" y="1990961"/>
                  </a:cubicBezTo>
                  <a:moveTo>
                    <a:pt x="1794532" y="1954069"/>
                  </a:moveTo>
                  <a:cubicBezTo>
                    <a:pt x="1784592" y="1966800"/>
                    <a:pt x="1763415" y="1990961"/>
                    <a:pt x="1763415" y="1990961"/>
                  </a:cubicBezTo>
                  <a:moveTo>
                    <a:pt x="1794532" y="1954069"/>
                  </a:moveTo>
                  <a:cubicBezTo>
                    <a:pt x="1846231" y="1887861"/>
                    <a:pt x="1886228" y="1810151"/>
                    <a:pt x="1912544" y="1725131"/>
                  </a:cubicBezTo>
                  <a:lnTo>
                    <a:pt x="2078715" y="1785693"/>
                  </a:lnTo>
                  <a:cubicBezTo>
                    <a:pt x="2047244" y="1893249"/>
                    <a:pt x="1998400" y="1991878"/>
                    <a:pt x="1934677" y="2076270"/>
                  </a:cubicBezTo>
                  <a:lnTo>
                    <a:pt x="1794532" y="1954069"/>
                  </a:lnTo>
                  <a:moveTo>
                    <a:pt x="2065710" y="501297"/>
                  </a:moveTo>
                  <a:cubicBezTo>
                    <a:pt x="1771265" y="165246"/>
                    <a:pt x="1347725" y="0"/>
                    <a:pt x="942699" y="108529"/>
                  </a:cubicBezTo>
                  <a:cubicBezTo>
                    <a:pt x="335592" y="271201"/>
                    <a:pt x="0" y="987409"/>
                    <a:pt x="193146" y="1708217"/>
                  </a:cubicBezTo>
                  <a:cubicBezTo>
                    <a:pt x="386285" y="2429026"/>
                    <a:pt x="1035014" y="2881487"/>
                    <a:pt x="1642130" y="2718814"/>
                  </a:cubicBezTo>
                  <a:cubicBezTo>
                    <a:pt x="1860467" y="2660311"/>
                    <a:pt x="2043689" y="2530212"/>
                    <a:pt x="2179829" y="2354051"/>
                  </a:cubicBezTo>
                  <a:lnTo>
                    <a:pt x="2042338" y="2234166"/>
                  </a:lnTo>
                  <a:cubicBezTo>
                    <a:pt x="1926667" y="2377761"/>
                    <a:pt x="1773509" y="2483765"/>
                    <a:pt x="1592160" y="2532359"/>
                  </a:cubicBezTo>
                  <a:cubicBezTo>
                    <a:pt x="1070861" y="2672038"/>
                    <a:pt x="514061" y="2284417"/>
                    <a:pt x="348508" y="1666580"/>
                  </a:cubicBezTo>
                  <a:cubicBezTo>
                    <a:pt x="182964" y="1048743"/>
                    <a:pt x="471354" y="434654"/>
                    <a:pt x="992653" y="294968"/>
                  </a:cubicBezTo>
                  <a:cubicBezTo>
                    <a:pt x="1334696" y="203320"/>
                    <a:pt x="1692027" y="338680"/>
                    <a:pt x="1944088" y="617129"/>
                  </a:cubicBezTo>
                  <a:lnTo>
                    <a:pt x="2065710" y="501297"/>
                  </a:lnTo>
                  <a:moveTo>
                    <a:pt x="2208614" y="2315132"/>
                  </a:moveTo>
                  <a:cubicBezTo>
                    <a:pt x="2294060" y="2194378"/>
                    <a:pt x="2358555" y="2054306"/>
                    <a:pt x="2398648" y="1902281"/>
                  </a:cubicBezTo>
                  <a:lnTo>
                    <a:pt x="2238774" y="1844019"/>
                  </a:lnTo>
                  <a:cubicBezTo>
                    <a:pt x="2202992" y="1973822"/>
                    <a:pt x="2146315" y="2093184"/>
                    <a:pt x="2071726" y="2195770"/>
                  </a:cubicBezTo>
                  <a:lnTo>
                    <a:pt x="2208614" y="2315132"/>
                  </a:lnTo>
                  <a:moveTo>
                    <a:pt x="2410214" y="1855135"/>
                  </a:moveTo>
                  <a:cubicBezTo>
                    <a:pt x="2440221" y="1722968"/>
                    <a:pt x="2452076" y="1582598"/>
                    <a:pt x="2443623" y="1438656"/>
                  </a:cubicBezTo>
                  <a:lnTo>
                    <a:pt x="2281007" y="1438656"/>
                  </a:lnTo>
                  <a:cubicBezTo>
                    <a:pt x="2287867" y="1562579"/>
                    <a:pt x="2277138" y="1683373"/>
                    <a:pt x="2250710" y="1797010"/>
                  </a:cubicBezTo>
                  <a:lnTo>
                    <a:pt x="2410214" y="1855135"/>
                  </a:lnTo>
                  <a:moveTo>
                    <a:pt x="2440036" y="1390400"/>
                  </a:moveTo>
                  <a:cubicBezTo>
                    <a:pt x="2431977" y="1300779"/>
                    <a:pt x="2416037" y="1209985"/>
                    <a:pt x="2391691" y="1119117"/>
                  </a:cubicBezTo>
                  <a:cubicBezTo>
                    <a:pt x="2378091" y="1068368"/>
                    <a:pt x="2362231" y="1018945"/>
                    <a:pt x="2344287" y="970978"/>
                  </a:cubicBezTo>
                  <a:lnTo>
                    <a:pt x="2194177" y="1029803"/>
                  </a:lnTo>
                  <a:cubicBezTo>
                    <a:pt x="2210182" y="1072156"/>
                    <a:pt x="2224273" y="1115844"/>
                    <a:pt x="2236305" y="1160747"/>
                  </a:cubicBezTo>
                  <a:cubicBezTo>
                    <a:pt x="2256919" y="1237660"/>
                    <a:pt x="2270487" y="1314516"/>
                    <a:pt x="2277460" y="1390400"/>
                  </a:cubicBezTo>
                  <a:lnTo>
                    <a:pt x="2440036" y="1390400"/>
                  </a:lnTo>
                  <a:moveTo>
                    <a:pt x="2326698" y="926043"/>
                  </a:moveTo>
                  <a:cubicBezTo>
                    <a:pt x="2267600" y="781531"/>
                    <a:pt x="2189335" y="651077"/>
                    <a:pt x="2096948" y="538189"/>
                  </a:cubicBezTo>
                  <a:lnTo>
                    <a:pt x="1975792" y="653570"/>
                  </a:lnTo>
                  <a:cubicBezTo>
                    <a:pt x="2056196" y="749762"/>
                    <a:pt x="2124503" y="861242"/>
                    <a:pt x="2176330" y="984972"/>
                  </a:cubicBezTo>
                  <a:lnTo>
                    <a:pt x="2326698" y="926043"/>
                  </a:lnTo>
                  <a:moveTo>
                    <a:pt x="1854507" y="769080"/>
                  </a:moveTo>
                  <a:cubicBezTo>
                    <a:pt x="1922935" y="848543"/>
                    <a:pt x="1981285" y="941027"/>
                    <a:pt x="2025842" y="1043942"/>
                  </a:cubicBezTo>
                  <a:lnTo>
                    <a:pt x="1867778" y="1105887"/>
                  </a:lnTo>
                  <a:cubicBezTo>
                    <a:pt x="1831047" y="1024631"/>
                    <a:pt x="1783514" y="951796"/>
                    <a:pt x="1728131" y="889440"/>
                  </a:cubicBezTo>
                  <a:lnTo>
                    <a:pt x="1854507" y="769080"/>
                  </a:lnTo>
                  <a:moveTo>
                    <a:pt x="2091174" y="1738868"/>
                  </a:moveTo>
                  <a:lnTo>
                    <a:pt x="1925436" y="1678467"/>
                  </a:lnTo>
                  <a:cubicBezTo>
                    <a:pt x="1943927" y="1602552"/>
                    <a:pt x="1951865" y="1521698"/>
                    <a:pt x="1947956" y="1438656"/>
                  </a:cubicBezTo>
                  <a:lnTo>
                    <a:pt x="2118382" y="1438656"/>
                  </a:lnTo>
                  <a:cubicBezTo>
                    <a:pt x="2123634" y="1542553"/>
                    <a:pt x="2114031" y="1643763"/>
                    <a:pt x="2091174" y="1738868"/>
                  </a:cubicBezTo>
                  <a:moveTo>
                    <a:pt x="2114884" y="1390400"/>
                  </a:moveTo>
                  <a:lnTo>
                    <a:pt x="1944369" y="1390400"/>
                  </a:lnTo>
                  <a:cubicBezTo>
                    <a:pt x="1939511" y="1342674"/>
                    <a:pt x="1930728" y="1294401"/>
                    <a:pt x="1917788" y="1246097"/>
                  </a:cubicBezTo>
                  <a:cubicBezTo>
                    <a:pt x="1908965" y="1213178"/>
                    <a:pt x="1898477" y="1181248"/>
                    <a:pt x="1886477" y="1150388"/>
                  </a:cubicBezTo>
                  <a:lnTo>
                    <a:pt x="2044059" y="1088635"/>
                  </a:lnTo>
                  <a:cubicBezTo>
                    <a:pt x="2058134" y="1125375"/>
                    <a:pt x="2070480" y="1163320"/>
                    <a:pt x="2080943" y="1202376"/>
                  </a:cubicBezTo>
                  <a:cubicBezTo>
                    <a:pt x="2097809" y="1265335"/>
                    <a:pt x="2109012" y="1328245"/>
                    <a:pt x="2114884" y="1390400"/>
                  </a:cubicBezTo>
                  <a:moveTo>
                    <a:pt x="1606670" y="1005119"/>
                  </a:moveTo>
                  <a:cubicBezTo>
                    <a:pt x="1649875" y="1050754"/>
                    <a:pt x="1687330" y="1104608"/>
                    <a:pt x="1716743" y="1165082"/>
                  </a:cubicBezTo>
                  <a:lnTo>
                    <a:pt x="1564566" y="1224719"/>
                  </a:lnTo>
                  <a:cubicBezTo>
                    <a:pt x="1542416" y="1185309"/>
                    <a:pt x="1514950" y="1150734"/>
                    <a:pt x="1483800" y="1122133"/>
                  </a:cubicBezTo>
                  <a:lnTo>
                    <a:pt x="1606670" y="1005119"/>
                  </a:lnTo>
                  <a:moveTo>
                    <a:pt x="1572070" y="971428"/>
                  </a:moveTo>
                  <a:lnTo>
                    <a:pt x="1445927" y="1091571"/>
                  </a:lnTo>
                  <a:cubicBezTo>
                    <a:pt x="1370566" y="1038473"/>
                    <a:pt x="1280029" y="1017320"/>
                    <a:pt x="1192484" y="1040773"/>
                  </a:cubicBezTo>
                  <a:cubicBezTo>
                    <a:pt x="1018720" y="1087332"/>
                    <a:pt x="922585" y="1292029"/>
                    <a:pt x="977774" y="1497980"/>
                  </a:cubicBezTo>
                  <a:cubicBezTo>
                    <a:pt x="1032955" y="1703923"/>
                    <a:pt x="1218558" y="1833130"/>
                    <a:pt x="1392322" y="1786570"/>
                  </a:cubicBezTo>
                  <a:cubicBezTo>
                    <a:pt x="1424823" y="1777860"/>
                    <a:pt x="1454605" y="1763624"/>
                    <a:pt x="1481194" y="1744876"/>
                  </a:cubicBezTo>
                  <a:lnTo>
                    <a:pt x="1624508" y="1869837"/>
                  </a:lnTo>
                  <a:cubicBezTo>
                    <a:pt x="1573622" y="1918375"/>
                    <a:pt x="1512167" y="1954294"/>
                    <a:pt x="1442284" y="1973017"/>
                  </a:cubicBezTo>
                  <a:cubicBezTo>
                    <a:pt x="1182704" y="2042571"/>
                    <a:pt x="905172" y="1848531"/>
                    <a:pt x="822396" y="1539609"/>
                  </a:cubicBezTo>
                  <a:cubicBezTo>
                    <a:pt x="739620" y="1230687"/>
                    <a:pt x="882950" y="923879"/>
                    <a:pt x="1142530" y="854326"/>
                  </a:cubicBezTo>
                  <a:cubicBezTo>
                    <a:pt x="1293605" y="813846"/>
                    <a:pt x="1450761" y="862650"/>
                    <a:pt x="1572070" y="971428"/>
                  </a:cubicBezTo>
                  <a:moveTo>
                    <a:pt x="1657661" y="1834722"/>
                  </a:moveTo>
                  <a:lnTo>
                    <a:pt x="1518634" y="1713494"/>
                  </a:lnTo>
                  <a:cubicBezTo>
                    <a:pt x="1548432" y="1684033"/>
                    <a:pt x="1572592" y="1648025"/>
                    <a:pt x="1590102" y="1607627"/>
                  </a:cubicBezTo>
                  <a:lnTo>
                    <a:pt x="1752372" y="1666757"/>
                  </a:lnTo>
                  <a:cubicBezTo>
                    <a:pt x="1730504" y="1729708"/>
                    <a:pt x="1698437" y="1786763"/>
                    <a:pt x="1657661" y="1834722"/>
                  </a:cubicBezTo>
                  <a:moveTo>
                    <a:pt x="1766326" y="1620487"/>
                  </a:moveTo>
                  <a:lnTo>
                    <a:pt x="1606420" y="1562209"/>
                  </a:lnTo>
                  <a:cubicBezTo>
                    <a:pt x="1617680" y="1523411"/>
                    <a:pt x="1623294" y="1481709"/>
                    <a:pt x="1622546" y="1438656"/>
                  </a:cubicBezTo>
                  <a:lnTo>
                    <a:pt x="1785380" y="1438656"/>
                  </a:lnTo>
                  <a:cubicBezTo>
                    <a:pt x="1787785" y="1501760"/>
                    <a:pt x="1781101" y="1563086"/>
                    <a:pt x="1766326" y="1620487"/>
                  </a:cubicBezTo>
                  <a:moveTo>
                    <a:pt x="1781793" y="1390400"/>
                  </a:moveTo>
                  <a:lnTo>
                    <a:pt x="1619055" y="1390400"/>
                  </a:lnTo>
                  <a:cubicBezTo>
                    <a:pt x="1616490" y="1370172"/>
                    <a:pt x="1612509" y="1349776"/>
                    <a:pt x="1607040" y="1329363"/>
                  </a:cubicBezTo>
                  <a:cubicBezTo>
                    <a:pt x="1601345" y="1308114"/>
                    <a:pt x="1594260" y="1287678"/>
                    <a:pt x="1585943" y="1268166"/>
                  </a:cubicBezTo>
                  <a:lnTo>
                    <a:pt x="1736295" y="1209245"/>
                  </a:lnTo>
                  <a:cubicBezTo>
                    <a:pt x="1746405" y="1234459"/>
                    <a:pt x="1755155" y="1260654"/>
                    <a:pt x="1762410" y="1287734"/>
                  </a:cubicBezTo>
                  <a:cubicBezTo>
                    <a:pt x="1771619" y="1322093"/>
                    <a:pt x="1778029" y="1356419"/>
                    <a:pt x="1781793" y="1390400"/>
                  </a:cubicBezTo>
                  <a:moveTo>
                    <a:pt x="1356475" y="1243394"/>
                  </a:moveTo>
                  <a:cubicBezTo>
                    <a:pt x="1375384" y="1254091"/>
                    <a:pt x="1392788" y="1268584"/>
                    <a:pt x="1407708" y="1286190"/>
                  </a:cubicBezTo>
                  <a:lnTo>
                    <a:pt x="1363473" y="1303522"/>
                  </a:lnTo>
                  <a:cubicBezTo>
                    <a:pt x="1351071" y="1308388"/>
                    <a:pt x="1344950" y="1322382"/>
                    <a:pt x="1349816" y="1334792"/>
                  </a:cubicBezTo>
                  <a:cubicBezTo>
                    <a:pt x="1354682" y="1347194"/>
                    <a:pt x="1368676" y="1353315"/>
                    <a:pt x="1381086" y="1348449"/>
                  </a:cubicBezTo>
                  <a:lnTo>
                    <a:pt x="1434981" y="1327328"/>
                  </a:lnTo>
                  <a:cubicBezTo>
                    <a:pt x="1441873" y="1340905"/>
                    <a:pt x="1447511" y="1355510"/>
                    <a:pt x="1451661" y="1371001"/>
                  </a:cubicBezTo>
                  <a:cubicBezTo>
                    <a:pt x="1453399" y="1377475"/>
                    <a:pt x="1454830" y="1383949"/>
                    <a:pt x="1455972" y="1390400"/>
                  </a:cubicBezTo>
                  <a:lnTo>
                    <a:pt x="1307905" y="1390400"/>
                  </a:lnTo>
                  <a:cubicBezTo>
                    <a:pt x="1294578" y="1390400"/>
                    <a:pt x="1283777" y="1401201"/>
                    <a:pt x="1283777" y="1414528"/>
                  </a:cubicBezTo>
                  <a:cubicBezTo>
                    <a:pt x="1283777" y="1427855"/>
                    <a:pt x="1294578" y="1438656"/>
                    <a:pt x="1307905" y="1438656"/>
                  </a:cubicBezTo>
                  <a:lnTo>
                    <a:pt x="1459133" y="1438656"/>
                  </a:lnTo>
                  <a:cubicBezTo>
                    <a:pt x="1458088" y="1461570"/>
                    <a:pt x="1453375" y="1483535"/>
                    <a:pt x="1445469" y="1503553"/>
                  </a:cubicBezTo>
                  <a:lnTo>
                    <a:pt x="1374692" y="1477760"/>
                  </a:lnTo>
                  <a:cubicBezTo>
                    <a:pt x="1362170" y="1473200"/>
                    <a:pt x="1348328" y="1479650"/>
                    <a:pt x="1343768" y="1492173"/>
                  </a:cubicBezTo>
                  <a:cubicBezTo>
                    <a:pt x="1339200" y="1504695"/>
                    <a:pt x="1345658" y="1518545"/>
                    <a:pt x="1358172" y="1523105"/>
                  </a:cubicBezTo>
                  <a:lnTo>
                    <a:pt x="1421533" y="1546196"/>
                  </a:lnTo>
                  <a:cubicBezTo>
                    <a:pt x="1408552" y="1563158"/>
                    <a:pt x="1392547" y="1577257"/>
                    <a:pt x="1374033" y="1587407"/>
                  </a:cubicBezTo>
                  <a:lnTo>
                    <a:pt x="1260171" y="1488127"/>
                  </a:lnTo>
                  <a:cubicBezTo>
                    <a:pt x="1250126" y="1479369"/>
                    <a:pt x="1234885" y="1480414"/>
                    <a:pt x="1226126" y="1490460"/>
                  </a:cubicBezTo>
                  <a:cubicBezTo>
                    <a:pt x="1217368" y="1500505"/>
                    <a:pt x="1218413" y="1515746"/>
                    <a:pt x="1228459" y="1524497"/>
                  </a:cubicBezTo>
                  <a:lnTo>
                    <a:pt x="1319921" y="1604249"/>
                  </a:lnTo>
                  <a:cubicBezTo>
                    <a:pt x="1239003" y="1612501"/>
                    <a:pt x="1158398" y="1550587"/>
                    <a:pt x="1133144" y="1456342"/>
                  </a:cubicBezTo>
                  <a:cubicBezTo>
                    <a:pt x="1105557" y="1353371"/>
                    <a:pt x="1154490" y="1250794"/>
                    <a:pt x="1242445" y="1227220"/>
                  </a:cubicBezTo>
                  <a:cubicBezTo>
                    <a:pt x="1263638" y="1221542"/>
                    <a:pt x="1285168" y="1220971"/>
                    <a:pt x="1306015" y="1224815"/>
                  </a:cubicBezTo>
                  <a:lnTo>
                    <a:pt x="1234957" y="1292495"/>
                  </a:lnTo>
                  <a:cubicBezTo>
                    <a:pt x="1225306" y="1301680"/>
                    <a:pt x="1224928" y="1316953"/>
                    <a:pt x="1234121" y="1326605"/>
                  </a:cubicBezTo>
                  <a:cubicBezTo>
                    <a:pt x="1243314" y="1336256"/>
                    <a:pt x="1258587" y="1336626"/>
                    <a:pt x="1268238" y="1327441"/>
                  </a:cubicBezTo>
                  <a:lnTo>
                    <a:pt x="1356475" y="1243394"/>
                  </a:lnTo>
                </a:path>
              </a:pathLst>
            </a:custGeom>
            <a:solidFill>
              <a:srgbClr val="FFEC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378722" y="2042706"/>
            <a:ext cx="2720936" cy="2954365"/>
            <a:chOff x="338748" y="1593181"/>
            <a:chExt cx="2720936" cy="2954365"/>
          </a:xfrm>
        </p:grpSpPr>
        <p:sp>
          <p:nvSpPr>
            <p:cNvPr id="9" name="Rounded Rectangle 8"/>
            <p:cNvSpPr/>
            <p:nvPr/>
          </p:nvSpPr>
          <p:spPr>
            <a:xfrm>
              <a:off x="338748" y="1702615"/>
              <a:ext cx="1909665" cy="2844931"/>
            </a:xfrm>
            <a:custGeom>
              <a:avLst/>
              <a:gdLst/>
              <a:ahLst/>
              <a:cxnLst/>
              <a:rect l="0" t="0" r="0" b="0"/>
              <a:pathLst>
                <a:path w="1909665" h="2844931">
                  <a:moveTo>
                    <a:pt x="1646009" y="2681681"/>
                  </a:moveTo>
                  <a:cubicBezTo>
                    <a:pt x="1036752" y="2844931"/>
                    <a:pt x="386280" y="2392939"/>
                    <a:pt x="193140" y="1672128"/>
                  </a:cubicBezTo>
                  <a:cubicBezTo>
                    <a:pt x="0" y="951317"/>
                    <a:pt x="337328" y="234645"/>
                    <a:pt x="946585" y="71395"/>
                  </a:cubicBezTo>
                  <a:lnTo>
                    <a:pt x="1210240" y="0"/>
                  </a:lnTo>
                  <a:cubicBezTo>
                    <a:pt x="1156927" y="14285"/>
                    <a:pt x="1105708" y="32838"/>
                    <a:pt x="1056756" y="55289"/>
                  </a:cubicBezTo>
                  <a:cubicBezTo>
                    <a:pt x="548267" y="288497"/>
                    <a:pt x="284500" y="942179"/>
                    <a:pt x="460680" y="1599692"/>
                  </a:cubicBezTo>
                  <a:cubicBezTo>
                    <a:pt x="636857" y="2257192"/>
                    <a:pt x="1192109" y="2691410"/>
                    <a:pt x="1749066" y="2639149"/>
                  </a:cubicBezTo>
                  <a:cubicBezTo>
                    <a:pt x="1802685" y="2634118"/>
                    <a:pt x="1856319" y="2624578"/>
                    <a:pt x="1909632" y="2610295"/>
                  </a:cubicBezTo>
                  <a:lnTo>
                    <a:pt x="1646009" y="2681681"/>
                  </a:lnTo>
                  <a:close/>
                  <a:moveTo>
                    <a:pt x="1909665" y="2610286"/>
                  </a:moveTo>
                  <a:lnTo>
                    <a:pt x="1909632" y="2610295"/>
                  </a:lnTo>
                </a:path>
              </a:pathLst>
            </a:custGeom>
            <a:noFill/>
            <a:ln w="12063">
              <a:solidFill>
                <a:srgbClr val="E55753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607" y="1593181"/>
              <a:ext cx="2452077" cy="2881486"/>
            </a:xfrm>
            <a:custGeom>
              <a:avLst/>
              <a:gdLst/>
              <a:ahLst/>
              <a:cxnLst/>
              <a:rect l="0" t="0" r="0" b="0"/>
              <a:pathLst>
                <a:path w="2452077" h="2881486">
                  <a:moveTo>
                    <a:pt x="1763413" y="1990958"/>
                  </a:moveTo>
                  <a:lnTo>
                    <a:pt x="1904440" y="2113929"/>
                  </a:lnTo>
                  <a:cubicBezTo>
                    <a:pt x="1809522" y="2225148"/>
                    <a:pt x="1686537" y="2307236"/>
                    <a:pt x="1542211" y="2345908"/>
                  </a:cubicBezTo>
                  <a:cubicBezTo>
                    <a:pt x="1106721" y="2462597"/>
                    <a:pt x="641850" y="2139812"/>
                    <a:pt x="503892" y="1624947"/>
                  </a:cubicBezTo>
                  <a:cubicBezTo>
                    <a:pt x="365935" y="1110082"/>
                    <a:pt x="607132" y="598107"/>
                    <a:pt x="1042622" y="481417"/>
                  </a:cubicBezTo>
                  <a:cubicBezTo>
                    <a:pt x="1321637" y="406656"/>
                    <a:pt x="1612711" y="512292"/>
                    <a:pt x="1822144" y="733262"/>
                  </a:cubicBezTo>
                  <a:lnTo>
                    <a:pt x="1695023" y="854330"/>
                  </a:lnTo>
                  <a:cubicBezTo>
                    <a:pt x="1529119" y="688704"/>
                    <a:pt x="1304343" y="611121"/>
                    <a:pt x="1088681" y="668907"/>
                  </a:cubicBezTo>
                  <a:cubicBezTo>
                    <a:pt x="741148" y="762029"/>
                    <a:pt x="548886" y="1171423"/>
                    <a:pt x="659252" y="1583315"/>
                  </a:cubicBezTo>
                  <a:cubicBezTo>
                    <a:pt x="769618" y="1995207"/>
                    <a:pt x="1140818" y="2253621"/>
                    <a:pt x="1488353" y="2160500"/>
                  </a:cubicBezTo>
                  <a:cubicBezTo>
                    <a:pt x="1596582" y="2131500"/>
                    <a:pt x="1689752" y="2071827"/>
                    <a:pt x="1763413" y="1990958"/>
                  </a:cubicBezTo>
                  <a:close/>
                  <a:moveTo>
                    <a:pt x="1794529" y="1954065"/>
                  </a:moveTo>
                  <a:cubicBezTo>
                    <a:pt x="1784586" y="1966799"/>
                    <a:pt x="1763413" y="1990958"/>
                    <a:pt x="1763413" y="1990958"/>
                  </a:cubicBezTo>
                  <a:moveTo>
                    <a:pt x="1794529" y="1954065"/>
                  </a:moveTo>
                  <a:cubicBezTo>
                    <a:pt x="1846233" y="1887860"/>
                    <a:pt x="1886228" y="1810151"/>
                    <a:pt x="1912545" y="1725133"/>
                  </a:cubicBezTo>
                  <a:lnTo>
                    <a:pt x="2078712" y="1785689"/>
                  </a:lnTo>
                  <a:cubicBezTo>
                    <a:pt x="2047239" y="1893248"/>
                    <a:pt x="1998395" y="1991874"/>
                    <a:pt x="1934675" y="2076267"/>
                  </a:cubicBezTo>
                  <a:close/>
                  <a:moveTo>
                    <a:pt x="2065706" y="501298"/>
                  </a:moveTo>
                  <a:cubicBezTo>
                    <a:pt x="1771265" y="165245"/>
                    <a:pt x="1347722" y="0"/>
                    <a:pt x="942701" y="108524"/>
                  </a:cubicBezTo>
                  <a:cubicBezTo>
                    <a:pt x="335589" y="271200"/>
                    <a:pt x="0" y="987406"/>
                    <a:pt x="193141" y="1708217"/>
                  </a:cubicBezTo>
                  <a:cubicBezTo>
                    <a:pt x="386281" y="2429027"/>
                    <a:pt x="1035014" y="2881486"/>
                    <a:pt x="1642125" y="2718811"/>
                  </a:cubicBezTo>
                  <a:cubicBezTo>
                    <a:pt x="1860465" y="2660307"/>
                    <a:pt x="2043686" y="2530210"/>
                    <a:pt x="2179825" y="2354054"/>
                  </a:cubicBezTo>
                  <a:lnTo>
                    <a:pt x="2042335" y="2234167"/>
                  </a:lnTo>
                  <a:cubicBezTo>
                    <a:pt x="1926664" y="2377764"/>
                    <a:pt x="1773505" y="2483766"/>
                    <a:pt x="1592160" y="2532357"/>
                  </a:cubicBezTo>
                  <a:cubicBezTo>
                    <a:pt x="1070860" y="2672039"/>
                    <a:pt x="514058" y="2284417"/>
                    <a:pt x="348509" y="1666579"/>
                  </a:cubicBezTo>
                  <a:cubicBezTo>
                    <a:pt x="182960" y="1048742"/>
                    <a:pt x="471354" y="434650"/>
                    <a:pt x="992655" y="294969"/>
                  </a:cubicBezTo>
                  <a:cubicBezTo>
                    <a:pt x="1334696" y="203318"/>
                    <a:pt x="1692022" y="338678"/>
                    <a:pt x="1944086" y="617127"/>
                  </a:cubicBezTo>
                  <a:close/>
                  <a:moveTo>
                    <a:pt x="2208612" y="2315130"/>
                  </a:moveTo>
                  <a:cubicBezTo>
                    <a:pt x="2294059" y="2194375"/>
                    <a:pt x="2358557" y="2054301"/>
                    <a:pt x="2398649" y="1902284"/>
                  </a:cubicBezTo>
                  <a:lnTo>
                    <a:pt x="2238770" y="1844019"/>
                  </a:lnTo>
                  <a:cubicBezTo>
                    <a:pt x="2202986" y="1973821"/>
                    <a:pt x="2146313" y="2093183"/>
                    <a:pt x="2071725" y="2195769"/>
                  </a:cubicBezTo>
                  <a:close/>
                  <a:moveTo>
                    <a:pt x="2410212" y="1855137"/>
                  </a:moveTo>
                  <a:cubicBezTo>
                    <a:pt x="2440217" y="1722967"/>
                    <a:pt x="2452077" y="1582598"/>
                    <a:pt x="2443623" y="1438657"/>
                  </a:cubicBezTo>
                  <a:lnTo>
                    <a:pt x="2281004" y="1438657"/>
                  </a:lnTo>
                  <a:cubicBezTo>
                    <a:pt x="2287863" y="1562577"/>
                    <a:pt x="2277135" y="1683369"/>
                    <a:pt x="2250709" y="1797009"/>
                  </a:cubicBezTo>
                  <a:close/>
                  <a:moveTo>
                    <a:pt x="2440036" y="1390401"/>
                  </a:moveTo>
                  <a:cubicBezTo>
                    <a:pt x="2431978" y="1300779"/>
                    <a:pt x="2416033" y="1209985"/>
                    <a:pt x="2391686" y="1119119"/>
                  </a:cubicBezTo>
                  <a:cubicBezTo>
                    <a:pt x="2378086" y="1068367"/>
                    <a:pt x="2362229" y="1018946"/>
                    <a:pt x="2344287" y="970976"/>
                  </a:cubicBezTo>
                  <a:lnTo>
                    <a:pt x="2194176" y="1029803"/>
                  </a:lnTo>
                  <a:cubicBezTo>
                    <a:pt x="2210177" y="1072159"/>
                    <a:pt x="2224275" y="1115844"/>
                    <a:pt x="2236306" y="1160746"/>
                  </a:cubicBezTo>
                  <a:cubicBezTo>
                    <a:pt x="2256915" y="1237658"/>
                    <a:pt x="2270488" y="1314512"/>
                    <a:pt x="2277454" y="1390401"/>
                  </a:cubicBezTo>
                  <a:close/>
                  <a:moveTo>
                    <a:pt x="2326699" y="926039"/>
                  </a:moveTo>
                  <a:cubicBezTo>
                    <a:pt x="2267596" y="781529"/>
                    <a:pt x="2189335" y="651076"/>
                    <a:pt x="2096944" y="538187"/>
                  </a:cubicBezTo>
                  <a:lnTo>
                    <a:pt x="1975790" y="653573"/>
                  </a:lnTo>
                  <a:cubicBezTo>
                    <a:pt x="2056197" y="749760"/>
                    <a:pt x="2124500" y="861241"/>
                    <a:pt x="2176326" y="984969"/>
                  </a:cubicBezTo>
                  <a:close/>
                  <a:moveTo>
                    <a:pt x="1854504" y="769083"/>
                  </a:moveTo>
                  <a:cubicBezTo>
                    <a:pt x="1922929" y="848541"/>
                    <a:pt x="1981280" y="941023"/>
                    <a:pt x="2025837" y="1043945"/>
                  </a:cubicBezTo>
                  <a:lnTo>
                    <a:pt x="1867775" y="1105889"/>
                  </a:lnTo>
                  <a:cubicBezTo>
                    <a:pt x="1831041" y="1024631"/>
                    <a:pt x="1783509" y="951796"/>
                    <a:pt x="1728131" y="889438"/>
                  </a:cubicBezTo>
                  <a:close/>
                  <a:moveTo>
                    <a:pt x="2091175" y="1738870"/>
                  </a:moveTo>
                  <a:lnTo>
                    <a:pt x="1925432" y="1678468"/>
                  </a:lnTo>
                  <a:cubicBezTo>
                    <a:pt x="1943928" y="1602550"/>
                    <a:pt x="1951864" y="1521700"/>
                    <a:pt x="1947955" y="1438657"/>
                  </a:cubicBezTo>
                  <a:lnTo>
                    <a:pt x="2118378" y="1438657"/>
                  </a:lnTo>
                  <a:cubicBezTo>
                    <a:pt x="2123636" y="1542554"/>
                    <a:pt x="2114031" y="1643766"/>
                    <a:pt x="2091175" y="1738870"/>
                  </a:cubicBezTo>
                  <a:close/>
                  <a:moveTo>
                    <a:pt x="2114879" y="1390401"/>
                  </a:moveTo>
                  <a:lnTo>
                    <a:pt x="1944363" y="1390401"/>
                  </a:lnTo>
                  <a:cubicBezTo>
                    <a:pt x="1939507" y="1342670"/>
                    <a:pt x="1930726" y="1294398"/>
                    <a:pt x="1917783" y="1246093"/>
                  </a:cubicBezTo>
                  <a:cubicBezTo>
                    <a:pt x="1908963" y="1213178"/>
                    <a:pt x="1898479" y="1181244"/>
                    <a:pt x="1886473" y="1150391"/>
                  </a:cubicBezTo>
                  <a:lnTo>
                    <a:pt x="2044057" y="1088635"/>
                  </a:lnTo>
                  <a:cubicBezTo>
                    <a:pt x="2058129" y="1125372"/>
                    <a:pt x="2070475" y="1163322"/>
                    <a:pt x="2080941" y="1202379"/>
                  </a:cubicBezTo>
                  <a:cubicBezTo>
                    <a:pt x="2097810" y="1265335"/>
                    <a:pt x="2109009" y="1328248"/>
                    <a:pt x="2114879" y="1390401"/>
                  </a:cubicBezTo>
                  <a:close/>
                  <a:moveTo>
                    <a:pt x="1606664" y="1005121"/>
                  </a:moveTo>
                  <a:cubicBezTo>
                    <a:pt x="1649874" y="1050753"/>
                    <a:pt x="1687330" y="1104606"/>
                    <a:pt x="1716740" y="1165079"/>
                  </a:cubicBezTo>
                  <a:lnTo>
                    <a:pt x="1564563" y="1224716"/>
                  </a:lnTo>
                  <a:cubicBezTo>
                    <a:pt x="1542418" y="1185309"/>
                    <a:pt x="1514952" y="1150736"/>
                    <a:pt x="1483802" y="1122133"/>
                  </a:cubicBezTo>
                  <a:close/>
                  <a:moveTo>
                    <a:pt x="1572066" y="971431"/>
                  </a:moveTo>
                  <a:lnTo>
                    <a:pt x="1445924" y="1091567"/>
                  </a:lnTo>
                  <a:cubicBezTo>
                    <a:pt x="1370566" y="1038469"/>
                    <a:pt x="1280023" y="1017317"/>
                    <a:pt x="1192484" y="1040773"/>
                  </a:cubicBezTo>
                  <a:cubicBezTo>
                    <a:pt x="1018717" y="1087334"/>
                    <a:pt x="922586" y="1292031"/>
                    <a:pt x="977769" y="1497977"/>
                  </a:cubicBezTo>
                  <a:cubicBezTo>
                    <a:pt x="1032952" y="1703923"/>
                    <a:pt x="1218553" y="1833130"/>
                    <a:pt x="1392320" y="1786569"/>
                  </a:cubicBezTo>
                  <a:cubicBezTo>
                    <a:pt x="1424821" y="1777861"/>
                    <a:pt x="1454606" y="1763620"/>
                    <a:pt x="1481193" y="1744873"/>
                  </a:cubicBezTo>
                  <a:lnTo>
                    <a:pt x="1624509" y="1869840"/>
                  </a:lnTo>
                  <a:cubicBezTo>
                    <a:pt x="1573620" y="1918371"/>
                    <a:pt x="1512162" y="1954293"/>
                    <a:pt x="1442278" y="1973018"/>
                  </a:cubicBezTo>
                  <a:cubicBezTo>
                    <a:pt x="1182700" y="2042572"/>
                    <a:pt x="905169" y="1848528"/>
                    <a:pt x="822394" y="1539609"/>
                  </a:cubicBezTo>
                  <a:cubicBezTo>
                    <a:pt x="739620" y="1230690"/>
                    <a:pt x="882947" y="923878"/>
                    <a:pt x="1142524" y="854324"/>
                  </a:cubicBezTo>
                  <a:cubicBezTo>
                    <a:pt x="1293602" y="813842"/>
                    <a:pt x="1450761" y="862652"/>
                    <a:pt x="1572066" y="971431"/>
                  </a:cubicBezTo>
                  <a:close/>
                  <a:moveTo>
                    <a:pt x="1657657" y="1834718"/>
                  </a:moveTo>
                  <a:lnTo>
                    <a:pt x="1518628" y="1713490"/>
                  </a:lnTo>
                  <a:cubicBezTo>
                    <a:pt x="1548432" y="1684032"/>
                    <a:pt x="1572593" y="1648025"/>
                    <a:pt x="1590097" y="1607623"/>
                  </a:cubicBezTo>
                  <a:lnTo>
                    <a:pt x="1752369" y="1666760"/>
                  </a:lnTo>
                  <a:cubicBezTo>
                    <a:pt x="1730502" y="1729711"/>
                    <a:pt x="1698433" y="1786765"/>
                    <a:pt x="1657657" y="1834718"/>
                  </a:cubicBezTo>
                  <a:close/>
                  <a:moveTo>
                    <a:pt x="1766322" y="1620484"/>
                  </a:moveTo>
                  <a:lnTo>
                    <a:pt x="1606418" y="1562210"/>
                  </a:lnTo>
                  <a:cubicBezTo>
                    <a:pt x="1617675" y="1523410"/>
                    <a:pt x="1623293" y="1481708"/>
                    <a:pt x="1622541" y="1438657"/>
                  </a:cubicBezTo>
                  <a:lnTo>
                    <a:pt x="1785380" y="1438657"/>
                  </a:lnTo>
                  <a:cubicBezTo>
                    <a:pt x="1787784" y="1501761"/>
                    <a:pt x="1781097" y="1563086"/>
                    <a:pt x="1766322" y="1620484"/>
                  </a:cubicBezTo>
                  <a:close/>
                  <a:moveTo>
                    <a:pt x="1781787" y="1390401"/>
                  </a:moveTo>
                  <a:lnTo>
                    <a:pt x="1619054" y="1390401"/>
                  </a:lnTo>
                  <a:cubicBezTo>
                    <a:pt x="1616486" y="1370170"/>
                    <a:pt x="1612503" y="1349774"/>
                    <a:pt x="1607035" y="1329366"/>
                  </a:cubicBezTo>
                  <a:cubicBezTo>
                    <a:pt x="1601340" y="1308113"/>
                    <a:pt x="1594257" y="1287678"/>
                    <a:pt x="1585941" y="1268168"/>
                  </a:cubicBezTo>
                  <a:lnTo>
                    <a:pt x="1736295" y="1209245"/>
                  </a:lnTo>
                  <a:cubicBezTo>
                    <a:pt x="1746400" y="1234459"/>
                    <a:pt x="1755153" y="1260654"/>
                    <a:pt x="1762408" y="1287733"/>
                  </a:cubicBezTo>
                  <a:cubicBezTo>
                    <a:pt x="1771614" y="1322089"/>
                    <a:pt x="1778023" y="1356420"/>
                    <a:pt x="1781787" y="1390401"/>
                  </a:cubicBezTo>
                  <a:close/>
                  <a:moveTo>
                    <a:pt x="1356477" y="1243395"/>
                  </a:moveTo>
                  <a:cubicBezTo>
                    <a:pt x="1375380" y="1254094"/>
                    <a:pt x="1392786" y="1268584"/>
                    <a:pt x="1407709" y="1286186"/>
                  </a:cubicBezTo>
                  <a:lnTo>
                    <a:pt x="1363474" y="1303522"/>
                  </a:lnTo>
                  <a:cubicBezTo>
                    <a:pt x="1351067" y="1308384"/>
                    <a:pt x="1344952" y="1322384"/>
                    <a:pt x="1349814" y="1334791"/>
                  </a:cubicBezTo>
                  <a:cubicBezTo>
                    <a:pt x="1354676" y="1347197"/>
                    <a:pt x="1368676" y="1353313"/>
                    <a:pt x="1381083" y="1348451"/>
                  </a:cubicBezTo>
                  <a:lnTo>
                    <a:pt x="1434975" y="1327331"/>
                  </a:lnTo>
                  <a:cubicBezTo>
                    <a:pt x="1441869" y="1340901"/>
                    <a:pt x="1447512" y="1355513"/>
                    <a:pt x="1451661" y="1370998"/>
                  </a:cubicBezTo>
                  <a:cubicBezTo>
                    <a:pt x="1453396" y="1377473"/>
                    <a:pt x="1454829" y="1383948"/>
                    <a:pt x="1455968" y="1390401"/>
                  </a:cubicBezTo>
                  <a:lnTo>
                    <a:pt x="1307900" y="1390401"/>
                  </a:lnTo>
                  <a:cubicBezTo>
                    <a:pt x="1294573" y="1390401"/>
                    <a:pt x="1283771" y="1401204"/>
                    <a:pt x="1283771" y="1414529"/>
                  </a:cubicBezTo>
                  <a:cubicBezTo>
                    <a:pt x="1283771" y="1427855"/>
                    <a:pt x="1294573" y="1438657"/>
                    <a:pt x="1307900" y="1438657"/>
                  </a:cubicBezTo>
                  <a:lnTo>
                    <a:pt x="1459133" y="1438657"/>
                  </a:lnTo>
                  <a:cubicBezTo>
                    <a:pt x="1458083" y="1461573"/>
                    <a:pt x="1453371" y="1483532"/>
                    <a:pt x="1445468" y="1503555"/>
                  </a:cubicBezTo>
                  <a:lnTo>
                    <a:pt x="1374692" y="1477763"/>
                  </a:lnTo>
                  <a:cubicBezTo>
                    <a:pt x="1362171" y="1473201"/>
                    <a:pt x="1348324" y="1479653"/>
                    <a:pt x="1343762" y="1492174"/>
                  </a:cubicBezTo>
                  <a:cubicBezTo>
                    <a:pt x="1339200" y="1504694"/>
                    <a:pt x="1345652" y="1518542"/>
                    <a:pt x="1358173" y="1523104"/>
                  </a:cubicBezTo>
                  <a:lnTo>
                    <a:pt x="1421533" y="1546194"/>
                  </a:lnTo>
                  <a:cubicBezTo>
                    <a:pt x="1408547" y="1563161"/>
                    <a:pt x="1392544" y="1577259"/>
                    <a:pt x="1374034" y="1587410"/>
                  </a:cubicBezTo>
                  <a:lnTo>
                    <a:pt x="1260168" y="1488123"/>
                  </a:lnTo>
                  <a:cubicBezTo>
                    <a:pt x="1250124" y="1479367"/>
                    <a:pt x="1234882" y="1480412"/>
                    <a:pt x="1226126" y="1490457"/>
                  </a:cubicBezTo>
                  <a:cubicBezTo>
                    <a:pt x="1217369" y="1500502"/>
                    <a:pt x="1218415" y="1515744"/>
                    <a:pt x="1228460" y="1524500"/>
                  </a:cubicBezTo>
                  <a:lnTo>
                    <a:pt x="1319918" y="1604248"/>
                  </a:lnTo>
                  <a:cubicBezTo>
                    <a:pt x="1239002" y="1612499"/>
                    <a:pt x="1158397" y="1550590"/>
                    <a:pt x="1133144" y="1456345"/>
                  </a:cubicBezTo>
                  <a:cubicBezTo>
                    <a:pt x="1105553" y="1353372"/>
                    <a:pt x="1154488" y="1250790"/>
                    <a:pt x="1242444" y="1227223"/>
                  </a:cubicBezTo>
                  <a:cubicBezTo>
                    <a:pt x="1263638" y="1221544"/>
                    <a:pt x="1285163" y="1220970"/>
                    <a:pt x="1306016" y="1224813"/>
                  </a:cubicBezTo>
                  <a:lnTo>
                    <a:pt x="1234952" y="1292493"/>
                  </a:lnTo>
                  <a:cubicBezTo>
                    <a:pt x="1225302" y="1301682"/>
                    <a:pt x="1224930" y="1316956"/>
                    <a:pt x="1234120" y="1326605"/>
                  </a:cubicBezTo>
                  <a:cubicBezTo>
                    <a:pt x="1243310" y="1336254"/>
                    <a:pt x="1258583" y="1336627"/>
                    <a:pt x="1268233" y="1327437"/>
                  </a:cubicBezTo>
                  <a:close/>
                </a:path>
              </a:pathLst>
            </a:custGeom>
            <a:noFill/>
            <a:ln w="12063">
              <a:solidFill>
                <a:srgbClr val="E55753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2863620" y="2089853"/>
            <a:ext cx="1884056" cy="2775854"/>
          </a:xfrm>
          <a:custGeom>
            <a:avLst/>
            <a:gdLst/>
            <a:ahLst/>
            <a:cxnLst/>
            <a:rect l="0" t="0" r="0" b="0"/>
            <a:pathLst>
              <a:path w="1884056" h="2775854">
                <a:moveTo>
                  <a:pt x="8758" y="1442983"/>
                </a:moveTo>
                <a:cubicBezTo>
                  <a:pt x="17509" y="1432938"/>
                  <a:pt x="32750" y="1431892"/>
                  <a:pt x="42795" y="1440651"/>
                </a:cubicBezTo>
                <a:lnTo>
                  <a:pt x="1522301" y="2730718"/>
                </a:lnTo>
                <a:cubicBezTo>
                  <a:pt x="1532346" y="2739476"/>
                  <a:pt x="1533392" y="2754717"/>
                  <a:pt x="1524633" y="2764763"/>
                </a:cubicBezTo>
                <a:cubicBezTo>
                  <a:pt x="1515875" y="2774808"/>
                  <a:pt x="1500634" y="2775854"/>
                  <a:pt x="1490588" y="2767095"/>
                </a:cubicBezTo>
                <a:lnTo>
                  <a:pt x="11090" y="1477020"/>
                </a:lnTo>
                <a:cubicBezTo>
                  <a:pt x="1045" y="1468270"/>
                  <a:pt x="0" y="1453029"/>
                  <a:pt x="8758" y="1442983"/>
                </a:cubicBezTo>
                <a:moveTo>
                  <a:pt x="126391" y="1445919"/>
                </a:moveTo>
                <a:cubicBezTo>
                  <a:pt x="130952" y="1433404"/>
                  <a:pt x="144801" y="1426954"/>
                  <a:pt x="157324" y="1431514"/>
                </a:cubicBezTo>
                <a:lnTo>
                  <a:pt x="1814462" y="2035421"/>
                </a:lnTo>
                <a:cubicBezTo>
                  <a:pt x="1826985" y="2039981"/>
                  <a:pt x="1833435" y="2053831"/>
                  <a:pt x="1828875" y="2066354"/>
                </a:cubicBezTo>
                <a:cubicBezTo>
                  <a:pt x="1824315" y="2078876"/>
                  <a:pt x="1810465" y="2085326"/>
                  <a:pt x="1797943" y="2080766"/>
                </a:cubicBezTo>
                <a:lnTo>
                  <a:pt x="140804" y="1476851"/>
                </a:lnTo>
                <a:cubicBezTo>
                  <a:pt x="128282" y="1472291"/>
                  <a:pt x="121831" y="1458442"/>
                  <a:pt x="126391" y="1445919"/>
                </a:cubicBezTo>
                <a:moveTo>
                  <a:pt x="1350596" y="10021"/>
                </a:moveTo>
                <a:cubicBezTo>
                  <a:pt x="1359789" y="19672"/>
                  <a:pt x="1359419" y="34945"/>
                  <a:pt x="1349768" y="44130"/>
                </a:cubicBezTo>
                <a:lnTo>
                  <a:pt x="50862" y="1281187"/>
                </a:lnTo>
                <a:cubicBezTo>
                  <a:pt x="41211" y="1290380"/>
                  <a:pt x="25937" y="1290002"/>
                  <a:pt x="16753" y="1280351"/>
                </a:cubicBezTo>
                <a:cubicBezTo>
                  <a:pt x="7560" y="1270707"/>
                  <a:pt x="7930" y="1255434"/>
                  <a:pt x="17581" y="1246241"/>
                </a:cubicBezTo>
                <a:lnTo>
                  <a:pt x="1316487" y="9192"/>
                </a:lnTo>
                <a:cubicBezTo>
                  <a:pt x="1326138" y="0"/>
                  <a:pt x="1341411" y="369"/>
                  <a:pt x="1350596" y="10021"/>
                </a:cubicBezTo>
                <a:moveTo>
                  <a:pt x="1727657" y="663382"/>
                </a:moveTo>
                <a:cubicBezTo>
                  <a:pt x="1732515" y="675792"/>
                  <a:pt x="1726402" y="689787"/>
                  <a:pt x="1713992" y="694653"/>
                </a:cubicBezTo>
                <a:lnTo>
                  <a:pt x="163710" y="1302203"/>
                </a:lnTo>
                <a:cubicBezTo>
                  <a:pt x="151308" y="1307061"/>
                  <a:pt x="137306" y="1300948"/>
                  <a:pt x="132440" y="1288538"/>
                </a:cubicBezTo>
                <a:cubicBezTo>
                  <a:pt x="127582" y="1276136"/>
                  <a:pt x="133694" y="1262134"/>
                  <a:pt x="146104" y="1257268"/>
                </a:cubicBezTo>
                <a:lnTo>
                  <a:pt x="1696387" y="649726"/>
                </a:lnTo>
                <a:cubicBezTo>
                  <a:pt x="1708789" y="644860"/>
                  <a:pt x="1722791" y="650981"/>
                  <a:pt x="1727657" y="663382"/>
                </a:cubicBezTo>
                <a:moveTo>
                  <a:pt x="1859928" y="1392410"/>
                </a:moveTo>
                <a:lnTo>
                  <a:pt x="90529" y="1392410"/>
                </a:lnTo>
                <a:cubicBezTo>
                  <a:pt x="77202" y="1392410"/>
                  <a:pt x="66401" y="1381601"/>
                  <a:pt x="66401" y="1368282"/>
                </a:cubicBezTo>
                <a:cubicBezTo>
                  <a:pt x="66401" y="1354955"/>
                  <a:pt x="77202" y="1344154"/>
                  <a:pt x="90529" y="1344154"/>
                </a:cubicBezTo>
                <a:lnTo>
                  <a:pt x="1859928" y="1344154"/>
                </a:lnTo>
                <a:cubicBezTo>
                  <a:pt x="1873255" y="1344154"/>
                  <a:pt x="1884056" y="1354955"/>
                  <a:pt x="1884056" y="1368282"/>
                </a:cubicBezTo>
                <a:cubicBezTo>
                  <a:pt x="1884056" y="1381601"/>
                  <a:pt x="1873255" y="1392410"/>
                  <a:pt x="1859928" y="1392410"/>
                </a:cubicBezTo>
              </a:path>
            </a:pathLst>
          </a:custGeom>
          <a:solidFill>
            <a:srgbClr val="F5F5F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2863620" y="2089853"/>
            <a:ext cx="1884057" cy="2775851"/>
          </a:xfrm>
          <a:custGeom>
            <a:avLst/>
            <a:gdLst/>
            <a:ahLst/>
            <a:cxnLst/>
            <a:rect l="0" t="0" r="0" b="0"/>
            <a:pathLst>
              <a:path w="1884057" h="2775851">
                <a:moveTo>
                  <a:pt x="8756" y="1442983"/>
                </a:moveTo>
                <a:cubicBezTo>
                  <a:pt x="17512" y="1432937"/>
                  <a:pt x="32753" y="1431892"/>
                  <a:pt x="42798" y="1440649"/>
                </a:cubicBezTo>
                <a:lnTo>
                  <a:pt x="1522301" y="2730719"/>
                </a:lnTo>
                <a:cubicBezTo>
                  <a:pt x="1532346" y="2739475"/>
                  <a:pt x="1533391" y="2754716"/>
                  <a:pt x="1524635" y="2764761"/>
                </a:cubicBezTo>
                <a:cubicBezTo>
                  <a:pt x="1515879" y="2774807"/>
                  <a:pt x="1500638" y="2775851"/>
                  <a:pt x="1490592" y="2767095"/>
                </a:cubicBezTo>
                <a:lnTo>
                  <a:pt x="11090" y="1477025"/>
                </a:lnTo>
                <a:cubicBezTo>
                  <a:pt x="1044" y="1468269"/>
                  <a:pt x="0" y="1453027"/>
                  <a:pt x="8756" y="1442983"/>
                </a:cubicBezTo>
                <a:close/>
                <a:moveTo>
                  <a:pt x="126392" y="1445924"/>
                </a:moveTo>
                <a:cubicBezTo>
                  <a:pt x="130953" y="1433404"/>
                  <a:pt x="144801" y="1426952"/>
                  <a:pt x="157322" y="1431513"/>
                </a:cubicBezTo>
                <a:lnTo>
                  <a:pt x="1814462" y="2035424"/>
                </a:lnTo>
                <a:cubicBezTo>
                  <a:pt x="1826983" y="2039985"/>
                  <a:pt x="1833434" y="2053833"/>
                  <a:pt x="1828873" y="2066354"/>
                </a:cubicBezTo>
                <a:cubicBezTo>
                  <a:pt x="1824312" y="2078875"/>
                  <a:pt x="1810463" y="2085326"/>
                  <a:pt x="1797943" y="2080765"/>
                </a:cubicBezTo>
                <a:lnTo>
                  <a:pt x="140802" y="1476854"/>
                </a:lnTo>
                <a:cubicBezTo>
                  <a:pt x="128282" y="1472293"/>
                  <a:pt x="121830" y="1458445"/>
                  <a:pt x="126392" y="1445924"/>
                </a:cubicBezTo>
                <a:close/>
                <a:moveTo>
                  <a:pt x="1350600" y="10022"/>
                </a:moveTo>
                <a:cubicBezTo>
                  <a:pt x="1359790" y="19671"/>
                  <a:pt x="1359417" y="34944"/>
                  <a:pt x="1349768" y="44134"/>
                </a:cubicBezTo>
                <a:lnTo>
                  <a:pt x="50862" y="1281187"/>
                </a:lnTo>
                <a:cubicBezTo>
                  <a:pt x="41213" y="1290378"/>
                  <a:pt x="25940" y="1290005"/>
                  <a:pt x="16750" y="1280355"/>
                </a:cubicBezTo>
                <a:cubicBezTo>
                  <a:pt x="7560" y="1270706"/>
                  <a:pt x="7932" y="1255433"/>
                  <a:pt x="17582" y="1246243"/>
                </a:cubicBezTo>
                <a:lnTo>
                  <a:pt x="1316488" y="9190"/>
                </a:lnTo>
                <a:cubicBezTo>
                  <a:pt x="1326137" y="0"/>
                  <a:pt x="1341410" y="372"/>
                  <a:pt x="1350600" y="10022"/>
                </a:cubicBezTo>
                <a:close/>
                <a:moveTo>
                  <a:pt x="1727655" y="663385"/>
                </a:moveTo>
                <a:cubicBezTo>
                  <a:pt x="1732518" y="675792"/>
                  <a:pt x="1726402" y="689791"/>
                  <a:pt x="1713995" y="694654"/>
                </a:cubicBezTo>
                <a:lnTo>
                  <a:pt x="163713" y="1302201"/>
                </a:lnTo>
                <a:cubicBezTo>
                  <a:pt x="151306" y="1307064"/>
                  <a:pt x="137306" y="1300948"/>
                  <a:pt x="132444" y="1288541"/>
                </a:cubicBezTo>
                <a:cubicBezTo>
                  <a:pt x="127582" y="1276134"/>
                  <a:pt x="133698" y="1262135"/>
                  <a:pt x="146104" y="1257272"/>
                </a:cubicBezTo>
                <a:lnTo>
                  <a:pt x="1696387" y="649724"/>
                </a:lnTo>
                <a:cubicBezTo>
                  <a:pt x="1708793" y="644862"/>
                  <a:pt x="1722793" y="650978"/>
                  <a:pt x="1727655" y="663385"/>
                </a:cubicBezTo>
                <a:close/>
                <a:moveTo>
                  <a:pt x="1859929" y="1392407"/>
                </a:moveTo>
                <a:lnTo>
                  <a:pt x="90529" y="1392408"/>
                </a:lnTo>
                <a:cubicBezTo>
                  <a:pt x="77204" y="1392408"/>
                  <a:pt x="66401" y="1381605"/>
                  <a:pt x="66401" y="1368280"/>
                </a:cubicBezTo>
                <a:cubicBezTo>
                  <a:pt x="66401" y="1354954"/>
                  <a:pt x="77204" y="1344151"/>
                  <a:pt x="90529" y="1344151"/>
                </a:cubicBezTo>
                <a:lnTo>
                  <a:pt x="1859929" y="1344151"/>
                </a:lnTo>
                <a:cubicBezTo>
                  <a:pt x="1873254" y="1344151"/>
                  <a:pt x="1884057" y="1354954"/>
                  <a:pt x="1884057" y="1368279"/>
                </a:cubicBezTo>
                <a:cubicBezTo>
                  <a:pt x="1884057" y="1381605"/>
                  <a:pt x="1873254" y="1392407"/>
                  <a:pt x="1859929" y="1392407"/>
                </a:cubicBezTo>
                <a:close/>
              </a:path>
            </a:pathLst>
          </a:custGeom>
          <a:noFill/>
          <a:ln w="12063">
            <a:solidFill>
              <a:srgbClr val="A3A3A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4429996" y="3313311"/>
            <a:ext cx="325313" cy="289539"/>
          </a:xfrm>
          <a:custGeom>
            <a:avLst/>
            <a:gdLst/>
            <a:ahLst/>
            <a:cxnLst/>
            <a:rect l="0" t="0" r="0" b="0"/>
            <a:pathLst>
              <a:path w="325313" h="289539">
                <a:moveTo>
                  <a:pt x="82020" y="18112"/>
                </a:moveTo>
                <a:lnTo>
                  <a:pt x="0" y="120641"/>
                </a:lnTo>
                <a:lnTo>
                  <a:pt x="241282" y="120641"/>
                </a:lnTo>
                <a:lnTo>
                  <a:pt x="316884" y="26130"/>
                </a:lnTo>
                <a:cubicBezTo>
                  <a:pt x="325313" y="15602"/>
                  <a:pt x="317809" y="0"/>
                  <a:pt x="304321" y="0"/>
                </a:cubicBezTo>
                <a:lnTo>
                  <a:pt x="119700" y="0"/>
                </a:lnTo>
                <a:cubicBezTo>
                  <a:pt x="105046" y="0"/>
                  <a:pt x="91180" y="6667"/>
                  <a:pt x="82020" y="18112"/>
                </a:cubicBezTo>
                <a:moveTo>
                  <a:pt x="82020" y="271427"/>
                </a:moveTo>
                <a:lnTo>
                  <a:pt x="0" y="168897"/>
                </a:lnTo>
                <a:lnTo>
                  <a:pt x="241282" y="168897"/>
                </a:lnTo>
                <a:lnTo>
                  <a:pt x="316884" y="263408"/>
                </a:lnTo>
                <a:cubicBezTo>
                  <a:pt x="325313" y="273936"/>
                  <a:pt x="317809" y="289539"/>
                  <a:pt x="304321" y="289539"/>
                </a:cubicBezTo>
                <a:lnTo>
                  <a:pt x="119700" y="289539"/>
                </a:lnTo>
                <a:cubicBezTo>
                  <a:pt x="105046" y="289539"/>
                  <a:pt x="91180" y="282871"/>
                  <a:pt x="82020" y="271427"/>
                </a:cubicBezTo>
              </a:path>
            </a:pathLst>
          </a:custGeom>
          <a:solidFill>
            <a:srgbClr val="E8F9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4429996" y="3313311"/>
            <a:ext cx="325311" cy="289539"/>
          </a:xfrm>
          <a:custGeom>
            <a:avLst/>
            <a:gdLst/>
            <a:ahLst/>
            <a:cxnLst/>
            <a:rect l="0" t="0" r="0" b="0"/>
            <a:pathLst>
              <a:path w="325311" h="289539">
                <a:moveTo>
                  <a:pt x="82020" y="18111"/>
                </a:moveTo>
                <a:lnTo>
                  <a:pt x="0" y="120641"/>
                </a:lnTo>
                <a:lnTo>
                  <a:pt x="241279" y="120641"/>
                </a:lnTo>
                <a:lnTo>
                  <a:pt x="316885" y="26134"/>
                </a:lnTo>
                <a:cubicBezTo>
                  <a:pt x="325311" y="15602"/>
                  <a:pt x="317812" y="0"/>
                  <a:pt x="304324" y="0"/>
                </a:cubicBezTo>
                <a:lnTo>
                  <a:pt x="119703" y="0"/>
                </a:lnTo>
                <a:cubicBezTo>
                  <a:pt x="105043" y="0"/>
                  <a:pt x="91178" y="6664"/>
                  <a:pt x="82020" y="18111"/>
                </a:cubicBezTo>
                <a:close/>
                <a:moveTo>
                  <a:pt x="82020" y="271427"/>
                </a:moveTo>
                <a:lnTo>
                  <a:pt x="0" y="168897"/>
                </a:lnTo>
                <a:lnTo>
                  <a:pt x="241279" y="168897"/>
                </a:lnTo>
                <a:lnTo>
                  <a:pt x="316885" y="263405"/>
                </a:lnTo>
                <a:cubicBezTo>
                  <a:pt x="325311" y="273937"/>
                  <a:pt x="317812" y="289539"/>
                  <a:pt x="304324" y="289539"/>
                </a:cubicBezTo>
                <a:lnTo>
                  <a:pt x="119703" y="289539"/>
                </a:lnTo>
                <a:cubicBezTo>
                  <a:pt x="105043" y="289539"/>
                  <a:pt x="91178" y="282875"/>
                  <a:pt x="82020" y="271427"/>
                </a:cubicBezTo>
                <a:close/>
              </a:path>
            </a:pathLst>
          </a:custGeom>
          <a:noFill/>
          <a:ln w="12063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4373632" y="3943067"/>
            <a:ext cx="358119" cy="344849"/>
          </a:xfrm>
          <a:custGeom>
            <a:avLst/>
            <a:gdLst/>
            <a:ahLst/>
            <a:cxnLst/>
            <a:rect l="0" t="0" r="0" b="0"/>
            <a:pathLst>
              <a:path w="358119" h="344849">
                <a:moveTo>
                  <a:pt x="128660" y="9144"/>
                </a:moveTo>
                <a:lnTo>
                  <a:pt x="16503" y="77419"/>
                </a:lnTo>
                <a:lnTo>
                  <a:pt x="243221" y="159978"/>
                </a:lnTo>
                <a:lnTo>
                  <a:pt x="346594" y="97043"/>
                </a:lnTo>
                <a:cubicBezTo>
                  <a:pt x="358119" y="90030"/>
                  <a:pt x="356414" y="72811"/>
                  <a:pt x="343739" y="68194"/>
                </a:cubicBezTo>
                <a:lnTo>
                  <a:pt x="170265" y="5018"/>
                </a:lnTo>
                <a:cubicBezTo>
                  <a:pt x="156487" y="0"/>
                  <a:pt x="141174" y="1520"/>
                  <a:pt x="128660" y="9144"/>
                </a:cubicBezTo>
                <a:moveTo>
                  <a:pt x="41983" y="247145"/>
                </a:moveTo>
                <a:lnTo>
                  <a:pt x="0" y="122740"/>
                </a:lnTo>
                <a:lnTo>
                  <a:pt x="226717" y="205299"/>
                </a:lnTo>
                <a:lnTo>
                  <a:pt x="265419" y="319973"/>
                </a:lnTo>
                <a:cubicBezTo>
                  <a:pt x="269730" y="332753"/>
                  <a:pt x="257344" y="344849"/>
                  <a:pt x="244676" y="340232"/>
                </a:cubicBezTo>
                <a:lnTo>
                  <a:pt x="71194" y="277057"/>
                </a:lnTo>
                <a:cubicBezTo>
                  <a:pt x="57425" y="272046"/>
                  <a:pt x="46672" y="261035"/>
                  <a:pt x="41983" y="247145"/>
                </a:cubicBezTo>
              </a:path>
            </a:pathLst>
          </a:custGeom>
          <a:solidFill>
            <a:srgbClr val="EDF4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4373632" y="3943071"/>
            <a:ext cx="358119" cy="344844"/>
          </a:xfrm>
          <a:custGeom>
            <a:avLst/>
            <a:gdLst/>
            <a:ahLst/>
            <a:cxnLst/>
            <a:rect l="0" t="0" r="0" b="0"/>
            <a:pathLst>
              <a:path w="358119" h="344844">
                <a:moveTo>
                  <a:pt x="128656" y="9140"/>
                </a:moveTo>
                <a:lnTo>
                  <a:pt x="16502" y="77415"/>
                </a:lnTo>
                <a:lnTo>
                  <a:pt x="243217" y="159975"/>
                </a:lnTo>
                <a:lnTo>
                  <a:pt x="346597" y="97043"/>
                </a:lnTo>
                <a:cubicBezTo>
                  <a:pt x="358119" y="90029"/>
                  <a:pt x="356411" y="72803"/>
                  <a:pt x="343737" y="68188"/>
                </a:cubicBezTo>
                <a:lnTo>
                  <a:pt x="170261" y="5016"/>
                </a:lnTo>
                <a:cubicBezTo>
                  <a:pt x="156486" y="0"/>
                  <a:pt x="141178" y="1517"/>
                  <a:pt x="128656" y="9140"/>
                </a:cubicBezTo>
                <a:close/>
                <a:moveTo>
                  <a:pt x="41986" y="247144"/>
                </a:moveTo>
                <a:lnTo>
                  <a:pt x="0" y="122738"/>
                </a:lnTo>
                <a:lnTo>
                  <a:pt x="226714" y="205297"/>
                </a:lnTo>
                <a:lnTo>
                  <a:pt x="265418" y="319970"/>
                </a:lnTo>
                <a:cubicBezTo>
                  <a:pt x="269731" y="332749"/>
                  <a:pt x="257347" y="344844"/>
                  <a:pt x="244673" y="340228"/>
                </a:cubicBezTo>
                <a:lnTo>
                  <a:pt x="71196" y="277056"/>
                </a:lnTo>
                <a:cubicBezTo>
                  <a:pt x="57422" y="272039"/>
                  <a:pt x="46674" y="261034"/>
                  <a:pt x="41986" y="247144"/>
                </a:cubicBezTo>
                <a:close/>
              </a:path>
            </a:pathLst>
          </a:custGeom>
          <a:noFill/>
          <a:ln w="12063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4120849" y="4596021"/>
            <a:ext cx="356664" cy="362157"/>
          </a:xfrm>
          <a:custGeom>
            <a:avLst/>
            <a:gdLst/>
            <a:ahLst/>
            <a:cxnLst/>
            <a:rect l="0" t="0" r="0" b="0"/>
            <a:pathLst>
              <a:path w="356664" h="362157">
                <a:moveTo>
                  <a:pt x="166951" y="2613"/>
                </a:moveTo>
                <a:lnTo>
                  <a:pt x="37768" y="26074"/>
                </a:lnTo>
                <a:lnTo>
                  <a:pt x="219720" y="184525"/>
                </a:lnTo>
                <a:lnTo>
                  <a:pt x="338801" y="162906"/>
                </a:lnTo>
                <a:cubicBezTo>
                  <a:pt x="352071" y="160501"/>
                  <a:pt x="356664" y="143812"/>
                  <a:pt x="346490" y="134949"/>
                </a:cubicBezTo>
                <a:lnTo>
                  <a:pt x="207269" y="13704"/>
                </a:lnTo>
                <a:cubicBezTo>
                  <a:pt x="196211" y="4077"/>
                  <a:pt x="181380" y="0"/>
                  <a:pt x="166951" y="2613"/>
                </a:cubicBezTo>
                <a:moveTo>
                  <a:pt x="611" y="193645"/>
                </a:moveTo>
                <a:lnTo>
                  <a:pt x="6096" y="62460"/>
                </a:lnTo>
                <a:lnTo>
                  <a:pt x="188047" y="220918"/>
                </a:lnTo>
                <a:lnTo>
                  <a:pt x="182996" y="341841"/>
                </a:lnTo>
                <a:cubicBezTo>
                  <a:pt x="182433" y="355321"/>
                  <a:pt x="166533" y="362157"/>
                  <a:pt x="156367" y="353302"/>
                </a:cubicBezTo>
                <a:lnTo>
                  <a:pt x="17139" y="232057"/>
                </a:lnTo>
                <a:cubicBezTo>
                  <a:pt x="6080" y="222422"/>
                  <a:pt x="0" y="208291"/>
                  <a:pt x="611" y="193645"/>
                </a:cubicBezTo>
              </a:path>
            </a:pathLst>
          </a:custGeom>
          <a:solidFill>
            <a:srgbClr val="FFFBDA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120850" y="4596019"/>
            <a:ext cx="356662" cy="362160"/>
          </a:xfrm>
          <a:custGeom>
            <a:avLst/>
            <a:gdLst/>
            <a:ahLst/>
            <a:cxnLst/>
            <a:rect l="0" t="0" r="0" b="0"/>
            <a:pathLst>
              <a:path w="356662" h="362160">
                <a:moveTo>
                  <a:pt x="166952" y="2618"/>
                </a:moveTo>
                <a:lnTo>
                  <a:pt x="37763" y="26073"/>
                </a:lnTo>
                <a:lnTo>
                  <a:pt x="219717" y="184529"/>
                </a:lnTo>
                <a:lnTo>
                  <a:pt x="338800" y="162911"/>
                </a:lnTo>
                <a:cubicBezTo>
                  <a:pt x="352071" y="160502"/>
                  <a:pt x="356662" y="143811"/>
                  <a:pt x="346490" y="134954"/>
                </a:cubicBezTo>
                <a:lnTo>
                  <a:pt x="207264" y="13707"/>
                </a:lnTo>
                <a:cubicBezTo>
                  <a:pt x="196208" y="4080"/>
                  <a:pt x="181376" y="0"/>
                  <a:pt x="166952" y="2618"/>
                </a:cubicBezTo>
                <a:close/>
                <a:moveTo>
                  <a:pt x="611" y="193650"/>
                </a:moveTo>
                <a:lnTo>
                  <a:pt x="6092" y="62464"/>
                </a:lnTo>
                <a:lnTo>
                  <a:pt x="188046" y="220920"/>
                </a:lnTo>
                <a:lnTo>
                  <a:pt x="182996" y="341843"/>
                </a:lnTo>
                <a:cubicBezTo>
                  <a:pt x="182433" y="355319"/>
                  <a:pt x="166532" y="362160"/>
                  <a:pt x="156361" y="353302"/>
                </a:cubicBezTo>
                <a:lnTo>
                  <a:pt x="17134" y="232056"/>
                </a:lnTo>
                <a:cubicBezTo>
                  <a:pt x="6078" y="222428"/>
                  <a:pt x="0" y="208297"/>
                  <a:pt x="611" y="193650"/>
                </a:cubicBezTo>
                <a:close/>
              </a:path>
            </a:pathLst>
          </a:custGeom>
          <a:noFill/>
          <a:ln w="12063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4276396" y="2622662"/>
            <a:ext cx="358835" cy="347246"/>
          </a:xfrm>
          <a:custGeom>
            <a:avLst/>
            <a:gdLst/>
            <a:ahLst/>
            <a:cxnLst/>
            <a:rect l="0" t="0" r="0" b="0"/>
            <a:pathLst>
              <a:path w="358835" h="347246">
                <a:moveTo>
                  <a:pt x="38910" y="102971"/>
                </a:moveTo>
                <a:lnTo>
                  <a:pt x="0" y="228374"/>
                </a:lnTo>
                <a:lnTo>
                  <a:pt x="224618" y="140257"/>
                </a:lnTo>
                <a:lnTo>
                  <a:pt x="260480" y="24667"/>
                </a:lnTo>
                <a:cubicBezTo>
                  <a:pt x="264478" y="11782"/>
                  <a:pt x="251802" y="0"/>
                  <a:pt x="239247" y="4922"/>
                </a:cubicBezTo>
                <a:lnTo>
                  <a:pt x="67374" y="72344"/>
                </a:lnTo>
                <a:cubicBezTo>
                  <a:pt x="53733" y="77701"/>
                  <a:pt x="43253" y="88969"/>
                  <a:pt x="38910" y="102971"/>
                </a:cubicBezTo>
                <a:moveTo>
                  <a:pt x="131434" y="338793"/>
                </a:moveTo>
                <a:lnTo>
                  <a:pt x="17629" y="273301"/>
                </a:lnTo>
                <a:lnTo>
                  <a:pt x="242247" y="185184"/>
                </a:lnTo>
                <a:lnTo>
                  <a:pt x="347141" y="245553"/>
                </a:lnTo>
                <a:cubicBezTo>
                  <a:pt x="358835" y="252277"/>
                  <a:pt x="357548" y="269545"/>
                  <a:pt x="344994" y="274467"/>
                </a:cubicBezTo>
                <a:lnTo>
                  <a:pt x="173128" y="341889"/>
                </a:lnTo>
                <a:cubicBezTo>
                  <a:pt x="159479" y="347246"/>
                  <a:pt x="144134" y="346104"/>
                  <a:pt x="131434" y="338793"/>
                </a:cubicBezTo>
              </a:path>
            </a:pathLst>
          </a:custGeom>
          <a:solidFill>
            <a:srgbClr val="E3FFF2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4276396" y="2622661"/>
            <a:ext cx="358834" cy="347245"/>
          </a:xfrm>
          <a:custGeom>
            <a:avLst/>
            <a:gdLst/>
            <a:ahLst/>
            <a:cxnLst/>
            <a:rect l="0" t="0" r="0" b="0"/>
            <a:pathLst>
              <a:path w="358834" h="347245">
                <a:moveTo>
                  <a:pt x="38911" y="102971"/>
                </a:moveTo>
                <a:lnTo>
                  <a:pt x="0" y="228373"/>
                </a:lnTo>
                <a:lnTo>
                  <a:pt x="224614" y="140258"/>
                </a:lnTo>
                <a:lnTo>
                  <a:pt x="260483" y="24667"/>
                </a:lnTo>
                <a:cubicBezTo>
                  <a:pt x="264480" y="11785"/>
                  <a:pt x="251802" y="0"/>
                  <a:pt x="239246" y="4926"/>
                </a:cubicBezTo>
                <a:lnTo>
                  <a:pt x="67377" y="72349"/>
                </a:lnTo>
                <a:cubicBezTo>
                  <a:pt x="53729" y="77703"/>
                  <a:pt x="43256" y="88970"/>
                  <a:pt x="38911" y="102971"/>
                </a:cubicBezTo>
                <a:close/>
                <a:moveTo>
                  <a:pt x="131432" y="338793"/>
                </a:moveTo>
                <a:lnTo>
                  <a:pt x="17632" y="273299"/>
                </a:lnTo>
                <a:lnTo>
                  <a:pt x="242247" y="185183"/>
                </a:lnTo>
                <a:lnTo>
                  <a:pt x="347144" y="245551"/>
                </a:lnTo>
                <a:cubicBezTo>
                  <a:pt x="358834" y="252279"/>
                  <a:pt x="357552" y="269542"/>
                  <a:pt x="344995" y="274468"/>
                </a:cubicBezTo>
                <a:lnTo>
                  <a:pt x="173126" y="341892"/>
                </a:lnTo>
                <a:cubicBezTo>
                  <a:pt x="159479" y="347245"/>
                  <a:pt x="144138" y="346105"/>
                  <a:pt x="131432" y="338793"/>
                </a:cubicBezTo>
                <a:close/>
              </a:path>
            </a:pathLst>
          </a:custGeom>
          <a:noFill/>
          <a:ln w="12063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/>
        </p:nvSpPr>
        <p:spPr>
          <a:xfrm>
            <a:off x="3956897" y="1992914"/>
            <a:ext cx="359229" cy="361127"/>
          </a:xfrm>
          <a:custGeom>
            <a:avLst/>
            <a:gdLst/>
            <a:ahLst/>
            <a:cxnLst/>
            <a:rect l="0" t="0" r="0" b="0"/>
            <a:pathLst>
              <a:path w="359229" h="361127">
                <a:moveTo>
                  <a:pt x="1278" y="175830"/>
                </a:moveTo>
                <a:lnTo>
                  <a:pt x="12675" y="306638"/>
                </a:lnTo>
                <a:lnTo>
                  <a:pt x="187291" y="140129"/>
                </a:lnTo>
                <a:lnTo>
                  <a:pt x="176787" y="19551"/>
                </a:lnTo>
                <a:cubicBezTo>
                  <a:pt x="175613" y="6120"/>
                  <a:pt x="159423" y="0"/>
                  <a:pt x="149659" y="9305"/>
                </a:cubicBezTo>
                <a:lnTo>
                  <a:pt x="16045" y="136718"/>
                </a:lnTo>
                <a:cubicBezTo>
                  <a:pt x="5436" y="146836"/>
                  <a:pt x="0" y="161225"/>
                  <a:pt x="1278" y="175830"/>
                </a:cubicBezTo>
                <a:moveTo>
                  <a:pt x="176088" y="359165"/>
                </a:moveTo>
                <a:lnTo>
                  <a:pt x="45972" y="341567"/>
                </a:lnTo>
                <a:lnTo>
                  <a:pt x="220588" y="175058"/>
                </a:lnTo>
                <a:lnTo>
                  <a:pt x="340522" y="191280"/>
                </a:lnTo>
                <a:cubicBezTo>
                  <a:pt x="353889" y="193082"/>
                  <a:pt x="359229" y="209554"/>
                  <a:pt x="349474" y="218859"/>
                </a:cubicBezTo>
                <a:lnTo>
                  <a:pt x="215859" y="346264"/>
                </a:lnTo>
                <a:cubicBezTo>
                  <a:pt x="205251" y="356382"/>
                  <a:pt x="190621" y="361127"/>
                  <a:pt x="176088" y="359165"/>
                </a:cubicBezTo>
              </a:path>
            </a:pathLst>
          </a:custGeom>
          <a:solidFill>
            <a:srgbClr val="F4FFDC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>
            <a:off x="3956901" y="1992915"/>
            <a:ext cx="359229" cy="361131"/>
          </a:xfrm>
          <a:custGeom>
            <a:avLst/>
            <a:gdLst/>
            <a:ahLst/>
            <a:cxnLst/>
            <a:rect l="0" t="0" r="0" b="0"/>
            <a:pathLst>
              <a:path w="359229" h="361131">
                <a:moveTo>
                  <a:pt x="1272" y="175829"/>
                </a:moveTo>
                <a:lnTo>
                  <a:pt x="12669" y="306634"/>
                </a:lnTo>
                <a:lnTo>
                  <a:pt x="187285" y="140124"/>
                </a:lnTo>
                <a:lnTo>
                  <a:pt x="176780" y="19552"/>
                </a:lnTo>
                <a:cubicBezTo>
                  <a:pt x="175610" y="6116"/>
                  <a:pt x="159416" y="0"/>
                  <a:pt x="149655" y="9307"/>
                </a:cubicBezTo>
                <a:lnTo>
                  <a:pt x="16044" y="136716"/>
                </a:lnTo>
                <a:cubicBezTo>
                  <a:pt x="5434" y="146833"/>
                  <a:pt x="0" y="161224"/>
                  <a:pt x="1272" y="175829"/>
                </a:cubicBezTo>
                <a:close/>
                <a:moveTo>
                  <a:pt x="176086" y="359166"/>
                </a:moveTo>
                <a:lnTo>
                  <a:pt x="45970" y="341567"/>
                </a:lnTo>
                <a:lnTo>
                  <a:pt x="220585" y="175058"/>
                </a:lnTo>
                <a:lnTo>
                  <a:pt x="340522" y="191277"/>
                </a:lnTo>
                <a:cubicBezTo>
                  <a:pt x="353888" y="193085"/>
                  <a:pt x="359229" y="209551"/>
                  <a:pt x="349467" y="218859"/>
                </a:cubicBezTo>
                <a:lnTo>
                  <a:pt x="215856" y="346268"/>
                </a:lnTo>
                <a:cubicBezTo>
                  <a:pt x="205247" y="356385"/>
                  <a:pt x="190614" y="361131"/>
                  <a:pt x="176086" y="359166"/>
                </a:cubicBezTo>
                <a:close/>
              </a:path>
            </a:pathLst>
          </a:custGeom>
          <a:noFill/>
          <a:ln w="12063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5535892" y="1861029"/>
            <a:ext cx="2302746" cy="144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The ultimate goal of finding new medicines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35892" y="1575511"/>
            <a:ext cx="1075719" cy="1930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92BD39"/>
                </a:solidFill>
                <a:latin typeface="Roboto"/>
              </a:rPr>
              <a:t>Drug Discovery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5033284" y="1584117"/>
            <a:ext cx="368051" cy="368048"/>
          </a:xfrm>
          <a:custGeom>
            <a:avLst/>
            <a:gdLst/>
            <a:ahLst/>
            <a:cxnLst/>
            <a:rect l="0" t="0" r="0" b="0"/>
            <a:pathLst>
              <a:path w="368051" h="368048">
                <a:moveTo>
                  <a:pt x="173811" y="106025"/>
                </a:moveTo>
                <a:cubicBezTo>
                  <a:pt x="184418" y="95998"/>
                  <a:pt x="198516" y="90504"/>
                  <a:pt x="213110" y="90709"/>
                </a:cubicBezTo>
                <a:cubicBezTo>
                  <a:pt x="227703" y="90915"/>
                  <a:pt x="241642" y="96803"/>
                  <a:pt x="251961" y="107123"/>
                </a:cubicBezTo>
                <a:cubicBezTo>
                  <a:pt x="262282" y="117443"/>
                  <a:pt x="268170" y="131382"/>
                  <a:pt x="268376" y="145975"/>
                </a:cubicBezTo>
                <a:cubicBezTo>
                  <a:pt x="268580" y="160569"/>
                  <a:pt x="263086" y="174667"/>
                  <a:pt x="253061" y="185274"/>
                </a:cubicBezTo>
                <a:lnTo>
                  <a:pt x="185519" y="252815"/>
                </a:lnTo>
                <a:cubicBezTo>
                  <a:pt x="174971" y="262911"/>
                  <a:pt x="160901" y="268494"/>
                  <a:pt x="146301" y="268376"/>
                </a:cubicBezTo>
                <a:cubicBezTo>
                  <a:pt x="131701" y="268257"/>
                  <a:pt x="117723" y="262448"/>
                  <a:pt x="107340" y="252183"/>
                </a:cubicBezTo>
                <a:cubicBezTo>
                  <a:pt x="96958" y="241918"/>
                  <a:pt x="90990" y="228006"/>
                  <a:pt x="90706" y="213408"/>
                </a:cubicBezTo>
                <a:cubicBezTo>
                  <a:pt x="90422" y="198810"/>
                  <a:pt x="95844" y="184677"/>
                  <a:pt x="105820" y="174017"/>
                </a:cubicBezTo>
                <a:close/>
                <a:moveTo>
                  <a:pt x="0" y="0"/>
                </a:moveTo>
                <a:moveTo>
                  <a:pt x="143195" y="136647"/>
                </a:moveTo>
                <a:lnTo>
                  <a:pt x="222444" y="215896"/>
                </a:lnTo>
                <a:moveTo>
                  <a:pt x="179539" y="341119"/>
                </a:moveTo>
                <a:cubicBezTo>
                  <a:pt x="268775" y="341119"/>
                  <a:pt x="341115" y="268778"/>
                  <a:pt x="341115" y="179540"/>
                </a:cubicBezTo>
                <a:cubicBezTo>
                  <a:pt x="341115" y="90304"/>
                  <a:pt x="268775" y="17963"/>
                  <a:pt x="179539" y="17963"/>
                </a:cubicBezTo>
                <a:cubicBezTo>
                  <a:pt x="90301" y="17963"/>
                  <a:pt x="17960" y="90304"/>
                  <a:pt x="17960" y="179540"/>
                </a:cubicBezTo>
                <a:cubicBezTo>
                  <a:pt x="17960" y="268778"/>
                  <a:pt x="90301" y="341119"/>
                  <a:pt x="179539" y="341119"/>
                </a:cubicBezTo>
                <a:close/>
                <a:moveTo>
                  <a:pt x="0" y="0"/>
                </a:moveTo>
                <a:moveTo>
                  <a:pt x="293726" y="293723"/>
                </a:moveTo>
                <a:lnTo>
                  <a:pt x="368051" y="368048"/>
                </a:lnTo>
              </a:path>
            </a:pathLst>
          </a:custGeom>
          <a:noFill/>
          <a:ln w="12063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3473230" y="855684"/>
            <a:ext cx="2155041" cy="24128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1">
                <a:solidFill>
                  <a:srgbClr val="484848"/>
                </a:solidFill>
                <a:latin typeface="Roboto"/>
              </a:rPr>
              <a:t>Drug Discovery Process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041326" y="2505914"/>
            <a:ext cx="373093" cy="373047"/>
          </a:xfrm>
          <a:custGeom>
            <a:avLst/>
            <a:gdLst/>
            <a:ahLst/>
            <a:cxnLst/>
            <a:rect l="0" t="0" r="0" b="0"/>
            <a:pathLst>
              <a:path w="373093" h="373047">
                <a:moveTo>
                  <a:pt x="104544" y="340879"/>
                </a:moveTo>
                <a:lnTo>
                  <a:pt x="0" y="373047"/>
                </a:lnTo>
                <a:lnTo>
                  <a:pt x="32167" y="268502"/>
                </a:lnTo>
                <a:lnTo>
                  <a:pt x="238523" y="62130"/>
                </a:lnTo>
                <a:lnTo>
                  <a:pt x="310900" y="134507"/>
                </a:lnTo>
                <a:close/>
                <a:moveTo>
                  <a:pt x="238523" y="62130"/>
                </a:moveTo>
                <a:lnTo>
                  <a:pt x="288158" y="12495"/>
                </a:lnTo>
                <a:cubicBezTo>
                  <a:pt x="300745" y="0"/>
                  <a:pt x="321056" y="0"/>
                  <a:pt x="333643" y="12495"/>
                </a:cubicBezTo>
                <a:lnTo>
                  <a:pt x="360535" y="39388"/>
                </a:lnTo>
                <a:cubicBezTo>
                  <a:pt x="373093" y="51949"/>
                  <a:pt x="373093" y="72311"/>
                  <a:pt x="360535" y="84873"/>
                </a:cubicBezTo>
                <a:lnTo>
                  <a:pt x="310900" y="134507"/>
                </a:lnTo>
                <a:moveTo>
                  <a:pt x="88461" y="284586"/>
                </a:moveTo>
                <a:lnTo>
                  <a:pt x="274712" y="98319"/>
                </a:lnTo>
                <a:moveTo>
                  <a:pt x="32167" y="268502"/>
                </a:moveTo>
                <a:lnTo>
                  <a:pt x="48251" y="284586"/>
                </a:lnTo>
                <a:lnTo>
                  <a:pt x="88461" y="284586"/>
                </a:lnTo>
                <a:lnTo>
                  <a:pt x="88461" y="324795"/>
                </a:lnTo>
                <a:lnTo>
                  <a:pt x="104544" y="340879"/>
                </a:lnTo>
                <a:moveTo>
                  <a:pt x="16083" y="324795"/>
                </a:moveTo>
                <a:lnTo>
                  <a:pt x="48251" y="356963"/>
                </a:lnTo>
                <a:moveTo>
                  <a:pt x="335026" y="110382"/>
                </a:moveTo>
                <a:lnTo>
                  <a:pt x="262649" y="38004"/>
                </a:lnTo>
              </a:path>
            </a:pathLst>
          </a:custGeom>
          <a:noFill/>
          <a:ln w="12063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5535892" y="2492386"/>
            <a:ext cx="1302589" cy="1930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3CC583"/>
                </a:solidFill>
                <a:latin typeface="Roboto"/>
              </a:rPr>
              <a:t>Lead Optimization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35892" y="2777904"/>
            <a:ext cx="2332907" cy="144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Refining lead compounds for better efficacy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35892" y="5528528"/>
            <a:ext cx="2378984" cy="28953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Understanding drug absorption, distribution,
metabolism, and excretion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041326" y="3425908"/>
            <a:ext cx="369928" cy="369928"/>
          </a:xfrm>
          <a:custGeom>
            <a:avLst/>
            <a:gdLst/>
            <a:ahLst/>
            <a:cxnLst/>
            <a:rect l="0" t="0" r="0" b="0"/>
            <a:pathLst>
              <a:path w="369928" h="369928">
                <a:moveTo>
                  <a:pt x="193006" y="96503"/>
                </a:moveTo>
                <a:cubicBezTo>
                  <a:pt x="193006" y="140917"/>
                  <a:pt x="229011" y="176922"/>
                  <a:pt x="273425" y="176922"/>
                </a:cubicBezTo>
                <a:cubicBezTo>
                  <a:pt x="317839" y="176922"/>
                  <a:pt x="353844" y="140917"/>
                  <a:pt x="353844" y="96503"/>
                </a:cubicBezTo>
                <a:cubicBezTo>
                  <a:pt x="353844" y="52088"/>
                  <a:pt x="317839" y="16083"/>
                  <a:pt x="273425" y="16083"/>
                </a:cubicBezTo>
                <a:cubicBezTo>
                  <a:pt x="229011" y="16083"/>
                  <a:pt x="193006" y="52088"/>
                  <a:pt x="193006" y="96503"/>
                </a:cubicBezTo>
                <a:close/>
                <a:moveTo>
                  <a:pt x="273425" y="0"/>
                </a:moveTo>
                <a:lnTo>
                  <a:pt x="273425" y="48251"/>
                </a:lnTo>
                <a:moveTo>
                  <a:pt x="273425" y="144754"/>
                </a:moveTo>
                <a:lnTo>
                  <a:pt x="273425" y="193006"/>
                </a:lnTo>
                <a:moveTo>
                  <a:pt x="176922" y="96503"/>
                </a:moveTo>
                <a:lnTo>
                  <a:pt x="225173" y="96503"/>
                </a:lnTo>
                <a:moveTo>
                  <a:pt x="321676" y="96503"/>
                </a:moveTo>
                <a:lnTo>
                  <a:pt x="369928" y="96503"/>
                </a:lnTo>
                <a:moveTo>
                  <a:pt x="273425" y="92482"/>
                </a:moveTo>
                <a:cubicBezTo>
                  <a:pt x="275646" y="92482"/>
                  <a:pt x="277446" y="94282"/>
                  <a:pt x="277446" y="96503"/>
                </a:cubicBezTo>
                <a:cubicBezTo>
                  <a:pt x="277446" y="98723"/>
                  <a:pt x="275646" y="100524"/>
                  <a:pt x="273425" y="100524"/>
                </a:cubicBezTo>
                <a:cubicBezTo>
                  <a:pt x="271204" y="100524"/>
                  <a:pt x="269404" y="98723"/>
                  <a:pt x="269404" y="96503"/>
                </a:cubicBezTo>
                <a:cubicBezTo>
                  <a:pt x="269404" y="94282"/>
                  <a:pt x="271204" y="92482"/>
                  <a:pt x="273425" y="92482"/>
                </a:cubicBezTo>
                <a:moveTo>
                  <a:pt x="32167" y="56293"/>
                </a:moveTo>
                <a:cubicBezTo>
                  <a:pt x="32167" y="87383"/>
                  <a:pt x="57371" y="112586"/>
                  <a:pt x="88461" y="112586"/>
                </a:cubicBezTo>
                <a:cubicBezTo>
                  <a:pt x="119551" y="112586"/>
                  <a:pt x="144754" y="87383"/>
                  <a:pt x="144754" y="56293"/>
                </a:cubicBezTo>
                <a:cubicBezTo>
                  <a:pt x="144754" y="25203"/>
                  <a:pt x="119551" y="0"/>
                  <a:pt x="88461" y="0"/>
                </a:cubicBezTo>
                <a:cubicBezTo>
                  <a:pt x="57371" y="0"/>
                  <a:pt x="32167" y="25203"/>
                  <a:pt x="32167" y="56293"/>
                </a:cubicBezTo>
                <a:close/>
                <a:moveTo>
                  <a:pt x="143982" y="65525"/>
                </a:moveTo>
                <a:cubicBezTo>
                  <a:pt x="122643" y="65295"/>
                  <a:pt x="102428" y="55925"/>
                  <a:pt x="88461" y="39791"/>
                </a:cubicBezTo>
                <a:cubicBezTo>
                  <a:pt x="74497" y="55945"/>
                  <a:pt x="54275" y="65333"/>
                  <a:pt x="32923" y="65573"/>
                </a:cubicBezTo>
                <a:moveTo>
                  <a:pt x="53108" y="147987"/>
                </a:moveTo>
                <a:lnTo>
                  <a:pt x="88461" y="204361"/>
                </a:lnTo>
                <a:lnTo>
                  <a:pt x="124119" y="148212"/>
                </a:lnTo>
                <a:moveTo>
                  <a:pt x="88461" y="136712"/>
                </a:moveTo>
                <a:cubicBezTo>
                  <a:pt x="116774" y="136684"/>
                  <a:pt x="141399" y="156105"/>
                  <a:pt x="147971" y="183645"/>
                </a:cubicBezTo>
                <a:lnTo>
                  <a:pt x="176922" y="289509"/>
                </a:lnTo>
                <a:lnTo>
                  <a:pt x="129362" y="289509"/>
                </a:lnTo>
                <a:lnTo>
                  <a:pt x="112409" y="369928"/>
                </a:lnTo>
                <a:lnTo>
                  <a:pt x="64158" y="369928"/>
                </a:lnTo>
                <a:lnTo>
                  <a:pt x="47206" y="289509"/>
                </a:lnTo>
                <a:lnTo>
                  <a:pt x="0" y="289509"/>
                </a:lnTo>
                <a:lnTo>
                  <a:pt x="29031" y="183645"/>
                </a:lnTo>
                <a:cubicBezTo>
                  <a:pt x="35595" y="156134"/>
                  <a:pt x="60178" y="136721"/>
                  <a:pt x="88461" y="136712"/>
                </a:cubicBezTo>
                <a:close/>
              </a:path>
            </a:pathLst>
          </a:custGeom>
          <a:noFill/>
          <a:ln w="12063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5535892" y="3409260"/>
            <a:ext cx="1323540" cy="1930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1EABDA"/>
                </a:solidFill>
                <a:latin typeface="Roboto"/>
              </a:rPr>
              <a:t>Lead Identification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535892" y="3694778"/>
            <a:ext cx="1608552" cy="144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Finding initial drug candidates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5045346" y="4382992"/>
            <a:ext cx="361886" cy="289508"/>
          </a:xfrm>
          <a:custGeom>
            <a:avLst/>
            <a:gdLst/>
            <a:ahLst/>
            <a:cxnLst/>
            <a:rect l="0" t="0" r="0" b="0"/>
            <a:pathLst>
              <a:path w="361886" h="289508">
                <a:moveTo>
                  <a:pt x="361886" y="173704"/>
                </a:moveTo>
                <a:cubicBezTo>
                  <a:pt x="361886" y="238039"/>
                  <a:pt x="310418" y="289508"/>
                  <a:pt x="246083" y="289508"/>
                </a:cubicBezTo>
                <a:cubicBezTo>
                  <a:pt x="181747" y="289508"/>
                  <a:pt x="130279" y="238039"/>
                  <a:pt x="130279" y="173704"/>
                </a:cubicBezTo>
                <a:lnTo>
                  <a:pt x="130279" y="70767"/>
                </a:lnTo>
                <a:cubicBezTo>
                  <a:pt x="130279" y="38600"/>
                  <a:pt x="156013" y="12865"/>
                  <a:pt x="188181" y="12865"/>
                </a:cubicBezTo>
                <a:lnTo>
                  <a:pt x="303985" y="12865"/>
                </a:lnTo>
                <a:cubicBezTo>
                  <a:pt x="336152" y="12865"/>
                  <a:pt x="361886" y="38600"/>
                  <a:pt x="361886" y="70767"/>
                </a:cubicBezTo>
                <a:close/>
                <a:moveTo>
                  <a:pt x="246083" y="12865"/>
                </a:moveTo>
                <a:lnTo>
                  <a:pt x="246083" y="289508"/>
                </a:lnTo>
                <a:moveTo>
                  <a:pt x="85245" y="254123"/>
                </a:moveTo>
                <a:lnTo>
                  <a:pt x="162473" y="254123"/>
                </a:lnTo>
                <a:moveTo>
                  <a:pt x="69161" y="184964"/>
                </a:moveTo>
                <a:lnTo>
                  <a:pt x="130744" y="184964"/>
                </a:lnTo>
                <a:moveTo>
                  <a:pt x="48251" y="112587"/>
                </a:moveTo>
                <a:lnTo>
                  <a:pt x="130242" y="112587"/>
                </a:lnTo>
                <a:moveTo>
                  <a:pt x="93182" y="24125"/>
                </a:moveTo>
                <a:lnTo>
                  <a:pt x="153676" y="24125"/>
                </a:lnTo>
                <a:moveTo>
                  <a:pt x="130304" y="130278"/>
                </a:moveTo>
                <a:lnTo>
                  <a:pt x="361886" y="130278"/>
                </a:lnTo>
                <a:moveTo>
                  <a:pt x="193006" y="209090"/>
                </a:moveTo>
                <a:cubicBezTo>
                  <a:pt x="221957" y="238041"/>
                  <a:pt x="266992" y="238041"/>
                  <a:pt x="295943" y="209090"/>
                </a:cubicBezTo>
                <a:moveTo>
                  <a:pt x="24125" y="136713"/>
                </a:moveTo>
                <a:cubicBezTo>
                  <a:pt x="37450" y="136713"/>
                  <a:pt x="48251" y="125911"/>
                  <a:pt x="48251" y="112587"/>
                </a:cubicBezTo>
                <a:cubicBezTo>
                  <a:pt x="48251" y="99262"/>
                  <a:pt x="37450" y="88461"/>
                  <a:pt x="24125" y="88461"/>
                </a:cubicBezTo>
                <a:cubicBezTo>
                  <a:pt x="10801" y="88461"/>
                  <a:pt x="0" y="99262"/>
                  <a:pt x="0" y="112587"/>
                </a:cubicBezTo>
                <a:cubicBezTo>
                  <a:pt x="0" y="125911"/>
                  <a:pt x="10801" y="136713"/>
                  <a:pt x="24125" y="136713"/>
                </a:cubicBezTo>
                <a:close/>
                <a:moveTo>
                  <a:pt x="69161" y="48251"/>
                </a:moveTo>
                <a:cubicBezTo>
                  <a:pt x="82485" y="48251"/>
                  <a:pt x="93287" y="37450"/>
                  <a:pt x="93287" y="24125"/>
                </a:cubicBezTo>
                <a:cubicBezTo>
                  <a:pt x="93287" y="10801"/>
                  <a:pt x="82485" y="0"/>
                  <a:pt x="69161" y="0"/>
                </a:cubicBezTo>
                <a:cubicBezTo>
                  <a:pt x="55837" y="0"/>
                  <a:pt x="45035" y="10801"/>
                  <a:pt x="45035" y="24125"/>
                </a:cubicBezTo>
                <a:cubicBezTo>
                  <a:pt x="45035" y="37450"/>
                  <a:pt x="55837" y="48251"/>
                  <a:pt x="69161" y="48251"/>
                </a:cubicBezTo>
                <a:close/>
                <a:moveTo>
                  <a:pt x="61119" y="278249"/>
                </a:moveTo>
                <a:cubicBezTo>
                  <a:pt x="74443" y="278249"/>
                  <a:pt x="85245" y="267447"/>
                  <a:pt x="85245" y="254123"/>
                </a:cubicBezTo>
                <a:cubicBezTo>
                  <a:pt x="85245" y="240799"/>
                  <a:pt x="74443" y="229997"/>
                  <a:pt x="61119" y="229997"/>
                </a:cubicBezTo>
                <a:cubicBezTo>
                  <a:pt x="47795" y="229997"/>
                  <a:pt x="36993" y="240799"/>
                  <a:pt x="36993" y="254123"/>
                </a:cubicBezTo>
                <a:cubicBezTo>
                  <a:pt x="36993" y="267447"/>
                  <a:pt x="47795" y="278249"/>
                  <a:pt x="61119" y="278249"/>
                </a:cubicBezTo>
                <a:close/>
              </a:path>
            </a:pathLst>
          </a:custGeom>
          <a:noFill/>
          <a:ln w="12063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5535892" y="4326135"/>
            <a:ext cx="1014730" cy="1930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4E88E7"/>
                </a:solidFill>
                <a:latin typeface="Roboto"/>
              </a:rPr>
              <a:t>Drug-Likeness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535892" y="4611653"/>
            <a:ext cx="1621283" cy="14476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Roboto"/>
              </a:rPr>
              <a:t>Assessing drug-like properties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033284" y="5323999"/>
            <a:ext cx="378774" cy="378776"/>
          </a:xfrm>
          <a:custGeom>
            <a:avLst/>
            <a:gdLst/>
            <a:ahLst/>
            <a:cxnLst/>
            <a:rect l="0" t="0" r="0" b="0"/>
            <a:pathLst>
              <a:path w="378774" h="378776">
                <a:moveTo>
                  <a:pt x="151991" y="73180"/>
                </a:moveTo>
                <a:cubicBezTo>
                  <a:pt x="168869" y="73180"/>
                  <a:pt x="182551" y="59498"/>
                  <a:pt x="182551" y="42620"/>
                </a:cubicBezTo>
                <a:cubicBezTo>
                  <a:pt x="182551" y="25743"/>
                  <a:pt x="168869" y="12060"/>
                  <a:pt x="151991" y="12060"/>
                </a:cubicBezTo>
                <a:cubicBezTo>
                  <a:pt x="135114" y="12060"/>
                  <a:pt x="121432" y="25743"/>
                  <a:pt x="121432" y="42620"/>
                </a:cubicBezTo>
                <a:cubicBezTo>
                  <a:pt x="121432" y="59498"/>
                  <a:pt x="135114" y="73180"/>
                  <a:pt x="151991" y="73180"/>
                </a:cubicBezTo>
                <a:close/>
                <a:moveTo>
                  <a:pt x="42622" y="135906"/>
                </a:moveTo>
                <a:cubicBezTo>
                  <a:pt x="59499" y="135906"/>
                  <a:pt x="73181" y="122225"/>
                  <a:pt x="73181" y="105348"/>
                </a:cubicBezTo>
                <a:cubicBezTo>
                  <a:pt x="73181" y="88470"/>
                  <a:pt x="59499" y="74788"/>
                  <a:pt x="42622" y="74788"/>
                </a:cubicBezTo>
                <a:cubicBezTo>
                  <a:pt x="25744" y="74788"/>
                  <a:pt x="12062" y="88470"/>
                  <a:pt x="12062" y="105348"/>
                </a:cubicBezTo>
                <a:cubicBezTo>
                  <a:pt x="12062" y="122225"/>
                  <a:pt x="25744" y="135906"/>
                  <a:pt x="42622" y="135906"/>
                </a:cubicBezTo>
                <a:close/>
                <a:moveTo>
                  <a:pt x="261362" y="135906"/>
                </a:moveTo>
                <a:cubicBezTo>
                  <a:pt x="278239" y="135906"/>
                  <a:pt x="291921" y="122225"/>
                  <a:pt x="291921" y="105348"/>
                </a:cubicBezTo>
                <a:cubicBezTo>
                  <a:pt x="291921" y="88470"/>
                  <a:pt x="278239" y="74788"/>
                  <a:pt x="261362" y="74788"/>
                </a:cubicBezTo>
                <a:cubicBezTo>
                  <a:pt x="244484" y="74788"/>
                  <a:pt x="230803" y="88470"/>
                  <a:pt x="230803" y="105348"/>
                </a:cubicBezTo>
                <a:cubicBezTo>
                  <a:pt x="230803" y="122225"/>
                  <a:pt x="244484" y="135906"/>
                  <a:pt x="261362" y="135906"/>
                </a:cubicBezTo>
                <a:close/>
                <a:moveTo>
                  <a:pt x="123041" y="245277"/>
                </a:moveTo>
                <a:lnTo>
                  <a:pt x="89265" y="245277"/>
                </a:lnTo>
                <a:cubicBezTo>
                  <a:pt x="76398" y="245277"/>
                  <a:pt x="68356" y="230803"/>
                  <a:pt x="76398" y="219544"/>
                </a:cubicBezTo>
                <a:lnTo>
                  <a:pt x="139125" y="135907"/>
                </a:lnTo>
                <a:cubicBezTo>
                  <a:pt x="145558" y="127865"/>
                  <a:pt x="158425" y="127865"/>
                  <a:pt x="164859" y="135907"/>
                </a:cubicBezTo>
                <a:lnTo>
                  <a:pt x="195418" y="176118"/>
                </a:lnTo>
                <a:moveTo>
                  <a:pt x="287096" y="172901"/>
                </a:moveTo>
                <a:cubicBezTo>
                  <a:pt x="285488" y="174509"/>
                  <a:pt x="172901" y="287098"/>
                  <a:pt x="172901" y="287098"/>
                </a:cubicBezTo>
                <a:cubicBezTo>
                  <a:pt x="153601" y="306398"/>
                  <a:pt x="153601" y="340174"/>
                  <a:pt x="172901" y="359475"/>
                </a:cubicBezTo>
                <a:cubicBezTo>
                  <a:pt x="192201" y="378776"/>
                  <a:pt x="225978" y="378776"/>
                  <a:pt x="245278" y="359475"/>
                </a:cubicBezTo>
                <a:cubicBezTo>
                  <a:pt x="245278" y="359475"/>
                  <a:pt x="357865" y="246887"/>
                  <a:pt x="359473" y="245278"/>
                </a:cubicBezTo>
                <a:cubicBezTo>
                  <a:pt x="378774" y="225978"/>
                  <a:pt x="378774" y="192201"/>
                  <a:pt x="359473" y="172901"/>
                </a:cubicBezTo>
                <a:cubicBezTo>
                  <a:pt x="340173" y="151992"/>
                  <a:pt x="308005" y="151992"/>
                  <a:pt x="287096" y="172901"/>
                </a:cubicBezTo>
                <a:close/>
                <a:moveTo>
                  <a:pt x="0" y="0"/>
                </a:moveTo>
                <a:moveTo>
                  <a:pt x="302376" y="301773"/>
                </a:moveTo>
                <a:lnTo>
                  <a:pt x="232009" y="231406"/>
                </a:lnTo>
              </a:path>
            </a:pathLst>
          </a:custGeom>
          <a:noFill/>
          <a:ln w="12063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5535892" y="5243010"/>
            <a:ext cx="442351" cy="19302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E0CB15"/>
                </a:solidFill>
                <a:latin typeface="Roboto"/>
              </a:rPr>
              <a:t>ADME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377779" y="2133125"/>
            <a:ext cx="2839496" cy="2825475"/>
            <a:chOff x="1257300" y="1514000"/>
            <a:chExt cx="2839496" cy="2825475"/>
          </a:xfrm>
        </p:grpSpPr>
        <p:sp>
          <p:nvSpPr>
            <p:cNvPr id="2" name="Rounded Rectangle 1"/>
            <p:cNvSpPr/>
            <p:nvPr/>
          </p:nvSpPr>
          <p:spPr>
            <a:xfrm>
              <a:off x="1257300" y="1514000"/>
              <a:ext cx="2046922" cy="1876899"/>
            </a:xfrm>
            <a:custGeom>
              <a:avLst/>
              <a:gdLst/>
              <a:ahLst/>
              <a:cxnLst/>
              <a:rect l="0" t="0" r="0" b="0"/>
              <a:pathLst>
                <a:path w="2046922" h="1876899">
                  <a:moveTo>
                    <a:pt x="2046922" y="374522"/>
                  </a:moveTo>
                  <a:lnTo>
                    <a:pt x="1876520" y="526922"/>
                  </a:lnTo>
                  <a:lnTo>
                    <a:pt x="1649825" y="470916"/>
                  </a:lnTo>
                  <a:lnTo>
                    <a:pt x="1590960" y="523493"/>
                  </a:lnTo>
                  <a:lnTo>
                    <a:pt x="1817655" y="579501"/>
                  </a:lnTo>
                  <a:lnTo>
                    <a:pt x="1647348" y="731901"/>
                  </a:lnTo>
                  <a:lnTo>
                    <a:pt x="1420653" y="675893"/>
                  </a:lnTo>
                  <a:lnTo>
                    <a:pt x="226644" y="1741433"/>
                  </a:lnTo>
                  <a:cubicBezTo>
                    <a:pt x="227928" y="1748292"/>
                    <a:pt x="228600" y="1755367"/>
                    <a:pt x="228600" y="1762599"/>
                  </a:cubicBezTo>
                  <a:cubicBezTo>
                    <a:pt x="228600" y="1825725"/>
                    <a:pt x="177425" y="1876899"/>
                    <a:pt x="114300" y="1876899"/>
                  </a:cubicBezTo>
                  <a:cubicBezTo>
                    <a:pt x="51174" y="1876899"/>
                    <a:pt x="0" y="1825725"/>
                    <a:pt x="0" y="1762599"/>
                  </a:cubicBezTo>
                  <a:cubicBezTo>
                    <a:pt x="0" y="1699473"/>
                    <a:pt x="51174" y="1648299"/>
                    <a:pt x="114300" y="1648299"/>
                  </a:cubicBezTo>
                  <a:cubicBezTo>
                    <a:pt x="127550" y="1648299"/>
                    <a:pt x="140273" y="1650553"/>
                    <a:pt x="152107" y="1654700"/>
                  </a:cubicBezTo>
                  <a:lnTo>
                    <a:pt x="1343120" y="591883"/>
                  </a:lnTo>
                  <a:lnTo>
                    <a:pt x="1312259" y="357378"/>
                  </a:lnTo>
                  <a:lnTo>
                    <a:pt x="1482661" y="204978"/>
                  </a:lnTo>
                  <a:lnTo>
                    <a:pt x="1513522" y="439483"/>
                  </a:lnTo>
                  <a:lnTo>
                    <a:pt x="1572387" y="386810"/>
                  </a:lnTo>
                  <a:lnTo>
                    <a:pt x="1541430" y="152400"/>
                  </a:lnTo>
                  <a:lnTo>
                    <a:pt x="1711833" y="0"/>
                  </a:lnTo>
                  <a:lnTo>
                    <a:pt x="1751552" y="301561"/>
                  </a:lnTo>
                  <a:lnTo>
                    <a:pt x="2046922" y="374522"/>
                  </a:lnTo>
                  <a:close/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852099" y="2207590"/>
              <a:ext cx="244697" cy="2131885"/>
            </a:xfrm>
            <a:custGeom>
              <a:avLst/>
              <a:gdLst/>
              <a:ahLst/>
              <a:cxnLst/>
              <a:rect l="0" t="0" r="0" b="0"/>
              <a:pathLst>
                <a:path w="244697" h="2131885">
                  <a:moveTo>
                    <a:pt x="244697" y="1408747"/>
                  </a:moveTo>
                  <a:cubicBezTo>
                    <a:pt x="213550" y="1658016"/>
                    <a:pt x="148399" y="1901285"/>
                    <a:pt x="51244" y="2131885"/>
                  </a:cubicBezTo>
                  <a:cubicBezTo>
                    <a:pt x="49149" y="2130552"/>
                    <a:pt x="46958" y="2129218"/>
                    <a:pt x="44767" y="2127980"/>
                  </a:cubicBezTo>
                  <a:cubicBezTo>
                    <a:pt x="30194" y="2119598"/>
                    <a:pt x="15240" y="2112359"/>
                    <a:pt x="95" y="2106358"/>
                  </a:cubicBezTo>
                  <a:cubicBezTo>
                    <a:pt x="93916" y="1882616"/>
                    <a:pt x="156972" y="1646872"/>
                    <a:pt x="187452" y="1405223"/>
                  </a:cubicBezTo>
                  <a:cubicBezTo>
                    <a:pt x="203739" y="1407604"/>
                    <a:pt x="220503" y="1408842"/>
                    <a:pt x="237458" y="1408842"/>
                  </a:cubicBezTo>
                  <a:cubicBezTo>
                    <a:pt x="239839" y="1408842"/>
                    <a:pt x="242315" y="1408842"/>
                    <a:pt x="244697" y="1408747"/>
                  </a:cubicBezTo>
                  <a:close/>
                  <a:moveTo>
                    <a:pt x="244697" y="723138"/>
                  </a:moveTo>
                  <a:cubicBezTo>
                    <a:pt x="242315" y="723042"/>
                    <a:pt x="239839" y="723042"/>
                    <a:pt x="237458" y="723042"/>
                  </a:cubicBezTo>
                  <a:cubicBezTo>
                    <a:pt x="220503" y="723042"/>
                    <a:pt x="203835" y="724280"/>
                    <a:pt x="187547" y="726662"/>
                  </a:cubicBezTo>
                  <a:cubicBezTo>
                    <a:pt x="156972" y="485203"/>
                    <a:pt x="93821" y="249269"/>
                    <a:pt x="0" y="25527"/>
                  </a:cubicBezTo>
                  <a:cubicBezTo>
                    <a:pt x="15240" y="19526"/>
                    <a:pt x="30194" y="12287"/>
                    <a:pt x="44767" y="3905"/>
                  </a:cubicBezTo>
                  <a:cubicBezTo>
                    <a:pt x="46958" y="2667"/>
                    <a:pt x="49149" y="1333"/>
                    <a:pt x="51244" y="0"/>
                  </a:cubicBezTo>
                  <a:cubicBezTo>
                    <a:pt x="148399" y="230600"/>
                    <a:pt x="213455" y="473963"/>
                    <a:pt x="244697" y="723138"/>
                  </a:cubicBezTo>
                  <a:close/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034879" y="2142056"/>
            <a:ext cx="3201446" cy="2213531"/>
            <a:chOff x="914400" y="1522931"/>
            <a:chExt cx="3201446" cy="2213531"/>
          </a:xfrm>
        </p:grpSpPr>
        <p:sp>
          <p:nvSpPr>
            <p:cNvPr id="5" name="Rounded Rectangle 4"/>
            <p:cNvSpPr/>
            <p:nvPr/>
          </p:nvSpPr>
          <p:spPr>
            <a:xfrm>
              <a:off x="914400" y="2822062"/>
              <a:ext cx="914400" cy="914400"/>
            </a:xfrm>
            <a:custGeom>
              <a:avLst/>
              <a:gdLst/>
              <a:ahLst/>
              <a:cxnLst/>
              <a:rect l="0" t="0" r="0" b="0"/>
              <a:pathLst>
                <a:path w="914400" h="914400">
                  <a:moveTo>
                    <a:pt x="914400" y="457200"/>
                  </a:moveTo>
                  <a:cubicBezTo>
                    <a:pt x="914400" y="709707"/>
                    <a:pt x="709707" y="914400"/>
                    <a:pt x="457200" y="914400"/>
                  </a:cubicBezTo>
                  <a:cubicBezTo>
                    <a:pt x="204692" y="914400"/>
                    <a:pt x="0" y="709707"/>
                    <a:pt x="0" y="457200"/>
                  </a:cubicBezTo>
                  <a:cubicBezTo>
                    <a:pt x="0" y="204692"/>
                    <a:pt x="204692" y="0"/>
                    <a:pt x="457200" y="0"/>
                  </a:cubicBezTo>
                  <a:cubicBezTo>
                    <a:pt x="551116" y="0"/>
                    <a:pt x="638460" y="28289"/>
                    <a:pt x="711041" y="76866"/>
                  </a:cubicBezTo>
                  <a:lnTo>
                    <a:pt x="528542" y="240029"/>
                  </a:lnTo>
                  <a:cubicBezTo>
                    <a:pt x="506063" y="232600"/>
                    <a:pt x="482155" y="228600"/>
                    <a:pt x="457200" y="228600"/>
                  </a:cubicBezTo>
                  <a:cubicBezTo>
                    <a:pt x="330993" y="228600"/>
                    <a:pt x="228600" y="330993"/>
                    <a:pt x="228600" y="457200"/>
                  </a:cubicBezTo>
                  <a:cubicBezTo>
                    <a:pt x="228600" y="583406"/>
                    <a:pt x="330993" y="685800"/>
                    <a:pt x="457200" y="685800"/>
                  </a:cubicBezTo>
                  <a:cubicBezTo>
                    <a:pt x="583406" y="685800"/>
                    <a:pt x="685800" y="583406"/>
                    <a:pt x="685800" y="457200"/>
                  </a:cubicBezTo>
                  <a:cubicBezTo>
                    <a:pt x="685800" y="441197"/>
                    <a:pt x="684180" y="425481"/>
                    <a:pt x="680942" y="410432"/>
                  </a:cubicBezTo>
                  <a:lnTo>
                    <a:pt x="863441" y="247173"/>
                  </a:lnTo>
                  <a:cubicBezTo>
                    <a:pt x="896016" y="310038"/>
                    <a:pt x="914400" y="381476"/>
                    <a:pt x="914400" y="457200"/>
                  </a:cubicBezTo>
                  <a:close/>
                </a:path>
              </a:pathLst>
            </a:custGeom>
            <a:noFill/>
            <a:ln w="14287">
              <a:solidFill>
                <a:srgbClr val="4E88E7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33749" y="1522931"/>
              <a:ext cx="782097" cy="772382"/>
            </a:xfrm>
            <a:custGeom>
              <a:avLst/>
              <a:gdLst/>
              <a:ahLst/>
              <a:cxnLst/>
              <a:rect l="0" t="0" r="0" b="0"/>
              <a:pathLst>
                <a:path w="782097" h="772382">
                  <a:moveTo>
                    <a:pt x="569595" y="684657"/>
                  </a:moveTo>
                  <a:cubicBezTo>
                    <a:pt x="567499" y="685990"/>
                    <a:pt x="565308" y="687324"/>
                    <a:pt x="563118" y="688562"/>
                  </a:cubicBezTo>
                  <a:cubicBezTo>
                    <a:pt x="548544" y="696944"/>
                    <a:pt x="533590" y="704183"/>
                    <a:pt x="518350" y="710184"/>
                  </a:cubicBezTo>
                  <a:cubicBezTo>
                    <a:pt x="362712" y="772382"/>
                    <a:pt x="180975" y="712470"/>
                    <a:pt x="94678" y="563118"/>
                  </a:cubicBezTo>
                  <a:cubicBezTo>
                    <a:pt x="0" y="399097"/>
                    <a:pt x="56197" y="189356"/>
                    <a:pt x="220218" y="94678"/>
                  </a:cubicBezTo>
                  <a:cubicBezTo>
                    <a:pt x="384238" y="0"/>
                    <a:pt x="593979" y="56197"/>
                    <a:pt x="688657" y="220218"/>
                  </a:cubicBezTo>
                  <a:cubicBezTo>
                    <a:pt x="782097" y="381952"/>
                    <a:pt x="728567" y="588263"/>
                    <a:pt x="569595" y="684657"/>
                  </a:cubicBezTo>
                  <a:close/>
                </a:path>
              </a:pathLst>
            </a:custGeom>
            <a:noFill/>
            <a:ln w="14287">
              <a:solidFill>
                <a:srgbClr val="4E88E7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691979" y="3098289"/>
            <a:ext cx="3860959" cy="1600200"/>
            <a:chOff x="571500" y="2479164"/>
            <a:chExt cx="3860959" cy="1600200"/>
          </a:xfrm>
        </p:grpSpPr>
        <p:sp>
          <p:nvSpPr>
            <p:cNvPr id="8" name="Rounded Rectangle 7"/>
            <p:cNvSpPr/>
            <p:nvPr/>
          </p:nvSpPr>
          <p:spPr>
            <a:xfrm>
              <a:off x="571500" y="2479164"/>
              <a:ext cx="1600200" cy="1600200"/>
            </a:xfrm>
            <a:custGeom>
              <a:avLst/>
              <a:gdLst/>
              <a:ahLst/>
              <a:cxnLst/>
              <a:rect l="0" t="0" r="0" b="0"/>
              <a:pathLst>
                <a:path w="1600200" h="1600200">
                  <a:moveTo>
                    <a:pt x="1466564" y="357282"/>
                  </a:moveTo>
                  <a:lnTo>
                    <a:pt x="1293685" y="511873"/>
                  </a:lnTo>
                  <a:cubicBezTo>
                    <a:pt x="1343215" y="596455"/>
                    <a:pt x="1371600" y="694943"/>
                    <a:pt x="1371600" y="800100"/>
                  </a:cubicBezTo>
                  <a:cubicBezTo>
                    <a:pt x="1371600" y="1115758"/>
                    <a:pt x="1115758" y="1371600"/>
                    <a:pt x="800100" y="1371600"/>
                  </a:cubicBezTo>
                  <a:cubicBezTo>
                    <a:pt x="484441" y="1371600"/>
                    <a:pt x="228600" y="1115758"/>
                    <a:pt x="228600" y="800100"/>
                  </a:cubicBezTo>
                  <a:cubicBezTo>
                    <a:pt x="228600" y="484441"/>
                    <a:pt x="484441" y="228600"/>
                    <a:pt x="800100" y="228600"/>
                  </a:cubicBezTo>
                  <a:cubicBezTo>
                    <a:pt x="928020" y="228600"/>
                    <a:pt x="1046035" y="270605"/>
                    <a:pt x="1141285" y="341566"/>
                  </a:cubicBezTo>
                  <a:lnTo>
                    <a:pt x="1314164" y="186975"/>
                  </a:lnTo>
                  <a:cubicBezTo>
                    <a:pt x="1175099" y="70199"/>
                    <a:pt x="995838" y="0"/>
                    <a:pt x="800100" y="0"/>
                  </a:cubicBezTo>
                  <a:cubicBezTo>
                    <a:pt x="358235" y="0"/>
                    <a:pt x="0" y="358235"/>
                    <a:pt x="0" y="800100"/>
                  </a:cubicBezTo>
                  <a:cubicBezTo>
                    <a:pt x="0" y="1241964"/>
                    <a:pt x="358235" y="1600200"/>
                    <a:pt x="800100" y="1600200"/>
                  </a:cubicBezTo>
                  <a:cubicBezTo>
                    <a:pt x="1241964" y="1600200"/>
                    <a:pt x="1600200" y="1241964"/>
                    <a:pt x="1600200" y="800100"/>
                  </a:cubicBezTo>
                  <a:cubicBezTo>
                    <a:pt x="1600200" y="636365"/>
                    <a:pt x="1551051" y="484060"/>
                    <a:pt x="1466564" y="357282"/>
                  </a:cubicBezTo>
                  <a:close/>
                </a:path>
              </a:pathLst>
            </a:custGeom>
            <a:noFill/>
            <a:ln w="14287">
              <a:solidFill>
                <a:srgbClr val="3CC583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746659" y="2930635"/>
              <a:ext cx="685800" cy="685800"/>
            </a:xfrm>
            <a:custGeom>
              <a:avLst/>
              <a:gdLst/>
              <a:ahLst/>
              <a:cxnLst/>
              <a:rect l="0" t="0" r="0" b="0"/>
              <a:pathLst>
                <a:path w="685800" h="685800">
                  <a:moveTo>
                    <a:pt x="685800" y="342900"/>
                  </a:moveTo>
                  <a:cubicBezTo>
                    <a:pt x="685800" y="529875"/>
                    <a:pt x="536162" y="681894"/>
                    <a:pt x="350138" y="685704"/>
                  </a:cubicBezTo>
                  <a:cubicBezTo>
                    <a:pt x="347757" y="685800"/>
                    <a:pt x="345281" y="685800"/>
                    <a:pt x="342900" y="685800"/>
                  </a:cubicBezTo>
                  <a:cubicBezTo>
                    <a:pt x="325945" y="685800"/>
                    <a:pt x="309181" y="684561"/>
                    <a:pt x="292893" y="682180"/>
                  </a:cubicBezTo>
                  <a:cubicBezTo>
                    <a:pt x="127254" y="657986"/>
                    <a:pt x="0" y="515302"/>
                    <a:pt x="0" y="342900"/>
                  </a:cubicBezTo>
                  <a:cubicBezTo>
                    <a:pt x="0" y="170497"/>
                    <a:pt x="127254" y="27813"/>
                    <a:pt x="292988" y="3619"/>
                  </a:cubicBezTo>
                  <a:cubicBezTo>
                    <a:pt x="309276" y="1238"/>
                    <a:pt x="325945" y="0"/>
                    <a:pt x="342900" y="0"/>
                  </a:cubicBezTo>
                  <a:cubicBezTo>
                    <a:pt x="345281" y="0"/>
                    <a:pt x="347757" y="0"/>
                    <a:pt x="350138" y="95"/>
                  </a:cubicBezTo>
                  <a:cubicBezTo>
                    <a:pt x="536162" y="3905"/>
                    <a:pt x="685800" y="155924"/>
                    <a:pt x="685800" y="342900"/>
                  </a:cubicBezTo>
                  <a:close/>
                </a:path>
              </a:pathLst>
            </a:custGeom>
            <a:noFill/>
            <a:ln w="14287">
              <a:solidFill>
                <a:srgbClr val="3CC583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349078" y="2755389"/>
            <a:ext cx="3887247" cy="2887867"/>
            <a:chOff x="228599" y="2136264"/>
            <a:chExt cx="3887247" cy="2887867"/>
          </a:xfrm>
        </p:grpSpPr>
        <p:sp>
          <p:nvSpPr>
            <p:cNvPr id="11" name="Rounded Rectangle 10"/>
            <p:cNvSpPr/>
            <p:nvPr/>
          </p:nvSpPr>
          <p:spPr>
            <a:xfrm>
              <a:off x="228599" y="2136264"/>
              <a:ext cx="2285999" cy="2286000"/>
            </a:xfrm>
            <a:custGeom>
              <a:avLst/>
              <a:gdLst/>
              <a:ahLst/>
              <a:cxnLst/>
              <a:rect l="0" t="0" r="0" b="0"/>
              <a:pathLst>
                <a:path w="2285999" h="2286000">
                  <a:moveTo>
                    <a:pt x="2066829" y="469963"/>
                  </a:moveTo>
                  <a:lnTo>
                    <a:pt x="1895379" y="623316"/>
                  </a:lnTo>
                  <a:cubicBezTo>
                    <a:pt x="1997583" y="770858"/>
                    <a:pt x="2057400" y="949928"/>
                    <a:pt x="2057400" y="1143000"/>
                  </a:cubicBezTo>
                  <a:cubicBezTo>
                    <a:pt x="2057400" y="1648015"/>
                    <a:pt x="1648015" y="2057400"/>
                    <a:pt x="1143000" y="2057400"/>
                  </a:cubicBezTo>
                  <a:cubicBezTo>
                    <a:pt x="637984" y="2057400"/>
                    <a:pt x="228600" y="1648015"/>
                    <a:pt x="228600" y="1143000"/>
                  </a:cubicBezTo>
                  <a:cubicBezTo>
                    <a:pt x="228600" y="637984"/>
                    <a:pt x="637984" y="228600"/>
                    <a:pt x="1143000" y="228600"/>
                  </a:cubicBezTo>
                  <a:cubicBezTo>
                    <a:pt x="1372647" y="228600"/>
                    <a:pt x="1582483" y="313181"/>
                    <a:pt x="1742979" y="453009"/>
                  </a:cubicBezTo>
                  <a:lnTo>
                    <a:pt x="1914429" y="299656"/>
                  </a:lnTo>
                  <a:cubicBezTo>
                    <a:pt x="1711166" y="113538"/>
                    <a:pt x="1440370" y="0"/>
                    <a:pt x="1143000" y="0"/>
                  </a:cubicBezTo>
                  <a:cubicBezTo>
                    <a:pt x="511778" y="0"/>
                    <a:pt x="0" y="511778"/>
                    <a:pt x="0" y="1143000"/>
                  </a:cubicBezTo>
                  <a:cubicBezTo>
                    <a:pt x="0" y="1774221"/>
                    <a:pt x="511778" y="2286000"/>
                    <a:pt x="1143000" y="2286000"/>
                  </a:cubicBezTo>
                  <a:cubicBezTo>
                    <a:pt x="1774221" y="2286000"/>
                    <a:pt x="2285999" y="1774221"/>
                    <a:pt x="2285999" y="1143000"/>
                  </a:cubicBezTo>
                  <a:cubicBezTo>
                    <a:pt x="2285999" y="891349"/>
                    <a:pt x="2204656" y="658748"/>
                    <a:pt x="2066829" y="469963"/>
                  </a:cubicBezTo>
                  <a:close/>
                </a:path>
              </a:pathLst>
            </a:custGeom>
            <a:noFill/>
            <a:ln w="14287">
              <a:solidFill>
                <a:srgbClr val="92BD39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333749" y="4251749"/>
              <a:ext cx="782097" cy="772382"/>
            </a:xfrm>
            <a:custGeom>
              <a:avLst/>
              <a:gdLst/>
              <a:ahLst/>
              <a:cxnLst/>
              <a:rect l="0" t="0" r="0" b="0"/>
              <a:pathLst>
                <a:path w="782097" h="772382">
                  <a:moveTo>
                    <a:pt x="688657" y="552164"/>
                  </a:moveTo>
                  <a:cubicBezTo>
                    <a:pt x="593979" y="716184"/>
                    <a:pt x="384238" y="772382"/>
                    <a:pt x="220218" y="677703"/>
                  </a:cubicBezTo>
                  <a:cubicBezTo>
                    <a:pt x="56197" y="583025"/>
                    <a:pt x="0" y="373284"/>
                    <a:pt x="94678" y="209264"/>
                  </a:cubicBezTo>
                  <a:cubicBezTo>
                    <a:pt x="180975" y="59912"/>
                    <a:pt x="362711" y="0"/>
                    <a:pt x="518445" y="62198"/>
                  </a:cubicBezTo>
                  <a:cubicBezTo>
                    <a:pt x="533590" y="68199"/>
                    <a:pt x="548544" y="75438"/>
                    <a:pt x="563118" y="83820"/>
                  </a:cubicBezTo>
                  <a:cubicBezTo>
                    <a:pt x="565308" y="85058"/>
                    <a:pt x="567499" y="86391"/>
                    <a:pt x="569595" y="87725"/>
                  </a:cubicBezTo>
                  <a:cubicBezTo>
                    <a:pt x="728567" y="184118"/>
                    <a:pt x="782097" y="390429"/>
                    <a:pt x="688657" y="552164"/>
                  </a:cubicBezTo>
                  <a:close/>
                </a:path>
              </a:pathLst>
            </a:custGeom>
            <a:noFill/>
            <a:ln w="14287">
              <a:solidFill>
                <a:srgbClr val="92BD39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990617" y="1100137"/>
            <a:ext cx="3212906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484848"/>
                </a:solidFill>
                <a:latin typeface="Roboto"/>
              </a:rPr>
              <a:t>Lead Compound Development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35304" y="2066925"/>
            <a:ext cx="1394917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0">
                <a:solidFill>
                  <a:srgbClr val="4E88E7"/>
                </a:solidFill>
                <a:latin typeface="Roboto"/>
              </a:rPr>
              <a:t>Lead Compound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625679" y="2305050"/>
            <a:ext cx="447675" cy="447675"/>
          </a:xfrm>
          <a:custGeom>
            <a:avLst/>
            <a:gdLst/>
            <a:ahLst/>
            <a:cxnLst/>
            <a:rect l="0" t="0" r="0" b="0"/>
            <a:pathLst>
              <a:path w="447675" h="447675">
                <a:moveTo>
                  <a:pt x="0" y="0"/>
                </a:moveTo>
                <a:moveTo>
                  <a:pt x="320249" y="322135"/>
                </a:moveTo>
                <a:lnTo>
                  <a:pt x="256622" y="356387"/>
                </a:lnTo>
                <a:moveTo>
                  <a:pt x="352425" y="179355"/>
                </a:moveTo>
                <a:lnTo>
                  <a:pt x="352425" y="277863"/>
                </a:lnTo>
                <a:moveTo>
                  <a:pt x="256622" y="100831"/>
                </a:moveTo>
                <a:lnTo>
                  <a:pt x="320192" y="135045"/>
                </a:lnTo>
                <a:moveTo>
                  <a:pt x="200025" y="95250"/>
                </a:moveTo>
                <a:cubicBezTo>
                  <a:pt x="200025" y="111031"/>
                  <a:pt x="212818" y="123825"/>
                  <a:pt x="228600" y="123825"/>
                </a:cubicBezTo>
                <a:cubicBezTo>
                  <a:pt x="244381" y="123825"/>
                  <a:pt x="257175" y="111031"/>
                  <a:pt x="257175" y="95250"/>
                </a:cubicBezTo>
                <a:cubicBezTo>
                  <a:pt x="257175" y="79468"/>
                  <a:pt x="244381" y="66675"/>
                  <a:pt x="228600" y="66675"/>
                </a:cubicBezTo>
                <a:cubicBezTo>
                  <a:pt x="212818" y="66675"/>
                  <a:pt x="200025" y="79468"/>
                  <a:pt x="200025" y="95250"/>
                </a:cubicBezTo>
                <a:moveTo>
                  <a:pt x="314325" y="304800"/>
                </a:moveTo>
                <a:cubicBezTo>
                  <a:pt x="314325" y="320581"/>
                  <a:pt x="327118" y="333375"/>
                  <a:pt x="342900" y="333375"/>
                </a:cubicBezTo>
                <a:cubicBezTo>
                  <a:pt x="358681" y="333375"/>
                  <a:pt x="371475" y="320581"/>
                  <a:pt x="371475" y="304800"/>
                </a:cubicBezTo>
                <a:cubicBezTo>
                  <a:pt x="371475" y="289018"/>
                  <a:pt x="358681" y="276225"/>
                  <a:pt x="342900" y="276225"/>
                </a:cubicBezTo>
                <a:cubicBezTo>
                  <a:pt x="327118" y="276225"/>
                  <a:pt x="314325" y="289018"/>
                  <a:pt x="314325" y="304800"/>
                </a:cubicBezTo>
                <a:moveTo>
                  <a:pt x="314325" y="152400"/>
                </a:moveTo>
                <a:cubicBezTo>
                  <a:pt x="314325" y="168181"/>
                  <a:pt x="327118" y="180975"/>
                  <a:pt x="342900" y="180975"/>
                </a:cubicBezTo>
                <a:cubicBezTo>
                  <a:pt x="358681" y="180975"/>
                  <a:pt x="371475" y="168181"/>
                  <a:pt x="371475" y="152400"/>
                </a:cubicBezTo>
                <a:cubicBezTo>
                  <a:pt x="371475" y="136618"/>
                  <a:pt x="358681" y="123825"/>
                  <a:pt x="342900" y="123825"/>
                </a:cubicBezTo>
                <a:cubicBezTo>
                  <a:pt x="327118" y="123825"/>
                  <a:pt x="314325" y="136618"/>
                  <a:pt x="314325" y="152400"/>
                </a:cubicBezTo>
                <a:moveTo>
                  <a:pt x="0" y="0"/>
                </a:moveTo>
                <a:moveTo>
                  <a:pt x="136950" y="322135"/>
                </a:moveTo>
                <a:lnTo>
                  <a:pt x="200577" y="356387"/>
                </a:lnTo>
                <a:moveTo>
                  <a:pt x="104775" y="179355"/>
                </a:moveTo>
                <a:lnTo>
                  <a:pt x="104775" y="277806"/>
                </a:lnTo>
                <a:moveTo>
                  <a:pt x="85725" y="304800"/>
                </a:moveTo>
                <a:cubicBezTo>
                  <a:pt x="85725" y="320581"/>
                  <a:pt x="98518" y="333375"/>
                  <a:pt x="114300" y="333375"/>
                </a:cubicBezTo>
                <a:cubicBezTo>
                  <a:pt x="130081" y="333375"/>
                  <a:pt x="142875" y="320581"/>
                  <a:pt x="142875" y="304800"/>
                </a:cubicBezTo>
                <a:cubicBezTo>
                  <a:pt x="142875" y="289018"/>
                  <a:pt x="130081" y="276225"/>
                  <a:pt x="114300" y="276225"/>
                </a:cubicBezTo>
                <a:cubicBezTo>
                  <a:pt x="98518" y="276225"/>
                  <a:pt x="85725" y="289018"/>
                  <a:pt x="85725" y="304800"/>
                </a:cubicBezTo>
                <a:moveTo>
                  <a:pt x="85725" y="152400"/>
                </a:moveTo>
                <a:cubicBezTo>
                  <a:pt x="85725" y="168181"/>
                  <a:pt x="98518" y="180975"/>
                  <a:pt x="114300" y="180975"/>
                </a:cubicBezTo>
                <a:cubicBezTo>
                  <a:pt x="130081" y="180975"/>
                  <a:pt x="142875" y="168181"/>
                  <a:pt x="142875" y="152400"/>
                </a:cubicBezTo>
                <a:cubicBezTo>
                  <a:pt x="142875" y="136618"/>
                  <a:pt x="130081" y="123825"/>
                  <a:pt x="114300" y="123825"/>
                </a:cubicBezTo>
                <a:cubicBezTo>
                  <a:pt x="98518" y="123825"/>
                  <a:pt x="85725" y="136618"/>
                  <a:pt x="85725" y="152400"/>
                </a:cubicBezTo>
                <a:moveTo>
                  <a:pt x="200025" y="361950"/>
                </a:moveTo>
                <a:cubicBezTo>
                  <a:pt x="200025" y="377731"/>
                  <a:pt x="212818" y="390525"/>
                  <a:pt x="228600" y="390525"/>
                </a:cubicBezTo>
                <a:cubicBezTo>
                  <a:pt x="244381" y="390525"/>
                  <a:pt x="257175" y="377731"/>
                  <a:pt x="257175" y="361950"/>
                </a:cubicBezTo>
                <a:cubicBezTo>
                  <a:pt x="257175" y="346168"/>
                  <a:pt x="244381" y="333375"/>
                  <a:pt x="228600" y="333375"/>
                </a:cubicBezTo>
                <a:cubicBezTo>
                  <a:pt x="212818" y="333375"/>
                  <a:pt x="200025" y="346168"/>
                  <a:pt x="200025" y="361950"/>
                </a:cubicBezTo>
                <a:moveTo>
                  <a:pt x="205892" y="112604"/>
                </a:moveTo>
                <a:lnTo>
                  <a:pt x="142322" y="146837"/>
                </a:lnTo>
                <a:moveTo>
                  <a:pt x="238125" y="9525"/>
                </a:moveTo>
                <a:lnTo>
                  <a:pt x="238125" y="68313"/>
                </a:lnTo>
                <a:moveTo>
                  <a:pt x="219075" y="388848"/>
                </a:moveTo>
                <a:lnTo>
                  <a:pt x="219075" y="447675"/>
                </a:lnTo>
                <a:moveTo>
                  <a:pt x="22688" y="112604"/>
                </a:moveTo>
                <a:lnTo>
                  <a:pt x="86277" y="146837"/>
                </a:lnTo>
                <a:moveTo>
                  <a:pt x="9525" y="122205"/>
                </a:moveTo>
                <a:cubicBezTo>
                  <a:pt x="20947" y="118167"/>
                  <a:pt x="28581" y="107365"/>
                  <a:pt x="28575" y="95250"/>
                </a:cubicBezTo>
                <a:cubicBezTo>
                  <a:pt x="28581" y="83134"/>
                  <a:pt x="20947" y="72332"/>
                  <a:pt x="9525" y="68294"/>
                </a:cubicBezTo>
                <a:moveTo>
                  <a:pt x="434492" y="112604"/>
                </a:moveTo>
                <a:lnTo>
                  <a:pt x="370922" y="146837"/>
                </a:lnTo>
                <a:moveTo>
                  <a:pt x="447675" y="122205"/>
                </a:moveTo>
                <a:cubicBezTo>
                  <a:pt x="436236" y="118181"/>
                  <a:pt x="428582" y="107376"/>
                  <a:pt x="428582" y="95250"/>
                </a:cubicBezTo>
                <a:cubicBezTo>
                  <a:pt x="428582" y="83123"/>
                  <a:pt x="436236" y="72318"/>
                  <a:pt x="447675" y="68294"/>
                </a:cubicBezTo>
                <a:moveTo>
                  <a:pt x="22688" y="348272"/>
                </a:moveTo>
                <a:lnTo>
                  <a:pt x="87134" y="313562"/>
                </a:lnTo>
                <a:moveTo>
                  <a:pt x="9525" y="338670"/>
                </a:moveTo>
                <a:cubicBezTo>
                  <a:pt x="20940" y="342706"/>
                  <a:pt x="28573" y="353499"/>
                  <a:pt x="28575" y="365607"/>
                </a:cubicBezTo>
                <a:cubicBezTo>
                  <a:pt x="28589" y="377729"/>
                  <a:pt x="20953" y="388541"/>
                  <a:pt x="9525" y="392582"/>
                </a:cubicBezTo>
                <a:moveTo>
                  <a:pt x="434511" y="348272"/>
                </a:moveTo>
                <a:lnTo>
                  <a:pt x="370065" y="313562"/>
                </a:lnTo>
                <a:moveTo>
                  <a:pt x="447675" y="338670"/>
                </a:moveTo>
                <a:cubicBezTo>
                  <a:pt x="436236" y="342694"/>
                  <a:pt x="428582" y="353500"/>
                  <a:pt x="428582" y="365626"/>
                </a:cubicBezTo>
                <a:cubicBezTo>
                  <a:pt x="428582" y="377752"/>
                  <a:pt x="436236" y="388558"/>
                  <a:pt x="447675" y="392582"/>
                </a:cubicBezTo>
                <a:moveTo>
                  <a:pt x="85725" y="152400"/>
                </a:moveTo>
                <a:cubicBezTo>
                  <a:pt x="85725" y="136618"/>
                  <a:pt x="98518" y="123825"/>
                  <a:pt x="114300" y="123825"/>
                </a:cubicBezTo>
                <a:cubicBezTo>
                  <a:pt x="130081" y="123825"/>
                  <a:pt x="142875" y="136618"/>
                  <a:pt x="142875" y="152400"/>
                </a:cubicBezTo>
                <a:cubicBezTo>
                  <a:pt x="142875" y="168181"/>
                  <a:pt x="130081" y="180975"/>
                  <a:pt x="114300" y="180975"/>
                </a:cubicBezTo>
                <a:cubicBezTo>
                  <a:pt x="98518" y="180975"/>
                  <a:pt x="85725" y="168181"/>
                  <a:pt x="85725" y="152400"/>
                </a:cubicBezTo>
              </a:path>
            </a:pathLst>
          </a:custGeom>
          <a:noFill/>
          <a:ln w="14287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435304" y="2405062"/>
            <a:ext cx="1903018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Roboto"/>
              </a:rPr>
              <a:t>Core molecule with biological
activity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35254" y="3676650"/>
            <a:ext cx="361950" cy="438150"/>
          </a:xfrm>
          <a:custGeom>
            <a:avLst/>
            <a:gdLst/>
            <a:ahLst/>
            <a:cxnLst/>
            <a:rect l="0" t="0" r="0" b="0"/>
            <a:pathLst>
              <a:path w="361950" h="438150">
                <a:moveTo>
                  <a:pt x="147637" y="235743"/>
                </a:moveTo>
                <a:cubicBezTo>
                  <a:pt x="147637" y="248895"/>
                  <a:pt x="158298" y="259556"/>
                  <a:pt x="171450" y="259556"/>
                </a:cubicBezTo>
                <a:cubicBezTo>
                  <a:pt x="184601" y="259556"/>
                  <a:pt x="195262" y="248895"/>
                  <a:pt x="195262" y="235743"/>
                </a:cubicBezTo>
                <a:cubicBezTo>
                  <a:pt x="195262" y="222592"/>
                  <a:pt x="184601" y="211931"/>
                  <a:pt x="171450" y="211931"/>
                </a:cubicBezTo>
                <a:cubicBezTo>
                  <a:pt x="158298" y="211931"/>
                  <a:pt x="147637" y="222592"/>
                  <a:pt x="147637" y="235743"/>
                </a:cubicBezTo>
                <a:close/>
                <a:moveTo>
                  <a:pt x="191681" y="143617"/>
                </a:moveTo>
                <a:cubicBezTo>
                  <a:pt x="188995" y="134689"/>
                  <a:pt x="180773" y="128576"/>
                  <a:pt x="171450" y="128576"/>
                </a:cubicBezTo>
                <a:cubicBezTo>
                  <a:pt x="162126" y="128576"/>
                  <a:pt x="153904" y="134689"/>
                  <a:pt x="151218" y="143617"/>
                </a:cubicBezTo>
                <a:lnTo>
                  <a:pt x="144208" y="166687"/>
                </a:lnTo>
                <a:cubicBezTo>
                  <a:pt x="141812" y="174633"/>
                  <a:pt x="133663" y="179357"/>
                  <a:pt x="125577" y="177488"/>
                </a:cubicBezTo>
                <a:lnTo>
                  <a:pt x="102203" y="172078"/>
                </a:lnTo>
                <a:cubicBezTo>
                  <a:pt x="93099" y="169996"/>
                  <a:pt x="83702" y="174099"/>
                  <a:pt x="79041" y="182192"/>
                </a:cubicBezTo>
                <a:cubicBezTo>
                  <a:pt x="74380" y="190284"/>
                  <a:pt x="75546" y="200471"/>
                  <a:pt x="81915" y="207302"/>
                </a:cubicBezTo>
                <a:lnTo>
                  <a:pt x="98259" y="224923"/>
                </a:lnTo>
                <a:cubicBezTo>
                  <a:pt x="103913" y="231029"/>
                  <a:pt x="103913" y="240458"/>
                  <a:pt x="98259" y="246564"/>
                </a:cubicBezTo>
                <a:lnTo>
                  <a:pt x="81915" y="264185"/>
                </a:lnTo>
                <a:cubicBezTo>
                  <a:pt x="75546" y="271015"/>
                  <a:pt x="74380" y="281202"/>
                  <a:pt x="79041" y="289295"/>
                </a:cubicBezTo>
                <a:cubicBezTo>
                  <a:pt x="83702" y="297387"/>
                  <a:pt x="93099" y="301490"/>
                  <a:pt x="102203" y="299408"/>
                </a:cubicBezTo>
                <a:lnTo>
                  <a:pt x="125577" y="293998"/>
                </a:lnTo>
                <a:cubicBezTo>
                  <a:pt x="133663" y="292129"/>
                  <a:pt x="141812" y="296854"/>
                  <a:pt x="144208" y="304800"/>
                </a:cubicBezTo>
                <a:lnTo>
                  <a:pt x="151276" y="327869"/>
                </a:lnTo>
                <a:cubicBezTo>
                  <a:pt x="153961" y="336798"/>
                  <a:pt x="162183" y="342910"/>
                  <a:pt x="171507" y="342910"/>
                </a:cubicBezTo>
                <a:cubicBezTo>
                  <a:pt x="180831" y="342910"/>
                  <a:pt x="189052" y="336798"/>
                  <a:pt x="191738" y="327869"/>
                </a:cubicBezTo>
                <a:lnTo>
                  <a:pt x="198748" y="304800"/>
                </a:lnTo>
                <a:cubicBezTo>
                  <a:pt x="201144" y="296854"/>
                  <a:pt x="209293" y="292129"/>
                  <a:pt x="217379" y="293998"/>
                </a:cubicBezTo>
                <a:lnTo>
                  <a:pt x="240753" y="299408"/>
                </a:lnTo>
                <a:cubicBezTo>
                  <a:pt x="249847" y="301455"/>
                  <a:pt x="259213" y="297338"/>
                  <a:pt x="263856" y="289256"/>
                </a:cubicBezTo>
                <a:cubicBezTo>
                  <a:pt x="268498" y="281173"/>
                  <a:pt x="267334" y="271009"/>
                  <a:pt x="260985" y="264185"/>
                </a:cubicBezTo>
                <a:lnTo>
                  <a:pt x="244640" y="246564"/>
                </a:lnTo>
                <a:cubicBezTo>
                  <a:pt x="238986" y="240458"/>
                  <a:pt x="238986" y="231029"/>
                  <a:pt x="244640" y="224923"/>
                </a:cubicBezTo>
                <a:lnTo>
                  <a:pt x="260985" y="207302"/>
                </a:lnTo>
                <a:cubicBezTo>
                  <a:pt x="267353" y="200471"/>
                  <a:pt x="268519" y="190284"/>
                  <a:pt x="263858" y="182192"/>
                </a:cubicBezTo>
                <a:cubicBezTo>
                  <a:pt x="259197" y="174099"/>
                  <a:pt x="249800" y="169996"/>
                  <a:pt x="240696" y="172078"/>
                </a:cubicBezTo>
                <a:lnTo>
                  <a:pt x="217322" y="177488"/>
                </a:lnTo>
                <a:cubicBezTo>
                  <a:pt x="209236" y="179357"/>
                  <a:pt x="201087" y="174633"/>
                  <a:pt x="198691" y="166687"/>
                </a:cubicBezTo>
                <a:close/>
                <a:moveTo>
                  <a:pt x="356368" y="76200"/>
                </a:moveTo>
                <a:cubicBezTo>
                  <a:pt x="359941" y="79771"/>
                  <a:pt x="361948" y="84616"/>
                  <a:pt x="361950" y="89668"/>
                </a:cubicBezTo>
                <a:lnTo>
                  <a:pt x="361950" y="419100"/>
                </a:lnTo>
                <a:cubicBezTo>
                  <a:pt x="361950" y="429621"/>
                  <a:pt x="353421" y="438150"/>
                  <a:pt x="342900" y="438150"/>
                </a:cubicBezTo>
                <a:lnTo>
                  <a:pt x="19050" y="438150"/>
                </a:lnTo>
                <a:cubicBezTo>
                  <a:pt x="8528" y="438150"/>
                  <a:pt x="0" y="429621"/>
                  <a:pt x="0" y="419100"/>
                </a:cubicBezTo>
                <a:lnTo>
                  <a:pt x="0" y="19050"/>
                </a:lnTo>
                <a:cubicBezTo>
                  <a:pt x="0" y="8528"/>
                  <a:pt x="8528" y="0"/>
                  <a:pt x="19050" y="0"/>
                </a:cubicBezTo>
                <a:lnTo>
                  <a:pt x="272281" y="0"/>
                </a:lnTo>
                <a:cubicBezTo>
                  <a:pt x="277333" y="1"/>
                  <a:pt x="282178" y="2008"/>
                  <a:pt x="285750" y="5581"/>
                </a:cubicBezTo>
                <a:close/>
              </a:path>
            </a:pathLst>
          </a:custGeom>
          <a:noFill/>
          <a:ln w="14287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797254" y="3543300"/>
            <a:ext cx="1060151" cy="2286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0">
                <a:solidFill>
                  <a:srgbClr val="3CC583"/>
                </a:solidFill>
                <a:latin typeface="Roboto"/>
              </a:rPr>
              <a:t>Modification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97254" y="3881437"/>
            <a:ext cx="1997668" cy="342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Roboto"/>
              </a:rPr>
              <a:t>Enhancements for efficacy and
safety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663779" y="5029200"/>
            <a:ext cx="361950" cy="438150"/>
          </a:xfrm>
          <a:custGeom>
            <a:avLst/>
            <a:gdLst/>
            <a:ahLst/>
            <a:cxnLst/>
            <a:rect l="0" t="0" r="0" b="0"/>
            <a:pathLst>
              <a:path w="361950" h="438150">
                <a:moveTo>
                  <a:pt x="342900" y="76200"/>
                </a:moveTo>
                <a:lnTo>
                  <a:pt x="342900" y="381000"/>
                </a:lnTo>
                <a:cubicBezTo>
                  <a:pt x="342900" y="412563"/>
                  <a:pt x="317313" y="438150"/>
                  <a:pt x="285750" y="438150"/>
                </a:cubicBezTo>
                <a:lnTo>
                  <a:pt x="76200" y="438150"/>
                </a:lnTo>
                <a:cubicBezTo>
                  <a:pt x="44636" y="438150"/>
                  <a:pt x="19050" y="412563"/>
                  <a:pt x="19050" y="381000"/>
                </a:cubicBezTo>
                <a:lnTo>
                  <a:pt x="19050" y="76200"/>
                </a:lnTo>
                <a:moveTo>
                  <a:pt x="361950" y="66675"/>
                </a:moveTo>
                <a:cubicBezTo>
                  <a:pt x="361950" y="71935"/>
                  <a:pt x="357685" y="76200"/>
                  <a:pt x="352425" y="76200"/>
                </a:cubicBezTo>
                <a:lnTo>
                  <a:pt x="9525" y="76200"/>
                </a:lnTo>
                <a:cubicBezTo>
                  <a:pt x="4264" y="76200"/>
                  <a:pt x="0" y="71935"/>
                  <a:pt x="0" y="66675"/>
                </a:cubicBezTo>
                <a:lnTo>
                  <a:pt x="0" y="28575"/>
                </a:lnTo>
                <a:cubicBezTo>
                  <a:pt x="0" y="12793"/>
                  <a:pt x="12793" y="0"/>
                  <a:pt x="28575" y="0"/>
                </a:cubicBezTo>
                <a:lnTo>
                  <a:pt x="333375" y="0"/>
                </a:lnTo>
                <a:cubicBezTo>
                  <a:pt x="349156" y="0"/>
                  <a:pt x="361950" y="12793"/>
                  <a:pt x="361950" y="28575"/>
                </a:cubicBezTo>
                <a:close/>
                <a:moveTo>
                  <a:pt x="19050" y="133350"/>
                </a:moveTo>
                <a:lnTo>
                  <a:pt x="342900" y="133350"/>
                </a:lnTo>
                <a:moveTo>
                  <a:pt x="19050" y="381000"/>
                </a:moveTo>
                <a:lnTo>
                  <a:pt x="342900" y="381000"/>
                </a:lnTo>
                <a:moveTo>
                  <a:pt x="266700" y="238125"/>
                </a:moveTo>
                <a:cubicBezTo>
                  <a:pt x="266700" y="232864"/>
                  <a:pt x="262435" y="228600"/>
                  <a:pt x="257175" y="228600"/>
                </a:cubicBezTo>
                <a:lnTo>
                  <a:pt x="209550" y="228600"/>
                </a:lnTo>
                <a:lnTo>
                  <a:pt x="209550" y="180975"/>
                </a:lnTo>
                <a:cubicBezTo>
                  <a:pt x="209550" y="175714"/>
                  <a:pt x="205285" y="171450"/>
                  <a:pt x="200025" y="171450"/>
                </a:cubicBezTo>
                <a:lnTo>
                  <a:pt x="161925" y="171450"/>
                </a:lnTo>
                <a:cubicBezTo>
                  <a:pt x="156664" y="171450"/>
                  <a:pt x="152400" y="175714"/>
                  <a:pt x="152400" y="180975"/>
                </a:cubicBezTo>
                <a:lnTo>
                  <a:pt x="152400" y="228600"/>
                </a:lnTo>
                <a:lnTo>
                  <a:pt x="104775" y="228600"/>
                </a:lnTo>
                <a:cubicBezTo>
                  <a:pt x="99514" y="228600"/>
                  <a:pt x="95250" y="232864"/>
                  <a:pt x="95250" y="238125"/>
                </a:cubicBezTo>
                <a:lnTo>
                  <a:pt x="95250" y="276225"/>
                </a:lnTo>
                <a:cubicBezTo>
                  <a:pt x="95250" y="281485"/>
                  <a:pt x="99514" y="285750"/>
                  <a:pt x="104775" y="285750"/>
                </a:cubicBezTo>
                <a:lnTo>
                  <a:pt x="152400" y="285750"/>
                </a:lnTo>
                <a:lnTo>
                  <a:pt x="152400" y="333375"/>
                </a:lnTo>
                <a:cubicBezTo>
                  <a:pt x="152400" y="338635"/>
                  <a:pt x="156664" y="342900"/>
                  <a:pt x="161925" y="342900"/>
                </a:cubicBezTo>
                <a:lnTo>
                  <a:pt x="200025" y="342900"/>
                </a:lnTo>
                <a:cubicBezTo>
                  <a:pt x="205285" y="342900"/>
                  <a:pt x="209550" y="338635"/>
                  <a:pt x="209550" y="333375"/>
                </a:cubicBezTo>
                <a:lnTo>
                  <a:pt x="209550" y="285750"/>
                </a:lnTo>
                <a:lnTo>
                  <a:pt x="257175" y="285750"/>
                </a:lnTo>
                <a:cubicBezTo>
                  <a:pt x="262435" y="285750"/>
                  <a:pt x="266700" y="281485"/>
                  <a:pt x="266700" y="276225"/>
                </a:cubicBezTo>
                <a:close/>
                <a:moveTo>
                  <a:pt x="66675" y="76200"/>
                </a:moveTo>
                <a:lnTo>
                  <a:pt x="66675" y="0"/>
                </a:lnTo>
                <a:moveTo>
                  <a:pt x="123825" y="76200"/>
                </a:moveTo>
                <a:lnTo>
                  <a:pt x="123825" y="0"/>
                </a:lnTo>
                <a:moveTo>
                  <a:pt x="180975" y="76200"/>
                </a:moveTo>
                <a:lnTo>
                  <a:pt x="180975" y="0"/>
                </a:lnTo>
                <a:moveTo>
                  <a:pt x="238125" y="76200"/>
                </a:moveTo>
                <a:lnTo>
                  <a:pt x="238125" y="0"/>
                </a:lnTo>
                <a:moveTo>
                  <a:pt x="295275" y="76200"/>
                </a:moveTo>
                <a:lnTo>
                  <a:pt x="295275" y="0"/>
                </a:lnTo>
              </a:path>
            </a:pathLst>
          </a:custGeom>
          <a:noFill/>
          <a:ln w="14287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435304" y="5019675"/>
            <a:ext cx="1055093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0">
                <a:solidFill>
                  <a:srgbClr val="92BD39"/>
                </a:solidFill>
                <a:latin typeface="Roboto"/>
              </a:rPr>
              <a:t>Therapeutic
Applications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35304" y="5586412"/>
            <a:ext cx="1333900" cy="1714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Roboto"/>
              </a:rPr>
              <a:t>Final use in medicine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462601" y="2061808"/>
            <a:ext cx="3733726" cy="3566553"/>
            <a:chOff x="196482" y="1629168"/>
            <a:chExt cx="3733726" cy="3566553"/>
          </a:xfrm>
        </p:grpSpPr>
        <p:sp>
          <p:nvSpPr>
            <p:cNvPr id="2" name="Rounded Rectangle 1"/>
            <p:cNvSpPr/>
            <p:nvPr/>
          </p:nvSpPr>
          <p:spPr>
            <a:xfrm>
              <a:off x="196482" y="1629168"/>
              <a:ext cx="3127348" cy="3127348"/>
            </a:xfrm>
            <a:custGeom>
              <a:avLst/>
              <a:gdLst/>
              <a:ahLst/>
              <a:cxnLst/>
              <a:rect l="0" t="0" r="0" b="0"/>
              <a:pathLst>
                <a:path w="3127348" h="3127348">
                  <a:moveTo>
                    <a:pt x="2542215" y="343951"/>
                  </a:moveTo>
                  <a:cubicBezTo>
                    <a:pt x="2274319" y="128761"/>
                    <a:pt x="1934035" y="0"/>
                    <a:pt x="1563674" y="0"/>
                  </a:cubicBezTo>
                  <a:cubicBezTo>
                    <a:pt x="700084" y="0"/>
                    <a:pt x="0" y="700084"/>
                    <a:pt x="0" y="1563674"/>
                  </a:cubicBezTo>
                  <a:cubicBezTo>
                    <a:pt x="0" y="2427264"/>
                    <a:pt x="700084" y="3127348"/>
                    <a:pt x="1563674" y="3127348"/>
                  </a:cubicBezTo>
                  <a:cubicBezTo>
                    <a:pt x="2427264" y="3127348"/>
                    <a:pt x="3127348" y="2427264"/>
                    <a:pt x="3127348" y="1563674"/>
                  </a:cubicBezTo>
                  <a:cubicBezTo>
                    <a:pt x="3127348" y="1257063"/>
                    <a:pt x="3039103" y="971058"/>
                    <a:pt x="2886616" y="729687"/>
                  </a:cubicBezTo>
                  <a:lnTo>
                    <a:pt x="2699786" y="683530"/>
                  </a:lnTo>
                  <a:lnTo>
                    <a:pt x="2653539" y="724595"/>
                  </a:lnTo>
                  <a:cubicBezTo>
                    <a:pt x="2832567" y="956788"/>
                    <a:pt x="2939052" y="1247795"/>
                    <a:pt x="2939052" y="1563674"/>
                  </a:cubicBezTo>
                  <a:cubicBezTo>
                    <a:pt x="2939052" y="2323276"/>
                    <a:pt x="2323276" y="2939052"/>
                    <a:pt x="1563674" y="2939052"/>
                  </a:cubicBezTo>
                  <a:cubicBezTo>
                    <a:pt x="804072" y="2939052"/>
                    <a:pt x="188295" y="2323276"/>
                    <a:pt x="188295" y="1563674"/>
                  </a:cubicBezTo>
                  <a:cubicBezTo>
                    <a:pt x="188295" y="804072"/>
                    <a:pt x="804072" y="188295"/>
                    <a:pt x="1563674" y="188295"/>
                  </a:cubicBezTo>
                  <a:cubicBezTo>
                    <a:pt x="1936704" y="188295"/>
                    <a:pt x="2275047" y="336795"/>
                    <a:pt x="2522812" y="577912"/>
                  </a:cubicBezTo>
                  <a:lnTo>
                    <a:pt x="2567749" y="538010"/>
                  </a:lnTo>
                  <a:lnTo>
                    <a:pt x="2542215" y="343951"/>
                  </a:lnTo>
                </a:path>
              </a:pathLst>
            </a:custGeom>
            <a:solidFill>
              <a:srgbClr val="FFF8B6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276249" y="4542834"/>
              <a:ext cx="653959" cy="652887"/>
            </a:xfrm>
            <a:custGeom>
              <a:avLst/>
              <a:gdLst/>
              <a:ahLst/>
              <a:cxnLst/>
              <a:rect l="0" t="0" r="0" b="0"/>
              <a:pathLst>
                <a:path w="653959" h="652887">
                  <a:moveTo>
                    <a:pt x="537617" y="536626"/>
                  </a:moveTo>
                  <a:cubicBezTo>
                    <a:pt x="421275" y="652887"/>
                    <a:pt x="232692" y="652887"/>
                    <a:pt x="116342" y="536626"/>
                  </a:cubicBezTo>
                  <a:cubicBezTo>
                    <a:pt x="0" y="420276"/>
                    <a:pt x="0" y="231612"/>
                    <a:pt x="116342" y="115269"/>
                  </a:cubicBezTo>
                  <a:cubicBezTo>
                    <a:pt x="222180" y="9521"/>
                    <a:pt x="387758" y="0"/>
                    <a:pt x="504354" y="86558"/>
                  </a:cubicBezTo>
                  <a:cubicBezTo>
                    <a:pt x="515938" y="95163"/>
                    <a:pt x="527105" y="104757"/>
                    <a:pt x="537617" y="115269"/>
                  </a:cubicBezTo>
                  <a:cubicBezTo>
                    <a:pt x="539189" y="116841"/>
                    <a:pt x="540679" y="118413"/>
                    <a:pt x="542169" y="119985"/>
                  </a:cubicBezTo>
                  <a:cubicBezTo>
                    <a:pt x="653959" y="236581"/>
                    <a:pt x="652387" y="421848"/>
                    <a:pt x="537617" y="536626"/>
                  </a:cubicBezTo>
                </a:path>
              </a:pathLst>
            </a:custGeom>
            <a:solidFill>
              <a:srgbClr val="FFF8B6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462601" y="2061808"/>
            <a:ext cx="3733727" cy="3566550"/>
            <a:chOff x="196482" y="1629168"/>
            <a:chExt cx="3733727" cy="3566550"/>
          </a:xfrm>
        </p:grpSpPr>
        <p:sp>
          <p:nvSpPr>
            <p:cNvPr id="5" name="Rounded Rectangle 4"/>
            <p:cNvSpPr/>
            <p:nvPr/>
          </p:nvSpPr>
          <p:spPr>
            <a:xfrm>
              <a:off x="196482" y="1629168"/>
              <a:ext cx="3127348" cy="3127348"/>
            </a:xfrm>
            <a:custGeom>
              <a:avLst/>
              <a:gdLst/>
              <a:ahLst/>
              <a:cxnLst/>
              <a:rect l="0" t="0" r="0" b="0"/>
              <a:pathLst>
                <a:path w="3127348" h="3127348">
                  <a:moveTo>
                    <a:pt x="2542211" y="343954"/>
                  </a:moveTo>
                  <a:cubicBezTo>
                    <a:pt x="2274320" y="128759"/>
                    <a:pt x="1934034" y="0"/>
                    <a:pt x="1563674" y="0"/>
                  </a:cubicBezTo>
                  <a:cubicBezTo>
                    <a:pt x="700080" y="0"/>
                    <a:pt x="0" y="700080"/>
                    <a:pt x="0" y="1563674"/>
                  </a:cubicBezTo>
                  <a:cubicBezTo>
                    <a:pt x="0" y="2427267"/>
                    <a:pt x="700080" y="3127348"/>
                    <a:pt x="1563674" y="3127348"/>
                  </a:cubicBezTo>
                  <a:cubicBezTo>
                    <a:pt x="2427267" y="3127348"/>
                    <a:pt x="3127348" y="2427267"/>
                    <a:pt x="3127348" y="1563674"/>
                  </a:cubicBezTo>
                  <a:cubicBezTo>
                    <a:pt x="3127348" y="1257061"/>
                    <a:pt x="3039100" y="971061"/>
                    <a:pt x="2886616" y="729685"/>
                  </a:cubicBezTo>
                  <a:lnTo>
                    <a:pt x="2699788" y="683528"/>
                  </a:lnTo>
                  <a:lnTo>
                    <a:pt x="2653537" y="724596"/>
                  </a:lnTo>
                  <a:cubicBezTo>
                    <a:pt x="2832568" y="956792"/>
                    <a:pt x="2939052" y="1247798"/>
                    <a:pt x="2939052" y="1563674"/>
                  </a:cubicBezTo>
                  <a:cubicBezTo>
                    <a:pt x="2939052" y="2323274"/>
                    <a:pt x="2323274" y="2939052"/>
                    <a:pt x="1563674" y="2939052"/>
                  </a:cubicBezTo>
                  <a:cubicBezTo>
                    <a:pt x="804074" y="2939052"/>
                    <a:pt x="188295" y="2323274"/>
                    <a:pt x="188295" y="1563674"/>
                  </a:cubicBezTo>
                  <a:cubicBezTo>
                    <a:pt x="188295" y="804074"/>
                    <a:pt x="804074" y="188295"/>
                    <a:pt x="1563674" y="188295"/>
                  </a:cubicBezTo>
                  <a:cubicBezTo>
                    <a:pt x="1936702" y="188295"/>
                    <a:pt x="2275045" y="336799"/>
                    <a:pt x="2522809" y="577911"/>
                  </a:cubicBezTo>
                  <a:lnTo>
                    <a:pt x="2567748" y="538009"/>
                  </a:lnTo>
                  <a:lnTo>
                    <a:pt x="2542211" y="343954"/>
                  </a:ln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276251" y="4542835"/>
              <a:ext cx="653958" cy="652883"/>
            </a:xfrm>
            <a:custGeom>
              <a:avLst/>
              <a:gdLst/>
              <a:ahLst/>
              <a:cxnLst/>
              <a:rect l="0" t="0" r="0" b="0"/>
              <a:pathLst>
                <a:path w="653958" h="652883">
                  <a:moveTo>
                    <a:pt x="537614" y="536622"/>
                  </a:moveTo>
                  <a:cubicBezTo>
                    <a:pt x="421271" y="652883"/>
                    <a:pt x="232687" y="652883"/>
                    <a:pt x="116343" y="536622"/>
                  </a:cubicBezTo>
                  <a:cubicBezTo>
                    <a:pt x="0" y="420278"/>
                    <a:pt x="0" y="231612"/>
                    <a:pt x="116343" y="115268"/>
                  </a:cubicBezTo>
                  <a:cubicBezTo>
                    <a:pt x="222179" y="9516"/>
                    <a:pt x="387758" y="0"/>
                    <a:pt x="504350" y="86554"/>
                  </a:cubicBezTo>
                  <a:cubicBezTo>
                    <a:pt x="515934" y="95160"/>
                    <a:pt x="527106" y="104759"/>
                    <a:pt x="537614" y="115268"/>
                  </a:cubicBezTo>
                  <a:cubicBezTo>
                    <a:pt x="539187" y="116840"/>
                    <a:pt x="540676" y="118412"/>
                    <a:pt x="542166" y="119985"/>
                  </a:cubicBezTo>
                  <a:cubicBezTo>
                    <a:pt x="653958" y="236577"/>
                    <a:pt x="652387" y="421850"/>
                    <a:pt x="537614" y="536622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043862" y="2645352"/>
            <a:ext cx="3814947" cy="1964826"/>
            <a:chOff x="777743" y="2212712"/>
            <a:chExt cx="3814947" cy="1964826"/>
          </a:xfrm>
        </p:grpSpPr>
        <p:sp>
          <p:nvSpPr>
            <p:cNvPr id="8" name="Rounded Rectangle 7"/>
            <p:cNvSpPr/>
            <p:nvPr/>
          </p:nvSpPr>
          <p:spPr>
            <a:xfrm>
              <a:off x="777743" y="2212712"/>
              <a:ext cx="1964826" cy="1964826"/>
            </a:xfrm>
            <a:custGeom>
              <a:avLst/>
              <a:gdLst/>
              <a:ahLst/>
              <a:cxnLst/>
              <a:rect l="0" t="0" r="0" b="0"/>
              <a:pathLst>
                <a:path w="1964826" h="1964826">
                  <a:moveTo>
                    <a:pt x="1776448" y="403935"/>
                  </a:moveTo>
                  <a:lnTo>
                    <a:pt x="1629086" y="535742"/>
                  </a:lnTo>
                  <a:cubicBezTo>
                    <a:pt x="1716930" y="662555"/>
                    <a:pt x="1768343" y="816467"/>
                    <a:pt x="1768343" y="982413"/>
                  </a:cubicBezTo>
                  <a:cubicBezTo>
                    <a:pt x="1768343" y="1416476"/>
                    <a:pt x="1416476" y="1768343"/>
                    <a:pt x="982413" y="1768343"/>
                  </a:cubicBezTo>
                  <a:cubicBezTo>
                    <a:pt x="548350" y="1768343"/>
                    <a:pt x="196482" y="1416476"/>
                    <a:pt x="196482" y="982413"/>
                  </a:cubicBezTo>
                  <a:cubicBezTo>
                    <a:pt x="196482" y="548350"/>
                    <a:pt x="548350" y="196482"/>
                    <a:pt x="982413" y="196482"/>
                  </a:cubicBezTo>
                  <a:cubicBezTo>
                    <a:pt x="1179796" y="196482"/>
                    <a:pt x="1360151" y="269181"/>
                    <a:pt x="1498098" y="389363"/>
                  </a:cubicBezTo>
                  <a:lnTo>
                    <a:pt x="1645460" y="257555"/>
                  </a:lnTo>
                  <a:cubicBezTo>
                    <a:pt x="1470754" y="97586"/>
                    <a:pt x="1238004" y="0"/>
                    <a:pt x="982413" y="0"/>
                  </a:cubicBezTo>
                  <a:cubicBezTo>
                    <a:pt x="439875" y="0"/>
                    <a:pt x="0" y="439875"/>
                    <a:pt x="0" y="982413"/>
                  </a:cubicBezTo>
                  <a:cubicBezTo>
                    <a:pt x="0" y="1524950"/>
                    <a:pt x="439875" y="1964826"/>
                    <a:pt x="982413" y="1964826"/>
                  </a:cubicBezTo>
                  <a:cubicBezTo>
                    <a:pt x="1524950" y="1964826"/>
                    <a:pt x="1964826" y="1524950"/>
                    <a:pt x="1964826" y="982413"/>
                  </a:cubicBezTo>
                  <a:cubicBezTo>
                    <a:pt x="1964826" y="766118"/>
                    <a:pt x="1894911" y="566197"/>
                    <a:pt x="1776448" y="403935"/>
                  </a:cubicBezTo>
                </a:path>
              </a:pathLst>
            </a:custGeom>
            <a:solidFill>
              <a:srgbClr val="DCE9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996906" y="2901269"/>
              <a:ext cx="595784" cy="595784"/>
            </a:xfrm>
            <a:custGeom>
              <a:avLst/>
              <a:gdLst/>
              <a:ahLst/>
              <a:cxnLst/>
              <a:rect l="0" t="0" r="0" b="0"/>
              <a:pathLst>
                <a:path w="595784" h="595784">
                  <a:moveTo>
                    <a:pt x="595784" y="297892"/>
                  </a:moveTo>
                  <a:cubicBezTo>
                    <a:pt x="595784" y="460244"/>
                    <a:pt x="465868" y="592313"/>
                    <a:pt x="304343" y="595702"/>
                  </a:cubicBezTo>
                  <a:cubicBezTo>
                    <a:pt x="302198" y="595784"/>
                    <a:pt x="300045" y="595784"/>
                    <a:pt x="297892" y="595784"/>
                  </a:cubicBezTo>
                  <a:cubicBezTo>
                    <a:pt x="283082" y="595784"/>
                    <a:pt x="268436" y="594712"/>
                    <a:pt x="254199" y="592640"/>
                  </a:cubicBezTo>
                  <a:cubicBezTo>
                    <a:pt x="110382" y="571461"/>
                    <a:pt x="0" y="447587"/>
                    <a:pt x="0" y="297892"/>
                  </a:cubicBezTo>
                  <a:cubicBezTo>
                    <a:pt x="0" y="148205"/>
                    <a:pt x="110717" y="23995"/>
                    <a:pt x="254862" y="3061"/>
                  </a:cubicBezTo>
                  <a:cubicBezTo>
                    <a:pt x="268927" y="1072"/>
                    <a:pt x="283246" y="0"/>
                    <a:pt x="297892" y="0"/>
                  </a:cubicBezTo>
                  <a:cubicBezTo>
                    <a:pt x="300127" y="0"/>
                    <a:pt x="302280" y="0"/>
                    <a:pt x="304515" y="81"/>
                  </a:cubicBezTo>
                  <a:cubicBezTo>
                    <a:pt x="465950" y="3561"/>
                    <a:pt x="595784" y="135622"/>
                    <a:pt x="595784" y="297892"/>
                  </a:cubicBezTo>
                </a:path>
              </a:pathLst>
            </a:custGeom>
            <a:solidFill>
              <a:srgbClr val="DCE9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043862" y="2645352"/>
            <a:ext cx="3814949" cy="1964826"/>
            <a:chOff x="777743" y="2212712"/>
            <a:chExt cx="3814949" cy="1964826"/>
          </a:xfrm>
        </p:grpSpPr>
        <p:sp>
          <p:nvSpPr>
            <p:cNvPr id="11" name="Rounded Rectangle 10"/>
            <p:cNvSpPr/>
            <p:nvPr/>
          </p:nvSpPr>
          <p:spPr>
            <a:xfrm>
              <a:off x="777743" y="2212712"/>
              <a:ext cx="1964826" cy="1964826"/>
            </a:xfrm>
            <a:custGeom>
              <a:avLst/>
              <a:gdLst/>
              <a:ahLst/>
              <a:cxnLst/>
              <a:rect l="0" t="0" r="0" b="0"/>
              <a:pathLst>
                <a:path w="1964826" h="1964826">
                  <a:moveTo>
                    <a:pt x="1776448" y="403935"/>
                  </a:moveTo>
                  <a:lnTo>
                    <a:pt x="1629086" y="535742"/>
                  </a:lnTo>
                  <a:cubicBezTo>
                    <a:pt x="1716930" y="662555"/>
                    <a:pt x="1768343" y="816467"/>
                    <a:pt x="1768343" y="982413"/>
                  </a:cubicBezTo>
                  <a:cubicBezTo>
                    <a:pt x="1768343" y="1416476"/>
                    <a:pt x="1416476" y="1768343"/>
                    <a:pt x="982413" y="1768343"/>
                  </a:cubicBezTo>
                  <a:cubicBezTo>
                    <a:pt x="548350" y="1768343"/>
                    <a:pt x="196482" y="1416476"/>
                    <a:pt x="196482" y="982413"/>
                  </a:cubicBezTo>
                  <a:cubicBezTo>
                    <a:pt x="196482" y="548350"/>
                    <a:pt x="548350" y="196482"/>
                    <a:pt x="982413" y="196482"/>
                  </a:cubicBezTo>
                  <a:cubicBezTo>
                    <a:pt x="1179796" y="196482"/>
                    <a:pt x="1360151" y="269181"/>
                    <a:pt x="1498098" y="389363"/>
                  </a:cubicBezTo>
                  <a:lnTo>
                    <a:pt x="1645460" y="257555"/>
                  </a:lnTo>
                  <a:cubicBezTo>
                    <a:pt x="1470754" y="97586"/>
                    <a:pt x="1238004" y="0"/>
                    <a:pt x="982413" y="0"/>
                  </a:cubicBezTo>
                  <a:cubicBezTo>
                    <a:pt x="439875" y="0"/>
                    <a:pt x="0" y="439875"/>
                    <a:pt x="0" y="982413"/>
                  </a:cubicBezTo>
                  <a:cubicBezTo>
                    <a:pt x="0" y="1524950"/>
                    <a:pt x="439875" y="1964826"/>
                    <a:pt x="982413" y="1964826"/>
                  </a:cubicBezTo>
                  <a:cubicBezTo>
                    <a:pt x="1524950" y="1964826"/>
                    <a:pt x="1964826" y="1524950"/>
                    <a:pt x="1964826" y="982413"/>
                  </a:cubicBezTo>
                  <a:cubicBezTo>
                    <a:pt x="1964826" y="766118"/>
                    <a:pt x="1894911" y="566197"/>
                    <a:pt x="1776448" y="403935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996905" y="2901268"/>
              <a:ext cx="595787" cy="595787"/>
            </a:xfrm>
            <a:custGeom>
              <a:avLst/>
              <a:gdLst/>
              <a:ahLst/>
              <a:cxnLst/>
              <a:rect l="0" t="0" r="0" b="0"/>
              <a:pathLst>
                <a:path w="595787" h="595787">
                  <a:moveTo>
                    <a:pt x="595787" y="297893"/>
                  </a:moveTo>
                  <a:cubicBezTo>
                    <a:pt x="595787" y="460245"/>
                    <a:pt x="465872" y="592311"/>
                    <a:pt x="304348" y="595704"/>
                  </a:cubicBezTo>
                  <a:cubicBezTo>
                    <a:pt x="302196" y="595786"/>
                    <a:pt x="300045" y="595787"/>
                    <a:pt x="297893" y="595787"/>
                  </a:cubicBezTo>
                  <a:cubicBezTo>
                    <a:pt x="283081" y="595787"/>
                    <a:pt x="268435" y="594711"/>
                    <a:pt x="254202" y="592643"/>
                  </a:cubicBezTo>
                  <a:cubicBezTo>
                    <a:pt x="110386" y="571459"/>
                    <a:pt x="0" y="447585"/>
                    <a:pt x="0" y="297893"/>
                  </a:cubicBezTo>
                  <a:cubicBezTo>
                    <a:pt x="0" y="148201"/>
                    <a:pt x="110717" y="23997"/>
                    <a:pt x="254864" y="3061"/>
                  </a:cubicBezTo>
                  <a:cubicBezTo>
                    <a:pt x="268931" y="1075"/>
                    <a:pt x="283246" y="0"/>
                    <a:pt x="297893" y="0"/>
                  </a:cubicBezTo>
                  <a:cubicBezTo>
                    <a:pt x="300128" y="0"/>
                    <a:pt x="302279" y="0"/>
                    <a:pt x="304513" y="82"/>
                  </a:cubicBezTo>
                  <a:cubicBezTo>
                    <a:pt x="465955" y="3557"/>
                    <a:pt x="595787" y="135624"/>
                    <a:pt x="595787" y="297893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749138" y="2350628"/>
            <a:ext cx="3968507" cy="2554274"/>
            <a:chOff x="483019" y="1917988"/>
            <a:chExt cx="3968507" cy="2554274"/>
          </a:xfrm>
        </p:grpSpPr>
        <p:sp>
          <p:nvSpPr>
            <p:cNvPr id="14" name="Rounded Rectangle 13"/>
            <p:cNvSpPr/>
            <p:nvPr/>
          </p:nvSpPr>
          <p:spPr>
            <a:xfrm>
              <a:off x="483019" y="1917988"/>
              <a:ext cx="2554274" cy="2554274"/>
            </a:xfrm>
            <a:custGeom>
              <a:avLst/>
              <a:gdLst/>
              <a:ahLst/>
              <a:cxnLst/>
              <a:rect l="0" t="0" r="0" b="0"/>
              <a:pathLst>
                <a:path w="2554274" h="2554274">
                  <a:moveTo>
                    <a:pt x="2291724" y="501358"/>
                  </a:moveTo>
                  <a:lnTo>
                    <a:pt x="2144771" y="632837"/>
                  </a:lnTo>
                  <a:cubicBezTo>
                    <a:pt x="2278543" y="812783"/>
                    <a:pt x="2357791" y="1035709"/>
                    <a:pt x="2357791" y="1277137"/>
                  </a:cubicBezTo>
                  <a:cubicBezTo>
                    <a:pt x="2357791" y="1873953"/>
                    <a:pt x="1873953" y="2357791"/>
                    <a:pt x="1277137" y="2357791"/>
                  </a:cubicBezTo>
                  <a:cubicBezTo>
                    <a:pt x="680321" y="2357791"/>
                    <a:pt x="196482" y="1873871"/>
                    <a:pt x="196482" y="1277137"/>
                  </a:cubicBezTo>
                  <a:cubicBezTo>
                    <a:pt x="196482" y="680403"/>
                    <a:pt x="680321" y="196482"/>
                    <a:pt x="1277137" y="196482"/>
                  </a:cubicBezTo>
                  <a:cubicBezTo>
                    <a:pt x="1561791" y="196482"/>
                    <a:pt x="1820739" y="306594"/>
                    <a:pt x="2013783" y="486458"/>
                  </a:cubicBezTo>
                  <a:lnTo>
                    <a:pt x="2160736" y="354978"/>
                  </a:lnTo>
                  <a:cubicBezTo>
                    <a:pt x="1931342" y="135081"/>
                    <a:pt x="1619999" y="0"/>
                    <a:pt x="1277137" y="0"/>
                  </a:cubicBezTo>
                  <a:cubicBezTo>
                    <a:pt x="571764" y="0"/>
                    <a:pt x="0" y="571682"/>
                    <a:pt x="0" y="1277137"/>
                  </a:cubicBezTo>
                  <a:cubicBezTo>
                    <a:pt x="0" y="1982591"/>
                    <a:pt x="571764" y="2554274"/>
                    <a:pt x="1277137" y="2554274"/>
                  </a:cubicBezTo>
                  <a:cubicBezTo>
                    <a:pt x="1982509" y="2554274"/>
                    <a:pt x="2554274" y="1982509"/>
                    <a:pt x="2554274" y="1277137"/>
                  </a:cubicBezTo>
                  <a:cubicBezTo>
                    <a:pt x="2554274" y="985360"/>
                    <a:pt x="2456442" y="716424"/>
                    <a:pt x="2291724" y="501358"/>
                  </a:cubicBezTo>
                </a:path>
              </a:pathLst>
            </a:custGeom>
            <a:solidFill>
              <a:srgbClr val="FFE4C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781840" y="3778564"/>
              <a:ext cx="669686" cy="660746"/>
            </a:xfrm>
            <a:custGeom>
              <a:avLst/>
              <a:gdLst/>
              <a:ahLst/>
              <a:cxnLst/>
              <a:rect l="0" t="0" r="0" b="0"/>
              <a:pathLst>
                <a:path w="669686" h="660746">
                  <a:moveTo>
                    <a:pt x="607704" y="438647"/>
                  </a:moveTo>
                  <a:cubicBezTo>
                    <a:pt x="545648" y="588424"/>
                    <a:pt x="375511" y="660746"/>
                    <a:pt x="225079" y="602489"/>
                  </a:cubicBezTo>
                  <a:cubicBezTo>
                    <a:pt x="222844" y="601662"/>
                    <a:pt x="220690" y="600753"/>
                    <a:pt x="218455" y="599845"/>
                  </a:cubicBezTo>
                  <a:cubicBezTo>
                    <a:pt x="204718" y="594130"/>
                    <a:pt x="191644" y="587597"/>
                    <a:pt x="179314" y="580147"/>
                  </a:cubicBezTo>
                  <a:cubicBezTo>
                    <a:pt x="54532" y="505590"/>
                    <a:pt x="0" y="348871"/>
                    <a:pt x="57266" y="210596"/>
                  </a:cubicBezTo>
                  <a:cubicBezTo>
                    <a:pt x="114606" y="72321"/>
                    <a:pt x="264056" y="0"/>
                    <a:pt x="405139" y="35661"/>
                  </a:cubicBezTo>
                  <a:cubicBezTo>
                    <a:pt x="419040" y="39222"/>
                    <a:pt x="432859" y="43774"/>
                    <a:pt x="446433" y="49399"/>
                  </a:cubicBezTo>
                  <a:cubicBezTo>
                    <a:pt x="448749" y="50397"/>
                    <a:pt x="451066" y="51306"/>
                    <a:pt x="453301" y="52378"/>
                  </a:cubicBezTo>
                  <a:cubicBezTo>
                    <a:pt x="600590" y="117668"/>
                    <a:pt x="669686" y="288960"/>
                    <a:pt x="607704" y="438647"/>
                  </a:cubicBezTo>
                </a:path>
              </a:pathLst>
            </a:custGeom>
            <a:solidFill>
              <a:srgbClr val="FFE4C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749138" y="2350628"/>
            <a:ext cx="3968504" cy="2554274"/>
            <a:chOff x="483019" y="1917988"/>
            <a:chExt cx="3968504" cy="2554274"/>
          </a:xfrm>
        </p:grpSpPr>
        <p:sp>
          <p:nvSpPr>
            <p:cNvPr id="17" name="Rounded Rectangle 16"/>
            <p:cNvSpPr/>
            <p:nvPr/>
          </p:nvSpPr>
          <p:spPr>
            <a:xfrm>
              <a:off x="483019" y="1917988"/>
              <a:ext cx="2554274" cy="2554274"/>
            </a:xfrm>
            <a:custGeom>
              <a:avLst/>
              <a:gdLst/>
              <a:ahLst/>
              <a:cxnLst/>
              <a:rect l="0" t="0" r="0" b="0"/>
              <a:pathLst>
                <a:path w="2554274" h="2554274">
                  <a:moveTo>
                    <a:pt x="2291724" y="501358"/>
                  </a:moveTo>
                  <a:lnTo>
                    <a:pt x="2144771" y="632837"/>
                  </a:lnTo>
                  <a:cubicBezTo>
                    <a:pt x="2278543" y="812783"/>
                    <a:pt x="2357791" y="1035709"/>
                    <a:pt x="2357791" y="1277137"/>
                  </a:cubicBezTo>
                  <a:cubicBezTo>
                    <a:pt x="2357791" y="1873953"/>
                    <a:pt x="1873953" y="2357791"/>
                    <a:pt x="1277137" y="2357791"/>
                  </a:cubicBezTo>
                  <a:cubicBezTo>
                    <a:pt x="680321" y="2357791"/>
                    <a:pt x="196482" y="1873871"/>
                    <a:pt x="196482" y="1277137"/>
                  </a:cubicBezTo>
                  <a:cubicBezTo>
                    <a:pt x="196482" y="680403"/>
                    <a:pt x="680321" y="196482"/>
                    <a:pt x="1277137" y="196482"/>
                  </a:cubicBezTo>
                  <a:cubicBezTo>
                    <a:pt x="1561791" y="196482"/>
                    <a:pt x="1820739" y="306594"/>
                    <a:pt x="2013783" y="486458"/>
                  </a:cubicBezTo>
                  <a:lnTo>
                    <a:pt x="2160736" y="354978"/>
                  </a:lnTo>
                  <a:cubicBezTo>
                    <a:pt x="1931342" y="135081"/>
                    <a:pt x="1619999" y="0"/>
                    <a:pt x="1277137" y="0"/>
                  </a:cubicBezTo>
                  <a:cubicBezTo>
                    <a:pt x="571764" y="0"/>
                    <a:pt x="0" y="571682"/>
                    <a:pt x="0" y="1277137"/>
                  </a:cubicBezTo>
                  <a:cubicBezTo>
                    <a:pt x="0" y="1982591"/>
                    <a:pt x="571764" y="2554274"/>
                    <a:pt x="1277137" y="2554274"/>
                  </a:cubicBezTo>
                  <a:cubicBezTo>
                    <a:pt x="1982509" y="2554274"/>
                    <a:pt x="2554274" y="1982509"/>
                    <a:pt x="2554274" y="1277137"/>
                  </a:cubicBezTo>
                  <a:cubicBezTo>
                    <a:pt x="2554274" y="985360"/>
                    <a:pt x="2456442" y="716424"/>
                    <a:pt x="2291724" y="501358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781842" y="3778564"/>
              <a:ext cx="669681" cy="660744"/>
            </a:xfrm>
            <a:custGeom>
              <a:avLst/>
              <a:gdLst/>
              <a:ahLst/>
              <a:cxnLst/>
              <a:rect l="0" t="0" r="0" b="0"/>
              <a:pathLst>
                <a:path w="669681" h="660744">
                  <a:moveTo>
                    <a:pt x="607703" y="438649"/>
                  </a:moveTo>
                  <a:cubicBezTo>
                    <a:pt x="545642" y="588422"/>
                    <a:pt x="375511" y="660744"/>
                    <a:pt x="225075" y="602490"/>
                  </a:cubicBezTo>
                  <a:cubicBezTo>
                    <a:pt x="222841" y="601662"/>
                    <a:pt x="220690" y="600752"/>
                    <a:pt x="218455" y="599841"/>
                  </a:cubicBezTo>
                  <a:cubicBezTo>
                    <a:pt x="204719" y="594132"/>
                    <a:pt x="191645" y="587596"/>
                    <a:pt x="179315" y="580148"/>
                  </a:cubicBezTo>
                  <a:cubicBezTo>
                    <a:pt x="54531" y="505592"/>
                    <a:pt x="0" y="348867"/>
                    <a:pt x="57261" y="210595"/>
                  </a:cubicBezTo>
                  <a:cubicBezTo>
                    <a:pt x="114606" y="72321"/>
                    <a:pt x="264049" y="0"/>
                    <a:pt x="405135" y="35664"/>
                  </a:cubicBezTo>
                  <a:cubicBezTo>
                    <a:pt x="419037" y="39222"/>
                    <a:pt x="432856" y="43773"/>
                    <a:pt x="446427" y="49400"/>
                  </a:cubicBezTo>
                  <a:cubicBezTo>
                    <a:pt x="448744" y="50393"/>
                    <a:pt x="451061" y="51304"/>
                    <a:pt x="453295" y="52379"/>
                  </a:cubicBezTo>
                  <a:cubicBezTo>
                    <a:pt x="600586" y="117668"/>
                    <a:pt x="669681" y="288957"/>
                    <a:pt x="607703" y="438649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338586" y="2389171"/>
            <a:ext cx="3381703" cy="1926282"/>
            <a:chOff x="1072467" y="1956531"/>
            <a:chExt cx="3381703" cy="1926282"/>
          </a:xfrm>
        </p:grpSpPr>
        <p:sp>
          <p:nvSpPr>
            <p:cNvPr id="20" name="Rounded Rectangle 19"/>
            <p:cNvSpPr/>
            <p:nvPr/>
          </p:nvSpPr>
          <p:spPr>
            <a:xfrm>
              <a:off x="1072467" y="2507435"/>
              <a:ext cx="1375378" cy="1375378"/>
            </a:xfrm>
            <a:custGeom>
              <a:avLst/>
              <a:gdLst/>
              <a:ahLst/>
              <a:cxnLst/>
              <a:rect l="0" t="0" r="0" b="0"/>
              <a:pathLst>
                <a:path w="1375378" h="1375378">
                  <a:moveTo>
                    <a:pt x="1260518" y="307085"/>
                  </a:moveTo>
                  <a:lnTo>
                    <a:pt x="1111928" y="439957"/>
                  </a:lnTo>
                  <a:cubicBezTo>
                    <a:pt x="1154499" y="512655"/>
                    <a:pt x="1178895" y="597307"/>
                    <a:pt x="1178895" y="687689"/>
                  </a:cubicBezTo>
                  <a:cubicBezTo>
                    <a:pt x="1178895" y="958999"/>
                    <a:pt x="958999" y="1178895"/>
                    <a:pt x="687689" y="1178895"/>
                  </a:cubicBezTo>
                  <a:cubicBezTo>
                    <a:pt x="416379" y="1178895"/>
                    <a:pt x="196482" y="958999"/>
                    <a:pt x="196482" y="687689"/>
                  </a:cubicBezTo>
                  <a:cubicBezTo>
                    <a:pt x="196482" y="416379"/>
                    <a:pt x="416379" y="196482"/>
                    <a:pt x="687689" y="196482"/>
                  </a:cubicBezTo>
                  <a:cubicBezTo>
                    <a:pt x="797637" y="196482"/>
                    <a:pt x="899071" y="232586"/>
                    <a:pt x="980939" y="293577"/>
                  </a:cubicBezTo>
                  <a:lnTo>
                    <a:pt x="1129529" y="160706"/>
                  </a:lnTo>
                  <a:cubicBezTo>
                    <a:pt x="1010002" y="60336"/>
                    <a:pt x="855927" y="0"/>
                    <a:pt x="687689" y="0"/>
                  </a:cubicBezTo>
                  <a:cubicBezTo>
                    <a:pt x="307904" y="0"/>
                    <a:pt x="0" y="307904"/>
                    <a:pt x="0" y="687689"/>
                  </a:cubicBezTo>
                  <a:cubicBezTo>
                    <a:pt x="0" y="1067473"/>
                    <a:pt x="307904" y="1375378"/>
                    <a:pt x="687689" y="1375378"/>
                  </a:cubicBezTo>
                  <a:cubicBezTo>
                    <a:pt x="1067473" y="1375378"/>
                    <a:pt x="1375378" y="1067473"/>
                    <a:pt x="1375378" y="687689"/>
                  </a:cubicBezTo>
                  <a:cubicBezTo>
                    <a:pt x="1375378" y="546958"/>
                    <a:pt x="1333134" y="416051"/>
                    <a:pt x="1260518" y="307085"/>
                  </a:cubicBezTo>
                </a:path>
              </a:pathLst>
            </a:custGeom>
            <a:solidFill>
              <a:srgbClr val="C8FFE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784410" y="1956531"/>
              <a:ext cx="669760" cy="661155"/>
            </a:xfrm>
            <a:custGeom>
              <a:avLst/>
              <a:gdLst/>
              <a:ahLst/>
              <a:cxnLst/>
              <a:rect l="0" t="0" r="0" b="0"/>
              <a:pathLst>
                <a:path w="669760" h="661155">
                  <a:moveTo>
                    <a:pt x="451140" y="609939"/>
                  </a:moveTo>
                  <a:cubicBezTo>
                    <a:pt x="449486" y="610684"/>
                    <a:pt x="447914" y="611429"/>
                    <a:pt x="446261" y="612084"/>
                  </a:cubicBezTo>
                  <a:cubicBezTo>
                    <a:pt x="432360" y="617880"/>
                    <a:pt x="418205" y="622514"/>
                    <a:pt x="403976" y="625993"/>
                  </a:cubicBezTo>
                  <a:cubicBezTo>
                    <a:pt x="263221" y="661155"/>
                    <a:pt x="114189" y="588997"/>
                    <a:pt x="57012" y="450894"/>
                  </a:cubicBezTo>
                  <a:cubicBezTo>
                    <a:pt x="0" y="313119"/>
                    <a:pt x="53950" y="156973"/>
                    <a:pt x="177824" y="82088"/>
                  </a:cubicBezTo>
                  <a:cubicBezTo>
                    <a:pt x="190563" y="74393"/>
                    <a:pt x="204055" y="67524"/>
                    <a:pt x="218284" y="61646"/>
                  </a:cubicBezTo>
                  <a:cubicBezTo>
                    <a:pt x="219692" y="61065"/>
                    <a:pt x="221018" y="60483"/>
                    <a:pt x="222426" y="59992"/>
                  </a:cubicBezTo>
                  <a:cubicBezTo>
                    <a:pt x="373439" y="0"/>
                    <a:pt x="545059" y="72321"/>
                    <a:pt x="607450" y="222835"/>
                  </a:cubicBezTo>
                  <a:cubicBezTo>
                    <a:pt x="669760" y="373194"/>
                    <a:pt x="599836" y="545394"/>
                    <a:pt x="451140" y="609939"/>
                  </a:cubicBezTo>
                </a:path>
              </a:pathLst>
            </a:custGeom>
            <a:solidFill>
              <a:srgbClr val="C8FFE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338586" y="2389170"/>
            <a:ext cx="3381705" cy="1926284"/>
            <a:chOff x="1072467" y="1956530"/>
            <a:chExt cx="3381705" cy="1926284"/>
          </a:xfrm>
        </p:grpSpPr>
        <p:sp>
          <p:nvSpPr>
            <p:cNvPr id="23" name="Rounded Rectangle 22"/>
            <p:cNvSpPr/>
            <p:nvPr/>
          </p:nvSpPr>
          <p:spPr>
            <a:xfrm>
              <a:off x="1072467" y="2507436"/>
              <a:ext cx="1375378" cy="1375378"/>
            </a:xfrm>
            <a:custGeom>
              <a:avLst/>
              <a:gdLst/>
              <a:ahLst/>
              <a:cxnLst/>
              <a:rect l="0" t="0" r="0" b="0"/>
              <a:pathLst>
                <a:path w="1375378" h="1375378">
                  <a:moveTo>
                    <a:pt x="1260518" y="307085"/>
                  </a:moveTo>
                  <a:lnTo>
                    <a:pt x="1111928" y="439957"/>
                  </a:lnTo>
                  <a:cubicBezTo>
                    <a:pt x="1154499" y="512655"/>
                    <a:pt x="1178895" y="597307"/>
                    <a:pt x="1178895" y="687689"/>
                  </a:cubicBezTo>
                  <a:cubicBezTo>
                    <a:pt x="1178895" y="958999"/>
                    <a:pt x="958999" y="1178895"/>
                    <a:pt x="687689" y="1178895"/>
                  </a:cubicBezTo>
                  <a:cubicBezTo>
                    <a:pt x="416379" y="1178895"/>
                    <a:pt x="196482" y="958999"/>
                    <a:pt x="196482" y="687689"/>
                  </a:cubicBezTo>
                  <a:cubicBezTo>
                    <a:pt x="196482" y="416379"/>
                    <a:pt x="416379" y="196482"/>
                    <a:pt x="687689" y="196482"/>
                  </a:cubicBezTo>
                  <a:cubicBezTo>
                    <a:pt x="797637" y="196482"/>
                    <a:pt x="899071" y="232586"/>
                    <a:pt x="980939" y="293577"/>
                  </a:cubicBezTo>
                  <a:lnTo>
                    <a:pt x="1129529" y="160706"/>
                  </a:lnTo>
                  <a:cubicBezTo>
                    <a:pt x="1010002" y="60336"/>
                    <a:pt x="855927" y="0"/>
                    <a:pt x="687689" y="0"/>
                  </a:cubicBezTo>
                  <a:cubicBezTo>
                    <a:pt x="307904" y="0"/>
                    <a:pt x="0" y="307904"/>
                    <a:pt x="0" y="687689"/>
                  </a:cubicBezTo>
                  <a:cubicBezTo>
                    <a:pt x="0" y="1067473"/>
                    <a:pt x="307904" y="1375378"/>
                    <a:pt x="687689" y="1375378"/>
                  </a:cubicBezTo>
                  <a:cubicBezTo>
                    <a:pt x="1067473" y="1375378"/>
                    <a:pt x="1375378" y="1067473"/>
                    <a:pt x="1375378" y="687689"/>
                  </a:cubicBezTo>
                  <a:cubicBezTo>
                    <a:pt x="1375378" y="546958"/>
                    <a:pt x="1333134" y="416051"/>
                    <a:pt x="1260518" y="307085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784408" y="1956530"/>
              <a:ext cx="669764" cy="661158"/>
            </a:xfrm>
            <a:custGeom>
              <a:avLst/>
              <a:gdLst/>
              <a:ahLst/>
              <a:cxnLst/>
              <a:rect l="0" t="0" r="0" b="0"/>
              <a:pathLst>
                <a:path w="669764" h="661158">
                  <a:moveTo>
                    <a:pt x="451143" y="609936"/>
                  </a:moveTo>
                  <a:cubicBezTo>
                    <a:pt x="449488" y="610681"/>
                    <a:pt x="447916" y="611426"/>
                    <a:pt x="446261" y="612088"/>
                  </a:cubicBezTo>
                  <a:cubicBezTo>
                    <a:pt x="432359" y="617881"/>
                    <a:pt x="418209" y="622515"/>
                    <a:pt x="403976" y="625990"/>
                  </a:cubicBezTo>
                  <a:cubicBezTo>
                    <a:pt x="263222" y="661158"/>
                    <a:pt x="114192" y="589001"/>
                    <a:pt x="57013" y="450894"/>
                  </a:cubicBezTo>
                  <a:cubicBezTo>
                    <a:pt x="0" y="313118"/>
                    <a:pt x="53951" y="156973"/>
                    <a:pt x="177825" y="82086"/>
                  </a:cubicBezTo>
                  <a:cubicBezTo>
                    <a:pt x="190569" y="74390"/>
                    <a:pt x="204057" y="67522"/>
                    <a:pt x="218289" y="61647"/>
                  </a:cubicBezTo>
                  <a:cubicBezTo>
                    <a:pt x="219696" y="61068"/>
                    <a:pt x="221020" y="60488"/>
                    <a:pt x="222427" y="59992"/>
                  </a:cubicBezTo>
                  <a:cubicBezTo>
                    <a:pt x="373443" y="0"/>
                    <a:pt x="545062" y="72321"/>
                    <a:pt x="607454" y="222840"/>
                  </a:cubicBezTo>
                  <a:cubicBezTo>
                    <a:pt x="669764" y="373194"/>
                    <a:pt x="599841" y="545393"/>
                    <a:pt x="451143" y="609936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633310" y="1635174"/>
            <a:ext cx="2557393" cy="2385561"/>
            <a:chOff x="1367191" y="1202534"/>
            <a:chExt cx="2557393" cy="2385561"/>
          </a:xfrm>
        </p:grpSpPr>
        <p:sp>
          <p:nvSpPr>
            <p:cNvPr id="26" name="Rounded Rectangle 25"/>
            <p:cNvSpPr/>
            <p:nvPr/>
          </p:nvSpPr>
          <p:spPr>
            <a:xfrm>
              <a:off x="1367191" y="2802165"/>
              <a:ext cx="785930" cy="785930"/>
            </a:xfrm>
            <a:custGeom>
              <a:avLst/>
              <a:gdLst/>
              <a:ahLst/>
              <a:cxnLst/>
              <a:rect l="0" t="0" r="0" b="0"/>
              <a:pathLst>
                <a:path w="785930" h="785930">
                  <a:moveTo>
                    <a:pt x="785930" y="392965"/>
                  </a:moveTo>
                  <a:cubicBezTo>
                    <a:pt x="785930" y="609996"/>
                    <a:pt x="609996" y="785930"/>
                    <a:pt x="392965" y="785930"/>
                  </a:cubicBezTo>
                  <a:cubicBezTo>
                    <a:pt x="175933" y="785930"/>
                    <a:pt x="0" y="609996"/>
                    <a:pt x="0" y="392965"/>
                  </a:cubicBezTo>
                  <a:cubicBezTo>
                    <a:pt x="0" y="175933"/>
                    <a:pt x="175933" y="0"/>
                    <a:pt x="392965" y="0"/>
                  </a:cubicBezTo>
                  <a:cubicBezTo>
                    <a:pt x="473686" y="0"/>
                    <a:pt x="548759" y="24314"/>
                    <a:pt x="611142" y="66067"/>
                  </a:cubicBezTo>
                  <a:lnTo>
                    <a:pt x="454284" y="206306"/>
                  </a:lnTo>
                  <a:cubicBezTo>
                    <a:pt x="434963" y="199921"/>
                    <a:pt x="414414" y="196482"/>
                    <a:pt x="392965" y="196482"/>
                  </a:cubicBezTo>
                  <a:cubicBezTo>
                    <a:pt x="284490" y="196482"/>
                    <a:pt x="196482" y="284490"/>
                    <a:pt x="196482" y="392965"/>
                  </a:cubicBezTo>
                  <a:cubicBezTo>
                    <a:pt x="196482" y="501440"/>
                    <a:pt x="284490" y="589447"/>
                    <a:pt x="392965" y="589447"/>
                  </a:cubicBezTo>
                  <a:cubicBezTo>
                    <a:pt x="501440" y="589447"/>
                    <a:pt x="589447" y="501440"/>
                    <a:pt x="589447" y="392965"/>
                  </a:cubicBezTo>
                  <a:cubicBezTo>
                    <a:pt x="589447" y="379211"/>
                    <a:pt x="588056" y="365703"/>
                    <a:pt x="585272" y="352768"/>
                  </a:cubicBezTo>
                  <a:lnTo>
                    <a:pt x="742131" y="212446"/>
                  </a:lnTo>
                  <a:cubicBezTo>
                    <a:pt x="770130" y="266479"/>
                    <a:pt x="785930" y="327880"/>
                    <a:pt x="785930" y="392965"/>
                  </a:cubicBezTo>
                </a:path>
              </a:pathLst>
            </a:custGeom>
            <a:solidFill>
              <a:srgbClr val="E9FFB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284108" y="1202534"/>
              <a:ext cx="640476" cy="648081"/>
            </a:xfrm>
            <a:custGeom>
              <a:avLst/>
              <a:gdLst/>
              <a:ahLst/>
              <a:cxnLst/>
              <a:rect l="0" t="0" r="0" b="0"/>
              <a:pathLst>
                <a:path w="640476" h="648081">
                  <a:moveTo>
                    <a:pt x="589505" y="452139"/>
                  </a:moveTo>
                  <a:cubicBezTo>
                    <a:pt x="589169" y="452884"/>
                    <a:pt x="588842" y="453629"/>
                    <a:pt x="588506" y="454292"/>
                  </a:cubicBezTo>
                  <a:cubicBezTo>
                    <a:pt x="574687" y="482258"/>
                    <a:pt x="556152" y="508488"/>
                    <a:pt x="533065" y="531821"/>
                  </a:cubicBezTo>
                  <a:lnTo>
                    <a:pt x="531993" y="532901"/>
                  </a:lnTo>
                  <a:cubicBezTo>
                    <a:pt x="520408" y="544486"/>
                    <a:pt x="508079" y="554907"/>
                    <a:pt x="495250" y="564093"/>
                  </a:cubicBezTo>
                  <a:cubicBezTo>
                    <a:pt x="378908" y="648081"/>
                    <a:pt x="215484" y="637659"/>
                    <a:pt x="110717" y="532901"/>
                  </a:cubicBezTo>
                  <a:cubicBezTo>
                    <a:pt x="19861" y="442045"/>
                    <a:pt x="0" y="307249"/>
                    <a:pt x="50979" y="197104"/>
                  </a:cubicBezTo>
                  <a:cubicBezTo>
                    <a:pt x="51306" y="196359"/>
                    <a:pt x="51642" y="195704"/>
                    <a:pt x="51969" y="194959"/>
                  </a:cubicBezTo>
                  <a:cubicBezTo>
                    <a:pt x="66034" y="166576"/>
                    <a:pt x="84823" y="140010"/>
                    <a:pt x="108482" y="116342"/>
                  </a:cubicBezTo>
                  <a:cubicBezTo>
                    <a:pt x="224833" y="0"/>
                    <a:pt x="413415" y="0"/>
                    <a:pt x="529758" y="116342"/>
                  </a:cubicBezTo>
                  <a:cubicBezTo>
                    <a:pt x="620614" y="207207"/>
                    <a:pt x="640476" y="342002"/>
                    <a:pt x="589505" y="452139"/>
                  </a:cubicBezTo>
                </a:path>
              </a:pathLst>
            </a:custGeom>
            <a:solidFill>
              <a:srgbClr val="E9FFB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33310" y="1635176"/>
            <a:ext cx="2557393" cy="2385562"/>
            <a:chOff x="1367191" y="1202536"/>
            <a:chExt cx="2557393" cy="2385562"/>
          </a:xfrm>
        </p:grpSpPr>
        <p:sp>
          <p:nvSpPr>
            <p:cNvPr id="29" name="Rounded Rectangle 28"/>
            <p:cNvSpPr/>
            <p:nvPr/>
          </p:nvSpPr>
          <p:spPr>
            <a:xfrm>
              <a:off x="1367191" y="2802168"/>
              <a:ext cx="785930" cy="785930"/>
            </a:xfrm>
            <a:custGeom>
              <a:avLst/>
              <a:gdLst/>
              <a:ahLst/>
              <a:cxnLst/>
              <a:rect l="0" t="0" r="0" b="0"/>
              <a:pathLst>
                <a:path w="785930" h="785930">
                  <a:moveTo>
                    <a:pt x="785930" y="392965"/>
                  </a:moveTo>
                  <a:cubicBezTo>
                    <a:pt x="785930" y="609996"/>
                    <a:pt x="609996" y="785930"/>
                    <a:pt x="392965" y="785930"/>
                  </a:cubicBezTo>
                  <a:cubicBezTo>
                    <a:pt x="175933" y="785930"/>
                    <a:pt x="0" y="609996"/>
                    <a:pt x="0" y="392965"/>
                  </a:cubicBezTo>
                  <a:cubicBezTo>
                    <a:pt x="0" y="175933"/>
                    <a:pt x="175933" y="0"/>
                    <a:pt x="392965" y="0"/>
                  </a:cubicBezTo>
                  <a:cubicBezTo>
                    <a:pt x="473686" y="0"/>
                    <a:pt x="548759" y="24314"/>
                    <a:pt x="611142" y="66067"/>
                  </a:cubicBezTo>
                  <a:lnTo>
                    <a:pt x="454284" y="206306"/>
                  </a:lnTo>
                  <a:cubicBezTo>
                    <a:pt x="434963" y="199921"/>
                    <a:pt x="414414" y="196482"/>
                    <a:pt x="392965" y="196482"/>
                  </a:cubicBezTo>
                  <a:cubicBezTo>
                    <a:pt x="284490" y="196482"/>
                    <a:pt x="196482" y="284490"/>
                    <a:pt x="196482" y="392965"/>
                  </a:cubicBezTo>
                  <a:cubicBezTo>
                    <a:pt x="196482" y="501440"/>
                    <a:pt x="284490" y="589447"/>
                    <a:pt x="392965" y="589447"/>
                  </a:cubicBezTo>
                  <a:cubicBezTo>
                    <a:pt x="501440" y="589447"/>
                    <a:pt x="589447" y="501440"/>
                    <a:pt x="589447" y="392965"/>
                  </a:cubicBezTo>
                  <a:cubicBezTo>
                    <a:pt x="589447" y="379211"/>
                    <a:pt x="588056" y="365703"/>
                    <a:pt x="585272" y="352768"/>
                  </a:cubicBezTo>
                  <a:lnTo>
                    <a:pt x="742131" y="212446"/>
                  </a:lnTo>
                  <a:cubicBezTo>
                    <a:pt x="770130" y="266479"/>
                    <a:pt x="785930" y="327880"/>
                    <a:pt x="785930" y="392965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284112" y="1202536"/>
              <a:ext cx="640472" cy="648084"/>
            </a:xfrm>
            <a:custGeom>
              <a:avLst/>
              <a:gdLst/>
              <a:ahLst/>
              <a:cxnLst/>
              <a:rect l="0" t="0" r="0" b="0"/>
              <a:pathLst>
                <a:path w="640472" h="648084">
                  <a:moveTo>
                    <a:pt x="589498" y="452136"/>
                  </a:moveTo>
                  <a:cubicBezTo>
                    <a:pt x="589167" y="452881"/>
                    <a:pt x="588836" y="453626"/>
                    <a:pt x="588505" y="454287"/>
                  </a:cubicBezTo>
                  <a:cubicBezTo>
                    <a:pt x="574687" y="482256"/>
                    <a:pt x="556151" y="508488"/>
                    <a:pt x="533064" y="531822"/>
                  </a:cubicBezTo>
                  <a:lnTo>
                    <a:pt x="531989" y="532898"/>
                  </a:lnTo>
                  <a:cubicBezTo>
                    <a:pt x="520403" y="544483"/>
                    <a:pt x="508074" y="554909"/>
                    <a:pt x="495248" y="564095"/>
                  </a:cubicBezTo>
                  <a:cubicBezTo>
                    <a:pt x="378904" y="648084"/>
                    <a:pt x="215476" y="637658"/>
                    <a:pt x="110717" y="532898"/>
                  </a:cubicBezTo>
                  <a:cubicBezTo>
                    <a:pt x="19860" y="442040"/>
                    <a:pt x="0" y="307244"/>
                    <a:pt x="50973" y="197106"/>
                  </a:cubicBezTo>
                  <a:cubicBezTo>
                    <a:pt x="51304" y="196361"/>
                    <a:pt x="51634" y="195699"/>
                    <a:pt x="51966" y="194954"/>
                  </a:cubicBezTo>
                  <a:cubicBezTo>
                    <a:pt x="66033" y="166572"/>
                    <a:pt x="84817" y="140010"/>
                    <a:pt x="108482" y="116343"/>
                  </a:cubicBezTo>
                  <a:cubicBezTo>
                    <a:pt x="224827" y="0"/>
                    <a:pt x="413410" y="0"/>
                    <a:pt x="529754" y="116343"/>
                  </a:cubicBezTo>
                  <a:cubicBezTo>
                    <a:pt x="620612" y="207201"/>
                    <a:pt x="640472" y="341998"/>
                    <a:pt x="589498" y="452136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928034" y="2110517"/>
            <a:ext cx="2639506" cy="2984940"/>
            <a:chOff x="1661915" y="1677877"/>
            <a:chExt cx="2639506" cy="2984940"/>
          </a:xfrm>
        </p:grpSpPr>
        <p:sp>
          <p:nvSpPr>
            <p:cNvPr id="32" name="Rounded Rectangle 31"/>
            <p:cNvSpPr/>
            <p:nvPr/>
          </p:nvSpPr>
          <p:spPr>
            <a:xfrm>
              <a:off x="1661915" y="1677877"/>
              <a:ext cx="1759338" cy="1613204"/>
            </a:xfrm>
            <a:custGeom>
              <a:avLst/>
              <a:gdLst/>
              <a:ahLst/>
              <a:cxnLst/>
              <a:rect l="0" t="0" r="0" b="0"/>
              <a:pathLst>
                <a:path w="1759338" h="1613204">
                  <a:moveTo>
                    <a:pt x="1759338" y="321904"/>
                  </a:moveTo>
                  <a:lnTo>
                    <a:pt x="1612876" y="452892"/>
                  </a:lnTo>
                  <a:lnTo>
                    <a:pt x="1418031" y="404754"/>
                  </a:lnTo>
                  <a:lnTo>
                    <a:pt x="1367437" y="449945"/>
                  </a:lnTo>
                  <a:lnTo>
                    <a:pt x="1562282" y="498083"/>
                  </a:lnTo>
                  <a:lnTo>
                    <a:pt x="1415903" y="629071"/>
                  </a:lnTo>
                  <a:lnTo>
                    <a:pt x="1221057" y="580933"/>
                  </a:lnTo>
                  <a:lnTo>
                    <a:pt x="194804" y="1496772"/>
                  </a:lnTo>
                  <a:cubicBezTo>
                    <a:pt x="195909" y="1502666"/>
                    <a:pt x="196482" y="1508749"/>
                    <a:pt x="196482" y="1514963"/>
                  </a:cubicBezTo>
                  <a:cubicBezTo>
                    <a:pt x="196482" y="1569216"/>
                    <a:pt x="152495" y="1613204"/>
                    <a:pt x="98241" y="1613204"/>
                  </a:cubicBezTo>
                  <a:cubicBezTo>
                    <a:pt x="43987" y="1613204"/>
                    <a:pt x="0" y="1569216"/>
                    <a:pt x="0" y="1514963"/>
                  </a:cubicBezTo>
                  <a:cubicBezTo>
                    <a:pt x="0" y="1460701"/>
                    <a:pt x="43987" y="1416721"/>
                    <a:pt x="98241" y="1416721"/>
                  </a:cubicBezTo>
                  <a:cubicBezTo>
                    <a:pt x="109629" y="1416721"/>
                    <a:pt x="120566" y="1418653"/>
                    <a:pt x="130734" y="1422223"/>
                  </a:cubicBezTo>
                  <a:lnTo>
                    <a:pt x="1154417" y="508726"/>
                  </a:lnTo>
                  <a:lnTo>
                    <a:pt x="1127892" y="307167"/>
                  </a:lnTo>
                  <a:lnTo>
                    <a:pt x="1274353" y="176179"/>
                  </a:lnTo>
                  <a:lnTo>
                    <a:pt x="1300878" y="377737"/>
                  </a:lnTo>
                  <a:lnTo>
                    <a:pt x="1351473" y="332465"/>
                  </a:lnTo>
                  <a:lnTo>
                    <a:pt x="1324866" y="130988"/>
                  </a:lnTo>
                  <a:lnTo>
                    <a:pt x="1471327" y="0"/>
                  </a:lnTo>
                  <a:lnTo>
                    <a:pt x="1505466" y="259193"/>
                  </a:lnTo>
                  <a:lnTo>
                    <a:pt x="1759338" y="321904"/>
                  </a:ln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779359" y="1734358"/>
              <a:ext cx="522062" cy="2928459"/>
            </a:xfrm>
            <a:custGeom>
              <a:avLst/>
              <a:gdLst/>
              <a:ahLst/>
              <a:cxnLst/>
              <a:rect l="0" t="0" r="0" b="0"/>
              <a:pathLst>
                <a:path w="522062" h="2928459">
                  <a:moveTo>
                    <a:pt x="227477" y="282173"/>
                  </a:moveTo>
                  <a:cubicBezTo>
                    <a:pt x="226069" y="282673"/>
                    <a:pt x="224743" y="283254"/>
                    <a:pt x="223335" y="283827"/>
                  </a:cubicBezTo>
                  <a:cubicBezTo>
                    <a:pt x="209106" y="289705"/>
                    <a:pt x="195614" y="296574"/>
                    <a:pt x="182876" y="304269"/>
                  </a:cubicBezTo>
                  <a:cubicBezTo>
                    <a:pt x="129170" y="211014"/>
                    <a:pt x="68678" y="120820"/>
                    <a:pt x="1571" y="34261"/>
                  </a:cubicBezTo>
                  <a:cubicBezTo>
                    <a:pt x="13074" y="25739"/>
                    <a:pt x="24077" y="16226"/>
                    <a:pt x="34507" y="5796"/>
                  </a:cubicBezTo>
                  <a:cubicBezTo>
                    <a:pt x="35997" y="4306"/>
                    <a:pt x="37405" y="2816"/>
                    <a:pt x="38813" y="1326"/>
                  </a:cubicBezTo>
                  <a:cubicBezTo>
                    <a:pt x="39386" y="1989"/>
                    <a:pt x="39967" y="2734"/>
                    <a:pt x="40467" y="3397"/>
                  </a:cubicBezTo>
                  <a:cubicBezTo>
                    <a:pt x="109809" y="92682"/>
                    <a:pt x="172200" y="185774"/>
                    <a:pt x="227477" y="282173"/>
                  </a:cubicBezTo>
                  <a:moveTo>
                    <a:pt x="1244" y="33844"/>
                  </a:moveTo>
                  <a:cubicBezTo>
                    <a:pt x="826" y="33344"/>
                    <a:pt x="417" y="32771"/>
                    <a:pt x="0" y="32272"/>
                  </a:cubicBezTo>
                  <a:cubicBezTo>
                    <a:pt x="12828" y="23086"/>
                    <a:pt x="25157" y="12656"/>
                    <a:pt x="36742" y="1072"/>
                  </a:cubicBezTo>
                  <a:lnTo>
                    <a:pt x="37814" y="0"/>
                  </a:lnTo>
                  <a:cubicBezTo>
                    <a:pt x="38150" y="409"/>
                    <a:pt x="38477" y="916"/>
                    <a:pt x="38813" y="1326"/>
                  </a:cubicBezTo>
                  <a:cubicBezTo>
                    <a:pt x="37405" y="2816"/>
                    <a:pt x="35997" y="4306"/>
                    <a:pt x="34507" y="5796"/>
                  </a:cubicBezTo>
                  <a:cubicBezTo>
                    <a:pt x="24077" y="16226"/>
                    <a:pt x="13074" y="25739"/>
                    <a:pt x="1571" y="34261"/>
                  </a:cubicBezTo>
                  <a:cubicBezTo>
                    <a:pt x="1489" y="34097"/>
                    <a:pt x="1326" y="34007"/>
                    <a:pt x="1244" y="33844"/>
                  </a:cubicBezTo>
                  <a:moveTo>
                    <a:pt x="522062" y="1167000"/>
                  </a:moveTo>
                  <a:cubicBezTo>
                    <a:pt x="519827" y="1166918"/>
                    <a:pt x="517674" y="1166918"/>
                    <a:pt x="515439" y="1166918"/>
                  </a:cubicBezTo>
                  <a:cubicBezTo>
                    <a:pt x="500793" y="1166918"/>
                    <a:pt x="486474" y="1167991"/>
                    <a:pt x="472409" y="1169980"/>
                  </a:cubicBezTo>
                  <a:cubicBezTo>
                    <a:pt x="458844" y="1060752"/>
                    <a:pt x="437656" y="953341"/>
                    <a:pt x="409027" y="848166"/>
                  </a:cubicBezTo>
                  <a:cubicBezTo>
                    <a:pt x="423256" y="844695"/>
                    <a:pt x="437411" y="840061"/>
                    <a:pt x="451312" y="834265"/>
                  </a:cubicBezTo>
                  <a:cubicBezTo>
                    <a:pt x="452966" y="833602"/>
                    <a:pt x="454538" y="832857"/>
                    <a:pt x="456191" y="832120"/>
                  </a:cubicBezTo>
                  <a:cubicBezTo>
                    <a:pt x="486065" y="941512"/>
                    <a:pt x="508079" y="1053302"/>
                    <a:pt x="522062" y="1167000"/>
                  </a:cubicBezTo>
                  <a:moveTo>
                    <a:pt x="521890" y="1762621"/>
                  </a:moveTo>
                  <a:cubicBezTo>
                    <a:pt x="507989" y="1875737"/>
                    <a:pt x="485901" y="1987200"/>
                    <a:pt x="455782" y="2096592"/>
                  </a:cubicBezTo>
                  <a:cubicBezTo>
                    <a:pt x="453547" y="2095520"/>
                    <a:pt x="451230" y="2094603"/>
                    <a:pt x="448913" y="2093612"/>
                  </a:cubicBezTo>
                  <a:cubicBezTo>
                    <a:pt x="435340" y="2087988"/>
                    <a:pt x="421520" y="2083436"/>
                    <a:pt x="407619" y="2079875"/>
                  </a:cubicBezTo>
                  <a:cubicBezTo>
                    <a:pt x="436412" y="1975035"/>
                    <a:pt x="457845" y="1867960"/>
                    <a:pt x="471746" y="1759559"/>
                  </a:cubicBezTo>
                  <a:cubicBezTo>
                    <a:pt x="485983" y="1761630"/>
                    <a:pt x="500629" y="1762703"/>
                    <a:pt x="515439" y="1762703"/>
                  </a:cubicBezTo>
                  <a:cubicBezTo>
                    <a:pt x="517592" y="1762703"/>
                    <a:pt x="519745" y="1762703"/>
                    <a:pt x="521890" y="1762621"/>
                  </a:cubicBezTo>
                  <a:moveTo>
                    <a:pt x="227559" y="2646703"/>
                  </a:moveTo>
                  <a:cubicBezTo>
                    <a:pt x="171537" y="2745173"/>
                    <a:pt x="108564" y="2839174"/>
                    <a:pt x="39059" y="2928459"/>
                  </a:cubicBezTo>
                  <a:cubicBezTo>
                    <a:pt x="37569" y="2926887"/>
                    <a:pt x="36079" y="2925315"/>
                    <a:pt x="34507" y="2923743"/>
                  </a:cubicBezTo>
                  <a:cubicBezTo>
                    <a:pt x="23995" y="2913231"/>
                    <a:pt x="12828" y="2903636"/>
                    <a:pt x="1244" y="2895032"/>
                  </a:cubicBezTo>
                  <a:cubicBezTo>
                    <a:pt x="67852" y="2808973"/>
                    <a:pt x="128180" y="2718443"/>
                    <a:pt x="181795" y="2624361"/>
                  </a:cubicBezTo>
                  <a:cubicBezTo>
                    <a:pt x="194124" y="2631803"/>
                    <a:pt x="207199" y="2638344"/>
                    <a:pt x="220936" y="2644050"/>
                  </a:cubicBezTo>
                  <a:cubicBezTo>
                    <a:pt x="223171" y="2644967"/>
                    <a:pt x="225324" y="2645876"/>
                    <a:pt x="227559" y="2646703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928034" y="2110517"/>
            <a:ext cx="2639503" cy="2984940"/>
            <a:chOff x="1661915" y="1677877"/>
            <a:chExt cx="2639503" cy="2984940"/>
          </a:xfrm>
        </p:grpSpPr>
        <p:sp>
          <p:nvSpPr>
            <p:cNvPr id="35" name="Rounded Rectangle 34"/>
            <p:cNvSpPr/>
            <p:nvPr/>
          </p:nvSpPr>
          <p:spPr>
            <a:xfrm>
              <a:off x="1661915" y="1677877"/>
              <a:ext cx="1759338" cy="1613202"/>
            </a:xfrm>
            <a:custGeom>
              <a:avLst/>
              <a:gdLst/>
              <a:ahLst/>
              <a:cxnLst/>
              <a:rect l="0" t="0" r="0" b="0"/>
              <a:pathLst>
                <a:path w="1759338" h="1613202">
                  <a:moveTo>
                    <a:pt x="1759338" y="321904"/>
                  </a:moveTo>
                  <a:lnTo>
                    <a:pt x="1612876" y="452892"/>
                  </a:lnTo>
                  <a:lnTo>
                    <a:pt x="1418031" y="404754"/>
                  </a:lnTo>
                  <a:lnTo>
                    <a:pt x="1367437" y="449945"/>
                  </a:lnTo>
                  <a:lnTo>
                    <a:pt x="1562282" y="498083"/>
                  </a:lnTo>
                  <a:lnTo>
                    <a:pt x="1415903" y="629071"/>
                  </a:lnTo>
                  <a:lnTo>
                    <a:pt x="1221057" y="580933"/>
                  </a:lnTo>
                  <a:lnTo>
                    <a:pt x="194801" y="1496769"/>
                  </a:lnTo>
                  <a:cubicBezTo>
                    <a:pt x="195905" y="1502664"/>
                    <a:pt x="196482" y="1508746"/>
                    <a:pt x="196482" y="1514961"/>
                  </a:cubicBezTo>
                  <a:cubicBezTo>
                    <a:pt x="196482" y="1569218"/>
                    <a:pt x="152498" y="1613202"/>
                    <a:pt x="98241" y="1613202"/>
                  </a:cubicBezTo>
                  <a:cubicBezTo>
                    <a:pt x="43984" y="1613202"/>
                    <a:pt x="0" y="1569218"/>
                    <a:pt x="0" y="1514961"/>
                  </a:cubicBezTo>
                  <a:cubicBezTo>
                    <a:pt x="0" y="1460704"/>
                    <a:pt x="43984" y="1416720"/>
                    <a:pt x="98241" y="1416720"/>
                  </a:cubicBezTo>
                  <a:cubicBezTo>
                    <a:pt x="109629" y="1416720"/>
                    <a:pt x="120565" y="1418657"/>
                    <a:pt x="130737" y="1422221"/>
                  </a:cubicBezTo>
                  <a:lnTo>
                    <a:pt x="1154417" y="508726"/>
                  </a:lnTo>
                  <a:lnTo>
                    <a:pt x="1127892" y="307167"/>
                  </a:lnTo>
                  <a:lnTo>
                    <a:pt x="1274353" y="176179"/>
                  </a:lnTo>
                  <a:lnTo>
                    <a:pt x="1300878" y="377737"/>
                  </a:lnTo>
                  <a:lnTo>
                    <a:pt x="1351473" y="332465"/>
                  </a:lnTo>
                  <a:lnTo>
                    <a:pt x="1324866" y="130988"/>
                  </a:lnTo>
                  <a:lnTo>
                    <a:pt x="1471327" y="0"/>
                  </a:lnTo>
                  <a:lnTo>
                    <a:pt x="1505466" y="259193"/>
                  </a:lnTo>
                  <a:lnTo>
                    <a:pt x="1759338" y="321904"/>
                  </a:ln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779360" y="1734357"/>
              <a:ext cx="522058" cy="2928460"/>
            </a:xfrm>
            <a:custGeom>
              <a:avLst/>
              <a:gdLst/>
              <a:ahLst/>
              <a:cxnLst/>
              <a:rect l="0" t="0" r="0" b="0"/>
              <a:pathLst>
                <a:path w="522058" h="2928460">
                  <a:moveTo>
                    <a:pt x="227474" y="282176"/>
                  </a:moveTo>
                  <a:cubicBezTo>
                    <a:pt x="226068" y="282672"/>
                    <a:pt x="224743" y="283251"/>
                    <a:pt x="223336" y="283830"/>
                  </a:cubicBezTo>
                  <a:cubicBezTo>
                    <a:pt x="209104" y="289706"/>
                    <a:pt x="195616" y="296574"/>
                    <a:pt x="182872" y="304269"/>
                  </a:cubicBezTo>
                  <a:cubicBezTo>
                    <a:pt x="129169" y="211012"/>
                    <a:pt x="68680" y="120817"/>
                    <a:pt x="1571" y="34262"/>
                  </a:cubicBezTo>
                  <a:cubicBezTo>
                    <a:pt x="13073" y="25739"/>
                    <a:pt x="24079" y="16222"/>
                    <a:pt x="34505" y="5797"/>
                  </a:cubicBezTo>
                  <a:cubicBezTo>
                    <a:pt x="35994" y="4307"/>
                    <a:pt x="37402" y="2817"/>
                    <a:pt x="38808" y="1328"/>
                  </a:cubicBezTo>
                  <a:cubicBezTo>
                    <a:pt x="39387" y="1990"/>
                    <a:pt x="39967" y="2735"/>
                    <a:pt x="40463" y="3397"/>
                  </a:cubicBezTo>
                  <a:cubicBezTo>
                    <a:pt x="109806" y="92682"/>
                    <a:pt x="172198" y="185774"/>
                    <a:pt x="227474" y="282176"/>
                  </a:cubicBezTo>
                  <a:close/>
                  <a:moveTo>
                    <a:pt x="1241" y="33844"/>
                  </a:moveTo>
                  <a:cubicBezTo>
                    <a:pt x="827" y="33347"/>
                    <a:pt x="413" y="32768"/>
                    <a:pt x="0" y="32271"/>
                  </a:cubicBezTo>
                  <a:cubicBezTo>
                    <a:pt x="12826" y="23086"/>
                    <a:pt x="25155" y="12660"/>
                    <a:pt x="36740" y="1075"/>
                  </a:cubicBezTo>
                  <a:lnTo>
                    <a:pt x="37816" y="0"/>
                  </a:lnTo>
                  <a:cubicBezTo>
                    <a:pt x="38147" y="413"/>
                    <a:pt x="38477" y="914"/>
                    <a:pt x="38808" y="1328"/>
                  </a:cubicBezTo>
                  <a:cubicBezTo>
                    <a:pt x="37402" y="2817"/>
                    <a:pt x="35994" y="4307"/>
                    <a:pt x="34505" y="5797"/>
                  </a:cubicBezTo>
                  <a:cubicBezTo>
                    <a:pt x="24079" y="16222"/>
                    <a:pt x="13073" y="25739"/>
                    <a:pt x="1571" y="34262"/>
                  </a:cubicBezTo>
                  <a:cubicBezTo>
                    <a:pt x="1489" y="34097"/>
                    <a:pt x="1323" y="34009"/>
                    <a:pt x="1241" y="33844"/>
                  </a:cubicBezTo>
                  <a:close/>
                  <a:moveTo>
                    <a:pt x="522058" y="1166998"/>
                  </a:moveTo>
                  <a:cubicBezTo>
                    <a:pt x="519824" y="1166916"/>
                    <a:pt x="517672" y="1166916"/>
                    <a:pt x="515438" y="1166916"/>
                  </a:cubicBezTo>
                  <a:cubicBezTo>
                    <a:pt x="500792" y="1166916"/>
                    <a:pt x="486477" y="1167991"/>
                    <a:pt x="472409" y="1169978"/>
                  </a:cubicBezTo>
                  <a:cubicBezTo>
                    <a:pt x="458839" y="1060750"/>
                    <a:pt x="437655" y="953342"/>
                    <a:pt x="409024" y="848169"/>
                  </a:cubicBezTo>
                  <a:cubicBezTo>
                    <a:pt x="423257" y="844694"/>
                    <a:pt x="437407" y="840060"/>
                    <a:pt x="451309" y="834268"/>
                  </a:cubicBezTo>
                  <a:cubicBezTo>
                    <a:pt x="452963" y="833606"/>
                    <a:pt x="454536" y="832861"/>
                    <a:pt x="456190" y="832117"/>
                  </a:cubicBezTo>
                  <a:cubicBezTo>
                    <a:pt x="486063" y="941510"/>
                    <a:pt x="508074" y="1053303"/>
                    <a:pt x="522058" y="1166998"/>
                  </a:cubicBezTo>
                  <a:close/>
                  <a:moveTo>
                    <a:pt x="521893" y="1762621"/>
                  </a:moveTo>
                  <a:cubicBezTo>
                    <a:pt x="507991" y="1875737"/>
                    <a:pt x="485897" y="1987200"/>
                    <a:pt x="455777" y="2096593"/>
                  </a:cubicBezTo>
                  <a:cubicBezTo>
                    <a:pt x="453543" y="2095517"/>
                    <a:pt x="451226" y="2094607"/>
                    <a:pt x="448909" y="2093614"/>
                  </a:cubicBezTo>
                  <a:cubicBezTo>
                    <a:pt x="435338" y="2087987"/>
                    <a:pt x="421519" y="2083435"/>
                    <a:pt x="407617" y="2079877"/>
                  </a:cubicBezTo>
                  <a:cubicBezTo>
                    <a:pt x="436414" y="1975035"/>
                    <a:pt x="457846" y="1867959"/>
                    <a:pt x="471747" y="1759559"/>
                  </a:cubicBezTo>
                  <a:cubicBezTo>
                    <a:pt x="485980" y="1761628"/>
                    <a:pt x="500627" y="1762703"/>
                    <a:pt x="515438" y="1762703"/>
                  </a:cubicBezTo>
                  <a:cubicBezTo>
                    <a:pt x="517590" y="1762703"/>
                    <a:pt x="519741" y="1762703"/>
                    <a:pt x="521893" y="1762621"/>
                  </a:cubicBezTo>
                  <a:close/>
                  <a:moveTo>
                    <a:pt x="227558" y="2646702"/>
                  </a:moveTo>
                  <a:cubicBezTo>
                    <a:pt x="171537" y="2745172"/>
                    <a:pt x="108565" y="2839174"/>
                    <a:pt x="39057" y="2928460"/>
                  </a:cubicBezTo>
                  <a:cubicBezTo>
                    <a:pt x="37568" y="2926887"/>
                    <a:pt x="36078" y="2925315"/>
                    <a:pt x="34506" y="2923742"/>
                  </a:cubicBezTo>
                  <a:cubicBezTo>
                    <a:pt x="23997" y="2913234"/>
                    <a:pt x="12826" y="2903635"/>
                    <a:pt x="1241" y="2895029"/>
                  </a:cubicBezTo>
                  <a:cubicBezTo>
                    <a:pt x="67853" y="2808971"/>
                    <a:pt x="128177" y="2718444"/>
                    <a:pt x="181798" y="2624359"/>
                  </a:cubicBezTo>
                  <a:cubicBezTo>
                    <a:pt x="194127" y="2631807"/>
                    <a:pt x="207201" y="2638344"/>
                    <a:pt x="220938" y="2644053"/>
                  </a:cubicBezTo>
                  <a:cubicBezTo>
                    <a:pt x="223172" y="2644964"/>
                    <a:pt x="225323" y="2645874"/>
                    <a:pt x="227558" y="2646702"/>
                  </a:cubicBezTo>
                  <a:close/>
                </a:path>
              </a:pathLst>
            </a:custGeom>
            <a:noFill/>
            <a:ln w="12279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375880" y="5706316"/>
            <a:ext cx="1354657" cy="29472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Final outcome of drug
discovery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680004" y="1766413"/>
            <a:ext cx="376591" cy="376575"/>
          </a:xfrm>
          <a:custGeom>
            <a:avLst/>
            <a:gdLst/>
            <a:ahLst/>
            <a:cxnLst/>
            <a:rect l="0" t="0" r="0" b="0"/>
            <a:pathLst>
              <a:path w="376591" h="376575">
                <a:moveTo>
                  <a:pt x="196482" y="74155"/>
                </a:moveTo>
                <a:cubicBezTo>
                  <a:pt x="196482" y="115110"/>
                  <a:pt x="229683" y="148311"/>
                  <a:pt x="270638" y="148311"/>
                </a:cubicBezTo>
                <a:cubicBezTo>
                  <a:pt x="311593" y="148311"/>
                  <a:pt x="344794" y="115110"/>
                  <a:pt x="344794" y="74155"/>
                </a:cubicBezTo>
                <a:cubicBezTo>
                  <a:pt x="344794" y="33200"/>
                  <a:pt x="311593" y="0"/>
                  <a:pt x="270638" y="0"/>
                </a:cubicBezTo>
                <a:cubicBezTo>
                  <a:pt x="229683" y="0"/>
                  <a:pt x="196482" y="33200"/>
                  <a:pt x="196482" y="74155"/>
                </a:cubicBezTo>
                <a:close/>
                <a:moveTo>
                  <a:pt x="376591" y="180092"/>
                </a:moveTo>
                <a:lnTo>
                  <a:pt x="323410" y="126927"/>
                </a:lnTo>
                <a:moveTo>
                  <a:pt x="0" y="376575"/>
                </a:moveTo>
                <a:cubicBezTo>
                  <a:pt x="6926" y="339145"/>
                  <a:pt x="5779" y="317974"/>
                  <a:pt x="26345" y="309149"/>
                </a:cubicBezTo>
                <a:lnTo>
                  <a:pt x="98241" y="278334"/>
                </a:lnTo>
                <a:lnTo>
                  <a:pt x="98241" y="245586"/>
                </a:lnTo>
                <a:cubicBezTo>
                  <a:pt x="98241" y="245586"/>
                  <a:pt x="82768" y="239872"/>
                  <a:pt x="82768" y="204653"/>
                </a:cubicBezTo>
                <a:cubicBezTo>
                  <a:pt x="66705" y="204653"/>
                  <a:pt x="66705" y="171905"/>
                  <a:pt x="82768" y="171905"/>
                </a:cubicBezTo>
                <a:cubicBezTo>
                  <a:pt x="82768" y="167190"/>
                  <a:pt x="55850" y="132134"/>
                  <a:pt x="89677" y="139158"/>
                </a:cubicBezTo>
                <a:cubicBezTo>
                  <a:pt x="97717" y="106411"/>
                  <a:pt x="176965" y="106411"/>
                  <a:pt x="185004" y="139158"/>
                </a:cubicBezTo>
                <a:cubicBezTo>
                  <a:pt x="187130" y="150599"/>
                  <a:pt x="184530" y="162413"/>
                  <a:pt x="177800" y="171905"/>
                </a:cubicBezTo>
                <a:cubicBezTo>
                  <a:pt x="193371" y="171905"/>
                  <a:pt x="189114" y="204653"/>
                  <a:pt x="177915" y="204653"/>
                </a:cubicBezTo>
                <a:cubicBezTo>
                  <a:pt x="177915" y="239872"/>
                  <a:pt x="163735" y="245586"/>
                  <a:pt x="163735" y="245586"/>
                </a:cubicBezTo>
                <a:lnTo>
                  <a:pt x="163735" y="278334"/>
                </a:lnTo>
                <a:lnTo>
                  <a:pt x="235631" y="309149"/>
                </a:lnTo>
                <a:cubicBezTo>
                  <a:pt x="256147" y="317941"/>
                  <a:pt x="255018" y="338932"/>
                  <a:pt x="261976" y="376575"/>
                </a:cubicBezTo>
                <a:close/>
                <a:moveTo>
                  <a:pt x="317090" y="204653"/>
                </a:moveTo>
                <a:cubicBezTo>
                  <a:pt x="317090" y="239856"/>
                  <a:pt x="302910" y="245586"/>
                  <a:pt x="302910" y="245586"/>
                </a:cubicBezTo>
                <a:lnTo>
                  <a:pt x="302910" y="278334"/>
                </a:lnTo>
                <a:lnTo>
                  <a:pt x="357139" y="302435"/>
                </a:lnTo>
                <a:cubicBezTo>
                  <a:pt x="368964" y="307689"/>
                  <a:pt x="376586" y="319411"/>
                  <a:pt x="376591" y="332350"/>
                </a:cubicBezTo>
                <a:lnTo>
                  <a:pt x="376591" y="376558"/>
                </a:lnTo>
                <a:lnTo>
                  <a:pt x="319284" y="376558"/>
                </a:lnTo>
              </a:path>
            </a:pathLst>
          </a:custGeom>
          <a:noFill/>
          <a:ln w="12279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5375880" y="1294953"/>
            <a:ext cx="1523510" cy="19648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92BD39"/>
                </a:solidFill>
                <a:latin typeface="Shantell Sans"/>
              </a:rPr>
              <a:t>Lead Identification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899834" y="2277366"/>
            <a:ext cx="759667" cy="19648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3CC583"/>
                </a:solidFill>
                <a:latin typeface="Shantell Sans"/>
              </a:rPr>
              <a:t>Screening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195771" y="2577575"/>
            <a:ext cx="376591" cy="294723"/>
          </a:xfrm>
          <a:custGeom>
            <a:avLst/>
            <a:gdLst/>
            <a:ahLst/>
            <a:cxnLst/>
            <a:rect l="0" t="0" r="0" b="0"/>
            <a:pathLst>
              <a:path w="376591" h="294723">
                <a:moveTo>
                  <a:pt x="0" y="65494"/>
                </a:moveTo>
                <a:lnTo>
                  <a:pt x="0" y="229229"/>
                </a:lnTo>
                <a:cubicBezTo>
                  <a:pt x="0" y="265401"/>
                  <a:pt x="29322" y="294723"/>
                  <a:pt x="65494" y="294723"/>
                </a:cubicBezTo>
                <a:lnTo>
                  <a:pt x="311097" y="294723"/>
                </a:lnTo>
                <a:cubicBezTo>
                  <a:pt x="347268" y="294723"/>
                  <a:pt x="376591" y="265401"/>
                  <a:pt x="376591" y="229229"/>
                </a:cubicBezTo>
                <a:lnTo>
                  <a:pt x="376591" y="65494"/>
                </a:lnTo>
                <a:moveTo>
                  <a:pt x="114614" y="188295"/>
                </a:moveTo>
                <a:cubicBezTo>
                  <a:pt x="114616" y="199888"/>
                  <a:pt x="109702" y="210937"/>
                  <a:pt x="101093" y="218701"/>
                </a:cubicBezTo>
                <a:cubicBezTo>
                  <a:pt x="92484" y="226464"/>
                  <a:pt x="80987" y="230213"/>
                  <a:pt x="69456" y="229016"/>
                </a:cubicBezTo>
                <a:cubicBezTo>
                  <a:pt x="48076" y="226049"/>
                  <a:pt x="32301" y="207550"/>
                  <a:pt x="32747" y="185970"/>
                </a:cubicBezTo>
                <a:lnTo>
                  <a:pt x="32747" y="8186"/>
                </a:lnTo>
                <a:cubicBezTo>
                  <a:pt x="32747" y="3665"/>
                  <a:pt x="36412" y="0"/>
                  <a:pt x="40933" y="0"/>
                </a:cubicBezTo>
                <a:lnTo>
                  <a:pt x="106428" y="0"/>
                </a:lnTo>
                <a:cubicBezTo>
                  <a:pt x="110949" y="0"/>
                  <a:pt x="114614" y="3665"/>
                  <a:pt x="114614" y="8186"/>
                </a:cubicBezTo>
                <a:close/>
                <a:moveTo>
                  <a:pt x="229229" y="188295"/>
                </a:moveTo>
                <a:cubicBezTo>
                  <a:pt x="229231" y="199888"/>
                  <a:pt x="224317" y="210937"/>
                  <a:pt x="215708" y="218701"/>
                </a:cubicBezTo>
                <a:cubicBezTo>
                  <a:pt x="207099" y="226464"/>
                  <a:pt x="195602" y="230213"/>
                  <a:pt x="184071" y="229016"/>
                </a:cubicBezTo>
                <a:cubicBezTo>
                  <a:pt x="162691" y="226049"/>
                  <a:pt x="146916" y="207550"/>
                  <a:pt x="147361" y="185970"/>
                </a:cubicBezTo>
                <a:lnTo>
                  <a:pt x="147361" y="8186"/>
                </a:lnTo>
                <a:cubicBezTo>
                  <a:pt x="147361" y="3665"/>
                  <a:pt x="151027" y="0"/>
                  <a:pt x="155548" y="0"/>
                </a:cubicBezTo>
                <a:lnTo>
                  <a:pt x="221042" y="0"/>
                </a:lnTo>
                <a:cubicBezTo>
                  <a:pt x="225564" y="0"/>
                  <a:pt x="229229" y="3665"/>
                  <a:pt x="229229" y="8186"/>
                </a:cubicBezTo>
                <a:close/>
                <a:moveTo>
                  <a:pt x="343844" y="188295"/>
                </a:moveTo>
                <a:cubicBezTo>
                  <a:pt x="343846" y="199888"/>
                  <a:pt x="338932" y="210937"/>
                  <a:pt x="330323" y="218701"/>
                </a:cubicBezTo>
                <a:cubicBezTo>
                  <a:pt x="321714" y="226464"/>
                  <a:pt x="310216" y="230213"/>
                  <a:pt x="298686" y="229016"/>
                </a:cubicBezTo>
                <a:cubicBezTo>
                  <a:pt x="277306" y="226049"/>
                  <a:pt x="261531" y="207550"/>
                  <a:pt x="261976" y="185970"/>
                </a:cubicBezTo>
                <a:lnTo>
                  <a:pt x="261976" y="8186"/>
                </a:lnTo>
                <a:cubicBezTo>
                  <a:pt x="261976" y="3665"/>
                  <a:pt x="265642" y="0"/>
                  <a:pt x="270163" y="0"/>
                </a:cubicBezTo>
                <a:lnTo>
                  <a:pt x="335657" y="0"/>
                </a:lnTo>
                <a:cubicBezTo>
                  <a:pt x="340179" y="0"/>
                  <a:pt x="343844" y="3665"/>
                  <a:pt x="343844" y="8186"/>
                </a:cubicBezTo>
                <a:close/>
                <a:moveTo>
                  <a:pt x="32747" y="114614"/>
                </a:moveTo>
                <a:lnTo>
                  <a:pt x="0" y="114614"/>
                </a:lnTo>
                <a:moveTo>
                  <a:pt x="147361" y="114614"/>
                </a:moveTo>
                <a:lnTo>
                  <a:pt x="114614" y="114614"/>
                </a:lnTo>
                <a:moveTo>
                  <a:pt x="261976" y="114614"/>
                </a:moveTo>
                <a:lnTo>
                  <a:pt x="229229" y="114614"/>
                </a:lnTo>
                <a:moveTo>
                  <a:pt x="376591" y="114614"/>
                </a:moveTo>
                <a:lnTo>
                  <a:pt x="343844" y="114614"/>
                </a:lnTo>
                <a:moveTo>
                  <a:pt x="32747" y="81867"/>
                </a:moveTo>
                <a:lnTo>
                  <a:pt x="114614" y="81867"/>
                </a:lnTo>
                <a:moveTo>
                  <a:pt x="147361" y="81867"/>
                </a:moveTo>
                <a:lnTo>
                  <a:pt x="229229" y="81867"/>
                </a:lnTo>
                <a:moveTo>
                  <a:pt x="261976" y="81867"/>
                </a:moveTo>
                <a:lnTo>
                  <a:pt x="343844" y="81867"/>
                </a:lnTo>
                <a:moveTo>
                  <a:pt x="65494" y="110521"/>
                </a:moveTo>
                <a:cubicBezTo>
                  <a:pt x="67754" y="110521"/>
                  <a:pt x="69587" y="112354"/>
                  <a:pt x="69587" y="114614"/>
                </a:cubicBezTo>
                <a:moveTo>
                  <a:pt x="61400" y="114614"/>
                </a:moveTo>
                <a:cubicBezTo>
                  <a:pt x="61400" y="112354"/>
                  <a:pt x="63233" y="110521"/>
                  <a:pt x="65494" y="110521"/>
                </a:cubicBezTo>
                <a:moveTo>
                  <a:pt x="61400" y="114614"/>
                </a:moveTo>
                <a:cubicBezTo>
                  <a:pt x="61400" y="116875"/>
                  <a:pt x="63233" y="118708"/>
                  <a:pt x="65494" y="118708"/>
                </a:cubicBezTo>
                <a:moveTo>
                  <a:pt x="65494" y="118708"/>
                </a:moveTo>
                <a:cubicBezTo>
                  <a:pt x="67754" y="118708"/>
                  <a:pt x="69587" y="116875"/>
                  <a:pt x="69587" y="114614"/>
                </a:cubicBezTo>
                <a:moveTo>
                  <a:pt x="81867" y="176015"/>
                </a:moveTo>
                <a:cubicBezTo>
                  <a:pt x="84128" y="176015"/>
                  <a:pt x="85961" y="177848"/>
                  <a:pt x="85961" y="180109"/>
                </a:cubicBezTo>
                <a:moveTo>
                  <a:pt x="77774" y="180109"/>
                </a:moveTo>
                <a:cubicBezTo>
                  <a:pt x="77774" y="177848"/>
                  <a:pt x="79607" y="176015"/>
                  <a:pt x="81867" y="176015"/>
                </a:cubicBezTo>
                <a:moveTo>
                  <a:pt x="77774" y="180109"/>
                </a:moveTo>
                <a:cubicBezTo>
                  <a:pt x="77774" y="182369"/>
                  <a:pt x="79607" y="184202"/>
                  <a:pt x="81867" y="184202"/>
                </a:cubicBezTo>
                <a:moveTo>
                  <a:pt x="81867" y="184202"/>
                </a:moveTo>
                <a:cubicBezTo>
                  <a:pt x="84128" y="184202"/>
                  <a:pt x="85961" y="182369"/>
                  <a:pt x="85961" y="180109"/>
                </a:cubicBezTo>
                <a:moveTo>
                  <a:pt x="180109" y="110521"/>
                </a:moveTo>
                <a:cubicBezTo>
                  <a:pt x="182369" y="110521"/>
                  <a:pt x="184202" y="112354"/>
                  <a:pt x="184202" y="114614"/>
                </a:cubicBezTo>
                <a:moveTo>
                  <a:pt x="176015" y="114614"/>
                </a:moveTo>
                <a:cubicBezTo>
                  <a:pt x="176015" y="112354"/>
                  <a:pt x="177848" y="110521"/>
                  <a:pt x="180109" y="110521"/>
                </a:cubicBezTo>
                <a:moveTo>
                  <a:pt x="176015" y="114614"/>
                </a:moveTo>
                <a:cubicBezTo>
                  <a:pt x="176015" y="116875"/>
                  <a:pt x="177848" y="118708"/>
                  <a:pt x="180109" y="118708"/>
                </a:cubicBezTo>
                <a:moveTo>
                  <a:pt x="180109" y="118708"/>
                </a:moveTo>
                <a:cubicBezTo>
                  <a:pt x="182369" y="118708"/>
                  <a:pt x="184202" y="116875"/>
                  <a:pt x="184202" y="114614"/>
                </a:cubicBezTo>
                <a:moveTo>
                  <a:pt x="311097" y="118708"/>
                </a:moveTo>
                <a:cubicBezTo>
                  <a:pt x="313358" y="118708"/>
                  <a:pt x="315190" y="120540"/>
                  <a:pt x="315190" y="122801"/>
                </a:cubicBezTo>
                <a:moveTo>
                  <a:pt x="307004" y="122801"/>
                </a:moveTo>
                <a:cubicBezTo>
                  <a:pt x="307004" y="120540"/>
                  <a:pt x="308836" y="118708"/>
                  <a:pt x="311097" y="118708"/>
                </a:cubicBezTo>
                <a:moveTo>
                  <a:pt x="307004" y="122801"/>
                </a:moveTo>
                <a:cubicBezTo>
                  <a:pt x="307004" y="125062"/>
                  <a:pt x="308836" y="126895"/>
                  <a:pt x="311097" y="126895"/>
                </a:cubicBezTo>
                <a:moveTo>
                  <a:pt x="311097" y="126895"/>
                </a:moveTo>
                <a:cubicBezTo>
                  <a:pt x="313358" y="126895"/>
                  <a:pt x="315190" y="125062"/>
                  <a:pt x="315190" y="122801"/>
                </a:cubicBezTo>
                <a:moveTo>
                  <a:pt x="294723" y="159642"/>
                </a:moveTo>
                <a:cubicBezTo>
                  <a:pt x="296984" y="159642"/>
                  <a:pt x="298817" y="161474"/>
                  <a:pt x="298817" y="163735"/>
                </a:cubicBezTo>
                <a:moveTo>
                  <a:pt x="290630" y="163735"/>
                </a:moveTo>
                <a:cubicBezTo>
                  <a:pt x="290630" y="161474"/>
                  <a:pt x="292463" y="159642"/>
                  <a:pt x="294723" y="159642"/>
                </a:cubicBezTo>
                <a:moveTo>
                  <a:pt x="290630" y="163735"/>
                </a:moveTo>
                <a:cubicBezTo>
                  <a:pt x="290630" y="165996"/>
                  <a:pt x="292463" y="167828"/>
                  <a:pt x="294723" y="167828"/>
                </a:cubicBezTo>
                <a:moveTo>
                  <a:pt x="294723" y="167828"/>
                </a:moveTo>
                <a:cubicBezTo>
                  <a:pt x="296984" y="167828"/>
                  <a:pt x="298817" y="165996"/>
                  <a:pt x="298817" y="163735"/>
                </a:cubicBezTo>
                <a:moveTo>
                  <a:pt x="196482" y="159642"/>
                </a:moveTo>
                <a:cubicBezTo>
                  <a:pt x="198743" y="159642"/>
                  <a:pt x="200576" y="161474"/>
                  <a:pt x="200576" y="163735"/>
                </a:cubicBezTo>
                <a:moveTo>
                  <a:pt x="192389" y="163735"/>
                </a:moveTo>
                <a:cubicBezTo>
                  <a:pt x="192389" y="161474"/>
                  <a:pt x="194221" y="159642"/>
                  <a:pt x="196482" y="159642"/>
                </a:cubicBezTo>
                <a:moveTo>
                  <a:pt x="192389" y="163735"/>
                </a:moveTo>
                <a:cubicBezTo>
                  <a:pt x="192389" y="165996"/>
                  <a:pt x="194221" y="167828"/>
                  <a:pt x="196482" y="167828"/>
                </a:cubicBezTo>
                <a:moveTo>
                  <a:pt x="196482" y="167828"/>
                </a:moveTo>
                <a:cubicBezTo>
                  <a:pt x="198743" y="167828"/>
                  <a:pt x="200576" y="165996"/>
                  <a:pt x="200576" y="163735"/>
                </a:cubicBezTo>
              </a:path>
            </a:pathLst>
          </a:custGeom>
          <a:noFill/>
          <a:ln w="12279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2644034" y="856960"/>
            <a:ext cx="4014590" cy="24560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1">
                <a:solidFill>
                  <a:srgbClr val="484848"/>
                </a:solidFill>
                <a:latin typeface="Shantell Sans"/>
              </a:rPr>
              <a:t>Lead Identification in Drug Discovery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899834" y="2562593"/>
            <a:ext cx="1320117" cy="29472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Methods used to test
substances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375880" y="3437187"/>
            <a:ext cx="376591" cy="376591"/>
          </a:xfrm>
          <a:custGeom>
            <a:avLst/>
            <a:gdLst/>
            <a:ahLst/>
            <a:cxnLst/>
            <a:rect l="0" t="0" r="0" b="0"/>
            <a:pathLst>
              <a:path w="376591" h="376591">
                <a:moveTo>
                  <a:pt x="196482" y="98241"/>
                </a:moveTo>
                <a:cubicBezTo>
                  <a:pt x="196482" y="143455"/>
                  <a:pt x="233136" y="180109"/>
                  <a:pt x="278350" y="180109"/>
                </a:cubicBezTo>
                <a:cubicBezTo>
                  <a:pt x="323564" y="180109"/>
                  <a:pt x="360218" y="143455"/>
                  <a:pt x="360218" y="98241"/>
                </a:cubicBezTo>
                <a:cubicBezTo>
                  <a:pt x="360218" y="53027"/>
                  <a:pt x="323564" y="16373"/>
                  <a:pt x="278350" y="16373"/>
                </a:cubicBezTo>
                <a:cubicBezTo>
                  <a:pt x="233136" y="16373"/>
                  <a:pt x="196482" y="53027"/>
                  <a:pt x="196482" y="98241"/>
                </a:cubicBezTo>
                <a:close/>
                <a:moveTo>
                  <a:pt x="278350" y="0"/>
                </a:moveTo>
                <a:lnTo>
                  <a:pt x="278350" y="49120"/>
                </a:lnTo>
                <a:moveTo>
                  <a:pt x="278350" y="147361"/>
                </a:moveTo>
                <a:lnTo>
                  <a:pt x="278350" y="196482"/>
                </a:lnTo>
                <a:moveTo>
                  <a:pt x="180109" y="98241"/>
                </a:moveTo>
                <a:lnTo>
                  <a:pt x="229229" y="98241"/>
                </a:lnTo>
                <a:moveTo>
                  <a:pt x="327471" y="98241"/>
                </a:moveTo>
                <a:lnTo>
                  <a:pt x="376591" y="98241"/>
                </a:lnTo>
                <a:moveTo>
                  <a:pt x="278350" y="94147"/>
                </a:moveTo>
                <a:cubicBezTo>
                  <a:pt x="280611" y="94147"/>
                  <a:pt x="282443" y="95980"/>
                  <a:pt x="282443" y="98241"/>
                </a:cubicBezTo>
                <a:cubicBezTo>
                  <a:pt x="282443" y="100502"/>
                  <a:pt x="280611" y="102334"/>
                  <a:pt x="278350" y="102334"/>
                </a:cubicBezTo>
                <a:cubicBezTo>
                  <a:pt x="276089" y="102334"/>
                  <a:pt x="274257" y="100502"/>
                  <a:pt x="274257" y="98241"/>
                </a:cubicBezTo>
                <a:cubicBezTo>
                  <a:pt x="274257" y="95980"/>
                  <a:pt x="276089" y="94147"/>
                  <a:pt x="278350" y="94147"/>
                </a:cubicBezTo>
                <a:moveTo>
                  <a:pt x="32747" y="57307"/>
                </a:moveTo>
                <a:cubicBezTo>
                  <a:pt x="32747" y="88957"/>
                  <a:pt x="58404" y="114614"/>
                  <a:pt x="90054" y="114614"/>
                </a:cubicBezTo>
                <a:cubicBezTo>
                  <a:pt x="121704" y="114614"/>
                  <a:pt x="147361" y="88957"/>
                  <a:pt x="147361" y="57307"/>
                </a:cubicBezTo>
                <a:cubicBezTo>
                  <a:pt x="147361" y="25657"/>
                  <a:pt x="121704" y="0"/>
                  <a:pt x="90054" y="0"/>
                </a:cubicBezTo>
                <a:cubicBezTo>
                  <a:pt x="58404" y="0"/>
                  <a:pt x="32747" y="25657"/>
                  <a:pt x="32747" y="57307"/>
                </a:cubicBezTo>
                <a:close/>
                <a:moveTo>
                  <a:pt x="146576" y="66705"/>
                </a:moveTo>
                <a:cubicBezTo>
                  <a:pt x="124853" y="66471"/>
                  <a:pt x="104273" y="56932"/>
                  <a:pt x="90054" y="40508"/>
                </a:cubicBezTo>
                <a:cubicBezTo>
                  <a:pt x="75839" y="56953"/>
                  <a:pt x="55252" y="66510"/>
                  <a:pt x="33516" y="66754"/>
                </a:cubicBezTo>
                <a:moveTo>
                  <a:pt x="54065" y="150653"/>
                </a:moveTo>
                <a:lnTo>
                  <a:pt x="90054" y="208042"/>
                </a:lnTo>
                <a:lnTo>
                  <a:pt x="126354" y="150882"/>
                </a:lnTo>
                <a:moveTo>
                  <a:pt x="90054" y="139175"/>
                </a:moveTo>
                <a:cubicBezTo>
                  <a:pt x="118877" y="139146"/>
                  <a:pt x="143946" y="158917"/>
                  <a:pt x="150636" y="186953"/>
                </a:cubicBezTo>
                <a:lnTo>
                  <a:pt x="180109" y="294723"/>
                </a:lnTo>
                <a:lnTo>
                  <a:pt x="131692" y="294723"/>
                </a:lnTo>
                <a:lnTo>
                  <a:pt x="114434" y="376591"/>
                </a:lnTo>
                <a:lnTo>
                  <a:pt x="65314" y="376591"/>
                </a:lnTo>
                <a:lnTo>
                  <a:pt x="48056" y="294723"/>
                </a:lnTo>
                <a:lnTo>
                  <a:pt x="0" y="294723"/>
                </a:lnTo>
                <a:lnTo>
                  <a:pt x="29554" y="186953"/>
                </a:lnTo>
                <a:cubicBezTo>
                  <a:pt x="36237" y="158947"/>
                  <a:pt x="61262" y="139184"/>
                  <a:pt x="90054" y="139175"/>
                </a:cubicBezTo>
                <a:close/>
              </a:path>
            </a:pathLst>
          </a:custGeom>
          <a:noFill/>
          <a:ln w="12279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6047196" y="3259779"/>
            <a:ext cx="1155784" cy="19648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4E88E7"/>
                </a:solidFill>
                <a:latin typeface="Shantell Sans"/>
              </a:rPr>
              <a:t>Target Binding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047196" y="3545006"/>
            <a:ext cx="1634203" cy="29472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Interaction with biological
targets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187584" y="4337732"/>
            <a:ext cx="372797" cy="375291"/>
          </a:xfrm>
          <a:custGeom>
            <a:avLst/>
            <a:gdLst/>
            <a:ahLst/>
            <a:cxnLst/>
            <a:rect l="0" t="0" r="0" b="0"/>
            <a:pathLst>
              <a:path w="372797" h="375291">
                <a:moveTo>
                  <a:pt x="252586" y="169202"/>
                </a:moveTo>
                <a:cubicBezTo>
                  <a:pt x="266039" y="156484"/>
                  <a:pt x="283922" y="149515"/>
                  <a:pt x="302434" y="149775"/>
                </a:cubicBezTo>
                <a:cubicBezTo>
                  <a:pt x="320946" y="150035"/>
                  <a:pt x="338626" y="157505"/>
                  <a:pt x="351717" y="170596"/>
                </a:cubicBezTo>
                <a:cubicBezTo>
                  <a:pt x="364809" y="183686"/>
                  <a:pt x="372277" y="201366"/>
                  <a:pt x="372537" y="219878"/>
                </a:cubicBezTo>
                <a:cubicBezTo>
                  <a:pt x="372797" y="238390"/>
                  <a:pt x="365829" y="256273"/>
                  <a:pt x="353112" y="269728"/>
                </a:cubicBezTo>
                <a:lnTo>
                  <a:pt x="267435" y="355402"/>
                </a:lnTo>
                <a:cubicBezTo>
                  <a:pt x="254056" y="368210"/>
                  <a:pt x="236209" y="375291"/>
                  <a:pt x="217689" y="375141"/>
                </a:cubicBezTo>
                <a:cubicBezTo>
                  <a:pt x="199169" y="374992"/>
                  <a:pt x="181438" y="367622"/>
                  <a:pt x="168267" y="354600"/>
                </a:cubicBezTo>
                <a:cubicBezTo>
                  <a:pt x="155098" y="341580"/>
                  <a:pt x="147527" y="323934"/>
                  <a:pt x="147167" y="305415"/>
                </a:cubicBezTo>
                <a:cubicBezTo>
                  <a:pt x="146807" y="286899"/>
                  <a:pt x="153685" y="268973"/>
                  <a:pt x="166338" y="255448"/>
                </a:cubicBezTo>
                <a:close/>
                <a:moveTo>
                  <a:pt x="0" y="0"/>
                </a:moveTo>
                <a:moveTo>
                  <a:pt x="213751" y="208044"/>
                </a:moveTo>
                <a:lnTo>
                  <a:pt x="314277" y="308569"/>
                </a:lnTo>
                <a:moveTo>
                  <a:pt x="0" y="0"/>
                </a:moveTo>
                <a:moveTo>
                  <a:pt x="74212" y="17819"/>
                </a:moveTo>
                <a:lnTo>
                  <a:pt x="75034" y="125413"/>
                </a:lnTo>
                <a:moveTo>
                  <a:pt x="0" y="0"/>
                </a:moveTo>
                <a:moveTo>
                  <a:pt x="128010" y="71617"/>
                </a:moveTo>
                <a:lnTo>
                  <a:pt x="20413" y="71617"/>
                </a:lnTo>
                <a:moveTo>
                  <a:pt x="0" y="0"/>
                </a:moveTo>
                <a:moveTo>
                  <a:pt x="128010" y="187621"/>
                </a:moveTo>
                <a:lnTo>
                  <a:pt x="20413" y="187621"/>
                </a:lnTo>
              </a:path>
            </a:pathLst>
          </a:custGeom>
          <a:noFill/>
          <a:ln w="12279">
            <a:solidFill>
              <a:srgbClr val="DE8431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5899834" y="4242192"/>
            <a:ext cx="1357809" cy="39296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DE8431"/>
                </a:solidFill>
                <a:latin typeface="Shantell Sans"/>
              </a:rPr>
              <a:t>Pharmacological
Effect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899834" y="4723902"/>
            <a:ext cx="1344759" cy="29472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Measurable biological
response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761872" y="5107289"/>
            <a:ext cx="212856" cy="376591"/>
          </a:xfrm>
          <a:custGeom>
            <a:avLst/>
            <a:gdLst/>
            <a:ahLst/>
            <a:cxnLst/>
            <a:rect l="0" t="0" r="0" b="0"/>
            <a:pathLst>
              <a:path w="212856" h="376591">
                <a:moveTo>
                  <a:pt x="57307" y="0"/>
                </a:moveTo>
                <a:lnTo>
                  <a:pt x="155548" y="0"/>
                </a:lnTo>
                <a:cubicBezTo>
                  <a:pt x="155548" y="0"/>
                  <a:pt x="163735" y="0"/>
                  <a:pt x="163735" y="8186"/>
                </a:cubicBezTo>
                <a:lnTo>
                  <a:pt x="163735" y="40933"/>
                </a:lnTo>
                <a:cubicBezTo>
                  <a:pt x="163735" y="40933"/>
                  <a:pt x="163735" y="49120"/>
                  <a:pt x="155548" y="49120"/>
                </a:cubicBezTo>
                <a:lnTo>
                  <a:pt x="57307" y="49120"/>
                </a:lnTo>
                <a:cubicBezTo>
                  <a:pt x="57307" y="49120"/>
                  <a:pt x="49120" y="49120"/>
                  <a:pt x="49120" y="40933"/>
                </a:cubicBezTo>
                <a:lnTo>
                  <a:pt x="49120" y="8186"/>
                </a:lnTo>
                <a:cubicBezTo>
                  <a:pt x="49120" y="8186"/>
                  <a:pt x="49120" y="0"/>
                  <a:pt x="57307" y="0"/>
                </a:cubicBezTo>
                <a:moveTo>
                  <a:pt x="65494" y="49120"/>
                </a:moveTo>
                <a:lnTo>
                  <a:pt x="65494" y="111995"/>
                </a:lnTo>
                <a:cubicBezTo>
                  <a:pt x="65359" y="118446"/>
                  <a:pt x="61448" y="124216"/>
                  <a:pt x="55506" y="126731"/>
                </a:cubicBezTo>
                <a:cubicBezTo>
                  <a:pt x="14081" y="145069"/>
                  <a:pt x="0" y="183547"/>
                  <a:pt x="0" y="229229"/>
                </a:cubicBezTo>
                <a:lnTo>
                  <a:pt x="0" y="327471"/>
                </a:lnTo>
                <a:cubicBezTo>
                  <a:pt x="0" y="354599"/>
                  <a:pt x="21992" y="376591"/>
                  <a:pt x="49120" y="376591"/>
                </a:cubicBezTo>
                <a:lnTo>
                  <a:pt x="163735" y="376591"/>
                </a:lnTo>
                <a:cubicBezTo>
                  <a:pt x="190864" y="376591"/>
                  <a:pt x="212856" y="354599"/>
                  <a:pt x="212856" y="327471"/>
                </a:cubicBezTo>
                <a:lnTo>
                  <a:pt x="212856" y="229229"/>
                </a:lnTo>
                <a:cubicBezTo>
                  <a:pt x="212856" y="183547"/>
                  <a:pt x="198774" y="145069"/>
                  <a:pt x="157349" y="126731"/>
                </a:cubicBezTo>
                <a:cubicBezTo>
                  <a:pt x="151407" y="124216"/>
                  <a:pt x="147496" y="118446"/>
                  <a:pt x="147361" y="111995"/>
                </a:cubicBezTo>
                <a:lnTo>
                  <a:pt x="147361" y="49120"/>
                </a:lnTo>
                <a:moveTo>
                  <a:pt x="57307" y="196482"/>
                </a:moveTo>
                <a:lnTo>
                  <a:pt x="155548" y="196482"/>
                </a:lnTo>
                <a:cubicBezTo>
                  <a:pt x="155548" y="196482"/>
                  <a:pt x="163735" y="196482"/>
                  <a:pt x="163735" y="204669"/>
                </a:cubicBezTo>
                <a:lnTo>
                  <a:pt x="163735" y="237416"/>
                </a:lnTo>
                <a:cubicBezTo>
                  <a:pt x="163735" y="237416"/>
                  <a:pt x="163735" y="245603"/>
                  <a:pt x="155548" y="245603"/>
                </a:cubicBezTo>
                <a:lnTo>
                  <a:pt x="57307" y="245603"/>
                </a:lnTo>
                <a:cubicBezTo>
                  <a:pt x="57307" y="245603"/>
                  <a:pt x="49120" y="245603"/>
                  <a:pt x="49120" y="237416"/>
                </a:cubicBezTo>
                <a:lnTo>
                  <a:pt x="49120" y="204669"/>
                </a:lnTo>
                <a:cubicBezTo>
                  <a:pt x="49120" y="204669"/>
                  <a:pt x="49120" y="196482"/>
                  <a:pt x="57307" y="196482"/>
                </a:cubicBezTo>
              </a:path>
            </a:pathLst>
          </a:custGeom>
          <a:noFill/>
          <a:ln w="12279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5375880" y="5421088"/>
            <a:ext cx="1540653" cy="19648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E0CB15"/>
                </a:solidFill>
                <a:latin typeface="Shantell Sans"/>
              </a:rPr>
              <a:t>Therapeutic Agents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75880" y="1580180"/>
            <a:ext cx="1407274" cy="29472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Core process of finding
active compounds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05563" y="2072770"/>
            <a:ext cx="3877947" cy="3704317"/>
            <a:chOff x="204072" y="1641079"/>
            <a:chExt cx="3877947" cy="3704317"/>
          </a:xfrm>
        </p:grpSpPr>
        <p:sp>
          <p:nvSpPr>
            <p:cNvPr id="2" name="Rounded Rectangle 1"/>
            <p:cNvSpPr/>
            <p:nvPr/>
          </p:nvSpPr>
          <p:spPr>
            <a:xfrm>
              <a:off x="204072" y="1641079"/>
              <a:ext cx="3248147" cy="3248147"/>
            </a:xfrm>
            <a:custGeom>
              <a:avLst/>
              <a:gdLst/>
              <a:ahLst/>
              <a:cxnLst/>
              <a:rect l="0" t="0" r="0" b="0"/>
              <a:pathLst>
                <a:path w="3248147" h="3248147">
                  <a:moveTo>
                    <a:pt x="2640412" y="357236"/>
                  </a:moveTo>
                  <a:cubicBezTo>
                    <a:pt x="2362168" y="133735"/>
                    <a:pt x="2008741" y="0"/>
                    <a:pt x="1624073" y="0"/>
                  </a:cubicBezTo>
                  <a:cubicBezTo>
                    <a:pt x="727125" y="0"/>
                    <a:pt x="0" y="727125"/>
                    <a:pt x="0" y="1624073"/>
                  </a:cubicBezTo>
                  <a:cubicBezTo>
                    <a:pt x="0" y="2521021"/>
                    <a:pt x="727125" y="3248147"/>
                    <a:pt x="1624073" y="3248147"/>
                  </a:cubicBezTo>
                  <a:cubicBezTo>
                    <a:pt x="2521021" y="3248147"/>
                    <a:pt x="3248147" y="2521021"/>
                    <a:pt x="3248147" y="1624073"/>
                  </a:cubicBezTo>
                  <a:cubicBezTo>
                    <a:pt x="3248147" y="1305619"/>
                    <a:pt x="3156493" y="1008566"/>
                    <a:pt x="2998116" y="757872"/>
                  </a:cubicBezTo>
                  <a:lnTo>
                    <a:pt x="2804069" y="709932"/>
                  </a:lnTo>
                  <a:lnTo>
                    <a:pt x="2756036" y="752583"/>
                  </a:lnTo>
                  <a:cubicBezTo>
                    <a:pt x="2941979" y="993746"/>
                    <a:pt x="3052578" y="1295993"/>
                    <a:pt x="3052578" y="1624073"/>
                  </a:cubicBezTo>
                  <a:cubicBezTo>
                    <a:pt x="3052578" y="2413016"/>
                    <a:pt x="2413016" y="3052578"/>
                    <a:pt x="1624073" y="3052578"/>
                  </a:cubicBezTo>
                  <a:cubicBezTo>
                    <a:pt x="835131" y="3052578"/>
                    <a:pt x="195569" y="2413016"/>
                    <a:pt x="195569" y="1624073"/>
                  </a:cubicBezTo>
                  <a:cubicBezTo>
                    <a:pt x="195569" y="835131"/>
                    <a:pt x="835131" y="195569"/>
                    <a:pt x="1624073" y="195569"/>
                  </a:cubicBezTo>
                  <a:cubicBezTo>
                    <a:pt x="2011513" y="195569"/>
                    <a:pt x="2362925" y="349805"/>
                    <a:pt x="2620260" y="600235"/>
                  </a:cubicBezTo>
                  <a:lnTo>
                    <a:pt x="2666933" y="558791"/>
                  </a:lnTo>
                  <a:lnTo>
                    <a:pt x="2640412" y="357236"/>
                  </a:lnTo>
                </a:path>
              </a:pathLst>
            </a:custGeom>
            <a:solidFill>
              <a:srgbClr val="FFF8B6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402800" y="4667290"/>
              <a:ext cx="679219" cy="678106"/>
            </a:xfrm>
            <a:custGeom>
              <a:avLst/>
              <a:gdLst/>
              <a:ahLst/>
              <a:cxnLst/>
              <a:rect l="0" t="0" r="0" b="0"/>
              <a:pathLst>
                <a:path w="679219" h="678106">
                  <a:moveTo>
                    <a:pt x="558383" y="557354"/>
                  </a:moveTo>
                  <a:cubicBezTo>
                    <a:pt x="437547" y="678106"/>
                    <a:pt x="241680" y="678106"/>
                    <a:pt x="120836" y="557354"/>
                  </a:cubicBezTo>
                  <a:cubicBezTo>
                    <a:pt x="0" y="436510"/>
                    <a:pt x="0" y="240558"/>
                    <a:pt x="120836" y="119722"/>
                  </a:cubicBezTo>
                  <a:cubicBezTo>
                    <a:pt x="230763" y="9888"/>
                    <a:pt x="402736" y="0"/>
                    <a:pt x="523836" y="89902"/>
                  </a:cubicBezTo>
                  <a:cubicBezTo>
                    <a:pt x="535867" y="98838"/>
                    <a:pt x="547465" y="108804"/>
                    <a:pt x="558383" y="119722"/>
                  </a:cubicBezTo>
                  <a:cubicBezTo>
                    <a:pt x="560016" y="121354"/>
                    <a:pt x="561563" y="122987"/>
                    <a:pt x="563111" y="124620"/>
                  </a:cubicBezTo>
                  <a:cubicBezTo>
                    <a:pt x="679219" y="245719"/>
                    <a:pt x="677587" y="438142"/>
                    <a:pt x="558383" y="557354"/>
                  </a:cubicBezTo>
                </a:path>
              </a:pathLst>
            </a:custGeom>
            <a:solidFill>
              <a:srgbClr val="FFF8B6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305563" y="2072770"/>
            <a:ext cx="3877949" cy="3704315"/>
            <a:chOff x="204072" y="1641079"/>
            <a:chExt cx="3877949" cy="3704315"/>
          </a:xfrm>
        </p:grpSpPr>
        <p:sp>
          <p:nvSpPr>
            <p:cNvPr id="5" name="Rounded Rectangle 4"/>
            <p:cNvSpPr/>
            <p:nvPr/>
          </p:nvSpPr>
          <p:spPr>
            <a:xfrm>
              <a:off x="204072" y="1641079"/>
              <a:ext cx="3248147" cy="3248147"/>
            </a:xfrm>
            <a:custGeom>
              <a:avLst/>
              <a:gdLst/>
              <a:ahLst/>
              <a:cxnLst/>
              <a:rect l="0" t="0" r="0" b="0"/>
              <a:pathLst>
                <a:path w="3248147" h="3248147">
                  <a:moveTo>
                    <a:pt x="2640409" y="357240"/>
                  </a:moveTo>
                  <a:cubicBezTo>
                    <a:pt x="2362169" y="133732"/>
                    <a:pt x="2008739" y="0"/>
                    <a:pt x="1624073" y="0"/>
                  </a:cubicBezTo>
                  <a:cubicBezTo>
                    <a:pt x="727122" y="0"/>
                    <a:pt x="0" y="727122"/>
                    <a:pt x="0" y="1624073"/>
                  </a:cubicBezTo>
                  <a:cubicBezTo>
                    <a:pt x="0" y="2521025"/>
                    <a:pt x="727122" y="3248147"/>
                    <a:pt x="1624073" y="3248147"/>
                  </a:cubicBezTo>
                  <a:cubicBezTo>
                    <a:pt x="2521025" y="3248147"/>
                    <a:pt x="3248147" y="2521025"/>
                    <a:pt x="3248147" y="1624073"/>
                  </a:cubicBezTo>
                  <a:cubicBezTo>
                    <a:pt x="3248147" y="1305617"/>
                    <a:pt x="3156490" y="1008570"/>
                    <a:pt x="2998116" y="757871"/>
                  </a:cubicBezTo>
                  <a:lnTo>
                    <a:pt x="2804072" y="709931"/>
                  </a:lnTo>
                  <a:lnTo>
                    <a:pt x="2756034" y="752585"/>
                  </a:lnTo>
                  <a:cubicBezTo>
                    <a:pt x="2941980" y="993750"/>
                    <a:pt x="3052578" y="1295996"/>
                    <a:pt x="3052578" y="1624073"/>
                  </a:cubicBezTo>
                  <a:cubicBezTo>
                    <a:pt x="3052578" y="2413014"/>
                    <a:pt x="2413014" y="3052578"/>
                    <a:pt x="1624073" y="3052578"/>
                  </a:cubicBezTo>
                  <a:cubicBezTo>
                    <a:pt x="835132" y="3052578"/>
                    <a:pt x="195569" y="2413014"/>
                    <a:pt x="195569" y="1624073"/>
                  </a:cubicBezTo>
                  <a:cubicBezTo>
                    <a:pt x="195569" y="835132"/>
                    <a:pt x="835132" y="195569"/>
                    <a:pt x="1624073" y="195569"/>
                  </a:cubicBezTo>
                  <a:cubicBezTo>
                    <a:pt x="2011510" y="195569"/>
                    <a:pt x="2362922" y="349808"/>
                    <a:pt x="2620256" y="600233"/>
                  </a:cubicBezTo>
                  <a:lnTo>
                    <a:pt x="2666932" y="558791"/>
                  </a:lnTo>
                  <a:lnTo>
                    <a:pt x="2640409" y="357240"/>
                  </a:ln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402802" y="4667292"/>
              <a:ext cx="679219" cy="678102"/>
            </a:xfrm>
            <a:custGeom>
              <a:avLst/>
              <a:gdLst/>
              <a:ahLst/>
              <a:cxnLst/>
              <a:rect l="0" t="0" r="0" b="0"/>
              <a:pathLst>
                <a:path w="679219" h="678102">
                  <a:moveTo>
                    <a:pt x="558381" y="557350"/>
                  </a:moveTo>
                  <a:cubicBezTo>
                    <a:pt x="437543" y="678102"/>
                    <a:pt x="241675" y="678102"/>
                    <a:pt x="120837" y="557350"/>
                  </a:cubicBezTo>
                  <a:cubicBezTo>
                    <a:pt x="0" y="436511"/>
                    <a:pt x="0" y="240558"/>
                    <a:pt x="120837" y="119720"/>
                  </a:cubicBezTo>
                  <a:cubicBezTo>
                    <a:pt x="230761" y="9883"/>
                    <a:pt x="402736" y="0"/>
                    <a:pt x="523831" y="89898"/>
                  </a:cubicBezTo>
                  <a:cubicBezTo>
                    <a:pt x="535863" y="98836"/>
                    <a:pt x="547466" y="108806"/>
                    <a:pt x="558381" y="119720"/>
                  </a:cubicBezTo>
                  <a:cubicBezTo>
                    <a:pt x="560014" y="121354"/>
                    <a:pt x="561561" y="122986"/>
                    <a:pt x="563108" y="124620"/>
                  </a:cubicBezTo>
                  <a:cubicBezTo>
                    <a:pt x="679219" y="245715"/>
                    <a:pt x="677586" y="438145"/>
                    <a:pt x="558381" y="557350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909276" y="2678854"/>
            <a:ext cx="3962306" cy="2040721"/>
            <a:chOff x="807785" y="2247163"/>
            <a:chExt cx="3962306" cy="2040721"/>
          </a:xfrm>
        </p:grpSpPr>
        <p:sp>
          <p:nvSpPr>
            <p:cNvPr id="8" name="Rounded Rectangle 7"/>
            <p:cNvSpPr/>
            <p:nvPr/>
          </p:nvSpPr>
          <p:spPr>
            <a:xfrm>
              <a:off x="807785" y="2247163"/>
              <a:ext cx="2040721" cy="2040721"/>
            </a:xfrm>
            <a:custGeom>
              <a:avLst/>
              <a:gdLst/>
              <a:ahLst/>
              <a:cxnLst/>
              <a:rect l="0" t="0" r="0" b="0"/>
              <a:pathLst>
                <a:path w="2040721" h="2040721">
                  <a:moveTo>
                    <a:pt x="1845066" y="419538"/>
                  </a:moveTo>
                  <a:lnTo>
                    <a:pt x="1692012" y="556436"/>
                  </a:lnTo>
                  <a:cubicBezTo>
                    <a:pt x="1783250" y="688148"/>
                    <a:pt x="1836648" y="848004"/>
                    <a:pt x="1836648" y="1020360"/>
                  </a:cubicBezTo>
                  <a:cubicBezTo>
                    <a:pt x="1836648" y="1471189"/>
                    <a:pt x="1471189" y="1836648"/>
                    <a:pt x="1020360" y="1836648"/>
                  </a:cubicBezTo>
                  <a:cubicBezTo>
                    <a:pt x="569531" y="1836648"/>
                    <a:pt x="204072" y="1471189"/>
                    <a:pt x="204072" y="1020360"/>
                  </a:cubicBezTo>
                  <a:cubicBezTo>
                    <a:pt x="204072" y="569531"/>
                    <a:pt x="569531" y="204072"/>
                    <a:pt x="1020360" y="204072"/>
                  </a:cubicBezTo>
                  <a:cubicBezTo>
                    <a:pt x="1225367" y="204072"/>
                    <a:pt x="1412689" y="279578"/>
                    <a:pt x="1555964" y="404402"/>
                  </a:cubicBezTo>
                  <a:lnTo>
                    <a:pt x="1709018" y="267504"/>
                  </a:lnTo>
                  <a:cubicBezTo>
                    <a:pt x="1527564" y="101355"/>
                    <a:pt x="1285824" y="0"/>
                    <a:pt x="1020360" y="0"/>
                  </a:cubicBezTo>
                  <a:cubicBezTo>
                    <a:pt x="456866" y="0"/>
                    <a:pt x="0" y="456866"/>
                    <a:pt x="0" y="1020360"/>
                  </a:cubicBezTo>
                  <a:cubicBezTo>
                    <a:pt x="0" y="1583854"/>
                    <a:pt x="456866" y="2040721"/>
                    <a:pt x="1020360" y="2040721"/>
                  </a:cubicBezTo>
                  <a:cubicBezTo>
                    <a:pt x="1583854" y="2040721"/>
                    <a:pt x="2040721" y="1583854"/>
                    <a:pt x="2040721" y="1020360"/>
                  </a:cubicBezTo>
                  <a:cubicBezTo>
                    <a:pt x="2040721" y="795711"/>
                    <a:pt x="1968105" y="588067"/>
                    <a:pt x="1845066" y="419538"/>
                  </a:cubicBezTo>
                </a:path>
              </a:pathLst>
            </a:custGeom>
            <a:solidFill>
              <a:srgbClr val="D1F4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151294" y="2962317"/>
              <a:ext cx="618797" cy="618797"/>
            </a:xfrm>
            <a:custGeom>
              <a:avLst/>
              <a:gdLst/>
              <a:ahLst/>
              <a:cxnLst/>
              <a:rect l="0" t="0" r="0" b="0"/>
              <a:pathLst>
                <a:path w="618797" h="618797">
                  <a:moveTo>
                    <a:pt x="618797" y="309398"/>
                  </a:moveTo>
                  <a:cubicBezTo>
                    <a:pt x="618797" y="478021"/>
                    <a:pt x="483863" y="615192"/>
                    <a:pt x="316107" y="618712"/>
                  </a:cubicBezTo>
                  <a:cubicBezTo>
                    <a:pt x="313871" y="618797"/>
                    <a:pt x="311635" y="618797"/>
                    <a:pt x="309398" y="618797"/>
                  </a:cubicBezTo>
                  <a:cubicBezTo>
                    <a:pt x="294016" y="618797"/>
                    <a:pt x="278805" y="617683"/>
                    <a:pt x="264018" y="615532"/>
                  </a:cubicBezTo>
                  <a:cubicBezTo>
                    <a:pt x="114646" y="593535"/>
                    <a:pt x="0" y="464876"/>
                    <a:pt x="0" y="309398"/>
                  </a:cubicBezTo>
                  <a:cubicBezTo>
                    <a:pt x="0" y="153929"/>
                    <a:pt x="114994" y="24922"/>
                    <a:pt x="264707" y="3180"/>
                  </a:cubicBezTo>
                  <a:cubicBezTo>
                    <a:pt x="279315" y="1113"/>
                    <a:pt x="294186" y="0"/>
                    <a:pt x="309398" y="0"/>
                  </a:cubicBezTo>
                  <a:cubicBezTo>
                    <a:pt x="311720" y="0"/>
                    <a:pt x="313956" y="0"/>
                    <a:pt x="316277" y="85"/>
                  </a:cubicBezTo>
                  <a:cubicBezTo>
                    <a:pt x="483948" y="3698"/>
                    <a:pt x="618797" y="140860"/>
                    <a:pt x="618797" y="309398"/>
                  </a:cubicBezTo>
                </a:path>
              </a:pathLst>
            </a:custGeom>
            <a:solidFill>
              <a:srgbClr val="D1F4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909276" y="2678854"/>
            <a:ext cx="3962309" cy="2040721"/>
            <a:chOff x="807785" y="2247163"/>
            <a:chExt cx="3962309" cy="2040721"/>
          </a:xfrm>
        </p:grpSpPr>
        <p:sp>
          <p:nvSpPr>
            <p:cNvPr id="11" name="Rounded Rectangle 10"/>
            <p:cNvSpPr/>
            <p:nvPr/>
          </p:nvSpPr>
          <p:spPr>
            <a:xfrm>
              <a:off x="807785" y="2247163"/>
              <a:ext cx="2040721" cy="2040721"/>
            </a:xfrm>
            <a:custGeom>
              <a:avLst/>
              <a:gdLst/>
              <a:ahLst/>
              <a:cxnLst/>
              <a:rect l="0" t="0" r="0" b="0"/>
              <a:pathLst>
                <a:path w="2040721" h="2040721">
                  <a:moveTo>
                    <a:pt x="1845066" y="419538"/>
                  </a:moveTo>
                  <a:lnTo>
                    <a:pt x="1692012" y="556436"/>
                  </a:lnTo>
                  <a:cubicBezTo>
                    <a:pt x="1783250" y="688148"/>
                    <a:pt x="1836648" y="848004"/>
                    <a:pt x="1836648" y="1020360"/>
                  </a:cubicBezTo>
                  <a:cubicBezTo>
                    <a:pt x="1836648" y="1471189"/>
                    <a:pt x="1471189" y="1836648"/>
                    <a:pt x="1020360" y="1836648"/>
                  </a:cubicBezTo>
                  <a:cubicBezTo>
                    <a:pt x="569531" y="1836648"/>
                    <a:pt x="204072" y="1471189"/>
                    <a:pt x="204072" y="1020360"/>
                  </a:cubicBezTo>
                  <a:cubicBezTo>
                    <a:pt x="204072" y="569531"/>
                    <a:pt x="569531" y="204072"/>
                    <a:pt x="1020360" y="204072"/>
                  </a:cubicBezTo>
                  <a:cubicBezTo>
                    <a:pt x="1225367" y="204072"/>
                    <a:pt x="1412689" y="279578"/>
                    <a:pt x="1555964" y="404402"/>
                  </a:cubicBezTo>
                  <a:lnTo>
                    <a:pt x="1709018" y="267504"/>
                  </a:lnTo>
                  <a:cubicBezTo>
                    <a:pt x="1527564" y="101355"/>
                    <a:pt x="1285824" y="0"/>
                    <a:pt x="1020360" y="0"/>
                  </a:cubicBezTo>
                  <a:cubicBezTo>
                    <a:pt x="456866" y="0"/>
                    <a:pt x="0" y="456866"/>
                    <a:pt x="0" y="1020360"/>
                  </a:cubicBezTo>
                  <a:cubicBezTo>
                    <a:pt x="0" y="1583854"/>
                    <a:pt x="456866" y="2040721"/>
                    <a:pt x="1020360" y="2040721"/>
                  </a:cubicBezTo>
                  <a:cubicBezTo>
                    <a:pt x="1583854" y="2040721"/>
                    <a:pt x="2040721" y="1583854"/>
                    <a:pt x="2040721" y="1020360"/>
                  </a:cubicBezTo>
                  <a:cubicBezTo>
                    <a:pt x="2040721" y="795711"/>
                    <a:pt x="1968105" y="588067"/>
                    <a:pt x="1845066" y="419538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151293" y="2962317"/>
              <a:ext cx="618801" cy="618801"/>
            </a:xfrm>
            <a:custGeom>
              <a:avLst/>
              <a:gdLst/>
              <a:ahLst/>
              <a:cxnLst/>
              <a:rect l="0" t="0" r="0" b="0"/>
              <a:pathLst>
                <a:path w="618801" h="618801">
                  <a:moveTo>
                    <a:pt x="618801" y="309400"/>
                  </a:moveTo>
                  <a:cubicBezTo>
                    <a:pt x="618801" y="478023"/>
                    <a:pt x="483867" y="615190"/>
                    <a:pt x="316104" y="618714"/>
                  </a:cubicBezTo>
                  <a:cubicBezTo>
                    <a:pt x="313869" y="618800"/>
                    <a:pt x="311635" y="618801"/>
                    <a:pt x="309400" y="618801"/>
                  </a:cubicBezTo>
                  <a:cubicBezTo>
                    <a:pt x="294016" y="618801"/>
                    <a:pt x="278804" y="617682"/>
                    <a:pt x="264021" y="615535"/>
                  </a:cubicBezTo>
                  <a:cubicBezTo>
                    <a:pt x="114650" y="593532"/>
                    <a:pt x="0" y="464873"/>
                    <a:pt x="0" y="309400"/>
                  </a:cubicBezTo>
                  <a:cubicBezTo>
                    <a:pt x="0" y="153926"/>
                    <a:pt x="114993" y="24924"/>
                    <a:pt x="264708" y="3180"/>
                  </a:cubicBezTo>
                  <a:cubicBezTo>
                    <a:pt x="279319" y="1117"/>
                    <a:pt x="294187" y="0"/>
                    <a:pt x="309400" y="0"/>
                  </a:cubicBezTo>
                  <a:cubicBezTo>
                    <a:pt x="311720" y="0"/>
                    <a:pt x="313955" y="0"/>
                    <a:pt x="316276" y="85"/>
                  </a:cubicBezTo>
                  <a:cubicBezTo>
                    <a:pt x="483953" y="3695"/>
                    <a:pt x="618801" y="140863"/>
                    <a:pt x="618801" y="309400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03168" y="2372746"/>
            <a:ext cx="4121797" cy="2652937"/>
            <a:chOff x="501677" y="1941055"/>
            <a:chExt cx="4121797" cy="2652937"/>
          </a:xfrm>
        </p:grpSpPr>
        <p:sp>
          <p:nvSpPr>
            <p:cNvPr id="14" name="Rounded Rectangle 13"/>
            <p:cNvSpPr/>
            <p:nvPr/>
          </p:nvSpPr>
          <p:spPr>
            <a:xfrm>
              <a:off x="501677" y="1941055"/>
              <a:ext cx="2652937" cy="2652937"/>
            </a:xfrm>
            <a:custGeom>
              <a:avLst/>
              <a:gdLst/>
              <a:ahLst/>
              <a:cxnLst/>
              <a:rect l="0" t="0" r="0" b="0"/>
              <a:pathLst>
                <a:path w="2652937" h="2652937">
                  <a:moveTo>
                    <a:pt x="2380245" y="520723"/>
                  </a:moveTo>
                  <a:lnTo>
                    <a:pt x="2227617" y="657282"/>
                  </a:lnTo>
                  <a:cubicBezTo>
                    <a:pt x="2366556" y="844178"/>
                    <a:pt x="2448865" y="1075715"/>
                    <a:pt x="2448865" y="1326468"/>
                  </a:cubicBezTo>
                  <a:cubicBezTo>
                    <a:pt x="2448865" y="1946337"/>
                    <a:pt x="1946337" y="2448865"/>
                    <a:pt x="1326468" y="2448865"/>
                  </a:cubicBezTo>
                  <a:cubicBezTo>
                    <a:pt x="706599" y="2448865"/>
                    <a:pt x="204072" y="1946252"/>
                    <a:pt x="204072" y="1326468"/>
                  </a:cubicBezTo>
                  <a:cubicBezTo>
                    <a:pt x="204072" y="706684"/>
                    <a:pt x="706599" y="204072"/>
                    <a:pt x="1326468" y="204072"/>
                  </a:cubicBezTo>
                  <a:cubicBezTo>
                    <a:pt x="1622118" y="204072"/>
                    <a:pt x="1891068" y="318437"/>
                    <a:pt x="2091568" y="505248"/>
                  </a:cubicBezTo>
                  <a:lnTo>
                    <a:pt x="2244197" y="368690"/>
                  </a:lnTo>
                  <a:cubicBezTo>
                    <a:pt x="2005943" y="140299"/>
                    <a:pt x="1682574" y="0"/>
                    <a:pt x="1326468" y="0"/>
                  </a:cubicBezTo>
                  <a:cubicBezTo>
                    <a:pt x="593849" y="0"/>
                    <a:pt x="0" y="593764"/>
                    <a:pt x="0" y="1326468"/>
                  </a:cubicBezTo>
                  <a:cubicBezTo>
                    <a:pt x="0" y="2059172"/>
                    <a:pt x="593849" y="2652937"/>
                    <a:pt x="1326468" y="2652937"/>
                  </a:cubicBezTo>
                  <a:cubicBezTo>
                    <a:pt x="2059087" y="2652937"/>
                    <a:pt x="2652937" y="2059087"/>
                    <a:pt x="2652937" y="1326468"/>
                  </a:cubicBezTo>
                  <a:cubicBezTo>
                    <a:pt x="2652937" y="1023421"/>
                    <a:pt x="2551326" y="744097"/>
                    <a:pt x="2380245" y="520723"/>
                  </a:cubicBezTo>
                </a:path>
              </a:pathLst>
            </a:custGeom>
            <a:solidFill>
              <a:srgbClr val="DCE9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927920" y="3873499"/>
              <a:ext cx="695554" cy="686268"/>
            </a:xfrm>
            <a:custGeom>
              <a:avLst/>
              <a:gdLst/>
              <a:ahLst/>
              <a:cxnLst/>
              <a:rect l="0" t="0" r="0" b="0"/>
              <a:pathLst>
                <a:path w="695554" h="686268">
                  <a:moveTo>
                    <a:pt x="631178" y="455590"/>
                  </a:moveTo>
                  <a:cubicBezTo>
                    <a:pt x="566725" y="611153"/>
                    <a:pt x="390015" y="686268"/>
                    <a:pt x="233773" y="625761"/>
                  </a:cubicBezTo>
                  <a:cubicBezTo>
                    <a:pt x="231451" y="624902"/>
                    <a:pt x="229215" y="623958"/>
                    <a:pt x="226894" y="623015"/>
                  </a:cubicBezTo>
                  <a:cubicBezTo>
                    <a:pt x="212626" y="617080"/>
                    <a:pt x="199046" y="610294"/>
                    <a:pt x="186241" y="602556"/>
                  </a:cubicBezTo>
                  <a:cubicBezTo>
                    <a:pt x="56638" y="525120"/>
                    <a:pt x="0" y="362347"/>
                    <a:pt x="59478" y="218731"/>
                  </a:cubicBezTo>
                  <a:cubicBezTo>
                    <a:pt x="119033" y="75115"/>
                    <a:pt x="274255" y="0"/>
                    <a:pt x="420788" y="37039"/>
                  </a:cubicBezTo>
                  <a:cubicBezTo>
                    <a:pt x="435226" y="40737"/>
                    <a:pt x="449579" y="45465"/>
                    <a:pt x="463677" y="51307"/>
                  </a:cubicBezTo>
                  <a:cubicBezTo>
                    <a:pt x="466083" y="52344"/>
                    <a:pt x="468490" y="53288"/>
                    <a:pt x="470811" y="54402"/>
                  </a:cubicBezTo>
                  <a:cubicBezTo>
                    <a:pt x="623788" y="122213"/>
                    <a:pt x="695554" y="300122"/>
                    <a:pt x="631178" y="455590"/>
                  </a:cubicBezTo>
                </a:path>
              </a:pathLst>
            </a:custGeom>
            <a:solidFill>
              <a:srgbClr val="DCE9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03168" y="2372746"/>
            <a:ext cx="4121795" cy="2652937"/>
            <a:chOff x="501677" y="1941055"/>
            <a:chExt cx="4121795" cy="2652937"/>
          </a:xfrm>
        </p:grpSpPr>
        <p:sp>
          <p:nvSpPr>
            <p:cNvPr id="17" name="Rounded Rectangle 16"/>
            <p:cNvSpPr/>
            <p:nvPr/>
          </p:nvSpPr>
          <p:spPr>
            <a:xfrm>
              <a:off x="501677" y="1941055"/>
              <a:ext cx="2652937" cy="2652937"/>
            </a:xfrm>
            <a:custGeom>
              <a:avLst/>
              <a:gdLst/>
              <a:ahLst/>
              <a:cxnLst/>
              <a:rect l="0" t="0" r="0" b="0"/>
              <a:pathLst>
                <a:path w="2652937" h="2652937">
                  <a:moveTo>
                    <a:pt x="2380245" y="520723"/>
                  </a:moveTo>
                  <a:lnTo>
                    <a:pt x="2227617" y="657282"/>
                  </a:lnTo>
                  <a:cubicBezTo>
                    <a:pt x="2366556" y="844178"/>
                    <a:pt x="2448865" y="1075715"/>
                    <a:pt x="2448865" y="1326468"/>
                  </a:cubicBezTo>
                  <a:cubicBezTo>
                    <a:pt x="2448865" y="1946337"/>
                    <a:pt x="1946337" y="2448865"/>
                    <a:pt x="1326468" y="2448865"/>
                  </a:cubicBezTo>
                  <a:cubicBezTo>
                    <a:pt x="706599" y="2448865"/>
                    <a:pt x="204072" y="1946252"/>
                    <a:pt x="204072" y="1326468"/>
                  </a:cubicBezTo>
                  <a:cubicBezTo>
                    <a:pt x="204072" y="706684"/>
                    <a:pt x="706599" y="204072"/>
                    <a:pt x="1326468" y="204072"/>
                  </a:cubicBezTo>
                  <a:cubicBezTo>
                    <a:pt x="1622118" y="204072"/>
                    <a:pt x="1891068" y="318437"/>
                    <a:pt x="2091568" y="505248"/>
                  </a:cubicBezTo>
                  <a:lnTo>
                    <a:pt x="2244197" y="368690"/>
                  </a:lnTo>
                  <a:cubicBezTo>
                    <a:pt x="2005943" y="140299"/>
                    <a:pt x="1682574" y="0"/>
                    <a:pt x="1326468" y="0"/>
                  </a:cubicBezTo>
                  <a:cubicBezTo>
                    <a:pt x="593849" y="0"/>
                    <a:pt x="0" y="593764"/>
                    <a:pt x="0" y="1326468"/>
                  </a:cubicBezTo>
                  <a:cubicBezTo>
                    <a:pt x="0" y="2059172"/>
                    <a:pt x="593849" y="2652937"/>
                    <a:pt x="1326468" y="2652937"/>
                  </a:cubicBezTo>
                  <a:cubicBezTo>
                    <a:pt x="2059087" y="2652937"/>
                    <a:pt x="2652937" y="2059087"/>
                    <a:pt x="2652937" y="1326468"/>
                  </a:cubicBezTo>
                  <a:cubicBezTo>
                    <a:pt x="2652937" y="1023421"/>
                    <a:pt x="2551326" y="744097"/>
                    <a:pt x="2380245" y="520723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927923" y="3873499"/>
              <a:ext cx="695549" cy="686267"/>
            </a:xfrm>
            <a:custGeom>
              <a:avLst/>
              <a:gdLst/>
              <a:ahLst/>
              <a:cxnLst/>
              <a:rect l="0" t="0" r="0" b="0"/>
              <a:pathLst>
                <a:path w="695549" h="686267">
                  <a:moveTo>
                    <a:pt x="631177" y="455592"/>
                  </a:moveTo>
                  <a:cubicBezTo>
                    <a:pt x="566718" y="611151"/>
                    <a:pt x="390016" y="686267"/>
                    <a:pt x="233769" y="625762"/>
                  </a:cubicBezTo>
                  <a:cubicBezTo>
                    <a:pt x="231449" y="624902"/>
                    <a:pt x="229214" y="623957"/>
                    <a:pt x="226894" y="623011"/>
                  </a:cubicBezTo>
                  <a:cubicBezTo>
                    <a:pt x="212626" y="617081"/>
                    <a:pt x="199047" y="610292"/>
                    <a:pt x="186242" y="602557"/>
                  </a:cubicBezTo>
                  <a:cubicBezTo>
                    <a:pt x="56637" y="525121"/>
                    <a:pt x="0" y="362342"/>
                    <a:pt x="59473" y="218729"/>
                  </a:cubicBezTo>
                  <a:cubicBezTo>
                    <a:pt x="119033" y="75115"/>
                    <a:pt x="274249" y="0"/>
                    <a:pt x="420784" y="37042"/>
                  </a:cubicBezTo>
                  <a:cubicBezTo>
                    <a:pt x="435223" y="40737"/>
                    <a:pt x="449575" y="45464"/>
                    <a:pt x="463671" y="51308"/>
                  </a:cubicBezTo>
                  <a:cubicBezTo>
                    <a:pt x="466077" y="52340"/>
                    <a:pt x="468484" y="53285"/>
                    <a:pt x="470804" y="54403"/>
                  </a:cubicBezTo>
                  <a:cubicBezTo>
                    <a:pt x="623785" y="122213"/>
                    <a:pt x="695549" y="300118"/>
                    <a:pt x="631177" y="455592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15384" y="2412778"/>
            <a:ext cx="3512327" cy="2000688"/>
            <a:chOff x="1113893" y="1981087"/>
            <a:chExt cx="3512327" cy="2000688"/>
          </a:xfrm>
        </p:grpSpPr>
        <p:sp>
          <p:nvSpPr>
            <p:cNvPr id="20" name="Rounded Rectangle 19"/>
            <p:cNvSpPr/>
            <p:nvPr/>
          </p:nvSpPr>
          <p:spPr>
            <a:xfrm>
              <a:off x="1113893" y="2553271"/>
              <a:ext cx="1428504" cy="1428504"/>
            </a:xfrm>
            <a:custGeom>
              <a:avLst/>
              <a:gdLst/>
              <a:ahLst/>
              <a:cxnLst/>
              <a:rect l="0" t="0" r="0" b="0"/>
              <a:pathLst>
                <a:path w="1428504" h="1428504">
                  <a:moveTo>
                    <a:pt x="1309207" y="318947"/>
                  </a:moveTo>
                  <a:lnTo>
                    <a:pt x="1154878" y="456951"/>
                  </a:lnTo>
                  <a:cubicBezTo>
                    <a:pt x="1199093" y="532458"/>
                    <a:pt x="1224432" y="620379"/>
                    <a:pt x="1224432" y="714252"/>
                  </a:cubicBezTo>
                  <a:cubicBezTo>
                    <a:pt x="1224432" y="996041"/>
                    <a:pt x="996041" y="1224432"/>
                    <a:pt x="714252" y="1224432"/>
                  </a:cubicBezTo>
                  <a:cubicBezTo>
                    <a:pt x="432462" y="1224432"/>
                    <a:pt x="204072" y="996041"/>
                    <a:pt x="204072" y="714252"/>
                  </a:cubicBezTo>
                  <a:cubicBezTo>
                    <a:pt x="204072" y="432462"/>
                    <a:pt x="432462" y="204072"/>
                    <a:pt x="714252" y="204072"/>
                  </a:cubicBezTo>
                  <a:cubicBezTo>
                    <a:pt x="828447" y="204072"/>
                    <a:pt x="933799" y="241570"/>
                    <a:pt x="1018829" y="304917"/>
                  </a:cubicBezTo>
                  <a:lnTo>
                    <a:pt x="1173159" y="166913"/>
                  </a:lnTo>
                  <a:cubicBezTo>
                    <a:pt x="1049015" y="62667"/>
                    <a:pt x="888989" y="0"/>
                    <a:pt x="714252" y="0"/>
                  </a:cubicBezTo>
                  <a:cubicBezTo>
                    <a:pt x="319797" y="0"/>
                    <a:pt x="0" y="319797"/>
                    <a:pt x="0" y="714252"/>
                  </a:cubicBezTo>
                  <a:cubicBezTo>
                    <a:pt x="0" y="1108706"/>
                    <a:pt x="319797" y="1428504"/>
                    <a:pt x="714252" y="1428504"/>
                  </a:cubicBezTo>
                  <a:cubicBezTo>
                    <a:pt x="1108706" y="1428504"/>
                    <a:pt x="1428504" y="1108706"/>
                    <a:pt x="1428504" y="714252"/>
                  </a:cubicBezTo>
                  <a:cubicBezTo>
                    <a:pt x="1428504" y="568085"/>
                    <a:pt x="1384629" y="432122"/>
                    <a:pt x="1309207" y="318947"/>
                  </a:cubicBezTo>
                </a:path>
              </a:pathLst>
            </a:custGeom>
            <a:solidFill>
              <a:srgbClr val="C8FFE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930590" y="1981087"/>
              <a:ext cx="695630" cy="686694"/>
            </a:xfrm>
            <a:custGeom>
              <a:avLst/>
              <a:gdLst/>
              <a:ahLst/>
              <a:cxnLst/>
              <a:rect l="0" t="0" r="0" b="0"/>
              <a:pathLst>
                <a:path w="695630" h="686694">
                  <a:moveTo>
                    <a:pt x="468566" y="633499"/>
                  </a:moveTo>
                  <a:cubicBezTo>
                    <a:pt x="466848" y="634273"/>
                    <a:pt x="465216" y="635046"/>
                    <a:pt x="463498" y="635727"/>
                  </a:cubicBezTo>
                  <a:cubicBezTo>
                    <a:pt x="449060" y="641747"/>
                    <a:pt x="434358" y="646559"/>
                    <a:pt x="419580" y="650173"/>
                  </a:cubicBezTo>
                  <a:cubicBezTo>
                    <a:pt x="273388" y="686694"/>
                    <a:pt x="118599" y="611748"/>
                    <a:pt x="59214" y="468311"/>
                  </a:cubicBezTo>
                  <a:cubicBezTo>
                    <a:pt x="0" y="325214"/>
                    <a:pt x="56034" y="163036"/>
                    <a:pt x="184693" y="85259"/>
                  </a:cubicBezTo>
                  <a:cubicBezTo>
                    <a:pt x="197924" y="77266"/>
                    <a:pt x="211937" y="70132"/>
                    <a:pt x="226715" y="64027"/>
                  </a:cubicBezTo>
                  <a:cubicBezTo>
                    <a:pt x="228178" y="63423"/>
                    <a:pt x="229555" y="62820"/>
                    <a:pt x="231018" y="62310"/>
                  </a:cubicBezTo>
                  <a:cubicBezTo>
                    <a:pt x="387864" y="0"/>
                    <a:pt x="566113" y="75115"/>
                    <a:pt x="630914" y="231443"/>
                  </a:cubicBezTo>
                  <a:cubicBezTo>
                    <a:pt x="695630" y="387609"/>
                    <a:pt x="623006" y="566461"/>
                    <a:pt x="468566" y="633499"/>
                  </a:cubicBezTo>
                </a:path>
              </a:pathLst>
            </a:custGeom>
            <a:solidFill>
              <a:srgbClr val="C8FFE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15384" y="2412777"/>
            <a:ext cx="3512329" cy="2000690"/>
            <a:chOff x="1113893" y="1981086"/>
            <a:chExt cx="3512329" cy="2000690"/>
          </a:xfrm>
        </p:grpSpPr>
        <p:sp>
          <p:nvSpPr>
            <p:cNvPr id="23" name="Rounded Rectangle 22"/>
            <p:cNvSpPr/>
            <p:nvPr/>
          </p:nvSpPr>
          <p:spPr>
            <a:xfrm>
              <a:off x="1113893" y="2553272"/>
              <a:ext cx="1428504" cy="1428504"/>
            </a:xfrm>
            <a:custGeom>
              <a:avLst/>
              <a:gdLst/>
              <a:ahLst/>
              <a:cxnLst/>
              <a:rect l="0" t="0" r="0" b="0"/>
              <a:pathLst>
                <a:path w="1428504" h="1428504">
                  <a:moveTo>
                    <a:pt x="1309207" y="318947"/>
                  </a:moveTo>
                  <a:lnTo>
                    <a:pt x="1154878" y="456951"/>
                  </a:lnTo>
                  <a:cubicBezTo>
                    <a:pt x="1199093" y="532458"/>
                    <a:pt x="1224432" y="620379"/>
                    <a:pt x="1224432" y="714252"/>
                  </a:cubicBezTo>
                  <a:cubicBezTo>
                    <a:pt x="1224432" y="996041"/>
                    <a:pt x="996041" y="1224432"/>
                    <a:pt x="714252" y="1224432"/>
                  </a:cubicBezTo>
                  <a:cubicBezTo>
                    <a:pt x="432462" y="1224432"/>
                    <a:pt x="204072" y="996041"/>
                    <a:pt x="204072" y="714252"/>
                  </a:cubicBezTo>
                  <a:cubicBezTo>
                    <a:pt x="204072" y="432462"/>
                    <a:pt x="432462" y="204072"/>
                    <a:pt x="714252" y="204072"/>
                  </a:cubicBezTo>
                  <a:cubicBezTo>
                    <a:pt x="828447" y="204072"/>
                    <a:pt x="933799" y="241570"/>
                    <a:pt x="1018829" y="304917"/>
                  </a:cubicBezTo>
                  <a:lnTo>
                    <a:pt x="1173159" y="166913"/>
                  </a:lnTo>
                  <a:cubicBezTo>
                    <a:pt x="1049015" y="62667"/>
                    <a:pt x="888989" y="0"/>
                    <a:pt x="714252" y="0"/>
                  </a:cubicBezTo>
                  <a:cubicBezTo>
                    <a:pt x="319797" y="0"/>
                    <a:pt x="0" y="319797"/>
                    <a:pt x="0" y="714252"/>
                  </a:cubicBezTo>
                  <a:cubicBezTo>
                    <a:pt x="0" y="1108706"/>
                    <a:pt x="319797" y="1428504"/>
                    <a:pt x="714252" y="1428504"/>
                  </a:cubicBezTo>
                  <a:cubicBezTo>
                    <a:pt x="1108706" y="1428504"/>
                    <a:pt x="1428504" y="1108706"/>
                    <a:pt x="1428504" y="714252"/>
                  </a:cubicBezTo>
                  <a:cubicBezTo>
                    <a:pt x="1428504" y="568085"/>
                    <a:pt x="1384629" y="432122"/>
                    <a:pt x="1309207" y="318947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930587" y="1981086"/>
              <a:ext cx="695635" cy="686696"/>
            </a:xfrm>
            <a:custGeom>
              <a:avLst/>
              <a:gdLst/>
              <a:ahLst/>
              <a:cxnLst/>
              <a:rect l="0" t="0" r="0" b="0"/>
              <a:pathLst>
                <a:path w="695635" h="686696">
                  <a:moveTo>
                    <a:pt x="468569" y="633496"/>
                  </a:moveTo>
                  <a:cubicBezTo>
                    <a:pt x="466850" y="634270"/>
                    <a:pt x="465218" y="635044"/>
                    <a:pt x="463498" y="635731"/>
                  </a:cubicBezTo>
                  <a:cubicBezTo>
                    <a:pt x="449059" y="641748"/>
                    <a:pt x="434363" y="646560"/>
                    <a:pt x="419580" y="650170"/>
                  </a:cubicBezTo>
                  <a:cubicBezTo>
                    <a:pt x="273389" y="686696"/>
                    <a:pt x="118603" y="611752"/>
                    <a:pt x="59215" y="468311"/>
                  </a:cubicBezTo>
                  <a:cubicBezTo>
                    <a:pt x="0" y="325213"/>
                    <a:pt x="56035" y="163036"/>
                    <a:pt x="184694" y="85257"/>
                  </a:cubicBezTo>
                  <a:cubicBezTo>
                    <a:pt x="197930" y="77264"/>
                    <a:pt x="211939" y="70130"/>
                    <a:pt x="226721" y="64028"/>
                  </a:cubicBezTo>
                  <a:cubicBezTo>
                    <a:pt x="228182" y="63427"/>
                    <a:pt x="229557" y="62825"/>
                    <a:pt x="231018" y="62310"/>
                  </a:cubicBezTo>
                  <a:cubicBezTo>
                    <a:pt x="387867" y="0"/>
                    <a:pt x="566116" y="75115"/>
                    <a:pt x="630918" y="231448"/>
                  </a:cubicBezTo>
                  <a:cubicBezTo>
                    <a:pt x="695635" y="387609"/>
                    <a:pt x="623011" y="566459"/>
                    <a:pt x="468569" y="633496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21492" y="1629657"/>
            <a:ext cx="2656177" cy="2477707"/>
            <a:chOff x="1420001" y="1197966"/>
            <a:chExt cx="2656177" cy="2477707"/>
          </a:xfrm>
        </p:grpSpPr>
        <p:sp>
          <p:nvSpPr>
            <p:cNvPr id="26" name="Rounded Rectangle 25"/>
            <p:cNvSpPr/>
            <p:nvPr/>
          </p:nvSpPr>
          <p:spPr>
            <a:xfrm>
              <a:off x="1420001" y="2859385"/>
              <a:ext cx="816288" cy="816288"/>
            </a:xfrm>
            <a:custGeom>
              <a:avLst/>
              <a:gdLst/>
              <a:ahLst/>
              <a:cxnLst/>
              <a:rect l="0" t="0" r="0" b="0"/>
              <a:pathLst>
                <a:path w="816288" h="816288">
                  <a:moveTo>
                    <a:pt x="816288" y="408144"/>
                  </a:moveTo>
                  <a:cubicBezTo>
                    <a:pt x="816288" y="633558"/>
                    <a:pt x="633558" y="816288"/>
                    <a:pt x="408144" y="816288"/>
                  </a:cubicBezTo>
                  <a:cubicBezTo>
                    <a:pt x="182729" y="816288"/>
                    <a:pt x="0" y="633558"/>
                    <a:pt x="0" y="408144"/>
                  </a:cubicBezTo>
                  <a:cubicBezTo>
                    <a:pt x="0" y="182729"/>
                    <a:pt x="182729" y="0"/>
                    <a:pt x="408144" y="0"/>
                  </a:cubicBezTo>
                  <a:cubicBezTo>
                    <a:pt x="491983" y="0"/>
                    <a:pt x="569956" y="25253"/>
                    <a:pt x="634749" y="68619"/>
                  </a:cubicBezTo>
                  <a:lnTo>
                    <a:pt x="471831" y="214275"/>
                  </a:lnTo>
                  <a:cubicBezTo>
                    <a:pt x="451764" y="207643"/>
                    <a:pt x="430422" y="204072"/>
                    <a:pt x="408144" y="204072"/>
                  </a:cubicBezTo>
                  <a:cubicBezTo>
                    <a:pt x="295479" y="204072"/>
                    <a:pt x="204072" y="295479"/>
                    <a:pt x="204072" y="408144"/>
                  </a:cubicBezTo>
                  <a:cubicBezTo>
                    <a:pt x="204072" y="520809"/>
                    <a:pt x="295479" y="612216"/>
                    <a:pt x="408144" y="612216"/>
                  </a:cubicBezTo>
                  <a:cubicBezTo>
                    <a:pt x="520809" y="612216"/>
                    <a:pt x="612216" y="520809"/>
                    <a:pt x="612216" y="408144"/>
                  </a:cubicBezTo>
                  <a:cubicBezTo>
                    <a:pt x="612216" y="393859"/>
                    <a:pt x="610770" y="379829"/>
                    <a:pt x="607879" y="366394"/>
                  </a:cubicBezTo>
                  <a:lnTo>
                    <a:pt x="770797" y="220652"/>
                  </a:lnTo>
                  <a:cubicBezTo>
                    <a:pt x="799877" y="276772"/>
                    <a:pt x="816288" y="340545"/>
                    <a:pt x="816288" y="408144"/>
                  </a:cubicBezTo>
                </a:path>
              </a:pathLst>
            </a:custGeom>
            <a:solidFill>
              <a:srgbClr val="E9FFB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410963" y="1197966"/>
              <a:ext cx="665215" cy="673114"/>
            </a:xfrm>
            <a:custGeom>
              <a:avLst/>
              <a:gdLst/>
              <a:ahLst/>
              <a:cxnLst/>
              <a:rect l="0" t="0" r="0" b="0"/>
              <a:pathLst>
                <a:path w="665215" h="673114">
                  <a:moveTo>
                    <a:pt x="612275" y="469595"/>
                  </a:moveTo>
                  <a:cubicBezTo>
                    <a:pt x="611927" y="470369"/>
                    <a:pt x="611587" y="471142"/>
                    <a:pt x="611238" y="471831"/>
                  </a:cubicBezTo>
                  <a:cubicBezTo>
                    <a:pt x="596885" y="500877"/>
                    <a:pt x="577634" y="528130"/>
                    <a:pt x="553656" y="552363"/>
                  </a:cubicBezTo>
                  <a:lnTo>
                    <a:pt x="552542" y="553477"/>
                  </a:lnTo>
                  <a:cubicBezTo>
                    <a:pt x="540510" y="565509"/>
                    <a:pt x="527704" y="576342"/>
                    <a:pt x="514380" y="585882"/>
                  </a:cubicBezTo>
                  <a:cubicBezTo>
                    <a:pt x="393544" y="673114"/>
                    <a:pt x="223807" y="662281"/>
                    <a:pt x="114994" y="553477"/>
                  </a:cubicBezTo>
                  <a:cubicBezTo>
                    <a:pt x="20628" y="459111"/>
                    <a:pt x="0" y="319109"/>
                    <a:pt x="52948" y="204718"/>
                  </a:cubicBezTo>
                  <a:cubicBezTo>
                    <a:pt x="53288" y="203944"/>
                    <a:pt x="53636" y="203255"/>
                    <a:pt x="53977" y="202482"/>
                  </a:cubicBezTo>
                  <a:cubicBezTo>
                    <a:pt x="68585" y="173002"/>
                    <a:pt x="88099" y="145418"/>
                    <a:pt x="112673" y="120836"/>
                  </a:cubicBezTo>
                  <a:cubicBezTo>
                    <a:pt x="233518" y="0"/>
                    <a:pt x="429384" y="0"/>
                    <a:pt x="550220" y="120836"/>
                  </a:cubicBezTo>
                  <a:cubicBezTo>
                    <a:pt x="644587" y="215202"/>
                    <a:pt x="665215" y="355204"/>
                    <a:pt x="612275" y="469595"/>
                  </a:cubicBezTo>
                </a:path>
              </a:pathLst>
            </a:custGeom>
            <a:solidFill>
              <a:srgbClr val="E9FFB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521492" y="1629654"/>
            <a:ext cx="2656176" cy="2477709"/>
            <a:chOff x="1420001" y="1197963"/>
            <a:chExt cx="2656176" cy="2477709"/>
          </a:xfrm>
        </p:grpSpPr>
        <p:sp>
          <p:nvSpPr>
            <p:cNvPr id="29" name="Rounded Rectangle 28"/>
            <p:cNvSpPr/>
            <p:nvPr/>
          </p:nvSpPr>
          <p:spPr>
            <a:xfrm>
              <a:off x="1420001" y="2859384"/>
              <a:ext cx="816288" cy="816288"/>
            </a:xfrm>
            <a:custGeom>
              <a:avLst/>
              <a:gdLst/>
              <a:ahLst/>
              <a:cxnLst/>
              <a:rect l="0" t="0" r="0" b="0"/>
              <a:pathLst>
                <a:path w="816288" h="816288">
                  <a:moveTo>
                    <a:pt x="816288" y="408144"/>
                  </a:moveTo>
                  <a:cubicBezTo>
                    <a:pt x="816288" y="633558"/>
                    <a:pt x="633558" y="816288"/>
                    <a:pt x="408144" y="816288"/>
                  </a:cubicBezTo>
                  <a:cubicBezTo>
                    <a:pt x="182729" y="816288"/>
                    <a:pt x="0" y="633558"/>
                    <a:pt x="0" y="408144"/>
                  </a:cubicBezTo>
                  <a:cubicBezTo>
                    <a:pt x="0" y="182729"/>
                    <a:pt x="182729" y="0"/>
                    <a:pt x="408144" y="0"/>
                  </a:cubicBezTo>
                  <a:cubicBezTo>
                    <a:pt x="491983" y="0"/>
                    <a:pt x="569956" y="25253"/>
                    <a:pt x="634749" y="68619"/>
                  </a:cubicBezTo>
                  <a:lnTo>
                    <a:pt x="471831" y="214275"/>
                  </a:lnTo>
                  <a:cubicBezTo>
                    <a:pt x="451764" y="207643"/>
                    <a:pt x="430422" y="204072"/>
                    <a:pt x="408144" y="204072"/>
                  </a:cubicBezTo>
                  <a:cubicBezTo>
                    <a:pt x="295479" y="204072"/>
                    <a:pt x="204072" y="295479"/>
                    <a:pt x="204072" y="408144"/>
                  </a:cubicBezTo>
                  <a:cubicBezTo>
                    <a:pt x="204072" y="520809"/>
                    <a:pt x="295479" y="612216"/>
                    <a:pt x="408144" y="612216"/>
                  </a:cubicBezTo>
                  <a:cubicBezTo>
                    <a:pt x="520809" y="612216"/>
                    <a:pt x="612216" y="520809"/>
                    <a:pt x="612216" y="408144"/>
                  </a:cubicBezTo>
                  <a:cubicBezTo>
                    <a:pt x="612216" y="393859"/>
                    <a:pt x="610770" y="379829"/>
                    <a:pt x="607879" y="366394"/>
                  </a:cubicBezTo>
                  <a:lnTo>
                    <a:pt x="770797" y="220652"/>
                  </a:lnTo>
                  <a:cubicBezTo>
                    <a:pt x="799877" y="276772"/>
                    <a:pt x="816288" y="340545"/>
                    <a:pt x="816288" y="408144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3410966" y="1197963"/>
              <a:ext cx="665211" cy="673117"/>
            </a:xfrm>
            <a:custGeom>
              <a:avLst/>
              <a:gdLst/>
              <a:ahLst/>
              <a:cxnLst/>
              <a:rect l="0" t="0" r="0" b="0"/>
              <a:pathLst>
                <a:path w="665211" h="673117">
                  <a:moveTo>
                    <a:pt x="612269" y="469600"/>
                  </a:moveTo>
                  <a:cubicBezTo>
                    <a:pt x="611925" y="470374"/>
                    <a:pt x="611581" y="471148"/>
                    <a:pt x="611237" y="471835"/>
                  </a:cubicBezTo>
                  <a:cubicBezTo>
                    <a:pt x="596885" y="500884"/>
                    <a:pt x="577633" y="528129"/>
                    <a:pt x="553655" y="552365"/>
                  </a:cubicBezTo>
                  <a:lnTo>
                    <a:pt x="552537" y="553482"/>
                  </a:lnTo>
                  <a:cubicBezTo>
                    <a:pt x="540505" y="565515"/>
                    <a:pt x="527699" y="576343"/>
                    <a:pt x="514378" y="585884"/>
                  </a:cubicBezTo>
                  <a:cubicBezTo>
                    <a:pt x="393540" y="673117"/>
                    <a:pt x="223799" y="662288"/>
                    <a:pt x="114993" y="553482"/>
                  </a:cubicBezTo>
                  <a:cubicBezTo>
                    <a:pt x="20627" y="459115"/>
                    <a:pt x="0" y="319111"/>
                    <a:pt x="52942" y="204720"/>
                  </a:cubicBezTo>
                  <a:cubicBezTo>
                    <a:pt x="53285" y="203946"/>
                    <a:pt x="53629" y="203259"/>
                    <a:pt x="53973" y="202485"/>
                  </a:cubicBezTo>
                  <a:cubicBezTo>
                    <a:pt x="68584" y="173006"/>
                    <a:pt x="88093" y="145418"/>
                    <a:pt x="112673" y="120837"/>
                  </a:cubicBezTo>
                  <a:cubicBezTo>
                    <a:pt x="233512" y="0"/>
                    <a:pt x="429379" y="0"/>
                    <a:pt x="550217" y="120837"/>
                  </a:cubicBezTo>
                  <a:cubicBezTo>
                    <a:pt x="644584" y="215205"/>
                    <a:pt x="665211" y="355208"/>
                    <a:pt x="612269" y="469600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827600" y="2123361"/>
            <a:ext cx="2741462" cy="3100237"/>
            <a:chOff x="1726109" y="1691670"/>
            <a:chExt cx="2741462" cy="3100237"/>
          </a:xfrm>
        </p:grpSpPr>
        <p:sp>
          <p:nvSpPr>
            <p:cNvPr id="32" name="Rounded Rectangle 31"/>
            <p:cNvSpPr/>
            <p:nvPr/>
          </p:nvSpPr>
          <p:spPr>
            <a:xfrm>
              <a:off x="1726109" y="1691670"/>
              <a:ext cx="1827295" cy="1675516"/>
            </a:xfrm>
            <a:custGeom>
              <a:avLst/>
              <a:gdLst/>
              <a:ahLst/>
              <a:cxnLst/>
              <a:rect l="0" t="0" r="0" b="0"/>
              <a:pathLst>
                <a:path w="1827295" h="1675516">
                  <a:moveTo>
                    <a:pt x="1827295" y="334338"/>
                  </a:moveTo>
                  <a:lnTo>
                    <a:pt x="1675176" y="470386"/>
                  </a:lnTo>
                  <a:lnTo>
                    <a:pt x="1472805" y="420388"/>
                  </a:lnTo>
                  <a:lnTo>
                    <a:pt x="1420256" y="467325"/>
                  </a:lnTo>
                  <a:lnTo>
                    <a:pt x="1622628" y="517322"/>
                  </a:lnTo>
                  <a:lnTo>
                    <a:pt x="1470594" y="653370"/>
                  </a:lnTo>
                  <a:lnTo>
                    <a:pt x="1268223" y="603373"/>
                  </a:lnTo>
                  <a:lnTo>
                    <a:pt x="202328" y="1554587"/>
                  </a:lnTo>
                  <a:cubicBezTo>
                    <a:pt x="203476" y="1560709"/>
                    <a:pt x="204072" y="1567027"/>
                    <a:pt x="204072" y="1573480"/>
                  </a:cubicBezTo>
                  <a:cubicBezTo>
                    <a:pt x="204072" y="1629830"/>
                    <a:pt x="158385" y="1675516"/>
                    <a:pt x="102036" y="1675516"/>
                  </a:cubicBezTo>
                  <a:cubicBezTo>
                    <a:pt x="45686" y="1675516"/>
                    <a:pt x="0" y="1629830"/>
                    <a:pt x="0" y="1573480"/>
                  </a:cubicBezTo>
                  <a:cubicBezTo>
                    <a:pt x="0" y="1517123"/>
                    <a:pt x="45686" y="1471444"/>
                    <a:pt x="102036" y="1471444"/>
                  </a:cubicBezTo>
                  <a:cubicBezTo>
                    <a:pt x="113863" y="1471444"/>
                    <a:pt x="125223" y="1473451"/>
                    <a:pt x="135784" y="1477158"/>
                  </a:cubicBezTo>
                  <a:lnTo>
                    <a:pt x="1199008" y="528376"/>
                  </a:lnTo>
                  <a:lnTo>
                    <a:pt x="1171458" y="319032"/>
                  </a:lnTo>
                  <a:lnTo>
                    <a:pt x="1323577" y="182984"/>
                  </a:lnTo>
                  <a:lnTo>
                    <a:pt x="1351127" y="392328"/>
                  </a:lnTo>
                  <a:lnTo>
                    <a:pt x="1403675" y="345307"/>
                  </a:lnTo>
                  <a:lnTo>
                    <a:pt x="1376041" y="136048"/>
                  </a:lnTo>
                  <a:lnTo>
                    <a:pt x="1528159" y="0"/>
                  </a:lnTo>
                  <a:lnTo>
                    <a:pt x="1563617" y="269205"/>
                  </a:lnTo>
                  <a:lnTo>
                    <a:pt x="1827295" y="334338"/>
                  </a:ln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925343" y="1750332"/>
              <a:ext cx="542228" cy="3041575"/>
            </a:xfrm>
            <a:custGeom>
              <a:avLst/>
              <a:gdLst/>
              <a:ahLst/>
              <a:cxnLst/>
              <a:rect l="0" t="0" r="0" b="0"/>
              <a:pathLst>
                <a:path w="542228" h="3041575">
                  <a:moveTo>
                    <a:pt x="236264" y="293073"/>
                  </a:moveTo>
                  <a:cubicBezTo>
                    <a:pt x="234801" y="293591"/>
                    <a:pt x="233424" y="294195"/>
                    <a:pt x="231961" y="294790"/>
                  </a:cubicBezTo>
                  <a:cubicBezTo>
                    <a:pt x="217183" y="300895"/>
                    <a:pt x="203170" y="308029"/>
                    <a:pt x="189940" y="316022"/>
                  </a:cubicBezTo>
                  <a:cubicBezTo>
                    <a:pt x="134160" y="219164"/>
                    <a:pt x="71331" y="125487"/>
                    <a:pt x="1632" y="35585"/>
                  </a:cubicBezTo>
                  <a:cubicBezTo>
                    <a:pt x="13579" y="26733"/>
                    <a:pt x="25007" y="16852"/>
                    <a:pt x="35840" y="6020"/>
                  </a:cubicBezTo>
                  <a:cubicBezTo>
                    <a:pt x="37387" y="4472"/>
                    <a:pt x="38850" y="2925"/>
                    <a:pt x="40312" y="1377"/>
                  </a:cubicBezTo>
                  <a:cubicBezTo>
                    <a:pt x="40907" y="2066"/>
                    <a:pt x="41511" y="2840"/>
                    <a:pt x="42030" y="3528"/>
                  </a:cubicBezTo>
                  <a:cubicBezTo>
                    <a:pt x="114050" y="96262"/>
                    <a:pt x="178852" y="192950"/>
                    <a:pt x="236264" y="293073"/>
                  </a:cubicBezTo>
                  <a:moveTo>
                    <a:pt x="1292" y="35151"/>
                  </a:moveTo>
                  <a:cubicBezTo>
                    <a:pt x="858" y="34632"/>
                    <a:pt x="433" y="34037"/>
                    <a:pt x="0" y="33518"/>
                  </a:cubicBezTo>
                  <a:cubicBezTo>
                    <a:pt x="13324" y="23978"/>
                    <a:pt x="26129" y="13145"/>
                    <a:pt x="38161" y="1113"/>
                  </a:cubicBezTo>
                  <a:lnTo>
                    <a:pt x="39275" y="0"/>
                  </a:lnTo>
                  <a:cubicBezTo>
                    <a:pt x="39624" y="425"/>
                    <a:pt x="39964" y="952"/>
                    <a:pt x="40312" y="1377"/>
                  </a:cubicBezTo>
                  <a:cubicBezTo>
                    <a:pt x="38850" y="2925"/>
                    <a:pt x="37387" y="4472"/>
                    <a:pt x="35840" y="6020"/>
                  </a:cubicBezTo>
                  <a:cubicBezTo>
                    <a:pt x="25007" y="16852"/>
                    <a:pt x="13579" y="26733"/>
                    <a:pt x="1632" y="35585"/>
                  </a:cubicBezTo>
                  <a:cubicBezTo>
                    <a:pt x="1547" y="35415"/>
                    <a:pt x="1377" y="35321"/>
                    <a:pt x="1292" y="35151"/>
                  </a:cubicBezTo>
                  <a:moveTo>
                    <a:pt x="542228" y="1212077"/>
                  </a:moveTo>
                  <a:cubicBezTo>
                    <a:pt x="539906" y="1211992"/>
                    <a:pt x="537670" y="1211992"/>
                    <a:pt x="535349" y="1211992"/>
                  </a:cubicBezTo>
                  <a:cubicBezTo>
                    <a:pt x="520137" y="1211992"/>
                    <a:pt x="505265" y="1213106"/>
                    <a:pt x="490657" y="1215172"/>
                  </a:cubicBezTo>
                  <a:cubicBezTo>
                    <a:pt x="476567" y="1101725"/>
                    <a:pt x="454562" y="990166"/>
                    <a:pt x="424827" y="880928"/>
                  </a:cubicBezTo>
                  <a:cubicBezTo>
                    <a:pt x="439605" y="877322"/>
                    <a:pt x="454307" y="872510"/>
                    <a:pt x="468745" y="866490"/>
                  </a:cubicBezTo>
                  <a:cubicBezTo>
                    <a:pt x="470462" y="865801"/>
                    <a:pt x="472095" y="865027"/>
                    <a:pt x="473812" y="864262"/>
                  </a:cubicBezTo>
                  <a:cubicBezTo>
                    <a:pt x="504840" y="977879"/>
                    <a:pt x="527704" y="1093988"/>
                    <a:pt x="542228" y="1212077"/>
                  </a:cubicBezTo>
                  <a:moveTo>
                    <a:pt x="542049" y="1830705"/>
                  </a:moveTo>
                  <a:cubicBezTo>
                    <a:pt x="527611" y="1948191"/>
                    <a:pt x="504670" y="2063959"/>
                    <a:pt x="473387" y="2177576"/>
                  </a:cubicBezTo>
                  <a:cubicBezTo>
                    <a:pt x="471066" y="2176462"/>
                    <a:pt x="468660" y="2175510"/>
                    <a:pt x="466253" y="2174481"/>
                  </a:cubicBezTo>
                  <a:cubicBezTo>
                    <a:pt x="452155" y="2168640"/>
                    <a:pt x="437802" y="2163912"/>
                    <a:pt x="423364" y="2160213"/>
                  </a:cubicBezTo>
                  <a:cubicBezTo>
                    <a:pt x="453269" y="2051324"/>
                    <a:pt x="475530" y="1940113"/>
                    <a:pt x="489968" y="1827525"/>
                  </a:cubicBezTo>
                  <a:cubicBezTo>
                    <a:pt x="504755" y="1829676"/>
                    <a:pt x="519967" y="1830790"/>
                    <a:pt x="535349" y="1830790"/>
                  </a:cubicBezTo>
                  <a:cubicBezTo>
                    <a:pt x="537585" y="1830790"/>
                    <a:pt x="539821" y="1830790"/>
                    <a:pt x="542049" y="1830705"/>
                  </a:cubicBezTo>
                  <a:moveTo>
                    <a:pt x="236349" y="2748936"/>
                  </a:moveTo>
                  <a:cubicBezTo>
                    <a:pt x="178163" y="2851210"/>
                    <a:pt x="112758" y="2948841"/>
                    <a:pt x="40567" y="3041575"/>
                  </a:cubicBezTo>
                  <a:cubicBezTo>
                    <a:pt x="39020" y="3039943"/>
                    <a:pt x="37472" y="3038310"/>
                    <a:pt x="35840" y="3036677"/>
                  </a:cubicBezTo>
                  <a:cubicBezTo>
                    <a:pt x="24922" y="3025760"/>
                    <a:pt x="13324" y="3015794"/>
                    <a:pt x="1292" y="3006857"/>
                  </a:cubicBezTo>
                  <a:cubicBezTo>
                    <a:pt x="70472" y="2917474"/>
                    <a:pt x="133131" y="2823448"/>
                    <a:pt x="188817" y="2725731"/>
                  </a:cubicBezTo>
                  <a:cubicBezTo>
                    <a:pt x="201623" y="2733460"/>
                    <a:pt x="215202" y="2740254"/>
                    <a:pt x="229470" y="2746181"/>
                  </a:cubicBezTo>
                  <a:cubicBezTo>
                    <a:pt x="231791" y="2747133"/>
                    <a:pt x="234028" y="2748077"/>
                    <a:pt x="236349" y="2748936"/>
                  </a:cubicBezTo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827600" y="2123361"/>
            <a:ext cx="2741458" cy="3100237"/>
            <a:chOff x="1726109" y="1691670"/>
            <a:chExt cx="2741458" cy="3100237"/>
          </a:xfrm>
        </p:grpSpPr>
        <p:sp>
          <p:nvSpPr>
            <p:cNvPr id="35" name="Rounded Rectangle 34"/>
            <p:cNvSpPr/>
            <p:nvPr/>
          </p:nvSpPr>
          <p:spPr>
            <a:xfrm>
              <a:off x="1726109" y="1691670"/>
              <a:ext cx="1827295" cy="1675515"/>
            </a:xfrm>
            <a:custGeom>
              <a:avLst/>
              <a:gdLst/>
              <a:ahLst/>
              <a:cxnLst/>
              <a:rect l="0" t="0" r="0" b="0"/>
              <a:pathLst>
                <a:path w="1827295" h="1675515">
                  <a:moveTo>
                    <a:pt x="1827295" y="334338"/>
                  </a:moveTo>
                  <a:lnTo>
                    <a:pt x="1675176" y="470386"/>
                  </a:lnTo>
                  <a:lnTo>
                    <a:pt x="1472805" y="420388"/>
                  </a:lnTo>
                  <a:lnTo>
                    <a:pt x="1420256" y="467325"/>
                  </a:lnTo>
                  <a:lnTo>
                    <a:pt x="1622628" y="517322"/>
                  </a:lnTo>
                  <a:lnTo>
                    <a:pt x="1470594" y="653370"/>
                  </a:lnTo>
                  <a:lnTo>
                    <a:pt x="1268223" y="603373"/>
                  </a:lnTo>
                  <a:lnTo>
                    <a:pt x="202326" y="1554584"/>
                  </a:lnTo>
                  <a:cubicBezTo>
                    <a:pt x="203472" y="1560707"/>
                    <a:pt x="204072" y="1567023"/>
                    <a:pt x="204072" y="1573479"/>
                  </a:cubicBezTo>
                  <a:cubicBezTo>
                    <a:pt x="204072" y="1629832"/>
                    <a:pt x="158388" y="1675515"/>
                    <a:pt x="102036" y="1675515"/>
                  </a:cubicBezTo>
                  <a:cubicBezTo>
                    <a:pt x="45683" y="1675515"/>
                    <a:pt x="0" y="1629832"/>
                    <a:pt x="0" y="1573479"/>
                  </a:cubicBezTo>
                  <a:cubicBezTo>
                    <a:pt x="0" y="1517126"/>
                    <a:pt x="45683" y="1471443"/>
                    <a:pt x="102036" y="1471443"/>
                  </a:cubicBezTo>
                  <a:cubicBezTo>
                    <a:pt x="113864" y="1471443"/>
                    <a:pt x="125222" y="1473455"/>
                    <a:pt x="135787" y="1477157"/>
                  </a:cubicBezTo>
                  <a:lnTo>
                    <a:pt x="1199008" y="528376"/>
                  </a:lnTo>
                  <a:lnTo>
                    <a:pt x="1171458" y="319032"/>
                  </a:lnTo>
                  <a:lnTo>
                    <a:pt x="1323577" y="182984"/>
                  </a:lnTo>
                  <a:lnTo>
                    <a:pt x="1351127" y="392328"/>
                  </a:lnTo>
                  <a:lnTo>
                    <a:pt x="1403675" y="345307"/>
                  </a:lnTo>
                  <a:lnTo>
                    <a:pt x="1376041" y="136048"/>
                  </a:lnTo>
                  <a:lnTo>
                    <a:pt x="1528159" y="0"/>
                  </a:lnTo>
                  <a:lnTo>
                    <a:pt x="1563617" y="269205"/>
                  </a:lnTo>
                  <a:lnTo>
                    <a:pt x="1827295" y="334338"/>
                  </a:ln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925344" y="1750331"/>
              <a:ext cx="542223" cy="3041576"/>
            </a:xfrm>
            <a:custGeom>
              <a:avLst/>
              <a:gdLst/>
              <a:ahLst/>
              <a:cxnLst/>
              <a:rect l="0" t="0" r="0" b="0"/>
              <a:pathLst>
                <a:path w="542223" h="3041576">
                  <a:moveTo>
                    <a:pt x="236261" y="293075"/>
                  </a:moveTo>
                  <a:cubicBezTo>
                    <a:pt x="234800" y="293590"/>
                    <a:pt x="233424" y="294192"/>
                    <a:pt x="231963" y="294794"/>
                  </a:cubicBezTo>
                  <a:cubicBezTo>
                    <a:pt x="217181" y="300896"/>
                    <a:pt x="203172" y="308029"/>
                    <a:pt x="189936" y="316022"/>
                  </a:cubicBezTo>
                  <a:cubicBezTo>
                    <a:pt x="134158" y="219163"/>
                    <a:pt x="71333" y="125483"/>
                    <a:pt x="1632" y="35585"/>
                  </a:cubicBezTo>
                  <a:cubicBezTo>
                    <a:pt x="13578" y="26733"/>
                    <a:pt x="25009" y="16849"/>
                    <a:pt x="35838" y="6020"/>
                  </a:cubicBezTo>
                  <a:cubicBezTo>
                    <a:pt x="37385" y="4473"/>
                    <a:pt x="38846" y="2926"/>
                    <a:pt x="40307" y="1380"/>
                  </a:cubicBezTo>
                  <a:cubicBezTo>
                    <a:pt x="40908" y="2067"/>
                    <a:pt x="41510" y="2840"/>
                    <a:pt x="42026" y="3528"/>
                  </a:cubicBezTo>
                  <a:cubicBezTo>
                    <a:pt x="114048" y="96262"/>
                    <a:pt x="178849" y="192950"/>
                    <a:pt x="236261" y="293075"/>
                  </a:cubicBezTo>
                  <a:close/>
                  <a:moveTo>
                    <a:pt x="1289" y="35151"/>
                  </a:moveTo>
                  <a:cubicBezTo>
                    <a:pt x="859" y="34635"/>
                    <a:pt x="429" y="34034"/>
                    <a:pt x="0" y="33517"/>
                  </a:cubicBezTo>
                  <a:cubicBezTo>
                    <a:pt x="13321" y="23978"/>
                    <a:pt x="26127" y="13149"/>
                    <a:pt x="38159" y="1117"/>
                  </a:cubicBezTo>
                  <a:lnTo>
                    <a:pt x="39277" y="0"/>
                  </a:lnTo>
                  <a:cubicBezTo>
                    <a:pt x="39620" y="429"/>
                    <a:pt x="39964" y="949"/>
                    <a:pt x="40307" y="1380"/>
                  </a:cubicBezTo>
                  <a:cubicBezTo>
                    <a:pt x="38846" y="2926"/>
                    <a:pt x="37385" y="4473"/>
                    <a:pt x="35838" y="6020"/>
                  </a:cubicBezTo>
                  <a:cubicBezTo>
                    <a:pt x="25009" y="16849"/>
                    <a:pt x="13578" y="26733"/>
                    <a:pt x="1632" y="35585"/>
                  </a:cubicBezTo>
                  <a:cubicBezTo>
                    <a:pt x="1546" y="35414"/>
                    <a:pt x="1374" y="35323"/>
                    <a:pt x="1289" y="35151"/>
                  </a:cubicBezTo>
                  <a:close/>
                  <a:moveTo>
                    <a:pt x="542223" y="1212076"/>
                  </a:moveTo>
                  <a:cubicBezTo>
                    <a:pt x="539903" y="1211990"/>
                    <a:pt x="537668" y="1211990"/>
                    <a:pt x="535348" y="1211990"/>
                  </a:cubicBezTo>
                  <a:cubicBezTo>
                    <a:pt x="520136" y="1211990"/>
                    <a:pt x="505268" y="1213107"/>
                    <a:pt x="490657" y="1215170"/>
                  </a:cubicBezTo>
                  <a:cubicBezTo>
                    <a:pt x="476562" y="1101723"/>
                    <a:pt x="454560" y="990167"/>
                    <a:pt x="424823" y="880931"/>
                  </a:cubicBezTo>
                  <a:cubicBezTo>
                    <a:pt x="439606" y="877322"/>
                    <a:pt x="454302" y="872509"/>
                    <a:pt x="468741" y="866493"/>
                  </a:cubicBezTo>
                  <a:cubicBezTo>
                    <a:pt x="470460" y="865805"/>
                    <a:pt x="472093" y="865031"/>
                    <a:pt x="473812" y="864258"/>
                  </a:cubicBezTo>
                  <a:cubicBezTo>
                    <a:pt x="504838" y="977877"/>
                    <a:pt x="527699" y="1093988"/>
                    <a:pt x="542223" y="1212076"/>
                  </a:cubicBezTo>
                  <a:close/>
                  <a:moveTo>
                    <a:pt x="542052" y="1830705"/>
                  </a:moveTo>
                  <a:cubicBezTo>
                    <a:pt x="527613" y="1948191"/>
                    <a:pt x="504666" y="2063958"/>
                    <a:pt x="473382" y="2177577"/>
                  </a:cubicBezTo>
                  <a:cubicBezTo>
                    <a:pt x="471062" y="2176460"/>
                    <a:pt x="468655" y="2175514"/>
                    <a:pt x="466249" y="2174483"/>
                  </a:cubicBezTo>
                  <a:cubicBezTo>
                    <a:pt x="452154" y="2168639"/>
                    <a:pt x="437801" y="2163911"/>
                    <a:pt x="423362" y="2160216"/>
                  </a:cubicBezTo>
                  <a:cubicBezTo>
                    <a:pt x="453271" y="2051324"/>
                    <a:pt x="475531" y="1940112"/>
                    <a:pt x="489969" y="1827525"/>
                  </a:cubicBezTo>
                  <a:cubicBezTo>
                    <a:pt x="504751" y="1829673"/>
                    <a:pt x="519964" y="1830791"/>
                    <a:pt x="535348" y="1830791"/>
                  </a:cubicBezTo>
                  <a:cubicBezTo>
                    <a:pt x="537582" y="1830791"/>
                    <a:pt x="539817" y="1830791"/>
                    <a:pt x="542052" y="1830705"/>
                  </a:cubicBezTo>
                  <a:close/>
                  <a:moveTo>
                    <a:pt x="236347" y="2748935"/>
                  </a:moveTo>
                  <a:cubicBezTo>
                    <a:pt x="178163" y="2851208"/>
                    <a:pt x="112759" y="2948841"/>
                    <a:pt x="40566" y="3041576"/>
                  </a:cubicBezTo>
                  <a:cubicBezTo>
                    <a:pt x="39019" y="3039943"/>
                    <a:pt x="37471" y="3038310"/>
                    <a:pt x="35839" y="3036677"/>
                  </a:cubicBezTo>
                  <a:cubicBezTo>
                    <a:pt x="24924" y="3025762"/>
                    <a:pt x="13321" y="3015792"/>
                    <a:pt x="1289" y="3006854"/>
                  </a:cubicBezTo>
                  <a:cubicBezTo>
                    <a:pt x="70474" y="2917472"/>
                    <a:pt x="133128" y="2823448"/>
                    <a:pt x="188820" y="2725729"/>
                  </a:cubicBezTo>
                  <a:cubicBezTo>
                    <a:pt x="201625" y="2733465"/>
                    <a:pt x="215205" y="2740254"/>
                    <a:pt x="229472" y="2746184"/>
                  </a:cubicBezTo>
                  <a:cubicBezTo>
                    <a:pt x="231792" y="2747130"/>
                    <a:pt x="234027" y="2748075"/>
                    <a:pt x="236347" y="2748935"/>
                  </a:cubicBezTo>
                  <a:close/>
                </a:path>
              </a:pathLst>
            </a:custGeom>
            <a:noFill/>
            <a:ln w="12754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369999" y="1751102"/>
            <a:ext cx="1516366" cy="306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Core molecules for drug
development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638740" y="1758159"/>
            <a:ext cx="399641" cy="399641"/>
          </a:xfrm>
          <a:custGeom>
            <a:avLst/>
            <a:gdLst/>
            <a:ahLst/>
            <a:cxnLst/>
            <a:rect l="0" t="0" r="0" b="0"/>
            <a:pathLst>
              <a:path w="399641" h="399641">
                <a:moveTo>
                  <a:pt x="0" y="0"/>
                </a:moveTo>
                <a:moveTo>
                  <a:pt x="285888" y="287571"/>
                </a:moveTo>
                <a:lnTo>
                  <a:pt x="229087" y="318148"/>
                </a:lnTo>
                <a:moveTo>
                  <a:pt x="314611" y="160111"/>
                </a:moveTo>
                <a:lnTo>
                  <a:pt x="314611" y="248049"/>
                </a:lnTo>
                <a:moveTo>
                  <a:pt x="229087" y="90012"/>
                </a:moveTo>
                <a:lnTo>
                  <a:pt x="285837" y="120555"/>
                </a:lnTo>
                <a:moveTo>
                  <a:pt x="178563" y="85030"/>
                </a:moveTo>
                <a:cubicBezTo>
                  <a:pt x="178563" y="99118"/>
                  <a:pt x="189983" y="110539"/>
                  <a:pt x="204072" y="110539"/>
                </a:cubicBezTo>
                <a:cubicBezTo>
                  <a:pt x="218160" y="110539"/>
                  <a:pt x="229581" y="99118"/>
                  <a:pt x="229581" y="85030"/>
                </a:cubicBezTo>
                <a:cubicBezTo>
                  <a:pt x="229581" y="70941"/>
                  <a:pt x="218160" y="59521"/>
                  <a:pt x="204072" y="59521"/>
                </a:cubicBezTo>
                <a:cubicBezTo>
                  <a:pt x="189983" y="59521"/>
                  <a:pt x="178563" y="70941"/>
                  <a:pt x="178563" y="85030"/>
                </a:cubicBezTo>
                <a:moveTo>
                  <a:pt x="280599" y="272096"/>
                </a:moveTo>
                <a:cubicBezTo>
                  <a:pt x="280599" y="286184"/>
                  <a:pt x="292019" y="297605"/>
                  <a:pt x="306108" y="297605"/>
                </a:cubicBezTo>
                <a:cubicBezTo>
                  <a:pt x="320196" y="297605"/>
                  <a:pt x="331617" y="286184"/>
                  <a:pt x="331617" y="272096"/>
                </a:cubicBezTo>
                <a:cubicBezTo>
                  <a:pt x="331617" y="258007"/>
                  <a:pt x="320196" y="246587"/>
                  <a:pt x="306108" y="246587"/>
                </a:cubicBezTo>
                <a:cubicBezTo>
                  <a:pt x="292019" y="246587"/>
                  <a:pt x="280599" y="258007"/>
                  <a:pt x="280599" y="272096"/>
                </a:cubicBezTo>
                <a:moveTo>
                  <a:pt x="280599" y="136048"/>
                </a:moveTo>
                <a:cubicBezTo>
                  <a:pt x="280599" y="150136"/>
                  <a:pt x="292019" y="161557"/>
                  <a:pt x="306108" y="161557"/>
                </a:cubicBezTo>
                <a:cubicBezTo>
                  <a:pt x="320196" y="161557"/>
                  <a:pt x="331617" y="150136"/>
                  <a:pt x="331617" y="136048"/>
                </a:cubicBezTo>
                <a:cubicBezTo>
                  <a:pt x="331617" y="121959"/>
                  <a:pt x="320196" y="110539"/>
                  <a:pt x="306108" y="110539"/>
                </a:cubicBezTo>
                <a:cubicBezTo>
                  <a:pt x="292019" y="110539"/>
                  <a:pt x="280599" y="121959"/>
                  <a:pt x="280599" y="136048"/>
                </a:cubicBezTo>
                <a:moveTo>
                  <a:pt x="0" y="0"/>
                </a:moveTo>
                <a:moveTo>
                  <a:pt x="122256" y="287571"/>
                </a:moveTo>
                <a:lnTo>
                  <a:pt x="179056" y="318148"/>
                </a:lnTo>
                <a:moveTo>
                  <a:pt x="93533" y="160111"/>
                </a:moveTo>
                <a:lnTo>
                  <a:pt x="93533" y="247998"/>
                </a:lnTo>
                <a:moveTo>
                  <a:pt x="76527" y="272096"/>
                </a:moveTo>
                <a:cubicBezTo>
                  <a:pt x="76527" y="286184"/>
                  <a:pt x="87947" y="297605"/>
                  <a:pt x="102036" y="297605"/>
                </a:cubicBezTo>
                <a:cubicBezTo>
                  <a:pt x="116124" y="297605"/>
                  <a:pt x="127545" y="286184"/>
                  <a:pt x="127545" y="272096"/>
                </a:cubicBezTo>
                <a:cubicBezTo>
                  <a:pt x="127545" y="258007"/>
                  <a:pt x="116124" y="246587"/>
                  <a:pt x="102036" y="246587"/>
                </a:cubicBezTo>
                <a:cubicBezTo>
                  <a:pt x="87947" y="246587"/>
                  <a:pt x="76527" y="258007"/>
                  <a:pt x="76527" y="272096"/>
                </a:cubicBezTo>
                <a:moveTo>
                  <a:pt x="76527" y="136048"/>
                </a:moveTo>
                <a:cubicBezTo>
                  <a:pt x="76527" y="150136"/>
                  <a:pt x="87947" y="161557"/>
                  <a:pt x="102036" y="161557"/>
                </a:cubicBezTo>
                <a:cubicBezTo>
                  <a:pt x="116124" y="161557"/>
                  <a:pt x="127545" y="150136"/>
                  <a:pt x="127545" y="136048"/>
                </a:cubicBezTo>
                <a:cubicBezTo>
                  <a:pt x="127545" y="121959"/>
                  <a:pt x="116124" y="110539"/>
                  <a:pt x="102036" y="110539"/>
                </a:cubicBezTo>
                <a:cubicBezTo>
                  <a:pt x="87947" y="110539"/>
                  <a:pt x="76527" y="121959"/>
                  <a:pt x="76527" y="136048"/>
                </a:cubicBezTo>
                <a:moveTo>
                  <a:pt x="178563" y="323114"/>
                </a:moveTo>
                <a:cubicBezTo>
                  <a:pt x="178563" y="337202"/>
                  <a:pt x="189983" y="348623"/>
                  <a:pt x="204072" y="348623"/>
                </a:cubicBezTo>
                <a:cubicBezTo>
                  <a:pt x="218160" y="348623"/>
                  <a:pt x="229581" y="337202"/>
                  <a:pt x="229581" y="323114"/>
                </a:cubicBezTo>
                <a:cubicBezTo>
                  <a:pt x="229581" y="309025"/>
                  <a:pt x="218160" y="297605"/>
                  <a:pt x="204072" y="297605"/>
                </a:cubicBezTo>
                <a:cubicBezTo>
                  <a:pt x="189983" y="297605"/>
                  <a:pt x="178563" y="309025"/>
                  <a:pt x="178563" y="323114"/>
                </a:cubicBezTo>
                <a:moveTo>
                  <a:pt x="183800" y="100522"/>
                </a:moveTo>
                <a:lnTo>
                  <a:pt x="127051" y="131082"/>
                </a:lnTo>
                <a:moveTo>
                  <a:pt x="212575" y="8503"/>
                </a:moveTo>
                <a:lnTo>
                  <a:pt x="212575" y="60983"/>
                </a:lnTo>
                <a:moveTo>
                  <a:pt x="195569" y="347126"/>
                </a:moveTo>
                <a:lnTo>
                  <a:pt x="195569" y="399641"/>
                </a:lnTo>
                <a:moveTo>
                  <a:pt x="20254" y="100522"/>
                </a:moveTo>
                <a:lnTo>
                  <a:pt x="77020" y="131082"/>
                </a:lnTo>
                <a:moveTo>
                  <a:pt x="8503" y="109093"/>
                </a:moveTo>
                <a:cubicBezTo>
                  <a:pt x="18699" y="105488"/>
                  <a:pt x="25514" y="95845"/>
                  <a:pt x="25509" y="85030"/>
                </a:cubicBezTo>
                <a:cubicBezTo>
                  <a:pt x="25514" y="74214"/>
                  <a:pt x="18699" y="64571"/>
                  <a:pt x="8503" y="60966"/>
                </a:cubicBezTo>
                <a:moveTo>
                  <a:pt x="387873" y="100522"/>
                </a:moveTo>
                <a:lnTo>
                  <a:pt x="331124" y="131082"/>
                </a:lnTo>
                <a:moveTo>
                  <a:pt x="399641" y="109093"/>
                </a:moveTo>
                <a:cubicBezTo>
                  <a:pt x="389429" y="105501"/>
                  <a:pt x="382597" y="95855"/>
                  <a:pt x="382597" y="85030"/>
                </a:cubicBezTo>
                <a:cubicBezTo>
                  <a:pt x="382597" y="74204"/>
                  <a:pt x="389429" y="64558"/>
                  <a:pt x="399641" y="60966"/>
                </a:cubicBezTo>
                <a:moveTo>
                  <a:pt x="20254" y="310903"/>
                </a:moveTo>
                <a:lnTo>
                  <a:pt x="77785" y="279918"/>
                </a:lnTo>
                <a:moveTo>
                  <a:pt x="8503" y="302332"/>
                </a:moveTo>
                <a:cubicBezTo>
                  <a:pt x="18693" y="305935"/>
                  <a:pt x="25507" y="315570"/>
                  <a:pt x="25509" y="326379"/>
                </a:cubicBezTo>
                <a:cubicBezTo>
                  <a:pt x="25521" y="337200"/>
                  <a:pt x="18705" y="346852"/>
                  <a:pt x="8503" y="350459"/>
                </a:cubicBezTo>
                <a:moveTo>
                  <a:pt x="387890" y="310903"/>
                </a:moveTo>
                <a:lnTo>
                  <a:pt x="330358" y="279918"/>
                </a:lnTo>
                <a:moveTo>
                  <a:pt x="399641" y="302332"/>
                </a:moveTo>
                <a:cubicBezTo>
                  <a:pt x="389429" y="305925"/>
                  <a:pt x="382597" y="315571"/>
                  <a:pt x="382597" y="326396"/>
                </a:cubicBezTo>
                <a:cubicBezTo>
                  <a:pt x="382597" y="337221"/>
                  <a:pt x="389429" y="346867"/>
                  <a:pt x="399641" y="350459"/>
                </a:cubicBezTo>
                <a:moveTo>
                  <a:pt x="76527" y="136048"/>
                </a:moveTo>
                <a:cubicBezTo>
                  <a:pt x="76527" y="121959"/>
                  <a:pt x="87947" y="110539"/>
                  <a:pt x="102036" y="110539"/>
                </a:cubicBezTo>
                <a:cubicBezTo>
                  <a:pt x="116124" y="110539"/>
                  <a:pt x="127545" y="121959"/>
                  <a:pt x="127545" y="136048"/>
                </a:cubicBezTo>
                <a:cubicBezTo>
                  <a:pt x="127545" y="150136"/>
                  <a:pt x="116124" y="161557"/>
                  <a:pt x="102036" y="161557"/>
                </a:cubicBezTo>
                <a:cubicBezTo>
                  <a:pt x="87947" y="161557"/>
                  <a:pt x="76527" y="150136"/>
                  <a:pt x="76527" y="136048"/>
                </a:cubicBezTo>
              </a:path>
            </a:pathLst>
          </a:custGeom>
          <a:noFill/>
          <a:ln w="12754">
            <a:solidFill>
              <a:srgbClr val="92BD39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5369999" y="1454857"/>
            <a:ext cx="1395113" cy="20407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92BD39"/>
                </a:solidFill>
                <a:latin typeface="Shantell Sans"/>
              </a:rPr>
              <a:t>Lead Compounds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182933" y="2565945"/>
            <a:ext cx="398610" cy="398610"/>
          </a:xfrm>
          <a:custGeom>
            <a:avLst/>
            <a:gdLst/>
            <a:ahLst/>
            <a:cxnLst/>
            <a:rect l="0" t="0" r="0" b="0"/>
            <a:pathLst>
              <a:path w="398610" h="398610">
                <a:moveTo>
                  <a:pt x="0" y="110539"/>
                </a:moveTo>
                <a:cubicBezTo>
                  <a:pt x="0" y="171588"/>
                  <a:pt x="49490" y="221078"/>
                  <a:pt x="110539" y="221078"/>
                </a:cubicBezTo>
                <a:cubicBezTo>
                  <a:pt x="171588" y="221078"/>
                  <a:pt x="221078" y="171588"/>
                  <a:pt x="221078" y="110539"/>
                </a:cubicBezTo>
                <a:cubicBezTo>
                  <a:pt x="221078" y="49490"/>
                  <a:pt x="171588" y="0"/>
                  <a:pt x="110539" y="0"/>
                </a:cubicBezTo>
                <a:cubicBezTo>
                  <a:pt x="49490" y="0"/>
                  <a:pt x="0" y="49490"/>
                  <a:pt x="0" y="110539"/>
                </a:cubicBezTo>
                <a:close/>
                <a:moveTo>
                  <a:pt x="284544" y="368724"/>
                </a:moveTo>
                <a:cubicBezTo>
                  <a:pt x="254658" y="398610"/>
                  <a:pt x="206204" y="398610"/>
                  <a:pt x="176318" y="368724"/>
                </a:cubicBezTo>
                <a:cubicBezTo>
                  <a:pt x="146432" y="338838"/>
                  <a:pt x="146432" y="290383"/>
                  <a:pt x="176318" y="260498"/>
                </a:cubicBezTo>
                <a:lnTo>
                  <a:pt x="260498" y="176318"/>
                </a:lnTo>
                <a:cubicBezTo>
                  <a:pt x="290383" y="146432"/>
                  <a:pt x="338838" y="146432"/>
                  <a:pt x="368724" y="176318"/>
                </a:cubicBezTo>
                <a:cubicBezTo>
                  <a:pt x="398610" y="206204"/>
                  <a:pt x="398610" y="254658"/>
                  <a:pt x="368724" y="284544"/>
                </a:cubicBezTo>
                <a:close/>
                <a:moveTo>
                  <a:pt x="218408" y="218408"/>
                </a:moveTo>
                <a:lnTo>
                  <a:pt x="326634" y="326634"/>
                </a:lnTo>
                <a:moveTo>
                  <a:pt x="284544" y="200364"/>
                </a:moveTo>
                <a:cubicBezTo>
                  <a:pt x="296705" y="188201"/>
                  <a:pt x="314996" y="184563"/>
                  <a:pt x="330885" y="191147"/>
                </a:cubicBezTo>
                <a:moveTo>
                  <a:pt x="218119" y="85030"/>
                </a:moveTo>
                <a:lnTo>
                  <a:pt x="2959" y="85030"/>
                </a:lnTo>
                <a:moveTo>
                  <a:pt x="218119" y="136048"/>
                </a:moveTo>
                <a:lnTo>
                  <a:pt x="2959" y="136048"/>
                </a:lnTo>
              </a:path>
            </a:pathLst>
          </a:custGeom>
          <a:noFill/>
          <a:ln w="12754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5914191" y="2475218"/>
            <a:ext cx="1172266" cy="20407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3CC583"/>
                </a:solidFill>
                <a:latin typeface="Shantell Sans"/>
              </a:rPr>
              <a:t>Existing Drugs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77589" y="872401"/>
            <a:ext cx="3079856" cy="25509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600" b="1">
                <a:solidFill>
                  <a:srgbClr val="484848"/>
                </a:solidFill>
                <a:latin typeface="Shantell Sans"/>
              </a:rPr>
              <a:t>Sources of Lead Compounds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14191" y="2771462"/>
            <a:ext cx="1416991" cy="306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Proven compounds for
modification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379967" y="3513978"/>
            <a:ext cx="376877" cy="369990"/>
          </a:xfrm>
          <a:custGeom>
            <a:avLst/>
            <a:gdLst/>
            <a:ahLst/>
            <a:cxnLst/>
            <a:rect l="0" t="0" r="0" b="0"/>
            <a:pathLst>
              <a:path w="376877" h="369990">
                <a:moveTo>
                  <a:pt x="292585" y="73146"/>
                </a:moveTo>
                <a:lnTo>
                  <a:pt x="0" y="73146"/>
                </a:lnTo>
                <a:lnTo>
                  <a:pt x="0" y="24382"/>
                </a:lnTo>
                <a:cubicBezTo>
                  <a:pt x="0" y="17915"/>
                  <a:pt x="2568" y="11713"/>
                  <a:pt x="7141" y="7141"/>
                </a:cubicBezTo>
                <a:cubicBezTo>
                  <a:pt x="11713" y="2568"/>
                  <a:pt x="17915" y="0"/>
                  <a:pt x="24382" y="0"/>
                </a:cubicBezTo>
                <a:lnTo>
                  <a:pt x="268203" y="0"/>
                </a:lnTo>
                <a:cubicBezTo>
                  <a:pt x="274671" y="0"/>
                  <a:pt x="280871" y="2568"/>
                  <a:pt x="285444" y="7141"/>
                </a:cubicBezTo>
                <a:cubicBezTo>
                  <a:pt x="290017" y="11713"/>
                  <a:pt x="292585" y="17915"/>
                  <a:pt x="292585" y="24382"/>
                </a:cubicBezTo>
                <a:lnTo>
                  <a:pt x="292585" y="73146"/>
                </a:lnTo>
                <a:close/>
                <a:moveTo>
                  <a:pt x="224632" y="365733"/>
                </a:moveTo>
                <a:lnTo>
                  <a:pt x="73152" y="365733"/>
                </a:lnTo>
                <a:cubicBezTo>
                  <a:pt x="60219" y="365733"/>
                  <a:pt x="47815" y="360596"/>
                  <a:pt x="38670" y="351450"/>
                </a:cubicBezTo>
                <a:cubicBezTo>
                  <a:pt x="29525" y="342306"/>
                  <a:pt x="24387" y="329902"/>
                  <a:pt x="24387" y="316969"/>
                </a:cubicBezTo>
                <a:lnTo>
                  <a:pt x="24387" y="73147"/>
                </a:lnTo>
                <a:lnTo>
                  <a:pt x="268208" y="73147"/>
                </a:lnTo>
                <a:lnTo>
                  <a:pt x="268208" y="214951"/>
                </a:lnTo>
                <a:moveTo>
                  <a:pt x="172170" y="140623"/>
                </a:moveTo>
                <a:lnTo>
                  <a:pt x="120409" y="140623"/>
                </a:lnTo>
                <a:lnTo>
                  <a:pt x="120409" y="184584"/>
                </a:lnTo>
                <a:lnTo>
                  <a:pt x="76460" y="184584"/>
                </a:lnTo>
                <a:lnTo>
                  <a:pt x="76460" y="236345"/>
                </a:lnTo>
                <a:lnTo>
                  <a:pt x="120409" y="236345"/>
                </a:lnTo>
                <a:lnTo>
                  <a:pt x="120409" y="280305"/>
                </a:lnTo>
                <a:lnTo>
                  <a:pt x="172170" y="280305"/>
                </a:lnTo>
                <a:lnTo>
                  <a:pt x="172170" y="236345"/>
                </a:lnTo>
                <a:lnTo>
                  <a:pt x="216143" y="236345"/>
                </a:lnTo>
                <a:lnTo>
                  <a:pt x="216143" y="184584"/>
                </a:lnTo>
                <a:lnTo>
                  <a:pt x="172170" y="184584"/>
                </a:lnTo>
                <a:lnTo>
                  <a:pt x="172170" y="140623"/>
                </a:lnTo>
                <a:close/>
                <a:moveTo>
                  <a:pt x="312740" y="300058"/>
                </a:moveTo>
                <a:cubicBezTo>
                  <a:pt x="288236" y="320283"/>
                  <a:pt x="270003" y="343057"/>
                  <a:pt x="259889" y="369990"/>
                </a:cubicBezTo>
                <a:moveTo>
                  <a:pt x="355381" y="336061"/>
                </a:moveTo>
                <a:cubicBezTo>
                  <a:pt x="344858" y="345102"/>
                  <a:pt x="331308" y="349831"/>
                  <a:pt x="317444" y="349305"/>
                </a:cubicBezTo>
                <a:cubicBezTo>
                  <a:pt x="303581" y="348780"/>
                  <a:pt x="290427" y="343037"/>
                  <a:pt x="280616" y="333228"/>
                </a:cubicBezTo>
                <a:cubicBezTo>
                  <a:pt x="270807" y="323417"/>
                  <a:pt x="265064" y="310265"/>
                  <a:pt x="264539" y="296401"/>
                </a:cubicBezTo>
                <a:cubicBezTo>
                  <a:pt x="264013" y="282538"/>
                  <a:pt x="268744" y="268988"/>
                  <a:pt x="277783" y="258463"/>
                </a:cubicBezTo>
                <a:cubicBezTo>
                  <a:pt x="299278" y="237181"/>
                  <a:pt x="375157" y="239331"/>
                  <a:pt x="375157" y="239331"/>
                </a:cubicBezTo>
                <a:cubicBezTo>
                  <a:pt x="375157" y="239331"/>
                  <a:pt x="376877" y="314566"/>
                  <a:pt x="355381" y="336061"/>
                </a:cubicBezTo>
                <a:close/>
              </a:path>
            </a:pathLst>
          </a:custGeom>
          <a:noFill/>
          <a:ln w="12754">
            <a:solidFill>
              <a:srgbClr val="1EABDA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6067245" y="3495578"/>
            <a:ext cx="1771192" cy="20407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1EABDA"/>
                </a:solidFill>
                <a:latin typeface="Shantell Sans"/>
              </a:rPr>
              <a:t>Traditional Medicines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067245" y="3791823"/>
            <a:ext cx="1443470" cy="306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Historical remedies for
inspiration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5234905" y="4445109"/>
            <a:ext cx="287192" cy="391239"/>
          </a:xfrm>
          <a:custGeom>
            <a:avLst/>
            <a:gdLst/>
            <a:ahLst/>
            <a:cxnLst/>
            <a:rect l="0" t="0" r="0" b="0"/>
            <a:pathLst>
              <a:path w="287192" h="391239">
                <a:moveTo>
                  <a:pt x="177608" y="123463"/>
                </a:moveTo>
                <a:lnTo>
                  <a:pt x="177608" y="85030"/>
                </a:lnTo>
                <a:lnTo>
                  <a:pt x="109584" y="85030"/>
                </a:lnTo>
                <a:lnTo>
                  <a:pt x="109584" y="123463"/>
                </a:lnTo>
                <a:cubicBezTo>
                  <a:pt x="43250" y="140590"/>
                  <a:pt x="0" y="204370"/>
                  <a:pt x="8632" y="272334"/>
                </a:cubicBezTo>
                <a:cubicBezTo>
                  <a:pt x="17264" y="340297"/>
                  <a:pt x="75086" y="391239"/>
                  <a:pt x="143596" y="391239"/>
                </a:cubicBezTo>
                <a:cubicBezTo>
                  <a:pt x="212105" y="391239"/>
                  <a:pt x="269927" y="340297"/>
                  <a:pt x="278559" y="272334"/>
                </a:cubicBezTo>
                <a:cubicBezTo>
                  <a:pt x="287192" y="204370"/>
                  <a:pt x="243942" y="140590"/>
                  <a:pt x="177608" y="123463"/>
                </a:cubicBezTo>
                <a:close/>
                <a:moveTo>
                  <a:pt x="211620" y="85030"/>
                </a:moveTo>
                <a:lnTo>
                  <a:pt x="75572" y="85030"/>
                </a:lnTo>
                <a:moveTo>
                  <a:pt x="152099" y="38263"/>
                </a:moveTo>
                <a:cubicBezTo>
                  <a:pt x="154447" y="38263"/>
                  <a:pt x="156350" y="40166"/>
                  <a:pt x="156350" y="42515"/>
                </a:cubicBezTo>
                <a:moveTo>
                  <a:pt x="147847" y="42515"/>
                </a:moveTo>
                <a:cubicBezTo>
                  <a:pt x="147847" y="40166"/>
                  <a:pt x="149751" y="38263"/>
                  <a:pt x="152099" y="38263"/>
                </a:cubicBezTo>
                <a:moveTo>
                  <a:pt x="152099" y="46766"/>
                </a:moveTo>
                <a:cubicBezTo>
                  <a:pt x="149751" y="46766"/>
                  <a:pt x="147847" y="44863"/>
                  <a:pt x="147847" y="42515"/>
                </a:cubicBezTo>
                <a:moveTo>
                  <a:pt x="156350" y="42515"/>
                </a:moveTo>
                <a:cubicBezTo>
                  <a:pt x="156350" y="44863"/>
                  <a:pt x="154447" y="46766"/>
                  <a:pt x="152099" y="46766"/>
                </a:cubicBezTo>
                <a:moveTo>
                  <a:pt x="194614" y="17006"/>
                </a:moveTo>
                <a:cubicBezTo>
                  <a:pt x="194614" y="26398"/>
                  <a:pt x="202228" y="34012"/>
                  <a:pt x="211620" y="34012"/>
                </a:cubicBezTo>
                <a:cubicBezTo>
                  <a:pt x="221012" y="34012"/>
                  <a:pt x="228626" y="26398"/>
                  <a:pt x="228626" y="17006"/>
                </a:cubicBezTo>
                <a:cubicBezTo>
                  <a:pt x="228626" y="7613"/>
                  <a:pt x="221012" y="0"/>
                  <a:pt x="211620" y="0"/>
                </a:cubicBezTo>
                <a:cubicBezTo>
                  <a:pt x="202228" y="0"/>
                  <a:pt x="194614" y="7613"/>
                  <a:pt x="194614" y="17006"/>
                </a:cubicBezTo>
                <a:moveTo>
                  <a:pt x="211620" y="246587"/>
                </a:moveTo>
                <a:lnTo>
                  <a:pt x="211620" y="297605"/>
                </a:lnTo>
                <a:cubicBezTo>
                  <a:pt x="211620" y="302301"/>
                  <a:pt x="207813" y="306108"/>
                  <a:pt x="203117" y="306108"/>
                </a:cubicBezTo>
                <a:lnTo>
                  <a:pt x="84075" y="306108"/>
                </a:lnTo>
                <a:cubicBezTo>
                  <a:pt x="79379" y="306108"/>
                  <a:pt x="75572" y="302301"/>
                  <a:pt x="75572" y="297605"/>
                </a:cubicBezTo>
                <a:lnTo>
                  <a:pt x="75572" y="280599"/>
                </a:lnTo>
                <a:cubicBezTo>
                  <a:pt x="75572" y="275903"/>
                  <a:pt x="79379" y="272096"/>
                  <a:pt x="84075" y="272096"/>
                </a:cubicBezTo>
                <a:lnTo>
                  <a:pt x="109584" y="272096"/>
                </a:lnTo>
                <a:lnTo>
                  <a:pt x="109584" y="246587"/>
                </a:lnTo>
                <a:cubicBezTo>
                  <a:pt x="109584" y="241891"/>
                  <a:pt x="113391" y="238084"/>
                  <a:pt x="118087" y="238084"/>
                </a:cubicBezTo>
                <a:lnTo>
                  <a:pt x="143596" y="238084"/>
                </a:lnTo>
                <a:lnTo>
                  <a:pt x="143596" y="212575"/>
                </a:lnTo>
                <a:cubicBezTo>
                  <a:pt x="143596" y="207879"/>
                  <a:pt x="147403" y="204072"/>
                  <a:pt x="152099" y="204072"/>
                </a:cubicBezTo>
                <a:lnTo>
                  <a:pt x="169105" y="204072"/>
                </a:lnTo>
                <a:cubicBezTo>
                  <a:pt x="173801" y="204072"/>
                  <a:pt x="177608" y="207879"/>
                  <a:pt x="177608" y="212575"/>
                </a:cubicBezTo>
                <a:lnTo>
                  <a:pt x="177608" y="238084"/>
                </a:lnTo>
                <a:lnTo>
                  <a:pt x="203117" y="238084"/>
                </a:lnTo>
                <a:cubicBezTo>
                  <a:pt x="207813" y="238084"/>
                  <a:pt x="211620" y="241891"/>
                  <a:pt x="211620" y="246587"/>
                </a:cubicBezTo>
                <a:close/>
                <a:moveTo>
                  <a:pt x="177608" y="306108"/>
                </a:moveTo>
                <a:lnTo>
                  <a:pt x="177608" y="280599"/>
                </a:lnTo>
                <a:cubicBezTo>
                  <a:pt x="177608" y="275903"/>
                  <a:pt x="173801" y="272096"/>
                  <a:pt x="169105" y="272096"/>
                </a:cubicBezTo>
                <a:lnTo>
                  <a:pt x="143596" y="272096"/>
                </a:lnTo>
                <a:lnTo>
                  <a:pt x="143596" y="238084"/>
                </a:lnTo>
              </a:path>
            </a:pathLst>
          </a:custGeom>
          <a:noFill/>
          <a:ln w="12754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5369999" y="5679490"/>
            <a:ext cx="1752681" cy="3061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Organisms providing unique
compounds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914191" y="4812183"/>
            <a:ext cx="1387758" cy="1530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900" b="0">
                <a:solidFill>
                  <a:srgbClr val="484848"/>
                </a:solidFill>
                <a:latin typeface="Shantell Sans"/>
              </a:rPr>
              <a:t>Lab-created molecules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4652515" y="5277893"/>
            <a:ext cx="397260" cy="307468"/>
          </a:xfrm>
          <a:custGeom>
            <a:avLst/>
            <a:gdLst/>
            <a:ahLst/>
            <a:cxnLst/>
            <a:rect l="0" t="0" r="0" b="0"/>
            <a:pathLst>
              <a:path w="397260" h="307468">
                <a:moveTo>
                  <a:pt x="254409" y="281959"/>
                </a:moveTo>
                <a:cubicBezTo>
                  <a:pt x="225864" y="298171"/>
                  <a:pt x="193700" y="306943"/>
                  <a:pt x="160876" y="307468"/>
                </a:cubicBezTo>
                <a:cubicBezTo>
                  <a:pt x="105850" y="307397"/>
                  <a:pt x="57073" y="272044"/>
                  <a:pt x="39881" y="219773"/>
                </a:cubicBezTo>
                <a:cubicBezTo>
                  <a:pt x="22689" y="167501"/>
                  <a:pt x="40959" y="110097"/>
                  <a:pt x="85200" y="77377"/>
                </a:cubicBezTo>
                <a:cubicBezTo>
                  <a:pt x="85200" y="77377"/>
                  <a:pt x="126864" y="35372"/>
                  <a:pt x="228900" y="35372"/>
                </a:cubicBezTo>
                <a:cubicBezTo>
                  <a:pt x="276023" y="37730"/>
                  <a:pt x="322768" y="25881"/>
                  <a:pt x="363078" y="1360"/>
                </a:cubicBezTo>
                <a:cubicBezTo>
                  <a:pt x="365629" y="0"/>
                  <a:pt x="368690" y="0"/>
                  <a:pt x="371241" y="1360"/>
                </a:cubicBezTo>
                <a:cubicBezTo>
                  <a:pt x="373869" y="2454"/>
                  <a:pt x="375738" y="4838"/>
                  <a:pt x="376172" y="7652"/>
                </a:cubicBezTo>
                <a:cubicBezTo>
                  <a:pt x="383995" y="52718"/>
                  <a:pt x="397260" y="203391"/>
                  <a:pt x="254409" y="281959"/>
                </a:cubicBezTo>
                <a:close/>
                <a:moveTo>
                  <a:pt x="211894" y="145911"/>
                </a:moveTo>
                <a:cubicBezTo>
                  <a:pt x="159089" y="160500"/>
                  <a:pt x="109601" y="185158"/>
                  <a:pt x="66153" y="218527"/>
                </a:cubicBezTo>
                <a:lnTo>
                  <a:pt x="0" y="274987"/>
                </a:lnTo>
              </a:path>
            </a:pathLst>
          </a:custGeom>
          <a:noFill/>
          <a:ln w="12754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1"/>
          <p:cNvSpPr txBox="1"/>
          <p:nvPr/>
        </p:nvSpPr>
        <p:spPr>
          <a:xfrm>
            <a:off x="5369999" y="5383245"/>
            <a:ext cx="1306537" cy="20407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E0CB15"/>
                </a:solidFill>
                <a:latin typeface="Shantell Sans"/>
              </a:rPr>
              <a:t>Natural Sources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914191" y="4515939"/>
            <a:ext cx="1759764" cy="20407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200" b="0">
                <a:solidFill>
                  <a:srgbClr val="4E88E7"/>
                </a:solidFill>
                <a:latin typeface="Shantell Sans"/>
              </a:rPr>
              <a:t>Synthetic Compounds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538053" y="2782110"/>
            <a:ext cx="2179148" cy="2286000"/>
          </a:xfrm>
          <a:custGeom>
            <a:avLst/>
            <a:gdLst/>
            <a:ahLst/>
            <a:cxnLst/>
            <a:rect l="0" t="0" r="0" b="0"/>
            <a:pathLst>
              <a:path w="2179148" h="2286000">
                <a:moveTo>
                  <a:pt x="2179148" y="1497606"/>
                </a:moveTo>
                <a:cubicBezTo>
                  <a:pt x="2167061" y="1487757"/>
                  <a:pt x="2155488" y="1477308"/>
                  <a:pt x="2144468" y="1466288"/>
                </a:cubicBezTo>
                <a:lnTo>
                  <a:pt x="1821180" y="1143000"/>
                </a:lnTo>
                <a:lnTo>
                  <a:pt x="2144391" y="819788"/>
                </a:lnTo>
                <a:cubicBezTo>
                  <a:pt x="2155478" y="808701"/>
                  <a:pt x="2167061" y="798242"/>
                  <a:pt x="2179148" y="788393"/>
                </a:cubicBezTo>
                <a:cubicBezTo>
                  <a:pt x="2029929" y="330717"/>
                  <a:pt x="1599695" y="0"/>
                  <a:pt x="1092222" y="0"/>
                </a:cubicBezTo>
                <a:cubicBezTo>
                  <a:pt x="578596" y="0"/>
                  <a:pt x="144103" y="338775"/>
                  <a:pt x="0" y="805062"/>
                </a:cubicBezTo>
                <a:cubicBezTo>
                  <a:pt x="5229" y="809825"/>
                  <a:pt x="10344" y="814711"/>
                  <a:pt x="15344" y="819711"/>
                </a:cubicBezTo>
                <a:lnTo>
                  <a:pt x="338632" y="1143000"/>
                </a:lnTo>
                <a:lnTo>
                  <a:pt x="15335" y="1466288"/>
                </a:lnTo>
                <a:cubicBezTo>
                  <a:pt x="10334" y="1471288"/>
                  <a:pt x="5229" y="1476174"/>
                  <a:pt x="0" y="1480937"/>
                </a:cubicBezTo>
                <a:cubicBezTo>
                  <a:pt x="144103" y="1947224"/>
                  <a:pt x="578596" y="2286000"/>
                  <a:pt x="1092222" y="2286000"/>
                </a:cubicBezTo>
                <a:cubicBezTo>
                  <a:pt x="1599695" y="2286000"/>
                  <a:pt x="2029929" y="1955282"/>
                  <a:pt x="2179148" y="1497606"/>
                </a:cubicBezTo>
              </a:path>
            </a:pathLst>
          </a:custGeom>
          <a:solidFill>
            <a:srgbClr val="EBEBEB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3538053" y="2782110"/>
            <a:ext cx="2179145" cy="2286000"/>
          </a:xfrm>
          <a:custGeom>
            <a:avLst/>
            <a:gdLst/>
            <a:ahLst/>
            <a:cxnLst/>
            <a:rect l="0" t="0" r="0" b="0"/>
            <a:pathLst>
              <a:path w="2179145" h="2286000">
                <a:moveTo>
                  <a:pt x="2179145" y="1497609"/>
                </a:moveTo>
                <a:cubicBezTo>
                  <a:pt x="2029928" y="1955278"/>
                  <a:pt x="1599696" y="2286000"/>
                  <a:pt x="1092219" y="2286000"/>
                </a:cubicBezTo>
                <a:cubicBezTo>
                  <a:pt x="578600" y="2286000"/>
                  <a:pt x="144107" y="1947225"/>
                  <a:pt x="0" y="1480936"/>
                </a:cubicBezTo>
                <a:moveTo>
                  <a:pt x="2179145" y="788390"/>
                </a:moveTo>
                <a:cubicBezTo>
                  <a:pt x="2029928" y="330721"/>
                  <a:pt x="1599696" y="0"/>
                  <a:pt x="1092219" y="0"/>
                </a:cubicBezTo>
                <a:cubicBezTo>
                  <a:pt x="578600" y="0"/>
                  <a:pt x="144107" y="338774"/>
                  <a:pt x="0" y="805063"/>
                </a:cubicBezTo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5362025" y="3465119"/>
            <a:ext cx="1103776" cy="914400"/>
          </a:xfrm>
          <a:custGeom>
            <a:avLst/>
            <a:gdLst/>
            <a:ahLst/>
            <a:cxnLst/>
            <a:rect l="0" t="0" r="0" b="0"/>
            <a:pathLst>
              <a:path w="1103776" h="914400">
                <a:moveTo>
                  <a:pt x="323288" y="133911"/>
                </a:moveTo>
                <a:cubicBezTo>
                  <a:pt x="406022" y="51177"/>
                  <a:pt x="520331" y="0"/>
                  <a:pt x="646576" y="0"/>
                </a:cubicBezTo>
                <a:cubicBezTo>
                  <a:pt x="899083" y="0"/>
                  <a:pt x="1103776" y="204692"/>
                  <a:pt x="1103776" y="457200"/>
                </a:cubicBezTo>
                <a:cubicBezTo>
                  <a:pt x="1103776" y="709707"/>
                  <a:pt x="899083" y="914400"/>
                  <a:pt x="646576" y="914400"/>
                </a:cubicBezTo>
                <a:cubicBezTo>
                  <a:pt x="520331" y="914400"/>
                  <a:pt x="406031" y="863222"/>
                  <a:pt x="323288" y="780488"/>
                </a:cubicBezTo>
                <a:lnTo>
                  <a:pt x="0" y="457200"/>
                </a:lnTo>
                <a:lnTo>
                  <a:pt x="323211" y="133988"/>
                </a:lnTo>
                <a:cubicBezTo>
                  <a:pt x="323240" y="133959"/>
                  <a:pt x="323259" y="133940"/>
                  <a:pt x="323288" y="133911"/>
                </a:cubicBezTo>
              </a:path>
            </a:pathLst>
          </a:custGeom>
          <a:solidFill>
            <a:srgbClr val="C8FFE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5362025" y="3465119"/>
            <a:ext cx="1103780" cy="914400"/>
          </a:xfrm>
          <a:custGeom>
            <a:avLst/>
            <a:gdLst/>
            <a:ahLst/>
            <a:cxnLst/>
            <a:rect l="0" t="0" r="0" b="0"/>
            <a:pathLst>
              <a:path w="1103780" h="914400">
                <a:moveTo>
                  <a:pt x="323288" y="133913"/>
                </a:moveTo>
                <a:cubicBezTo>
                  <a:pt x="406025" y="51174"/>
                  <a:pt x="520327" y="0"/>
                  <a:pt x="646580" y="0"/>
                </a:cubicBezTo>
                <a:cubicBezTo>
                  <a:pt x="899085" y="0"/>
                  <a:pt x="1103780" y="204695"/>
                  <a:pt x="1103780" y="457200"/>
                </a:cubicBezTo>
                <a:cubicBezTo>
                  <a:pt x="1103780" y="709704"/>
                  <a:pt x="899085" y="914400"/>
                  <a:pt x="646580" y="914400"/>
                </a:cubicBezTo>
                <a:cubicBezTo>
                  <a:pt x="520328" y="914400"/>
                  <a:pt x="406028" y="863225"/>
                  <a:pt x="323291" y="780488"/>
                </a:cubicBezTo>
                <a:lnTo>
                  <a:pt x="0" y="457202"/>
                </a:lnTo>
                <a:lnTo>
                  <a:pt x="323214" y="133987"/>
                </a:lnTo>
                <a:cubicBezTo>
                  <a:pt x="323239" y="133963"/>
                  <a:pt x="323264" y="133938"/>
                  <a:pt x="323288" y="133913"/>
                </a:cubicBez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2775699" y="3465119"/>
            <a:ext cx="1103776" cy="914400"/>
          </a:xfrm>
          <a:custGeom>
            <a:avLst/>
            <a:gdLst/>
            <a:ahLst/>
            <a:cxnLst/>
            <a:rect l="0" t="0" r="0" b="0"/>
            <a:pathLst>
              <a:path w="1103776" h="914400">
                <a:moveTo>
                  <a:pt x="780488" y="133911"/>
                </a:moveTo>
                <a:cubicBezTo>
                  <a:pt x="697753" y="51177"/>
                  <a:pt x="583453" y="0"/>
                  <a:pt x="457200" y="0"/>
                </a:cubicBezTo>
                <a:cubicBezTo>
                  <a:pt x="204692" y="0"/>
                  <a:pt x="0" y="204692"/>
                  <a:pt x="0" y="457200"/>
                </a:cubicBezTo>
                <a:cubicBezTo>
                  <a:pt x="0" y="709707"/>
                  <a:pt x="204692" y="914400"/>
                  <a:pt x="457200" y="914400"/>
                </a:cubicBezTo>
                <a:cubicBezTo>
                  <a:pt x="583453" y="914400"/>
                  <a:pt x="697753" y="863222"/>
                  <a:pt x="780488" y="780488"/>
                </a:cubicBezTo>
                <a:lnTo>
                  <a:pt x="1103776" y="457200"/>
                </a:lnTo>
                <a:lnTo>
                  <a:pt x="780564" y="133988"/>
                </a:lnTo>
                <a:cubicBezTo>
                  <a:pt x="780545" y="133959"/>
                  <a:pt x="780516" y="133940"/>
                  <a:pt x="780488" y="133911"/>
                </a:cubicBezTo>
              </a:path>
            </a:pathLst>
          </a:custGeom>
          <a:solidFill>
            <a:srgbClr val="FFD9D8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2775699" y="3465119"/>
            <a:ext cx="1103780" cy="914400"/>
          </a:xfrm>
          <a:custGeom>
            <a:avLst/>
            <a:gdLst/>
            <a:ahLst/>
            <a:cxnLst/>
            <a:rect l="0" t="0" r="0" b="0"/>
            <a:pathLst>
              <a:path w="1103780" h="914400">
                <a:moveTo>
                  <a:pt x="780491" y="133913"/>
                </a:moveTo>
                <a:cubicBezTo>
                  <a:pt x="697754" y="51174"/>
                  <a:pt x="583453" y="0"/>
                  <a:pt x="457200" y="0"/>
                </a:cubicBezTo>
                <a:cubicBezTo>
                  <a:pt x="204695" y="0"/>
                  <a:pt x="0" y="204695"/>
                  <a:pt x="0" y="457200"/>
                </a:cubicBezTo>
                <a:cubicBezTo>
                  <a:pt x="0" y="709704"/>
                  <a:pt x="204695" y="914400"/>
                  <a:pt x="457200" y="914400"/>
                </a:cubicBezTo>
                <a:cubicBezTo>
                  <a:pt x="583451" y="914400"/>
                  <a:pt x="697751" y="863225"/>
                  <a:pt x="780488" y="780488"/>
                </a:cubicBezTo>
                <a:lnTo>
                  <a:pt x="1103780" y="457202"/>
                </a:lnTo>
                <a:lnTo>
                  <a:pt x="780566" y="133987"/>
                </a:lnTo>
                <a:cubicBezTo>
                  <a:pt x="780541" y="133962"/>
                  <a:pt x="780516" y="133937"/>
                  <a:pt x="780491" y="133913"/>
                </a:cubicBezTo>
                <a:close/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514742" y="1789890"/>
            <a:ext cx="6326390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484848"/>
                </a:solidFill>
                <a:latin typeface="Shantell Sans"/>
              </a:rPr>
              <a:t>Advantages of Natural Products in Drug Discovery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78522" y="3271028"/>
            <a:ext cx="969368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0">
                <a:solidFill>
                  <a:srgbClr val="E55753"/>
                </a:solidFill>
                <a:latin typeface="Shantell Sans"/>
              </a:rPr>
              <a:t>Biological
Relevance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163552" y="3467910"/>
            <a:ext cx="885828" cy="885821"/>
          </a:xfrm>
          <a:custGeom>
            <a:avLst/>
            <a:gdLst/>
            <a:ahLst/>
            <a:cxnLst/>
            <a:rect l="0" t="0" r="0" b="0"/>
            <a:pathLst>
              <a:path w="885828" h="885821">
                <a:moveTo>
                  <a:pt x="466728" y="760087"/>
                </a:moveTo>
                <a:cubicBezTo>
                  <a:pt x="628752" y="760087"/>
                  <a:pt x="760095" y="628741"/>
                  <a:pt x="760095" y="466717"/>
                </a:cubicBezTo>
                <a:cubicBezTo>
                  <a:pt x="760095" y="304694"/>
                  <a:pt x="628752" y="173347"/>
                  <a:pt x="466728" y="173347"/>
                </a:cubicBezTo>
                <a:cubicBezTo>
                  <a:pt x="304703" y="173347"/>
                  <a:pt x="173356" y="304694"/>
                  <a:pt x="173356" y="466717"/>
                </a:cubicBezTo>
                <a:cubicBezTo>
                  <a:pt x="173356" y="628741"/>
                  <a:pt x="304703" y="760087"/>
                  <a:pt x="466728" y="760087"/>
                </a:cubicBezTo>
                <a:close/>
                <a:moveTo>
                  <a:pt x="0" y="0"/>
                </a:moveTo>
                <a:moveTo>
                  <a:pt x="885828" y="885821"/>
                </a:moveTo>
                <a:lnTo>
                  <a:pt x="676278" y="672461"/>
                </a:lnTo>
                <a:moveTo>
                  <a:pt x="363856" y="417164"/>
                </a:moveTo>
                <a:cubicBezTo>
                  <a:pt x="311251" y="417164"/>
                  <a:pt x="268606" y="374520"/>
                  <a:pt x="268606" y="321915"/>
                </a:cubicBezTo>
                <a:cubicBezTo>
                  <a:pt x="268606" y="269310"/>
                  <a:pt x="311251" y="226665"/>
                  <a:pt x="363856" y="226665"/>
                </a:cubicBezTo>
                <a:cubicBezTo>
                  <a:pt x="416463" y="226665"/>
                  <a:pt x="459105" y="269310"/>
                  <a:pt x="459105" y="321915"/>
                </a:cubicBezTo>
                <a:cubicBezTo>
                  <a:pt x="459105" y="374520"/>
                  <a:pt x="416463" y="417164"/>
                  <a:pt x="363856" y="417164"/>
                </a:cubicBezTo>
                <a:close/>
                <a:moveTo>
                  <a:pt x="97156" y="142875"/>
                </a:moveTo>
                <a:cubicBezTo>
                  <a:pt x="128720" y="142875"/>
                  <a:pt x="154306" y="117288"/>
                  <a:pt x="154306" y="85725"/>
                </a:cubicBezTo>
                <a:cubicBezTo>
                  <a:pt x="154306" y="54161"/>
                  <a:pt x="128720" y="28575"/>
                  <a:pt x="97156" y="28575"/>
                </a:cubicBezTo>
                <a:cubicBezTo>
                  <a:pt x="65593" y="28575"/>
                  <a:pt x="40006" y="54161"/>
                  <a:pt x="40006" y="85725"/>
                </a:cubicBezTo>
                <a:cubicBezTo>
                  <a:pt x="40006" y="117288"/>
                  <a:pt x="65593" y="142875"/>
                  <a:pt x="97156" y="142875"/>
                </a:cubicBezTo>
                <a:close/>
                <a:moveTo>
                  <a:pt x="85725" y="771525"/>
                </a:moveTo>
                <a:cubicBezTo>
                  <a:pt x="117288" y="771525"/>
                  <a:pt x="142875" y="745937"/>
                  <a:pt x="142875" y="714375"/>
                </a:cubicBezTo>
                <a:cubicBezTo>
                  <a:pt x="142875" y="682812"/>
                  <a:pt x="117288" y="657225"/>
                  <a:pt x="85725" y="657225"/>
                </a:cubicBezTo>
                <a:cubicBezTo>
                  <a:pt x="54161" y="657225"/>
                  <a:pt x="28575" y="682812"/>
                  <a:pt x="28575" y="714375"/>
                </a:cubicBezTo>
                <a:cubicBezTo>
                  <a:pt x="28575" y="745937"/>
                  <a:pt x="54161" y="771525"/>
                  <a:pt x="85725" y="771525"/>
                </a:cubicBezTo>
                <a:close/>
                <a:moveTo>
                  <a:pt x="363856" y="619125"/>
                </a:moveTo>
                <a:cubicBezTo>
                  <a:pt x="332293" y="619125"/>
                  <a:pt x="306706" y="593537"/>
                  <a:pt x="306706" y="561975"/>
                </a:cubicBezTo>
                <a:cubicBezTo>
                  <a:pt x="306706" y="530412"/>
                  <a:pt x="332293" y="504825"/>
                  <a:pt x="363856" y="504825"/>
                </a:cubicBezTo>
                <a:cubicBezTo>
                  <a:pt x="395420" y="504825"/>
                  <a:pt x="421005" y="530412"/>
                  <a:pt x="421005" y="561975"/>
                </a:cubicBezTo>
                <a:cubicBezTo>
                  <a:pt x="421005" y="593537"/>
                  <a:pt x="395420" y="619125"/>
                  <a:pt x="363856" y="619125"/>
                </a:cubicBezTo>
                <a:close/>
                <a:moveTo>
                  <a:pt x="592454" y="550514"/>
                </a:moveTo>
                <a:cubicBezTo>
                  <a:pt x="560892" y="550514"/>
                  <a:pt x="535304" y="524926"/>
                  <a:pt x="535304" y="493364"/>
                </a:cubicBezTo>
                <a:cubicBezTo>
                  <a:pt x="535304" y="461802"/>
                  <a:pt x="560892" y="436214"/>
                  <a:pt x="592454" y="436214"/>
                </a:cubicBezTo>
                <a:cubicBezTo>
                  <a:pt x="624020" y="436214"/>
                  <a:pt x="649604" y="461802"/>
                  <a:pt x="649604" y="493364"/>
                </a:cubicBezTo>
                <a:cubicBezTo>
                  <a:pt x="649604" y="524926"/>
                  <a:pt x="624020" y="550514"/>
                  <a:pt x="592454" y="550514"/>
                </a:cubicBezTo>
                <a:close/>
                <a:moveTo>
                  <a:pt x="0" y="0"/>
                </a:moveTo>
                <a:moveTo>
                  <a:pt x="538756" y="512749"/>
                </a:moveTo>
                <a:lnTo>
                  <a:pt x="419652" y="546247"/>
                </a:lnTo>
                <a:moveTo>
                  <a:pt x="363856" y="504825"/>
                </a:moveTo>
                <a:lnTo>
                  <a:pt x="363856" y="417164"/>
                </a:lnTo>
                <a:moveTo>
                  <a:pt x="0" y="0"/>
                </a:moveTo>
                <a:moveTo>
                  <a:pt x="140196" y="696666"/>
                </a:moveTo>
                <a:lnTo>
                  <a:pt x="236487" y="648519"/>
                </a:lnTo>
                <a:moveTo>
                  <a:pt x="0" y="0"/>
                </a:moveTo>
                <a:moveTo>
                  <a:pt x="139065" y="123825"/>
                </a:moveTo>
                <a:lnTo>
                  <a:pt x="203835" y="173354"/>
                </a:lnTo>
              </a:path>
            </a:pathLst>
          </a:custGeom>
          <a:noFill/>
          <a:ln w="14287">
            <a:solidFill>
              <a:srgbClr val="969696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697199" y="3271028"/>
            <a:ext cx="975617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0">
                <a:solidFill>
                  <a:srgbClr val="3CC583"/>
                </a:solidFill>
                <a:latin typeface="Shantell Sans"/>
              </a:rPr>
              <a:t>Structural
Diversity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25332" y="3706035"/>
            <a:ext cx="442892" cy="438075"/>
          </a:xfrm>
          <a:custGeom>
            <a:avLst/>
            <a:gdLst/>
            <a:ahLst/>
            <a:cxnLst/>
            <a:rect l="0" t="0" r="0" b="0"/>
            <a:pathLst>
              <a:path w="442892" h="438075">
                <a:moveTo>
                  <a:pt x="176192" y="133349"/>
                </a:moveTo>
                <a:cubicBezTo>
                  <a:pt x="176192" y="206997"/>
                  <a:pt x="235895" y="266699"/>
                  <a:pt x="309542" y="266699"/>
                </a:cubicBezTo>
                <a:cubicBezTo>
                  <a:pt x="383189" y="266699"/>
                  <a:pt x="442892" y="206997"/>
                  <a:pt x="442892" y="133349"/>
                </a:cubicBezTo>
                <a:cubicBezTo>
                  <a:pt x="442892" y="59702"/>
                  <a:pt x="383189" y="0"/>
                  <a:pt x="309542" y="0"/>
                </a:cubicBezTo>
                <a:cubicBezTo>
                  <a:pt x="235895" y="0"/>
                  <a:pt x="176192" y="59702"/>
                  <a:pt x="176192" y="133349"/>
                </a:cubicBezTo>
                <a:close/>
                <a:moveTo>
                  <a:pt x="252392" y="209549"/>
                </a:moveTo>
                <a:lnTo>
                  <a:pt x="243648" y="197891"/>
                </a:lnTo>
                <a:cubicBezTo>
                  <a:pt x="232264" y="182719"/>
                  <a:pt x="233774" y="161483"/>
                  <a:pt x="247191" y="148075"/>
                </a:cubicBezTo>
                <a:lnTo>
                  <a:pt x="252392" y="142874"/>
                </a:lnTo>
                <a:moveTo>
                  <a:pt x="366692" y="142874"/>
                </a:moveTo>
                <a:lnTo>
                  <a:pt x="371893" y="148075"/>
                </a:lnTo>
                <a:cubicBezTo>
                  <a:pt x="385309" y="161483"/>
                  <a:pt x="386820" y="182719"/>
                  <a:pt x="375436" y="197891"/>
                </a:cubicBezTo>
                <a:lnTo>
                  <a:pt x="366692" y="209549"/>
                </a:lnTo>
                <a:moveTo>
                  <a:pt x="309542" y="228599"/>
                </a:moveTo>
                <a:lnTo>
                  <a:pt x="309542" y="171449"/>
                </a:lnTo>
                <a:moveTo>
                  <a:pt x="290492" y="104774"/>
                </a:moveTo>
                <a:cubicBezTo>
                  <a:pt x="290492" y="94253"/>
                  <a:pt x="299021" y="85724"/>
                  <a:pt x="309542" y="85724"/>
                </a:cubicBezTo>
                <a:cubicBezTo>
                  <a:pt x="320063" y="85724"/>
                  <a:pt x="328592" y="94253"/>
                  <a:pt x="328592" y="104774"/>
                </a:cubicBezTo>
                <a:cubicBezTo>
                  <a:pt x="328592" y="115296"/>
                  <a:pt x="320063" y="123824"/>
                  <a:pt x="309542" y="123824"/>
                </a:cubicBezTo>
                <a:cubicBezTo>
                  <a:pt x="299021" y="123824"/>
                  <a:pt x="290492" y="115296"/>
                  <a:pt x="290492" y="104774"/>
                </a:cubicBezTo>
                <a:close/>
                <a:moveTo>
                  <a:pt x="313809" y="40233"/>
                </a:moveTo>
                <a:lnTo>
                  <a:pt x="361434" y="64046"/>
                </a:lnTo>
                <a:cubicBezTo>
                  <a:pt x="364657" y="65660"/>
                  <a:pt x="366692" y="68956"/>
                  <a:pt x="366692" y="72561"/>
                </a:cubicBezTo>
                <a:lnTo>
                  <a:pt x="366692" y="142874"/>
                </a:lnTo>
                <a:lnTo>
                  <a:pt x="309542" y="171449"/>
                </a:lnTo>
                <a:lnTo>
                  <a:pt x="252392" y="142874"/>
                </a:lnTo>
                <a:lnTo>
                  <a:pt x="252392" y="72561"/>
                </a:lnTo>
                <a:cubicBezTo>
                  <a:pt x="252392" y="68956"/>
                  <a:pt x="254427" y="65660"/>
                  <a:pt x="257650" y="64046"/>
                </a:cubicBezTo>
                <a:lnTo>
                  <a:pt x="305275" y="40233"/>
                </a:lnTo>
                <a:cubicBezTo>
                  <a:pt x="307960" y="38887"/>
                  <a:pt x="311123" y="38887"/>
                  <a:pt x="313809" y="40233"/>
                </a:cubicBezTo>
                <a:close/>
                <a:moveTo>
                  <a:pt x="165124" y="225780"/>
                </a:moveTo>
                <a:cubicBezTo>
                  <a:pt x="162106" y="227945"/>
                  <a:pt x="159271" y="230353"/>
                  <a:pt x="156647" y="232981"/>
                </a:cubicBezTo>
                <a:lnTo>
                  <a:pt x="138092" y="251460"/>
                </a:lnTo>
                <a:lnTo>
                  <a:pt x="119537" y="232905"/>
                </a:lnTo>
                <a:cubicBezTo>
                  <a:pt x="102649" y="215449"/>
                  <a:pt x="77660" y="208456"/>
                  <a:pt x="54165" y="214612"/>
                </a:cubicBezTo>
                <a:cubicBezTo>
                  <a:pt x="30670" y="220767"/>
                  <a:pt x="12320" y="239114"/>
                  <a:pt x="6160" y="262608"/>
                </a:cubicBezTo>
                <a:cubicBezTo>
                  <a:pt x="0" y="286102"/>
                  <a:pt x="6987" y="311092"/>
                  <a:pt x="24440" y="327983"/>
                </a:cubicBezTo>
                <a:lnTo>
                  <a:pt x="124338" y="432206"/>
                </a:lnTo>
                <a:cubicBezTo>
                  <a:pt x="127931" y="435955"/>
                  <a:pt x="132899" y="438075"/>
                  <a:pt x="138092" y="438075"/>
                </a:cubicBezTo>
                <a:cubicBezTo>
                  <a:pt x="143285" y="438075"/>
                  <a:pt x="148253" y="435955"/>
                  <a:pt x="151846" y="432206"/>
                </a:cubicBezTo>
                <a:lnTo>
                  <a:pt x="251744" y="327983"/>
                </a:lnTo>
                <a:cubicBezTo>
                  <a:pt x="259613" y="320130"/>
                  <a:pt x="265401" y="310441"/>
                  <a:pt x="268584" y="299789"/>
                </a:cubicBezTo>
              </a:path>
            </a:pathLst>
          </a:custGeom>
          <a:noFill/>
          <a:ln w="14287">
            <a:solidFill>
              <a:srgbClr val="E5575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ed Rectangle 12"/>
          <p:cNvSpPr/>
          <p:nvPr/>
        </p:nvSpPr>
        <p:spPr>
          <a:xfrm>
            <a:off x="5821699" y="3706035"/>
            <a:ext cx="341299" cy="438150"/>
          </a:xfrm>
          <a:custGeom>
            <a:avLst/>
            <a:gdLst/>
            <a:ahLst/>
            <a:cxnLst/>
            <a:rect l="0" t="0" r="0" b="0"/>
            <a:pathLst>
              <a:path w="341299" h="438150">
                <a:moveTo>
                  <a:pt x="122224" y="438150"/>
                </a:moveTo>
                <a:cubicBezTo>
                  <a:pt x="103174" y="123825"/>
                  <a:pt x="207949" y="0"/>
                  <a:pt x="207949" y="0"/>
                </a:cubicBezTo>
                <a:moveTo>
                  <a:pt x="120815" y="409575"/>
                </a:moveTo>
                <a:cubicBezTo>
                  <a:pt x="74028" y="409067"/>
                  <a:pt x="45923" y="383666"/>
                  <a:pt x="36499" y="333375"/>
                </a:cubicBezTo>
                <a:moveTo>
                  <a:pt x="119995" y="350519"/>
                </a:moveTo>
                <a:cubicBezTo>
                  <a:pt x="193401" y="344284"/>
                  <a:pt x="256968" y="297072"/>
                  <a:pt x="284149" y="228600"/>
                </a:cubicBezTo>
                <a:moveTo>
                  <a:pt x="210959" y="318725"/>
                </a:moveTo>
                <a:cubicBezTo>
                  <a:pt x="183318" y="306933"/>
                  <a:pt x="180327" y="286092"/>
                  <a:pt x="184137" y="257175"/>
                </a:cubicBezTo>
                <a:moveTo>
                  <a:pt x="244354" y="290969"/>
                </a:moveTo>
                <a:cubicBezTo>
                  <a:pt x="277172" y="301791"/>
                  <a:pt x="313183" y="296314"/>
                  <a:pt x="341299" y="276225"/>
                </a:cubicBezTo>
                <a:moveTo>
                  <a:pt x="122720" y="285502"/>
                </a:moveTo>
                <a:cubicBezTo>
                  <a:pt x="60430" y="248840"/>
                  <a:pt x="18190" y="185844"/>
                  <a:pt x="7924" y="114300"/>
                </a:cubicBezTo>
                <a:moveTo>
                  <a:pt x="47243" y="215264"/>
                </a:moveTo>
                <a:cubicBezTo>
                  <a:pt x="65179" y="199363"/>
                  <a:pt x="75188" y="176361"/>
                  <a:pt x="74599" y="152400"/>
                </a:cubicBezTo>
                <a:moveTo>
                  <a:pt x="156038" y="106946"/>
                </a:moveTo>
                <a:cubicBezTo>
                  <a:pt x="136512" y="95097"/>
                  <a:pt x="103174" y="68980"/>
                  <a:pt x="103174" y="28575"/>
                </a:cubicBezTo>
                <a:moveTo>
                  <a:pt x="134816" y="190957"/>
                </a:moveTo>
                <a:cubicBezTo>
                  <a:pt x="160077" y="190747"/>
                  <a:pt x="216960" y="184270"/>
                  <a:pt x="246049" y="133350"/>
                </a:cubicBezTo>
                <a:moveTo>
                  <a:pt x="207949" y="172002"/>
                </a:moveTo>
                <a:cubicBezTo>
                  <a:pt x="207949" y="172002"/>
                  <a:pt x="184022" y="130092"/>
                  <a:pt x="210959" y="97840"/>
                </a:cubicBezTo>
                <a:moveTo>
                  <a:pt x="190442" y="180593"/>
                </a:moveTo>
                <a:cubicBezTo>
                  <a:pt x="211537" y="199599"/>
                  <a:pt x="242633" y="202430"/>
                  <a:pt x="266814" y="187547"/>
                </a:cubicBezTo>
                <a:moveTo>
                  <a:pt x="177336" y="52444"/>
                </a:moveTo>
                <a:cubicBezTo>
                  <a:pt x="177336" y="52444"/>
                  <a:pt x="221532" y="62636"/>
                  <a:pt x="246049" y="33280"/>
                </a:cubicBezTo>
                <a:moveTo>
                  <a:pt x="78657" y="251860"/>
                </a:moveTo>
                <a:cubicBezTo>
                  <a:pt x="53576" y="261535"/>
                  <a:pt x="26154" y="263388"/>
                  <a:pt x="0" y="257175"/>
                </a:cubicBezTo>
                <a:moveTo>
                  <a:pt x="183432" y="333375"/>
                </a:moveTo>
                <a:cubicBezTo>
                  <a:pt x="183432" y="333375"/>
                  <a:pt x="221094" y="376294"/>
                  <a:pt x="263175" y="364159"/>
                </a:cubicBezTo>
              </a:path>
            </a:pathLst>
          </a:custGeom>
          <a:noFill/>
          <a:ln w="14287">
            <a:solidFill>
              <a:srgbClr val="3CC583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59923" y="3831479"/>
            <a:ext cx="1406728" cy="685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100" b="0">
                <a:solidFill>
                  <a:srgbClr val="484848"/>
                </a:solidFill>
                <a:latin typeface="Shantell Sans"/>
              </a:rPr>
              <a:t>The natural
interaction of these
compounds with
biological systems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97199" y="3831479"/>
            <a:ext cx="1386878" cy="685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Shantell Sans"/>
              </a:rPr>
              <a:t>The wide range of
chemical structures
found in natural
products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142937" y="2359819"/>
            <a:ext cx="914400" cy="2857500"/>
            <a:chOff x="3007022" y="1200150"/>
            <a:chExt cx="914400" cy="2857500"/>
          </a:xfrm>
        </p:grpSpPr>
        <p:sp>
          <p:nvSpPr>
            <p:cNvPr id="2" name="Rounded Rectangle 1"/>
            <p:cNvSpPr/>
            <p:nvPr/>
          </p:nvSpPr>
          <p:spPr>
            <a:xfrm>
              <a:off x="3538199" y="1200150"/>
              <a:ext cx="383223" cy="2857500"/>
            </a:xfrm>
            <a:custGeom>
              <a:avLst/>
              <a:gdLst/>
              <a:ahLst/>
              <a:cxnLst/>
              <a:rect l="0" t="0" r="0" b="0"/>
              <a:pathLst>
                <a:path w="383223" h="2857500">
                  <a:moveTo>
                    <a:pt x="0" y="2857500"/>
                  </a:moveTo>
                  <a:cubicBezTo>
                    <a:pt x="142762" y="2857500"/>
                    <a:pt x="383223" y="2217827"/>
                    <a:pt x="383223" y="1428750"/>
                  </a:cubicBezTo>
                  <a:cubicBezTo>
                    <a:pt x="383223" y="639673"/>
                    <a:pt x="142762" y="0"/>
                    <a:pt x="0" y="0"/>
                  </a:cubicBezTo>
                  <a:cubicBezTo>
                    <a:pt x="142956" y="74"/>
                    <a:pt x="258842" y="641615"/>
                    <a:pt x="258842" y="1428750"/>
                  </a:cubicBezTo>
                  <a:cubicBezTo>
                    <a:pt x="258842" y="2215883"/>
                    <a:pt x="142956" y="2857425"/>
                    <a:pt x="0" y="2857500"/>
                  </a:cubicBezTo>
                  <a:close/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3400207" y="1200150"/>
              <a:ext cx="396828" cy="2857500"/>
            </a:xfrm>
            <a:custGeom>
              <a:avLst/>
              <a:gdLst/>
              <a:ahLst/>
              <a:cxnLst/>
              <a:rect l="0" t="0" r="0" b="0"/>
              <a:pathLst>
                <a:path w="396828" h="2857500">
                  <a:moveTo>
                    <a:pt x="137984" y="2857500"/>
                  </a:moveTo>
                  <a:cubicBezTo>
                    <a:pt x="280942" y="2857425"/>
                    <a:pt x="396828" y="2215883"/>
                    <a:pt x="396828" y="1428750"/>
                  </a:cubicBezTo>
                  <a:cubicBezTo>
                    <a:pt x="396828" y="641615"/>
                    <a:pt x="280942" y="74"/>
                    <a:pt x="137984" y="0"/>
                  </a:cubicBezTo>
                  <a:lnTo>
                    <a:pt x="6458" y="0"/>
                  </a:lnTo>
                  <a:cubicBezTo>
                    <a:pt x="140792" y="51254"/>
                    <a:pt x="246887" y="673237"/>
                    <a:pt x="246887" y="1428750"/>
                  </a:cubicBezTo>
                  <a:cubicBezTo>
                    <a:pt x="246887" y="2184262"/>
                    <a:pt x="134333" y="2806245"/>
                    <a:pt x="0" y="2857500"/>
                  </a:cubicBezTo>
                  <a:lnTo>
                    <a:pt x="137984" y="2857500"/>
                  </a:lnTo>
                  <a:close/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007022" y="1200150"/>
              <a:ext cx="640079" cy="2857500"/>
            </a:xfrm>
            <a:custGeom>
              <a:avLst/>
              <a:gdLst/>
              <a:ahLst/>
              <a:cxnLst/>
              <a:rect l="0" t="0" r="0" b="0"/>
              <a:pathLst>
                <a:path w="640079" h="2857500">
                  <a:moveTo>
                    <a:pt x="640079" y="1428750"/>
                  </a:moveTo>
                  <a:cubicBezTo>
                    <a:pt x="640079" y="2184262"/>
                    <a:pt x="527525" y="2806245"/>
                    <a:pt x="393191" y="2857500"/>
                  </a:cubicBezTo>
                  <a:lnTo>
                    <a:pt x="381585" y="2857500"/>
                  </a:lnTo>
                  <a:cubicBezTo>
                    <a:pt x="238824" y="2857500"/>
                    <a:pt x="0" y="2217827"/>
                    <a:pt x="0" y="1428750"/>
                  </a:cubicBezTo>
                  <a:cubicBezTo>
                    <a:pt x="0" y="639673"/>
                    <a:pt x="238824" y="0"/>
                    <a:pt x="381585" y="0"/>
                  </a:cubicBezTo>
                  <a:cubicBezTo>
                    <a:pt x="387658" y="0"/>
                    <a:pt x="399650" y="0"/>
                    <a:pt x="399650" y="0"/>
                  </a:cubicBezTo>
                  <a:cubicBezTo>
                    <a:pt x="533984" y="51254"/>
                    <a:pt x="640079" y="673237"/>
                    <a:pt x="640079" y="1428750"/>
                  </a:cubicBezTo>
                  <a:close/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6" name="Rounded Rectangle 5"/>
          <p:cNvSpPr/>
          <p:nvPr/>
        </p:nvSpPr>
        <p:spPr>
          <a:xfrm>
            <a:off x="3342837" y="2874169"/>
            <a:ext cx="2305050" cy="800100"/>
          </a:xfrm>
          <a:custGeom>
            <a:avLst/>
            <a:gdLst/>
            <a:ahLst/>
            <a:cxnLst/>
            <a:rect l="0" t="0" r="0" b="0"/>
            <a:pathLst>
              <a:path w="2305050" h="800100">
                <a:moveTo>
                  <a:pt x="0" y="0"/>
                </a:moveTo>
                <a:lnTo>
                  <a:pt x="1038225" y="0"/>
                </a:lnTo>
                <a:cubicBezTo>
                  <a:pt x="1101351" y="0"/>
                  <a:pt x="1152525" y="51173"/>
                  <a:pt x="1152525" y="114300"/>
                </a:cubicBezTo>
                <a:lnTo>
                  <a:pt x="1152525" y="685800"/>
                </a:lnTo>
                <a:cubicBezTo>
                  <a:pt x="1152525" y="748926"/>
                  <a:pt x="1203698" y="800100"/>
                  <a:pt x="1266825" y="800100"/>
                </a:cubicBezTo>
                <a:lnTo>
                  <a:pt x="2305050" y="800100"/>
                </a:lnTo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3342837" y="3902869"/>
            <a:ext cx="2305050" cy="285750"/>
          </a:xfrm>
          <a:custGeom>
            <a:avLst/>
            <a:gdLst/>
            <a:ahLst/>
            <a:cxnLst/>
            <a:rect l="0" t="0" r="0" b="0"/>
            <a:pathLst>
              <a:path w="2305050" h="285750">
                <a:moveTo>
                  <a:pt x="0" y="285750"/>
                </a:moveTo>
                <a:lnTo>
                  <a:pt x="1038225" y="285750"/>
                </a:lnTo>
                <a:cubicBezTo>
                  <a:pt x="1101351" y="285750"/>
                  <a:pt x="1152525" y="234576"/>
                  <a:pt x="1152525" y="171450"/>
                </a:cubicBezTo>
                <a:lnTo>
                  <a:pt x="1152525" y="114300"/>
                </a:lnTo>
                <a:cubicBezTo>
                  <a:pt x="1152525" y="51173"/>
                  <a:pt x="1203698" y="0"/>
                  <a:pt x="1266825" y="0"/>
                </a:cubicBezTo>
                <a:lnTo>
                  <a:pt x="2305050" y="0"/>
                </a:lnTo>
              </a:path>
            </a:pathLst>
          </a:custGeom>
          <a:noFill/>
          <a:ln w="14287">
            <a:solidFill>
              <a:srgbClr val="484848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931643" y="1640681"/>
            <a:ext cx="3222726" cy="2857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800" b="1">
                <a:solidFill>
                  <a:srgbClr val="484848"/>
                </a:solidFill>
                <a:latin typeface="Roboto"/>
              </a:rPr>
              <a:t>Unlocking Molecular Potential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52084" y="2655094"/>
            <a:ext cx="295110" cy="438150"/>
          </a:xfrm>
          <a:custGeom>
            <a:avLst/>
            <a:gdLst/>
            <a:ahLst/>
            <a:cxnLst/>
            <a:rect l="0" t="0" r="0" b="0"/>
            <a:pathLst>
              <a:path w="295110" h="438150">
                <a:moveTo>
                  <a:pt x="190335" y="114300"/>
                </a:moveTo>
                <a:lnTo>
                  <a:pt x="10122" y="114300"/>
                </a:lnTo>
                <a:cubicBezTo>
                  <a:pt x="6479" y="114292"/>
                  <a:pt x="3152" y="116363"/>
                  <a:pt x="1549" y="119634"/>
                </a:cubicBezTo>
                <a:cubicBezTo>
                  <a:pt x="0" y="122946"/>
                  <a:pt x="441" y="126848"/>
                  <a:pt x="2692" y="129730"/>
                </a:cubicBezTo>
                <a:lnTo>
                  <a:pt x="24219" y="156591"/>
                </a:lnTo>
                <a:cubicBezTo>
                  <a:pt x="26948" y="159993"/>
                  <a:pt x="28428" y="164230"/>
                  <a:pt x="28410" y="168592"/>
                </a:cubicBezTo>
                <a:lnTo>
                  <a:pt x="28410" y="400050"/>
                </a:lnTo>
                <a:cubicBezTo>
                  <a:pt x="28410" y="421092"/>
                  <a:pt x="45467" y="438150"/>
                  <a:pt x="66510" y="438150"/>
                </a:cubicBezTo>
                <a:lnTo>
                  <a:pt x="257010" y="438150"/>
                </a:lnTo>
                <a:cubicBezTo>
                  <a:pt x="278052" y="438150"/>
                  <a:pt x="295110" y="421092"/>
                  <a:pt x="295110" y="400050"/>
                </a:cubicBezTo>
                <a:lnTo>
                  <a:pt x="295110" y="123825"/>
                </a:lnTo>
                <a:cubicBezTo>
                  <a:pt x="295110" y="118564"/>
                  <a:pt x="290845" y="114300"/>
                  <a:pt x="285585" y="114300"/>
                </a:cubicBezTo>
                <a:lnTo>
                  <a:pt x="266535" y="114300"/>
                </a:lnTo>
                <a:moveTo>
                  <a:pt x="142710" y="366712"/>
                </a:moveTo>
                <a:cubicBezTo>
                  <a:pt x="142710" y="348300"/>
                  <a:pt x="157635" y="333375"/>
                  <a:pt x="176047" y="333375"/>
                </a:cubicBezTo>
                <a:cubicBezTo>
                  <a:pt x="194459" y="333375"/>
                  <a:pt x="209385" y="348300"/>
                  <a:pt x="209385" y="366712"/>
                </a:cubicBezTo>
                <a:cubicBezTo>
                  <a:pt x="209385" y="385124"/>
                  <a:pt x="194459" y="400050"/>
                  <a:pt x="176047" y="400050"/>
                </a:cubicBezTo>
                <a:cubicBezTo>
                  <a:pt x="157635" y="400050"/>
                  <a:pt x="142710" y="385124"/>
                  <a:pt x="142710" y="366712"/>
                </a:cubicBezTo>
                <a:moveTo>
                  <a:pt x="185763" y="334898"/>
                </a:moveTo>
                <a:lnTo>
                  <a:pt x="247485" y="0"/>
                </a:lnTo>
                <a:moveTo>
                  <a:pt x="152235" y="276225"/>
                </a:moveTo>
                <a:lnTo>
                  <a:pt x="28410" y="276225"/>
                </a:lnTo>
                <a:moveTo>
                  <a:pt x="295110" y="276225"/>
                </a:moveTo>
                <a:lnTo>
                  <a:pt x="196431" y="276225"/>
                </a:lnTo>
                <a:moveTo>
                  <a:pt x="137947" y="219075"/>
                </a:moveTo>
                <a:cubicBezTo>
                  <a:pt x="137947" y="216444"/>
                  <a:pt x="135815" y="214312"/>
                  <a:pt x="133185" y="214312"/>
                </a:cubicBezTo>
                <a:moveTo>
                  <a:pt x="133566" y="214312"/>
                </a:moveTo>
                <a:cubicBezTo>
                  <a:pt x="130935" y="214312"/>
                  <a:pt x="128803" y="216444"/>
                  <a:pt x="128803" y="219075"/>
                </a:cubicBezTo>
                <a:moveTo>
                  <a:pt x="133185" y="223837"/>
                </a:moveTo>
                <a:cubicBezTo>
                  <a:pt x="130704" y="223638"/>
                  <a:pt x="128795" y="221563"/>
                  <a:pt x="128803" y="219075"/>
                </a:cubicBezTo>
                <a:moveTo>
                  <a:pt x="137947" y="219075"/>
                </a:moveTo>
                <a:cubicBezTo>
                  <a:pt x="137947" y="221705"/>
                  <a:pt x="135815" y="223837"/>
                  <a:pt x="133185" y="223837"/>
                </a:cubicBezTo>
                <a:moveTo>
                  <a:pt x="166522" y="157162"/>
                </a:moveTo>
                <a:cubicBezTo>
                  <a:pt x="166522" y="154532"/>
                  <a:pt x="164390" y="152400"/>
                  <a:pt x="161760" y="152400"/>
                </a:cubicBezTo>
                <a:moveTo>
                  <a:pt x="161760" y="152400"/>
                </a:moveTo>
                <a:cubicBezTo>
                  <a:pt x="159129" y="152400"/>
                  <a:pt x="156997" y="154532"/>
                  <a:pt x="156997" y="157162"/>
                </a:cubicBezTo>
                <a:moveTo>
                  <a:pt x="161760" y="161925"/>
                </a:moveTo>
                <a:cubicBezTo>
                  <a:pt x="159129" y="161925"/>
                  <a:pt x="156997" y="159792"/>
                  <a:pt x="156997" y="157162"/>
                </a:cubicBezTo>
                <a:moveTo>
                  <a:pt x="166903" y="157162"/>
                </a:moveTo>
                <a:cubicBezTo>
                  <a:pt x="166903" y="159792"/>
                  <a:pt x="164771" y="161925"/>
                  <a:pt x="162141" y="161925"/>
                </a:cubicBezTo>
                <a:moveTo>
                  <a:pt x="156235" y="4762"/>
                </a:moveTo>
                <a:cubicBezTo>
                  <a:pt x="158865" y="4762"/>
                  <a:pt x="160997" y="6894"/>
                  <a:pt x="160997" y="9525"/>
                </a:cubicBezTo>
                <a:moveTo>
                  <a:pt x="151472" y="9525"/>
                </a:moveTo>
                <a:cubicBezTo>
                  <a:pt x="151472" y="6894"/>
                  <a:pt x="153605" y="4762"/>
                  <a:pt x="156235" y="4762"/>
                </a:cubicBezTo>
                <a:moveTo>
                  <a:pt x="156235" y="14287"/>
                </a:moveTo>
                <a:cubicBezTo>
                  <a:pt x="153605" y="14287"/>
                  <a:pt x="151472" y="12155"/>
                  <a:pt x="151472" y="9525"/>
                </a:cubicBezTo>
                <a:moveTo>
                  <a:pt x="160997" y="9525"/>
                </a:moveTo>
                <a:cubicBezTo>
                  <a:pt x="160997" y="12155"/>
                  <a:pt x="158865" y="14287"/>
                  <a:pt x="156235" y="14287"/>
                </a:cubicBezTo>
                <a:moveTo>
                  <a:pt x="118135" y="61912"/>
                </a:moveTo>
                <a:cubicBezTo>
                  <a:pt x="120765" y="61912"/>
                  <a:pt x="122898" y="64044"/>
                  <a:pt x="122898" y="66675"/>
                </a:cubicBezTo>
                <a:moveTo>
                  <a:pt x="113373" y="66675"/>
                </a:moveTo>
                <a:cubicBezTo>
                  <a:pt x="113373" y="64044"/>
                  <a:pt x="115505" y="61912"/>
                  <a:pt x="118135" y="61912"/>
                </a:cubicBezTo>
                <a:moveTo>
                  <a:pt x="118135" y="71437"/>
                </a:moveTo>
                <a:cubicBezTo>
                  <a:pt x="115505" y="71437"/>
                  <a:pt x="113373" y="69305"/>
                  <a:pt x="113373" y="66675"/>
                </a:cubicBezTo>
                <a:moveTo>
                  <a:pt x="122898" y="66675"/>
                </a:moveTo>
                <a:cubicBezTo>
                  <a:pt x="122898" y="69305"/>
                  <a:pt x="120765" y="71437"/>
                  <a:pt x="118135" y="71437"/>
                </a:cubicBezTo>
                <a:moveTo>
                  <a:pt x="66510" y="219075"/>
                </a:moveTo>
                <a:lnTo>
                  <a:pt x="28410" y="219075"/>
                </a:lnTo>
                <a:moveTo>
                  <a:pt x="66510" y="390525"/>
                </a:moveTo>
                <a:lnTo>
                  <a:pt x="28410" y="390525"/>
                </a:lnTo>
                <a:moveTo>
                  <a:pt x="66510" y="333375"/>
                </a:moveTo>
                <a:lnTo>
                  <a:pt x="28410" y="333375"/>
                </a:lnTo>
              </a:path>
            </a:pathLst>
          </a:custGeom>
          <a:noFill/>
          <a:ln w="14287">
            <a:solidFill>
              <a:srgbClr val="E0CB15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446124" y="2607469"/>
            <a:ext cx="1191815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E0CB15"/>
                </a:solidFill>
                <a:latin typeface="Roboto"/>
              </a:rPr>
              <a:t>Combinatorial
Chemistry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83545" y="3174206"/>
            <a:ext cx="1254423" cy="514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100" b="0">
                <a:solidFill>
                  <a:srgbClr val="484848"/>
                </a:solidFill>
                <a:latin typeface="Roboto"/>
              </a:rPr>
              <a:t>Method for creating
diverse molecular
structures.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857437" y="3559969"/>
            <a:ext cx="447675" cy="447675"/>
          </a:xfrm>
          <a:custGeom>
            <a:avLst/>
            <a:gdLst/>
            <a:ahLst/>
            <a:cxnLst/>
            <a:rect l="0" t="0" r="0" b="0"/>
            <a:pathLst>
              <a:path w="447675" h="447675">
                <a:moveTo>
                  <a:pt x="0" y="0"/>
                </a:moveTo>
                <a:moveTo>
                  <a:pt x="320249" y="322135"/>
                </a:moveTo>
                <a:lnTo>
                  <a:pt x="256622" y="356387"/>
                </a:lnTo>
                <a:moveTo>
                  <a:pt x="352425" y="179355"/>
                </a:moveTo>
                <a:lnTo>
                  <a:pt x="352425" y="277863"/>
                </a:lnTo>
                <a:moveTo>
                  <a:pt x="256622" y="100831"/>
                </a:moveTo>
                <a:lnTo>
                  <a:pt x="320192" y="135045"/>
                </a:lnTo>
                <a:moveTo>
                  <a:pt x="200025" y="95250"/>
                </a:moveTo>
                <a:cubicBezTo>
                  <a:pt x="200025" y="111031"/>
                  <a:pt x="212818" y="123825"/>
                  <a:pt x="228600" y="123825"/>
                </a:cubicBezTo>
                <a:cubicBezTo>
                  <a:pt x="244381" y="123825"/>
                  <a:pt x="257175" y="111031"/>
                  <a:pt x="257175" y="95250"/>
                </a:cubicBezTo>
                <a:cubicBezTo>
                  <a:pt x="257175" y="79468"/>
                  <a:pt x="244381" y="66675"/>
                  <a:pt x="228600" y="66675"/>
                </a:cubicBezTo>
                <a:cubicBezTo>
                  <a:pt x="212818" y="66675"/>
                  <a:pt x="200025" y="79468"/>
                  <a:pt x="200025" y="95250"/>
                </a:cubicBezTo>
                <a:moveTo>
                  <a:pt x="314325" y="304800"/>
                </a:moveTo>
                <a:cubicBezTo>
                  <a:pt x="314325" y="320581"/>
                  <a:pt x="327118" y="333375"/>
                  <a:pt x="342900" y="333375"/>
                </a:cubicBezTo>
                <a:cubicBezTo>
                  <a:pt x="358681" y="333375"/>
                  <a:pt x="371475" y="320581"/>
                  <a:pt x="371475" y="304800"/>
                </a:cubicBezTo>
                <a:cubicBezTo>
                  <a:pt x="371475" y="289018"/>
                  <a:pt x="358681" y="276225"/>
                  <a:pt x="342900" y="276225"/>
                </a:cubicBezTo>
                <a:cubicBezTo>
                  <a:pt x="327118" y="276225"/>
                  <a:pt x="314325" y="289018"/>
                  <a:pt x="314325" y="304800"/>
                </a:cubicBezTo>
                <a:moveTo>
                  <a:pt x="314325" y="152400"/>
                </a:moveTo>
                <a:cubicBezTo>
                  <a:pt x="314325" y="168181"/>
                  <a:pt x="327118" y="180975"/>
                  <a:pt x="342900" y="180975"/>
                </a:cubicBezTo>
                <a:cubicBezTo>
                  <a:pt x="358681" y="180975"/>
                  <a:pt x="371475" y="168181"/>
                  <a:pt x="371475" y="152400"/>
                </a:cubicBezTo>
                <a:cubicBezTo>
                  <a:pt x="371475" y="136618"/>
                  <a:pt x="358681" y="123825"/>
                  <a:pt x="342900" y="123825"/>
                </a:cubicBezTo>
                <a:cubicBezTo>
                  <a:pt x="327118" y="123825"/>
                  <a:pt x="314325" y="136618"/>
                  <a:pt x="314325" y="152400"/>
                </a:cubicBezTo>
                <a:moveTo>
                  <a:pt x="0" y="0"/>
                </a:moveTo>
                <a:moveTo>
                  <a:pt x="136950" y="322135"/>
                </a:moveTo>
                <a:lnTo>
                  <a:pt x="200577" y="356387"/>
                </a:lnTo>
                <a:moveTo>
                  <a:pt x="104775" y="179355"/>
                </a:moveTo>
                <a:lnTo>
                  <a:pt x="104775" y="277806"/>
                </a:lnTo>
                <a:moveTo>
                  <a:pt x="85725" y="304800"/>
                </a:moveTo>
                <a:cubicBezTo>
                  <a:pt x="85725" y="320581"/>
                  <a:pt x="98518" y="333375"/>
                  <a:pt x="114300" y="333375"/>
                </a:cubicBezTo>
                <a:cubicBezTo>
                  <a:pt x="130081" y="333375"/>
                  <a:pt x="142875" y="320581"/>
                  <a:pt x="142875" y="304800"/>
                </a:cubicBezTo>
                <a:cubicBezTo>
                  <a:pt x="142875" y="289018"/>
                  <a:pt x="130081" y="276225"/>
                  <a:pt x="114300" y="276225"/>
                </a:cubicBezTo>
                <a:cubicBezTo>
                  <a:pt x="98518" y="276225"/>
                  <a:pt x="85725" y="289018"/>
                  <a:pt x="85725" y="304800"/>
                </a:cubicBezTo>
                <a:moveTo>
                  <a:pt x="85725" y="152400"/>
                </a:moveTo>
                <a:cubicBezTo>
                  <a:pt x="85725" y="168181"/>
                  <a:pt x="98518" y="180975"/>
                  <a:pt x="114300" y="180975"/>
                </a:cubicBezTo>
                <a:cubicBezTo>
                  <a:pt x="130081" y="180975"/>
                  <a:pt x="142875" y="168181"/>
                  <a:pt x="142875" y="152400"/>
                </a:cubicBezTo>
                <a:cubicBezTo>
                  <a:pt x="142875" y="136618"/>
                  <a:pt x="130081" y="123825"/>
                  <a:pt x="114300" y="123825"/>
                </a:cubicBezTo>
                <a:cubicBezTo>
                  <a:pt x="98518" y="123825"/>
                  <a:pt x="85725" y="136618"/>
                  <a:pt x="85725" y="152400"/>
                </a:cubicBezTo>
                <a:moveTo>
                  <a:pt x="200025" y="361950"/>
                </a:moveTo>
                <a:cubicBezTo>
                  <a:pt x="200025" y="377731"/>
                  <a:pt x="212818" y="390525"/>
                  <a:pt x="228600" y="390525"/>
                </a:cubicBezTo>
                <a:cubicBezTo>
                  <a:pt x="244381" y="390525"/>
                  <a:pt x="257175" y="377731"/>
                  <a:pt x="257175" y="361950"/>
                </a:cubicBezTo>
                <a:cubicBezTo>
                  <a:pt x="257175" y="346168"/>
                  <a:pt x="244381" y="333375"/>
                  <a:pt x="228600" y="333375"/>
                </a:cubicBezTo>
                <a:cubicBezTo>
                  <a:pt x="212818" y="333375"/>
                  <a:pt x="200025" y="346168"/>
                  <a:pt x="200025" y="361950"/>
                </a:cubicBezTo>
                <a:moveTo>
                  <a:pt x="205892" y="112604"/>
                </a:moveTo>
                <a:lnTo>
                  <a:pt x="142322" y="146837"/>
                </a:lnTo>
                <a:moveTo>
                  <a:pt x="238125" y="9525"/>
                </a:moveTo>
                <a:lnTo>
                  <a:pt x="238125" y="68313"/>
                </a:lnTo>
                <a:moveTo>
                  <a:pt x="219075" y="388848"/>
                </a:moveTo>
                <a:lnTo>
                  <a:pt x="219075" y="447675"/>
                </a:lnTo>
                <a:moveTo>
                  <a:pt x="22688" y="112604"/>
                </a:moveTo>
                <a:lnTo>
                  <a:pt x="86277" y="146837"/>
                </a:lnTo>
                <a:moveTo>
                  <a:pt x="9525" y="122205"/>
                </a:moveTo>
                <a:cubicBezTo>
                  <a:pt x="20947" y="118167"/>
                  <a:pt x="28581" y="107365"/>
                  <a:pt x="28575" y="95250"/>
                </a:cubicBezTo>
                <a:cubicBezTo>
                  <a:pt x="28581" y="83134"/>
                  <a:pt x="20947" y="72332"/>
                  <a:pt x="9525" y="68294"/>
                </a:cubicBezTo>
                <a:moveTo>
                  <a:pt x="434492" y="112604"/>
                </a:moveTo>
                <a:lnTo>
                  <a:pt x="370922" y="146837"/>
                </a:lnTo>
                <a:moveTo>
                  <a:pt x="447675" y="122205"/>
                </a:moveTo>
                <a:cubicBezTo>
                  <a:pt x="436236" y="118181"/>
                  <a:pt x="428582" y="107376"/>
                  <a:pt x="428582" y="95250"/>
                </a:cubicBezTo>
                <a:cubicBezTo>
                  <a:pt x="428582" y="83123"/>
                  <a:pt x="436236" y="72318"/>
                  <a:pt x="447675" y="68294"/>
                </a:cubicBezTo>
                <a:moveTo>
                  <a:pt x="22688" y="348272"/>
                </a:moveTo>
                <a:lnTo>
                  <a:pt x="87134" y="313562"/>
                </a:lnTo>
                <a:moveTo>
                  <a:pt x="9525" y="338670"/>
                </a:moveTo>
                <a:cubicBezTo>
                  <a:pt x="20940" y="342706"/>
                  <a:pt x="28573" y="353499"/>
                  <a:pt x="28575" y="365607"/>
                </a:cubicBezTo>
                <a:cubicBezTo>
                  <a:pt x="28589" y="377729"/>
                  <a:pt x="20953" y="388541"/>
                  <a:pt x="9525" y="392582"/>
                </a:cubicBezTo>
                <a:moveTo>
                  <a:pt x="434511" y="348272"/>
                </a:moveTo>
                <a:lnTo>
                  <a:pt x="370065" y="313562"/>
                </a:lnTo>
                <a:moveTo>
                  <a:pt x="447675" y="338670"/>
                </a:moveTo>
                <a:cubicBezTo>
                  <a:pt x="436236" y="342694"/>
                  <a:pt x="428582" y="353500"/>
                  <a:pt x="428582" y="365626"/>
                </a:cubicBezTo>
                <a:cubicBezTo>
                  <a:pt x="428582" y="377752"/>
                  <a:pt x="436236" y="388558"/>
                  <a:pt x="447675" y="392582"/>
                </a:cubicBezTo>
                <a:moveTo>
                  <a:pt x="85725" y="152400"/>
                </a:moveTo>
                <a:cubicBezTo>
                  <a:pt x="85725" y="136618"/>
                  <a:pt x="98518" y="123825"/>
                  <a:pt x="114300" y="123825"/>
                </a:cubicBezTo>
                <a:cubicBezTo>
                  <a:pt x="130081" y="123825"/>
                  <a:pt x="142875" y="136618"/>
                  <a:pt x="142875" y="152400"/>
                </a:cubicBezTo>
                <a:cubicBezTo>
                  <a:pt x="142875" y="168181"/>
                  <a:pt x="130081" y="180975"/>
                  <a:pt x="114300" y="180975"/>
                </a:cubicBezTo>
                <a:cubicBezTo>
                  <a:pt x="98518" y="180975"/>
                  <a:pt x="85725" y="168181"/>
                  <a:pt x="85725" y="152400"/>
                </a:cubicBezTo>
              </a:path>
            </a:pathLst>
          </a:custGeom>
          <a:noFill/>
          <a:ln w="14287">
            <a:solidFill>
              <a:srgbClr val="4E88E7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47987" y="3264694"/>
            <a:ext cx="959348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500" b="0">
                <a:solidFill>
                  <a:srgbClr val="3A4455"/>
                </a:solidFill>
                <a:latin typeface="Roboto"/>
              </a:rPr>
              <a:t>Potential
Candidates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771337" y="3960019"/>
            <a:ext cx="442914" cy="442910"/>
          </a:xfrm>
          <a:custGeom>
            <a:avLst/>
            <a:gdLst/>
            <a:ahLst/>
            <a:cxnLst/>
            <a:rect l="0" t="0" r="0" b="0"/>
            <a:pathLst>
              <a:path w="442914" h="442910">
                <a:moveTo>
                  <a:pt x="233364" y="380043"/>
                </a:moveTo>
                <a:cubicBezTo>
                  <a:pt x="314376" y="380043"/>
                  <a:pt x="380047" y="314370"/>
                  <a:pt x="380047" y="233358"/>
                </a:cubicBezTo>
                <a:cubicBezTo>
                  <a:pt x="380047" y="152347"/>
                  <a:pt x="314376" y="86673"/>
                  <a:pt x="233364" y="86673"/>
                </a:cubicBezTo>
                <a:cubicBezTo>
                  <a:pt x="152351" y="86673"/>
                  <a:pt x="86678" y="152347"/>
                  <a:pt x="86678" y="233358"/>
                </a:cubicBezTo>
                <a:cubicBezTo>
                  <a:pt x="86678" y="314370"/>
                  <a:pt x="152351" y="380043"/>
                  <a:pt x="233364" y="380043"/>
                </a:cubicBezTo>
                <a:close/>
                <a:moveTo>
                  <a:pt x="0" y="0"/>
                </a:moveTo>
                <a:moveTo>
                  <a:pt x="442914" y="442910"/>
                </a:moveTo>
                <a:lnTo>
                  <a:pt x="338139" y="336230"/>
                </a:lnTo>
                <a:moveTo>
                  <a:pt x="181928" y="208582"/>
                </a:moveTo>
                <a:cubicBezTo>
                  <a:pt x="155625" y="208582"/>
                  <a:pt x="134303" y="187260"/>
                  <a:pt x="134303" y="160957"/>
                </a:cubicBezTo>
                <a:cubicBezTo>
                  <a:pt x="134303" y="134655"/>
                  <a:pt x="155625" y="113332"/>
                  <a:pt x="181928" y="113332"/>
                </a:cubicBezTo>
                <a:cubicBezTo>
                  <a:pt x="208231" y="113332"/>
                  <a:pt x="229552" y="134655"/>
                  <a:pt x="229552" y="160957"/>
                </a:cubicBezTo>
                <a:cubicBezTo>
                  <a:pt x="229552" y="187260"/>
                  <a:pt x="208231" y="208582"/>
                  <a:pt x="181928" y="208582"/>
                </a:cubicBezTo>
                <a:close/>
                <a:moveTo>
                  <a:pt x="48578" y="71437"/>
                </a:moveTo>
                <a:cubicBezTo>
                  <a:pt x="64360" y="71437"/>
                  <a:pt x="77153" y="58644"/>
                  <a:pt x="77153" y="42862"/>
                </a:cubicBezTo>
                <a:cubicBezTo>
                  <a:pt x="77153" y="27080"/>
                  <a:pt x="64360" y="14287"/>
                  <a:pt x="48578" y="14287"/>
                </a:cubicBezTo>
                <a:cubicBezTo>
                  <a:pt x="32796" y="14287"/>
                  <a:pt x="20003" y="27080"/>
                  <a:pt x="20003" y="42862"/>
                </a:cubicBezTo>
                <a:cubicBezTo>
                  <a:pt x="20003" y="58644"/>
                  <a:pt x="32796" y="71437"/>
                  <a:pt x="48578" y="71437"/>
                </a:cubicBezTo>
                <a:close/>
                <a:moveTo>
                  <a:pt x="42862" y="385762"/>
                </a:moveTo>
                <a:cubicBezTo>
                  <a:pt x="58644" y="385762"/>
                  <a:pt x="71437" y="372968"/>
                  <a:pt x="71437" y="357187"/>
                </a:cubicBezTo>
                <a:cubicBezTo>
                  <a:pt x="71437" y="341406"/>
                  <a:pt x="58644" y="328612"/>
                  <a:pt x="42862" y="328612"/>
                </a:cubicBezTo>
                <a:cubicBezTo>
                  <a:pt x="27080" y="328612"/>
                  <a:pt x="14287" y="341406"/>
                  <a:pt x="14287" y="357187"/>
                </a:cubicBezTo>
                <a:cubicBezTo>
                  <a:pt x="14287" y="372968"/>
                  <a:pt x="27080" y="385762"/>
                  <a:pt x="42862" y="385762"/>
                </a:cubicBezTo>
                <a:close/>
                <a:moveTo>
                  <a:pt x="181928" y="309562"/>
                </a:moveTo>
                <a:cubicBezTo>
                  <a:pt x="166146" y="309562"/>
                  <a:pt x="153353" y="296768"/>
                  <a:pt x="153353" y="280987"/>
                </a:cubicBezTo>
                <a:cubicBezTo>
                  <a:pt x="153353" y="265206"/>
                  <a:pt x="166146" y="252412"/>
                  <a:pt x="181928" y="252412"/>
                </a:cubicBezTo>
                <a:cubicBezTo>
                  <a:pt x="197710" y="252412"/>
                  <a:pt x="210502" y="265206"/>
                  <a:pt x="210502" y="280987"/>
                </a:cubicBezTo>
                <a:cubicBezTo>
                  <a:pt x="210502" y="296768"/>
                  <a:pt x="197710" y="309562"/>
                  <a:pt x="181928" y="309562"/>
                </a:cubicBezTo>
                <a:close/>
                <a:moveTo>
                  <a:pt x="296227" y="275257"/>
                </a:moveTo>
                <a:cubicBezTo>
                  <a:pt x="280446" y="275257"/>
                  <a:pt x="267652" y="262463"/>
                  <a:pt x="267652" y="246682"/>
                </a:cubicBezTo>
                <a:cubicBezTo>
                  <a:pt x="267652" y="230901"/>
                  <a:pt x="280446" y="218107"/>
                  <a:pt x="296227" y="218107"/>
                </a:cubicBezTo>
                <a:cubicBezTo>
                  <a:pt x="312010" y="218107"/>
                  <a:pt x="324802" y="230901"/>
                  <a:pt x="324802" y="246682"/>
                </a:cubicBezTo>
                <a:cubicBezTo>
                  <a:pt x="324802" y="262463"/>
                  <a:pt x="312010" y="275257"/>
                  <a:pt x="296227" y="275257"/>
                </a:cubicBezTo>
                <a:close/>
                <a:moveTo>
                  <a:pt x="0" y="0"/>
                </a:moveTo>
                <a:moveTo>
                  <a:pt x="269378" y="256374"/>
                </a:moveTo>
                <a:lnTo>
                  <a:pt x="209826" y="273123"/>
                </a:lnTo>
                <a:moveTo>
                  <a:pt x="181928" y="252412"/>
                </a:moveTo>
                <a:lnTo>
                  <a:pt x="181928" y="208582"/>
                </a:lnTo>
                <a:moveTo>
                  <a:pt x="0" y="0"/>
                </a:moveTo>
                <a:moveTo>
                  <a:pt x="70098" y="348333"/>
                </a:moveTo>
                <a:lnTo>
                  <a:pt x="118243" y="324259"/>
                </a:lnTo>
                <a:moveTo>
                  <a:pt x="0" y="0"/>
                </a:moveTo>
                <a:moveTo>
                  <a:pt x="69532" y="61912"/>
                </a:moveTo>
                <a:lnTo>
                  <a:pt x="101917" y="86677"/>
                </a:lnTo>
              </a:path>
            </a:pathLst>
          </a:custGeom>
          <a:noFill/>
          <a:ln w="14287">
            <a:solidFill>
              <a:srgbClr val="DE8431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1749686" y="3921919"/>
            <a:ext cx="888301" cy="4572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DE8431"/>
                </a:solidFill>
                <a:latin typeface="Roboto"/>
              </a:rPr>
              <a:t>Screening
Processes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7987" y="3831431"/>
            <a:ext cx="1312468" cy="514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0">
                <a:solidFill>
                  <a:srgbClr val="484848"/>
                </a:solidFill>
                <a:latin typeface="Roboto"/>
              </a:rPr>
              <a:t>Molecules identified
for diverse
applications.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36313" y="4488656"/>
            <a:ext cx="1201635" cy="5143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100" b="0">
                <a:solidFill>
                  <a:srgbClr val="484848"/>
                </a:solidFill>
                <a:latin typeface="Roboto"/>
              </a:rPr>
              <a:t>Techniques to
evaluate molecular
properties.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589668" y="4272093"/>
            <a:ext cx="123825" cy="414337"/>
            <a:chOff x="2745183" y="3217961"/>
            <a:chExt cx="123825" cy="414337"/>
          </a:xfrm>
        </p:grpSpPr>
        <p:sp>
          <p:nvSpPr>
            <p:cNvPr id="2" name="Rounded Rectangle 1"/>
            <p:cNvSpPr/>
            <p:nvPr/>
          </p:nvSpPr>
          <p:spPr>
            <a:xfrm>
              <a:off x="2807096" y="321796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2745183" y="357038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818268" y="4324853"/>
            <a:ext cx="123825" cy="414337"/>
            <a:chOff x="2973783" y="3270721"/>
            <a:chExt cx="123825" cy="414337"/>
          </a:xfrm>
        </p:grpSpPr>
        <p:sp>
          <p:nvSpPr>
            <p:cNvPr id="5" name="Rounded Rectangle 4"/>
            <p:cNvSpPr/>
            <p:nvPr/>
          </p:nvSpPr>
          <p:spPr>
            <a:xfrm>
              <a:off x="3035696" y="327072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973783" y="362314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046868" y="4377612"/>
            <a:ext cx="123825" cy="414337"/>
            <a:chOff x="3202383" y="3323480"/>
            <a:chExt cx="123825" cy="414337"/>
          </a:xfrm>
        </p:grpSpPr>
        <p:sp>
          <p:nvSpPr>
            <p:cNvPr id="8" name="Rounded Rectangle 7"/>
            <p:cNvSpPr/>
            <p:nvPr/>
          </p:nvSpPr>
          <p:spPr>
            <a:xfrm>
              <a:off x="3264296" y="3323480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202383" y="367590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275468" y="4430372"/>
            <a:ext cx="123825" cy="414337"/>
            <a:chOff x="3430983" y="3376240"/>
            <a:chExt cx="123825" cy="414337"/>
          </a:xfrm>
        </p:grpSpPr>
        <p:sp>
          <p:nvSpPr>
            <p:cNvPr id="11" name="Rounded Rectangle 10"/>
            <p:cNvSpPr/>
            <p:nvPr/>
          </p:nvSpPr>
          <p:spPr>
            <a:xfrm>
              <a:off x="3492896" y="3376240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430983" y="372866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418468" y="4272223"/>
            <a:ext cx="123825" cy="414337"/>
            <a:chOff x="4573983" y="3218091"/>
            <a:chExt cx="123825" cy="414337"/>
          </a:xfrm>
        </p:grpSpPr>
        <p:sp>
          <p:nvSpPr>
            <p:cNvPr id="14" name="Rounded Rectangle 13"/>
            <p:cNvSpPr/>
            <p:nvPr/>
          </p:nvSpPr>
          <p:spPr>
            <a:xfrm>
              <a:off x="4635896" y="321809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573983" y="357051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189868" y="4324946"/>
            <a:ext cx="123825" cy="414337"/>
            <a:chOff x="4345383" y="3270814"/>
            <a:chExt cx="123825" cy="414337"/>
          </a:xfrm>
        </p:grpSpPr>
        <p:sp>
          <p:nvSpPr>
            <p:cNvPr id="17" name="Rounded Rectangle 16"/>
            <p:cNvSpPr/>
            <p:nvPr/>
          </p:nvSpPr>
          <p:spPr>
            <a:xfrm>
              <a:off x="4407296" y="3270814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345383" y="3623239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961268" y="4377668"/>
            <a:ext cx="123825" cy="414337"/>
            <a:chOff x="4116783" y="3323536"/>
            <a:chExt cx="123825" cy="414337"/>
          </a:xfrm>
        </p:grpSpPr>
        <p:sp>
          <p:nvSpPr>
            <p:cNvPr id="20" name="Rounded Rectangle 19"/>
            <p:cNvSpPr/>
            <p:nvPr/>
          </p:nvSpPr>
          <p:spPr>
            <a:xfrm>
              <a:off x="4178696" y="3323536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116783" y="3675961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732668" y="4430391"/>
            <a:ext cx="123825" cy="414337"/>
            <a:chOff x="3888183" y="3376259"/>
            <a:chExt cx="123825" cy="414337"/>
          </a:xfrm>
        </p:grpSpPr>
        <p:sp>
          <p:nvSpPr>
            <p:cNvPr id="23" name="Rounded Rectangle 22"/>
            <p:cNvSpPr/>
            <p:nvPr/>
          </p:nvSpPr>
          <p:spPr>
            <a:xfrm>
              <a:off x="3950096" y="3376259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888183" y="3728684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504068" y="4483113"/>
            <a:ext cx="123825" cy="414337"/>
            <a:chOff x="3659583" y="3428981"/>
            <a:chExt cx="123825" cy="414337"/>
          </a:xfrm>
        </p:grpSpPr>
        <p:sp>
          <p:nvSpPr>
            <p:cNvPr id="26" name="Rounded Rectangle 25"/>
            <p:cNvSpPr/>
            <p:nvPr/>
          </p:nvSpPr>
          <p:spPr>
            <a:xfrm>
              <a:off x="3721496" y="342898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3659583" y="378140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9" name="Rounded Rectangle 28"/>
          <p:cNvSpPr/>
          <p:nvPr/>
        </p:nvSpPr>
        <p:spPr>
          <a:xfrm>
            <a:off x="4080081" y="3740182"/>
            <a:ext cx="2971800" cy="742950"/>
          </a:xfrm>
          <a:custGeom>
            <a:avLst/>
            <a:gdLst/>
            <a:ahLst/>
            <a:cxnLst/>
            <a:rect l="0" t="0" r="0" b="0"/>
            <a:pathLst>
              <a:path w="2971800" h="742950">
                <a:moveTo>
                  <a:pt x="0" y="400050"/>
                </a:moveTo>
                <a:lnTo>
                  <a:pt x="0" y="285750"/>
                </a:lnTo>
                <a:lnTo>
                  <a:pt x="1238250" y="0"/>
                </a:lnTo>
                <a:lnTo>
                  <a:pt x="1485900" y="57150"/>
                </a:lnTo>
                <a:lnTo>
                  <a:pt x="1733550" y="0"/>
                </a:lnTo>
                <a:lnTo>
                  <a:pt x="2971800" y="285750"/>
                </a:lnTo>
                <a:lnTo>
                  <a:pt x="2971800" y="400050"/>
                </a:lnTo>
                <a:lnTo>
                  <a:pt x="1485900" y="742950"/>
                </a:lnTo>
                <a:lnTo>
                  <a:pt x="0" y="400050"/>
                </a:lnTo>
              </a:path>
            </a:pathLst>
          </a:custGeom>
          <a:solidFill>
            <a:srgbClr val="C8FFE5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4080081" y="3740182"/>
            <a:ext cx="2971800" cy="742950"/>
          </a:xfrm>
          <a:custGeom>
            <a:avLst/>
            <a:gdLst/>
            <a:ahLst/>
            <a:cxnLst/>
            <a:rect l="0" t="0" r="0" b="0"/>
            <a:pathLst>
              <a:path w="2971800" h="742950">
                <a:moveTo>
                  <a:pt x="0" y="285750"/>
                </a:moveTo>
                <a:lnTo>
                  <a:pt x="0" y="400050"/>
                </a:lnTo>
                <a:lnTo>
                  <a:pt x="1485900" y="742950"/>
                </a:lnTo>
                <a:lnTo>
                  <a:pt x="2971800" y="400050"/>
                </a:lnTo>
                <a:lnTo>
                  <a:pt x="2971800" y="285750"/>
                </a:lnTo>
                <a:moveTo>
                  <a:pt x="2971800" y="285750"/>
                </a:moveTo>
                <a:lnTo>
                  <a:pt x="1485627" y="628650"/>
                </a:lnTo>
                <a:lnTo>
                  <a:pt x="0" y="285750"/>
                </a:lnTo>
                <a:moveTo>
                  <a:pt x="0" y="285750"/>
                </a:moveTo>
                <a:lnTo>
                  <a:pt x="1238250" y="0"/>
                </a:lnTo>
                <a:lnTo>
                  <a:pt x="1485900" y="57150"/>
                </a:lnTo>
                <a:lnTo>
                  <a:pt x="1733550" y="0"/>
                </a:lnTo>
                <a:lnTo>
                  <a:pt x="2971800" y="285750"/>
                </a:lnTo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33" name="Group 32"/>
          <p:cNvGrpSpPr/>
          <p:nvPr/>
        </p:nvGrpSpPr>
        <p:grpSpPr>
          <a:xfrm>
            <a:off x="4361068" y="3533534"/>
            <a:ext cx="123825" cy="414337"/>
            <a:chOff x="2516583" y="2479402"/>
            <a:chExt cx="123825" cy="414337"/>
          </a:xfrm>
        </p:grpSpPr>
        <p:sp>
          <p:nvSpPr>
            <p:cNvPr id="31" name="Rounded Rectangle 30"/>
            <p:cNvSpPr/>
            <p:nvPr/>
          </p:nvSpPr>
          <p:spPr>
            <a:xfrm>
              <a:off x="2578496" y="2479402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2516583" y="2831827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589668" y="3586293"/>
            <a:ext cx="123825" cy="414337"/>
            <a:chOff x="2745183" y="2532161"/>
            <a:chExt cx="123825" cy="414337"/>
          </a:xfrm>
        </p:grpSpPr>
        <p:sp>
          <p:nvSpPr>
            <p:cNvPr id="34" name="Rounded Rectangle 33"/>
            <p:cNvSpPr/>
            <p:nvPr/>
          </p:nvSpPr>
          <p:spPr>
            <a:xfrm>
              <a:off x="2807096" y="253216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2745183" y="288458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818268" y="3639053"/>
            <a:ext cx="123825" cy="414337"/>
            <a:chOff x="2973783" y="2584921"/>
            <a:chExt cx="123825" cy="414337"/>
          </a:xfrm>
        </p:grpSpPr>
        <p:sp>
          <p:nvSpPr>
            <p:cNvPr id="37" name="Rounded Rectangle 36"/>
            <p:cNvSpPr/>
            <p:nvPr/>
          </p:nvSpPr>
          <p:spPr>
            <a:xfrm>
              <a:off x="3035696" y="258492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2973783" y="293734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046868" y="3691812"/>
            <a:ext cx="123825" cy="414337"/>
            <a:chOff x="3202383" y="2637680"/>
            <a:chExt cx="123825" cy="414337"/>
          </a:xfrm>
        </p:grpSpPr>
        <p:sp>
          <p:nvSpPr>
            <p:cNvPr id="40" name="Rounded Rectangle 39"/>
            <p:cNvSpPr/>
            <p:nvPr/>
          </p:nvSpPr>
          <p:spPr>
            <a:xfrm>
              <a:off x="3264296" y="2637680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3202383" y="299010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275468" y="3744572"/>
            <a:ext cx="123825" cy="414337"/>
            <a:chOff x="3430983" y="2690440"/>
            <a:chExt cx="123825" cy="414337"/>
          </a:xfrm>
        </p:grpSpPr>
        <p:sp>
          <p:nvSpPr>
            <p:cNvPr id="43" name="Rounded Rectangle 42"/>
            <p:cNvSpPr/>
            <p:nvPr/>
          </p:nvSpPr>
          <p:spPr>
            <a:xfrm>
              <a:off x="3492896" y="2690440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3430983" y="304286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647068" y="3533701"/>
            <a:ext cx="123825" cy="414337"/>
            <a:chOff x="4802583" y="2479569"/>
            <a:chExt cx="123825" cy="414337"/>
          </a:xfrm>
        </p:grpSpPr>
        <p:sp>
          <p:nvSpPr>
            <p:cNvPr id="46" name="Rounded Rectangle 45"/>
            <p:cNvSpPr/>
            <p:nvPr/>
          </p:nvSpPr>
          <p:spPr>
            <a:xfrm>
              <a:off x="4864496" y="2479569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4802583" y="2831994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418468" y="3586423"/>
            <a:ext cx="123825" cy="414337"/>
            <a:chOff x="4573983" y="2532291"/>
            <a:chExt cx="123825" cy="414337"/>
          </a:xfrm>
        </p:grpSpPr>
        <p:sp>
          <p:nvSpPr>
            <p:cNvPr id="49" name="Rounded Rectangle 48"/>
            <p:cNvSpPr/>
            <p:nvPr/>
          </p:nvSpPr>
          <p:spPr>
            <a:xfrm>
              <a:off x="4635896" y="253229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4573983" y="288471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6189868" y="3639146"/>
            <a:ext cx="123825" cy="414337"/>
            <a:chOff x="4345383" y="2585014"/>
            <a:chExt cx="123825" cy="414337"/>
          </a:xfrm>
        </p:grpSpPr>
        <p:sp>
          <p:nvSpPr>
            <p:cNvPr id="52" name="Rounded Rectangle 51"/>
            <p:cNvSpPr/>
            <p:nvPr/>
          </p:nvSpPr>
          <p:spPr>
            <a:xfrm>
              <a:off x="4407296" y="2585014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345383" y="2937439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961268" y="3691868"/>
            <a:ext cx="123825" cy="414337"/>
            <a:chOff x="4116783" y="2637736"/>
            <a:chExt cx="123825" cy="414337"/>
          </a:xfrm>
        </p:grpSpPr>
        <p:sp>
          <p:nvSpPr>
            <p:cNvPr id="55" name="Rounded Rectangle 54"/>
            <p:cNvSpPr/>
            <p:nvPr/>
          </p:nvSpPr>
          <p:spPr>
            <a:xfrm>
              <a:off x="4178696" y="2637736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116783" y="2990161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732668" y="3744591"/>
            <a:ext cx="123825" cy="414337"/>
            <a:chOff x="3888183" y="2690459"/>
            <a:chExt cx="123825" cy="414337"/>
          </a:xfrm>
        </p:grpSpPr>
        <p:sp>
          <p:nvSpPr>
            <p:cNvPr id="58" name="Rounded Rectangle 57"/>
            <p:cNvSpPr/>
            <p:nvPr/>
          </p:nvSpPr>
          <p:spPr>
            <a:xfrm>
              <a:off x="3950096" y="2690459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3888183" y="3042884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4068" y="3797313"/>
            <a:ext cx="123825" cy="414337"/>
            <a:chOff x="3659583" y="2743181"/>
            <a:chExt cx="123825" cy="414337"/>
          </a:xfrm>
        </p:grpSpPr>
        <p:sp>
          <p:nvSpPr>
            <p:cNvPr id="61" name="Rounded Rectangle 60"/>
            <p:cNvSpPr/>
            <p:nvPr/>
          </p:nvSpPr>
          <p:spPr>
            <a:xfrm>
              <a:off x="3721496" y="2743181"/>
              <a:ext cx="9525" cy="409575"/>
            </a:xfrm>
            <a:custGeom>
              <a:avLst/>
              <a:gdLst/>
              <a:ahLst/>
              <a:cxnLst/>
              <a:rect l="0" t="0" r="0" b="0"/>
              <a:pathLst>
                <a:path w="9525" h="409575">
                  <a:moveTo>
                    <a:pt x="0" y="0"/>
                  </a:moveTo>
                  <a:lnTo>
                    <a:pt x="0" y="4095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3659583" y="3095606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64" name="Rounded Rectangle 63"/>
          <p:cNvSpPr/>
          <p:nvPr/>
        </p:nvSpPr>
        <p:spPr>
          <a:xfrm>
            <a:off x="4080081" y="2997232"/>
            <a:ext cx="2971800" cy="800100"/>
          </a:xfrm>
          <a:custGeom>
            <a:avLst/>
            <a:gdLst/>
            <a:ahLst/>
            <a:cxnLst/>
            <a:rect l="0" t="0" r="0" b="0"/>
            <a:pathLst>
              <a:path w="2971800" h="800100">
                <a:moveTo>
                  <a:pt x="0" y="457200"/>
                </a:moveTo>
                <a:lnTo>
                  <a:pt x="0" y="342900"/>
                </a:lnTo>
                <a:lnTo>
                  <a:pt x="1485900" y="0"/>
                </a:lnTo>
                <a:lnTo>
                  <a:pt x="2971800" y="342900"/>
                </a:lnTo>
                <a:lnTo>
                  <a:pt x="2971800" y="457200"/>
                </a:lnTo>
                <a:lnTo>
                  <a:pt x="1485900" y="800100"/>
                </a:lnTo>
                <a:lnTo>
                  <a:pt x="0" y="457200"/>
                </a:lnTo>
              </a:path>
            </a:pathLst>
          </a:custGeom>
          <a:solidFill>
            <a:srgbClr val="D1F4FF"/>
          </a:solidFill>
          <a:ln>
            <a:noFill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Rounded Rectangle 64"/>
          <p:cNvSpPr/>
          <p:nvPr/>
        </p:nvSpPr>
        <p:spPr>
          <a:xfrm>
            <a:off x="4080081" y="2997232"/>
            <a:ext cx="2971800" cy="800100"/>
          </a:xfrm>
          <a:custGeom>
            <a:avLst/>
            <a:gdLst/>
            <a:ahLst/>
            <a:cxnLst/>
            <a:rect l="0" t="0" r="0" b="0"/>
            <a:pathLst>
              <a:path w="2971800" h="800100">
                <a:moveTo>
                  <a:pt x="0" y="342900"/>
                </a:moveTo>
                <a:lnTo>
                  <a:pt x="0" y="457200"/>
                </a:lnTo>
                <a:lnTo>
                  <a:pt x="1485900" y="800100"/>
                </a:lnTo>
                <a:lnTo>
                  <a:pt x="2971800" y="457200"/>
                </a:lnTo>
                <a:lnTo>
                  <a:pt x="2971800" y="342900"/>
                </a:lnTo>
                <a:moveTo>
                  <a:pt x="0" y="342900"/>
                </a:moveTo>
                <a:lnTo>
                  <a:pt x="1485900" y="0"/>
                </a:lnTo>
                <a:lnTo>
                  <a:pt x="2971800" y="342900"/>
                </a:lnTo>
                <a:moveTo>
                  <a:pt x="2971800" y="342900"/>
                </a:moveTo>
                <a:lnTo>
                  <a:pt x="1485900" y="685800"/>
                </a:lnTo>
                <a:lnTo>
                  <a:pt x="0" y="342900"/>
                </a:lnTo>
              </a:path>
            </a:pathLst>
          </a:custGeom>
          <a:noFill/>
          <a:ln w="14287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grpSp>
        <p:nvGrpSpPr>
          <p:cNvPr id="68" name="Group 67"/>
          <p:cNvGrpSpPr/>
          <p:nvPr/>
        </p:nvGrpSpPr>
        <p:grpSpPr>
          <a:xfrm>
            <a:off x="4132468" y="2768632"/>
            <a:ext cx="123825" cy="441007"/>
            <a:chOff x="2287983" y="1714500"/>
            <a:chExt cx="123825" cy="441007"/>
          </a:xfrm>
        </p:grpSpPr>
        <p:sp>
          <p:nvSpPr>
            <p:cNvPr id="66" name="Rounded Rectangle 65"/>
            <p:cNvSpPr/>
            <p:nvPr/>
          </p:nvSpPr>
          <p:spPr>
            <a:xfrm>
              <a:off x="2349896" y="1714500"/>
              <a:ext cx="9525" cy="435959"/>
            </a:xfrm>
            <a:custGeom>
              <a:avLst/>
              <a:gdLst/>
              <a:ahLst/>
              <a:cxnLst/>
              <a:rect l="0" t="0" r="0" b="0"/>
              <a:pathLst>
                <a:path w="9525" h="435959">
                  <a:moveTo>
                    <a:pt x="0" y="0"/>
                  </a:moveTo>
                  <a:lnTo>
                    <a:pt x="0" y="435959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2287983" y="209359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189868" y="2882932"/>
            <a:ext cx="123825" cy="484822"/>
            <a:chOff x="4345383" y="1828800"/>
            <a:chExt cx="123825" cy="484822"/>
          </a:xfrm>
        </p:grpSpPr>
        <p:sp>
          <p:nvSpPr>
            <p:cNvPr id="69" name="Rounded Rectangle 68"/>
            <p:cNvSpPr/>
            <p:nvPr/>
          </p:nvSpPr>
          <p:spPr>
            <a:xfrm>
              <a:off x="4407296" y="1828800"/>
              <a:ext cx="9525" cy="479964"/>
            </a:xfrm>
            <a:custGeom>
              <a:avLst/>
              <a:gdLst/>
              <a:ahLst/>
              <a:cxnLst/>
              <a:rect l="0" t="0" r="0" b="0"/>
              <a:pathLst>
                <a:path w="9525" h="479964">
                  <a:moveTo>
                    <a:pt x="0" y="0"/>
                  </a:moveTo>
                  <a:lnTo>
                    <a:pt x="0" y="479964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4345383" y="2251710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732668" y="2882932"/>
            <a:ext cx="123825" cy="590549"/>
            <a:chOff x="3888183" y="1828800"/>
            <a:chExt cx="123825" cy="590549"/>
          </a:xfrm>
        </p:grpSpPr>
        <p:sp>
          <p:nvSpPr>
            <p:cNvPr id="72" name="Rounded Rectangle 71"/>
            <p:cNvSpPr/>
            <p:nvPr/>
          </p:nvSpPr>
          <p:spPr>
            <a:xfrm>
              <a:off x="3950096" y="1828800"/>
              <a:ext cx="9525" cy="585406"/>
            </a:xfrm>
            <a:custGeom>
              <a:avLst/>
              <a:gdLst/>
              <a:ahLst/>
              <a:cxnLst/>
              <a:rect l="0" t="0" r="0" b="0"/>
              <a:pathLst>
                <a:path w="9525" h="585406">
                  <a:moveTo>
                    <a:pt x="0" y="0"/>
                  </a:moveTo>
                  <a:lnTo>
                    <a:pt x="0" y="585406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3888183" y="2357437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818268" y="2882932"/>
            <a:ext cx="123825" cy="484822"/>
            <a:chOff x="2973783" y="1828800"/>
            <a:chExt cx="123825" cy="484822"/>
          </a:xfrm>
        </p:grpSpPr>
        <p:sp>
          <p:nvSpPr>
            <p:cNvPr id="75" name="Rounded Rectangle 74"/>
            <p:cNvSpPr/>
            <p:nvPr/>
          </p:nvSpPr>
          <p:spPr>
            <a:xfrm>
              <a:off x="3035696" y="1828800"/>
              <a:ext cx="9525" cy="479869"/>
            </a:xfrm>
            <a:custGeom>
              <a:avLst/>
              <a:gdLst/>
              <a:ahLst/>
              <a:cxnLst/>
              <a:rect l="0" t="0" r="0" b="0"/>
              <a:pathLst>
                <a:path w="9525" h="479869">
                  <a:moveTo>
                    <a:pt x="0" y="0"/>
                  </a:moveTo>
                  <a:lnTo>
                    <a:pt x="0" y="479869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2973783" y="2251710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961268" y="2768632"/>
            <a:ext cx="123825" cy="651509"/>
            <a:chOff x="4116783" y="1714500"/>
            <a:chExt cx="123825" cy="651509"/>
          </a:xfrm>
        </p:grpSpPr>
        <p:sp>
          <p:nvSpPr>
            <p:cNvPr id="78" name="Rounded Rectangle 77"/>
            <p:cNvSpPr/>
            <p:nvPr/>
          </p:nvSpPr>
          <p:spPr>
            <a:xfrm>
              <a:off x="4178696" y="1714500"/>
              <a:ext cx="9525" cy="647033"/>
            </a:xfrm>
            <a:custGeom>
              <a:avLst/>
              <a:gdLst/>
              <a:ahLst/>
              <a:cxnLst/>
              <a:rect l="0" t="0" r="0" b="0"/>
              <a:pathLst>
                <a:path w="9525" h="647033">
                  <a:moveTo>
                    <a:pt x="0" y="0"/>
                  </a:moveTo>
                  <a:lnTo>
                    <a:pt x="0" y="647033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4116783" y="2304097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361068" y="2882932"/>
            <a:ext cx="123825" cy="379094"/>
            <a:chOff x="2516583" y="1828800"/>
            <a:chExt cx="123825" cy="379094"/>
          </a:xfrm>
        </p:grpSpPr>
        <p:sp>
          <p:nvSpPr>
            <p:cNvPr id="81" name="Rounded Rectangle 80"/>
            <p:cNvSpPr/>
            <p:nvPr/>
          </p:nvSpPr>
          <p:spPr>
            <a:xfrm>
              <a:off x="2578496" y="1828800"/>
              <a:ext cx="9525" cy="374427"/>
            </a:xfrm>
            <a:custGeom>
              <a:avLst/>
              <a:gdLst/>
              <a:ahLst/>
              <a:cxnLst/>
              <a:rect l="0" t="0" r="0" b="0"/>
              <a:pathLst>
                <a:path w="9525" h="374427">
                  <a:moveTo>
                    <a:pt x="0" y="0"/>
                  </a:moveTo>
                  <a:lnTo>
                    <a:pt x="0" y="374427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2516583" y="2145982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875668" y="2768632"/>
            <a:ext cx="123825" cy="441007"/>
            <a:chOff x="5031183" y="1714500"/>
            <a:chExt cx="123825" cy="441007"/>
          </a:xfrm>
        </p:grpSpPr>
        <p:sp>
          <p:nvSpPr>
            <p:cNvPr id="84" name="Rounded Rectangle 83"/>
            <p:cNvSpPr/>
            <p:nvPr/>
          </p:nvSpPr>
          <p:spPr>
            <a:xfrm>
              <a:off x="5093096" y="1714500"/>
              <a:ext cx="9525" cy="436149"/>
            </a:xfrm>
            <a:custGeom>
              <a:avLst/>
              <a:gdLst/>
              <a:ahLst/>
              <a:cxnLst/>
              <a:rect l="0" t="0" r="0" b="0"/>
              <a:pathLst>
                <a:path w="9525" h="436149">
                  <a:moveTo>
                    <a:pt x="0" y="0"/>
                  </a:moveTo>
                  <a:lnTo>
                    <a:pt x="0" y="436149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5031183" y="209359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6418468" y="2768632"/>
            <a:ext cx="123825" cy="546734"/>
            <a:chOff x="4573983" y="1714500"/>
            <a:chExt cx="123825" cy="546734"/>
          </a:xfrm>
        </p:grpSpPr>
        <p:sp>
          <p:nvSpPr>
            <p:cNvPr id="87" name="Rounded Rectangle 86"/>
            <p:cNvSpPr/>
            <p:nvPr/>
          </p:nvSpPr>
          <p:spPr>
            <a:xfrm>
              <a:off x="4635896" y="1714500"/>
              <a:ext cx="9525" cy="541591"/>
            </a:xfrm>
            <a:custGeom>
              <a:avLst/>
              <a:gdLst/>
              <a:ahLst/>
              <a:cxnLst/>
              <a:rect l="0" t="0" r="0" b="0"/>
              <a:pathLst>
                <a:path w="9525" h="541591">
                  <a:moveTo>
                    <a:pt x="0" y="0"/>
                  </a:moveTo>
                  <a:lnTo>
                    <a:pt x="0" y="541591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4573983" y="2199322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589668" y="2768632"/>
            <a:ext cx="123825" cy="545782"/>
            <a:chOff x="2745183" y="1714500"/>
            <a:chExt cx="123825" cy="545782"/>
          </a:xfrm>
        </p:grpSpPr>
        <p:sp>
          <p:nvSpPr>
            <p:cNvPr id="90" name="Rounded Rectangle 89"/>
            <p:cNvSpPr/>
            <p:nvPr/>
          </p:nvSpPr>
          <p:spPr>
            <a:xfrm>
              <a:off x="2807096" y="1714500"/>
              <a:ext cx="9525" cy="541401"/>
            </a:xfrm>
            <a:custGeom>
              <a:avLst/>
              <a:gdLst/>
              <a:ahLst/>
              <a:cxnLst/>
              <a:rect l="0" t="0" r="0" b="0"/>
              <a:pathLst>
                <a:path w="9525" h="541401">
                  <a:moveTo>
                    <a:pt x="0" y="0"/>
                  </a:moveTo>
                  <a:lnTo>
                    <a:pt x="0" y="541401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2745183" y="2198370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5275468" y="2882932"/>
            <a:ext cx="123825" cy="590549"/>
            <a:chOff x="3430983" y="1828800"/>
            <a:chExt cx="123825" cy="590549"/>
          </a:xfrm>
        </p:grpSpPr>
        <p:sp>
          <p:nvSpPr>
            <p:cNvPr id="93" name="Rounded Rectangle 92"/>
            <p:cNvSpPr/>
            <p:nvPr/>
          </p:nvSpPr>
          <p:spPr>
            <a:xfrm>
              <a:off x="3492896" y="1828800"/>
              <a:ext cx="9525" cy="585406"/>
            </a:xfrm>
            <a:custGeom>
              <a:avLst/>
              <a:gdLst/>
              <a:ahLst/>
              <a:cxnLst/>
              <a:rect l="0" t="0" r="0" b="0"/>
              <a:pathLst>
                <a:path w="9525" h="585406">
                  <a:moveTo>
                    <a:pt x="0" y="0"/>
                  </a:moveTo>
                  <a:lnTo>
                    <a:pt x="0" y="585406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3430983" y="2357437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5046868" y="2768632"/>
            <a:ext cx="123825" cy="651509"/>
            <a:chOff x="3202383" y="1714500"/>
            <a:chExt cx="123825" cy="651509"/>
          </a:xfrm>
        </p:grpSpPr>
        <p:sp>
          <p:nvSpPr>
            <p:cNvPr id="96" name="Rounded Rectangle 95"/>
            <p:cNvSpPr/>
            <p:nvPr/>
          </p:nvSpPr>
          <p:spPr>
            <a:xfrm>
              <a:off x="3264296" y="1714500"/>
              <a:ext cx="9525" cy="646938"/>
            </a:xfrm>
            <a:custGeom>
              <a:avLst/>
              <a:gdLst/>
              <a:ahLst/>
              <a:cxnLst/>
              <a:rect l="0" t="0" r="0" b="0"/>
              <a:pathLst>
                <a:path w="9525" h="646938">
                  <a:moveTo>
                    <a:pt x="0" y="0"/>
                  </a:moveTo>
                  <a:lnTo>
                    <a:pt x="0" y="646938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3202383" y="2304097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6647068" y="2882932"/>
            <a:ext cx="123825" cy="379094"/>
            <a:chOff x="4802583" y="1828800"/>
            <a:chExt cx="123825" cy="379094"/>
          </a:xfrm>
        </p:grpSpPr>
        <p:sp>
          <p:nvSpPr>
            <p:cNvPr id="99" name="Rounded Rectangle 98"/>
            <p:cNvSpPr/>
            <p:nvPr/>
          </p:nvSpPr>
          <p:spPr>
            <a:xfrm>
              <a:off x="4864496" y="1828800"/>
              <a:ext cx="9525" cy="374522"/>
            </a:xfrm>
            <a:custGeom>
              <a:avLst/>
              <a:gdLst/>
              <a:ahLst/>
              <a:cxnLst/>
              <a:rect l="0" t="0" r="0" b="0"/>
              <a:pathLst>
                <a:path w="9525" h="374522">
                  <a:moveTo>
                    <a:pt x="0" y="0"/>
                  </a:moveTo>
                  <a:lnTo>
                    <a:pt x="0" y="374522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4802583" y="2145982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5504068" y="2768632"/>
            <a:ext cx="123825" cy="757237"/>
            <a:chOff x="3659583" y="1714500"/>
            <a:chExt cx="123825" cy="757237"/>
          </a:xfrm>
        </p:grpSpPr>
        <p:sp>
          <p:nvSpPr>
            <p:cNvPr id="102" name="Rounded Rectangle 101"/>
            <p:cNvSpPr/>
            <p:nvPr/>
          </p:nvSpPr>
          <p:spPr>
            <a:xfrm>
              <a:off x="3721496" y="1714500"/>
              <a:ext cx="9525" cy="752475"/>
            </a:xfrm>
            <a:custGeom>
              <a:avLst/>
              <a:gdLst/>
              <a:ahLst/>
              <a:cxnLst/>
              <a:rect l="0" t="0" r="0" b="0"/>
              <a:pathLst>
                <a:path w="9525" h="752475">
                  <a:moveTo>
                    <a:pt x="0" y="0"/>
                  </a:moveTo>
                  <a:lnTo>
                    <a:pt x="0" y="752475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3" name="Rounded Rectangle 102"/>
            <p:cNvSpPr/>
            <p:nvPr/>
          </p:nvSpPr>
          <p:spPr>
            <a:xfrm>
              <a:off x="3659583" y="2409825"/>
              <a:ext cx="123825" cy="61912"/>
            </a:xfrm>
            <a:custGeom>
              <a:avLst/>
              <a:gdLst/>
              <a:ahLst/>
              <a:cxnLst/>
              <a:rect l="0" t="0" r="0" b="0"/>
              <a:pathLst>
                <a:path w="123825" h="61912">
                  <a:moveTo>
                    <a:pt x="0" y="0"/>
                  </a:moveTo>
                  <a:lnTo>
                    <a:pt x="61912" y="61912"/>
                  </a:lnTo>
                  <a:lnTo>
                    <a:pt x="123825" y="0"/>
                  </a:lnTo>
                </a:path>
              </a:pathLst>
            </a:custGeom>
            <a:noFill/>
            <a:ln w="14287">
              <a:solidFill>
                <a:srgbClr val="484848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2521587" y="4000500"/>
            <a:ext cx="1310872" cy="2308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484848"/>
                </a:solidFill>
                <a:latin typeface="Shantell Sans"/>
              </a:rPr>
              <a:t>Hit Identification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514666" y="5086350"/>
            <a:ext cx="2102628" cy="2308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0">
                <a:solidFill>
                  <a:srgbClr val="484848"/>
                </a:solidFill>
                <a:latin typeface="Shantell Sans"/>
              </a:rPr>
              <a:t>Promising Drug Candidates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905503" y="1543050"/>
            <a:ext cx="2806346" cy="2308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1">
                <a:solidFill>
                  <a:srgbClr val="484848"/>
                </a:solidFill>
                <a:latin typeface="Shantell Sans"/>
              </a:rPr>
              <a:t>High Throughput Screening Process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553731" y="2457450"/>
            <a:ext cx="2024593" cy="2308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500" b="0">
                <a:solidFill>
                  <a:srgbClr val="484848"/>
                </a:solidFill>
                <a:latin typeface="Shantell Sans"/>
              </a:rPr>
              <a:t>Thousands of Compounds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366625" y="3314700"/>
            <a:ext cx="1465786" cy="23083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>
            <a:spAutoFit/>
          </a:bodyPr>
          <a:lstStyle/>
          <a:p>
            <a:pPr algn="r"/>
            <a:r>
              <a:rPr sz="1500" b="0">
                <a:solidFill>
                  <a:srgbClr val="484848"/>
                </a:solidFill>
                <a:latin typeface="Shantell Sans"/>
              </a:rPr>
              <a:t>Automated Testing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891</Words>
  <Application>Microsoft Office PowerPoint</Application>
  <PresentationFormat>On-screen Show (4:3)</PresentationFormat>
  <Paragraphs>200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Roboto</vt:lpstr>
      <vt:lpstr>Shantell Sans</vt:lpstr>
      <vt:lpstr>Times New Roman</vt:lpstr>
      <vt:lpstr>Office Theme</vt:lpstr>
      <vt:lpstr>Lead Identification and Optimization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Ranjit Jadhav</cp:lastModifiedBy>
  <cp:revision>2</cp:revision>
  <dcterms:created xsi:type="dcterms:W3CDTF">2013-01-27T09:14:16Z</dcterms:created>
  <dcterms:modified xsi:type="dcterms:W3CDTF">2026-04-16T02:03:05Z</dcterms:modified>
  <cp:category/>
</cp:coreProperties>
</file>