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68" r:id="rId4"/>
    <p:sldId id="257" r:id="rId5"/>
    <p:sldId id="260" r:id="rId6"/>
    <p:sldId id="258" r:id="rId7"/>
    <p:sldId id="259" r:id="rId8"/>
    <p:sldId id="261" r:id="rId9"/>
    <p:sldId id="262" r:id="rId10"/>
    <p:sldId id="278" r:id="rId11"/>
    <p:sldId id="289" r:id="rId12"/>
    <p:sldId id="290" r:id="rId13"/>
    <p:sldId id="291" r:id="rId14"/>
    <p:sldId id="279" r:id="rId15"/>
    <p:sldId id="280" r:id="rId16"/>
    <p:sldId id="281" r:id="rId17"/>
    <p:sldId id="263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2" r:id="rId26"/>
    <p:sldId id="293" r:id="rId27"/>
    <p:sldId id="294" r:id="rId28"/>
    <p:sldId id="265" r:id="rId29"/>
    <p:sldId id="266" r:id="rId30"/>
    <p:sldId id="269" r:id="rId31"/>
    <p:sldId id="295" r:id="rId32"/>
    <p:sldId id="270" r:id="rId33"/>
    <p:sldId id="271" r:id="rId34"/>
    <p:sldId id="273" r:id="rId35"/>
    <p:sldId id="274" r:id="rId36"/>
    <p:sldId id="272" r:id="rId37"/>
    <p:sldId id="275" r:id="rId38"/>
    <p:sldId id="277" r:id="rId39"/>
    <p:sldId id="296" r:id="rId40"/>
    <p:sldId id="297" r:id="rId41"/>
    <p:sldId id="301" r:id="rId42"/>
    <p:sldId id="302" r:id="rId43"/>
    <p:sldId id="303" r:id="rId44"/>
    <p:sldId id="304" r:id="rId45"/>
    <p:sldId id="3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38D6-7219-43F4-8407-598EDD2D0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895D-51B5-4DA3-A5CA-4D909D923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3DA68-51EC-49C2-B07A-74ECE740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6011E-5054-4ACE-8ABE-26A3FB21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F8DAF-135F-4C34-8449-B75608FC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C977-6F5B-45FC-B510-803CB05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31DFF-D197-4A6A-9D78-95484095E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B65CE-1A88-4BD5-ACDC-3AEEF3AB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53B4-938C-4186-B07B-D8C561B8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ED04-D4EB-4B0E-8088-60538436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A3A53-2F26-45A3-90EE-C69C3E062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4A4A2-B434-45E4-85D1-C632ACEF4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D9C3D-E50F-4DC1-9E6D-0DC3C049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E021-CABE-49BD-BED9-4767E7F3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AE85A-DE44-453F-A1AD-5111E093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55CD-65D7-430C-B668-CC55F29E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BE67-EE27-4F10-B3FB-86DCA08A6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BC54-E7EA-45E9-A14A-0FB5D830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00DA-27AA-4386-BAD5-102C136E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02554-E6BD-4985-B382-B02FC871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8B3B-F1B2-4F7B-9302-9B99D68E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7E2F1-0F23-4CF0-9ADD-F3287939B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1658-C329-4EDB-8B07-D3E670F7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940F-9503-4802-BA00-4BAFC105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C3A19-F644-4677-809D-64EE5300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D8D2-E0A2-4587-A292-0F2C7EF0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891D-4CCF-4AA1-A971-2DA52BF5C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6E3B8-0F8A-4A83-8795-6E70E4EE1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35A6B-308B-459F-83AB-0354740E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653CD-52F8-4424-AA86-4DA50960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283F-816F-4449-94A9-467B506C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72DA-D069-4DA8-9782-40C12923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0C07-3D66-49A5-8685-F6D8B1E4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518F7-2BDB-4992-BCC8-864CBE8C1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A3117-8099-49FA-8C5B-EADD436B6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AF5DC-D04C-4768-B063-8A0A6886B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93235-2E67-4B5F-9E26-6C6641BC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B91E0-198C-46D6-BF56-1183E135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A88D6-D9DB-4E8C-BE84-0222833A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4F9A-5DA4-4123-BF9A-9535F909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8A105-C434-42CF-B3E7-05BD4781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B4BFF-B49A-4927-9FD3-4C707245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75A90-D7A2-4C10-9FC7-2BF23325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9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05F79-7238-4B21-B2E3-B72CA5B3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7FEF-3F8F-469D-AAFC-7F2C3F6D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40A06-924C-4F85-AB45-3C55BE1C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8F17-39EE-4142-B329-B0188A6E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E49AD-4B3B-4133-817B-239B6136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92B24-F181-41C5-8150-505532B1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8BC04-A8A4-410B-B11E-F8D291DC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9CEAE-37CF-491C-A174-F5C9ED04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C9434-3647-4F6D-8925-DE338748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6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4191-99DC-404E-AC0B-5D48FA6C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C66AF-1B70-4AE0-8418-2F7725745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D1441-F734-4CE4-B1D5-B72DC236A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A3B9D-6FE4-46EE-9C75-B01397C0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1BE90-9FDB-46F5-868F-04494368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1B156-75B5-4C21-9520-154DFA9A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411D6-CD1C-4DAF-BFFE-BC8830C1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43FE4-C1FD-4E66-A569-B01539E3C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5653-2C2C-4A75-8988-1C50AA0AF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4D0D-45F6-475B-9EC7-3BB6F7939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026DB-AF46-497C-8567-E26CD752C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447F1-A3F2-4C13-8CD7-5DFBAD476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BE8C-A240-4B97-A577-1448B06D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CA84-8B65-43CE-8DDC-06F601881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806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KRISHNA VISHWA VIDYAPEETH ,KARAD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406AB-15BD-4512-8F01-1490816A8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811" y="3119717"/>
            <a:ext cx="9350189" cy="21380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KRISHNA INSTITUTE OF NURSING SCIENCES ,KARAD.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5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B680-A754-41AD-9D81-2D26785517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6035-4CF1-4540-93EE-25C4209A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DEFECTIVE SPERMATOGENESIS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Congenital: Due to undescended testes spermatogenesis is depressed.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Hypospadias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DC48B-367E-4B6F-8F2A-72D56CDB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6" y="3558058"/>
            <a:ext cx="5068421" cy="27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925B-483C-4A27-8801-894E4CD5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257C7-E110-42F3-8A9C-154F6A1F5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Thermal factor: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Vericocele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9555B-BCD6-49A4-B489-F51C0338D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" t="683" r="1" b="10573"/>
          <a:stretch/>
        </p:blipFill>
        <p:spPr>
          <a:xfrm>
            <a:off x="4742330" y="2475005"/>
            <a:ext cx="6315635" cy="35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93DE-CEBD-4D25-A86A-86190EE6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0A6A-D03E-4C16-BA39-024E345F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Infection: Mumps, Orchitis damage the spermatogenesis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B211B-18B7-4B25-9B8E-A7985CCCC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3551" r="36319" b="1844"/>
          <a:stretch/>
        </p:blipFill>
        <p:spPr>
          <a:xfrm>
            <a:off x="5755341" y="2510119"/>
            <a:ext cx="4374776" cy="34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3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0C28-3831-4ACB-BC5A-1F8530A3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1596-DB22-4221-8ACF-2D8B0DC2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5.Gonadotrophin suppression: It happens in the malnutrition, heavy smoking and high alcohol consumption.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3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0A57-F2E6-4C02-8B1F-0C3DF9B1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FBC8-F6B7-4989-AFCF-4D2002BD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568824"/>
            <a:ext cx="5298141" cy="460813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OBSTRUCTION OF EFFERENT DUCT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Gonococcal or tubercular infection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Surgical trauma during vasectomy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92F66-3E97-4634-858B-EEF6BF33A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8" y="1928543"/>
            <a:ext cx="4795979" cy="30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6899-0BB8-429A-8076-82EDB6544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DEPOSIT SPERM HIGH IN THE VAGINA: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Erectile dysfunction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Ejaculatory defects such as premature retrograde or absence of ejaculation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Hypospadias.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0A9095-F7A7-48F8-AC61-936366C8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5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DA56-9B35-4E41-A6B3-A786F0C9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IN THE SEMINAL FLUID :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fructose content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prostaglandin content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Unusually low volume of ejaculation.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234615-282B-4ADA-AE88-D789BC4F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6E1C-BE12-4909-B9E5-72D67AB1CE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CAUSES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AE8F3C0-9A5E-4883-9E65-867E0683D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09" t="1623"/>
          <a:stretch/>
        </p:blipFill>
        <p:spPr>
          <a:xfrm>
            <a:off x="3406588" y="1828800"/>
            <a:ext cx="4596599" cy="43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3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A681-5ECC-4ECF-86D9-CA8496666E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1.Ovulation problems: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12B7-7CE4-47AE-9F28-9522E69C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hormonal imbalance: FSH or LH secretion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Polycystic ovarian 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disorders such as anorexia or bulimia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Alcohol or drug 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Intense exercise that causes a loss of body fat.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5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A7C9-870C-41E1-975F-686AFA37B9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2.FALLOPIAN TUBE DAMAGE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86971C-A7C1-4AA8-B87A-0E0AAA933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919" y="1825625"/>
            <a:ext cx="8992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E76FBB5B-0982-4E6A-A565-7169A0E6B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4" y="381842"/>
            <a:ext cx="5334420" cy="3549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CF857-A52D-41D0-9F5C-BBD80509D294}"/>
              </a:ext>
            </a:extLst>
          </p:cNvPr>
          <p:cNvSpPr txBox="1"/>
          <p:nvPr/>
        </p:nvSpPr>
        <p:spPr>
          <a:xfrm>
            <a:off x="1559859" y="4563035"/>
            <a:ext cx="891988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lgerian" panose="04020705040A02060702" pitchFamily="82" charset="0"/>
                <a:cs typeface="Times New Roman" panose="02020603050405020304" pitchFamily="18" charset="0"/>
              </a:rPr>
              <a:t>PRESENTED BY : MISS. KAVITA KADAM</a:t>
            </a:r>
          </a:p>
          <a:p>
            <a:r>
              <a:rPr lang="en-US" sz="36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                            2</a:t>
            </a:r>
            <a:r>
              <a:rPr lang="en-US" sz="3600" b="1" baseline="30000" dirty="0">
                <a:latin typeface="Algerian" panose="04020705040A02060702" pitchFamily="82" charset="0"/>
                <a:cs typeface="Times New Roman" panose="02020603050405020304" pitchFamily="18" charset="0"/>
              </a:rPr>
              <a:t>nd </a:t>
            </a:r>
            <a:r>
              <a:rPr lang="en-US" sz="3600" b="1" dirty="0">
                <a:latin typeface="Algerian" panose="04020705040A02060702" pitchFamily="82" charset="0"/>
                <a:cs typeface="Times New Roman" panose="02020603050405020304" pitchFamily="18" charset="0"/>
              </a:rPr>
              <a:t>YEAR MSC NURSING </a:t>
            </a:r>
          </a:p>
        </p:txBody>
      </p:sp>
    </p:spTree>
    <p:extLst>
      <p:ext uri="{BB962C8B-B14F-4D97-AF65-F5344CB8AC3E}">
        <p14:creationId xmlns:p14="http://schemas.microsoft.com/office/powerpoint/2010/main" val="379362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EE5C-76B6-417E-A2E9-2C9355DA72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F10C-410C-4C4F-B298-9D1A3D250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: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FF731-36E6-48F5-9D39-90650E9EF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6615" b="15475"/>
          <a:stretch/>
        </p:blipFill>
        <p:spPr>
          <a:xfrm>
            <a:off x="3464999" y="2281543"/>
            <a:ext cx="5262002" cy="2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4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684F-71AB-47CD-BEDC-04A3179C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4A0F-B5DF-4C4D-90CA-2C05D908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SMOKING :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11F43-F942-4631-A8D8-DE5E5FCFE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054" r="18383" b="-2484"/>
          <a:stretch/>
        </p:blipFill>
        <p:spPr>
          <a:xfrm>
            <a:off x="3630705" y="1981200"/>
            <a:ext cx="4491318" cy="3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8147-72E4-4742-A78C-5C36B0AC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DA37-5107-48C7-8287-1183C652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WEIGHT AND OVER EXERCISING 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5EA2E-B8EE-4CA6-96D1-76094BFF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9135"/>
            <a:ext cx="2725831" cy="40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6523-64BA-4057-8B59-E68E6B96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59A9E-9530-4422-BD64-6B4A0590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SEXUALLY TRASMITTED DESEASE 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8E090-7920-4D1C-A52A-DCAC883AF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3523" b="31459"/>
          <a:stretch/>
        </p:blipFill>
        <p:spPr>
          <a:xfrm>
            <a:off x="4446494" y="2420471"/>
            <a:ext cx="512725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8951-5060-4D75-8923-DEA37D86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F290-D3AE-4C4E-A865-ED01ABBB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4C57B-1A79-457D-87B7-D41D2BFC0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2806" r="1" b="10544"/>
          <a:stretch/>
        </p:blipFill>
        <p:spPr>
          <a:xfrm>
            <a:off x="3263152" y="1825625"/>
            <a:ext cx="619629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21A0-58B6-46B4-95C6-3CA70763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84BED5-0AC0-41AC-B8FE-FC6BC3EA2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04" t="3038" r="3335" b="7345"/>
          <a:stretch/>
        </p:blipFill>
        <p:spPr>
          <a:xfrm>
            <a:off x="2545977" y="1550893"/>
            <a:ext cx="6316443" cy="46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9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6FCE-B818-4707-A0E1-050CB43F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38B689-38C4-4471-9208-0086F65A5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7" t="-2569" r="-2569" b="8109"/>
          <a:stretch/>
        </p:blipFill>
        <p:spPr>
          <a:xfrm>
            <a:off x="2841812" y="1753906"/>
            <a:ext cx="5913033" cy="40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E125-D407-40FB-95E8-E01874E0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99178F-AD27-4B2B-BC89-A57EB5665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4" t="3370" b="12985"/>
          <a:stretch/>
        </p:blipFill>
        <p:spPr>
          <a:xfrm>
            <a:off x="2859742" y="1918447"/>
            <a:ext cx="5751668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04F5-CE1D-4069-9028-7DE3FA8957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217A142-A67E-4B94-8B8A-D57280C35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42" y="1955641"/>
            <a:ext cx="7328315" cy="4014853"/>
          </a:xfrm>
        </p:spPr>
      </p:pic>
    </p:spTree>
    <p:extLst>
      <p:ext uri="{BB962C8B-B14F-4D97-AF65-F5344CB8AC3E}">
        <p14:creationId xmlns:p14="http://schemas.microsoft.com/office/powerpoint/2010/main" val="474116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E040-27FB-4F50-A345-C55F4E0B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2C22A-7F26-4481-BABC-1661691C9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779" y="1825625"/>
            <a:ext cx="10238442" cy="4351338"/>
          </a:xfrm>
        </p:spPr>
      </p:pic>
    </p:spTree>
    <p:extLst>
      <p:ext uri="{BB962C8B-B14F-4D97-AF65-F5344CB8AC3E}">
        <p14:creationId xmlns:p14="http://schemas.microsoft.com/office/powerpoint/2010/main" val="391513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B8D190-2299-4D4C-BA81-BD0B3E05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3" y="476224"/>
            <a:ext cx="8014446" cy="53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46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3CB9-C49C-4954-80AF-753533C625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INTRAUTERINE INSEMINATION (IUI)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D05CA-58B4-4CF6-A50A-1583DFD4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IUI is a procedure in which a catheter is inserted through the cervix into the uterus to deposit a sperm sample directly into the uterus.</a:t>
            </a:r>
          </a:p>
        </p:txBody>
      </p:sp>
    </p:spTree>
    <p:extLst>
      <p:ext uri="{BB962C8B-B14F-4D97-AF65-F5344CB8AC3E}">
        <p14:creationId xmlns:p14="http://schemas.microsoft.com/office/powerpoint/2010/main" val="3968251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50F0-8269-49CD-B466-70ACDDD0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DD0F23-F02D-4AB6-A33D-3E4043C0B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25" t="22735" r="7664" b="7835"/>
          <a:stretch/>
        </p:blipFill>
        <p:spPr>
          <a:xfrm>
            <a:off x="2519082" y="1983420"/>
            <a:ext cx="6302189" cy="40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8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4AC-BDBD-4F2A-A5A4-D86992CDA4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INVITRO FERTILIZATION( IVF)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5390-56D9-4FC3-AE3A-66D280D4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IVF is a process by which an egg is fertilized by sperm outside the body.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Vitro= In glass.</a:t>
            </a:r>
          </a:p>
        </p:txBody>
      </p:sp>
    </p:spTree>
    <p:extLst>
      <p:ext uri="{BB962C8B-B14F-4D97-AF65-F5344CB8AC3E}">
        <p14:creationId xmlns:p14="http://schemas.microsoft.com/office/powerpoint/2010/main" val="2260229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283E-A078-4E94-AEFD-25D06D19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INTRACYTOPLASMIC SPERM INJECTION(ICSI)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3220B-9473-42A8-A88F-A59C14481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ICSI is the most successful form of treatment who are infertile.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ICSI only requires one/single sperm which is injected directly into the egg and fertilized egg is transferred to uterus.</a:t>
            </a:r>
          </a:p>
        </p:txBody>
      </p:sp>
    </p:spTree>
    <p:extLst>
      <p:ext uri="{BB962C8B-B14F-4D97-AF65-F5344CB8AC3E}">
        <p14:creationId xmlns:p14="http://schemas.microsoft.com/office/powerpoint/2010/main" val="1220015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D3FE-CA4B-4C79-8478-24EBD175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stimulate ovulation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CDE8-84DE-47DF-965F-E09717E7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1690688"/>
            <a:ext cx="10824882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Drugs are: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Clomophene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citrate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 menopausal gonadotrophins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Follicle stimulating hormone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Gonadotrophin releasing hormone analog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Bromocriptine.</a:t>
            </a:r>
          </a:p>
        </p:txBody>
      </p:sp>
    </p:spTree>
    <p:extLst>
      <p:ext uri="{BB962C8B-B14F-4D97-AF65-F5344CB8AC3E}">
        <p14:creationId xmlns:p14="http://schemas.microsoft.com/office/powerpoint/2010/main" val="1441727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3859-84F5-480C-B3B9-1EAD0BEBB4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849D-894B-4E8E-9402-1CF75331B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 RESTORATION SURGERIES: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removal: This surgery removes endometrial or pelvic adhesions with lasers or ablation.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Tubal surgeries: If fallopian tubes are blocked or filled with fluid, tubal surgery improve chances of becoming pregnant.</a:t>
            </a:r>
          </a:p>
        </p:txBody>
      </p:sp>
    </p:spTree>
    <p:extLst>
      <p:ext uri="{BB962C8B-B14F-4D97-AF65-F5344CB8AC3E}">
        <p14:creationId xmlns:p14="http://schemas.microsoft.com/office/powerpoint/2010/main" val="500952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27F6-9A74-4F10-8161-37B5B41E48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INFERTILITY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70C1-B4E6-4F1D-879C-20CD268A0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female infertility consists of fertility restoration drugs, fertility restoration surgeries, Assisted reproductive technologies( ART) .</a:t>
            </a:r>
          </a:p>
        </p:txBody>
      </p:sp>
    </p:spTree>
    <p:extLst>
      <p:ext uri="{BB962C8B-B14F-4D97-AF65-F5344CB8AC3E}">
        <p14:creationId xmlns:p14="http://schemas.microsoft.com/office/powerpoint/2010/main" val="253270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AAE7-7F5E-4CAA-A9AB-42179543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27547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4BE12-D527-4135-9039-08DADC5DD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 surgery is performed to remove adhesions and create a new tubal opening.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Salpingectomy: It can improve chances of pregnancy with in vitro fertilization.</a:t>
            </a:r>
          </a:p>
        </p:txBody>
      </p:sp>
    </p:spTree>
    <p:extLst>
      <p:ext uri="{BB962C8B-B14F-4D97-AF65-F5344CB8AC3E}">
        <p14:creationId xmlns:p14="http://schemas.microsoft.com/office/powerpoint/2010/main" val="267885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0E25-CF5B-4300-BEB1-5896E8DF6F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F95D-7C56-4655-A7CB-20D3F77C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Intrauterine insemination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Invitro fertilization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Zygote intrafallopian transfer( ZIFT)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Gamete intrafallopian transfer( GIFT)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Intracytoplasmic sperm injection(ICSI) </a:t>
            </a:r>
          </a:p>
        </p:txBody>
      </p:sp>
    </p:spTree>
    <p:extLst>
      <p:ext uri="{BB962C8B-B14F-4D97-AF65-F5344CB8AC3E}">
        <p14:creationId xmlns:p14="http://schemas.microsoft.com/office/powerpoint/2010/main" val="323405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7AAC-4348-4A17-94D7-B82C7F7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Zygote intrafallopian transfer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94BB2-D2D1-4202-A68B-E3C6112B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9112624" cy="4486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ZIFT is an ART designed to transfer the fertilized embryo into the fallopian tube instead of the uterus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 zygote is place in the fallopian tube through which it will reach into the uterus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 similar to IUF</a:t>
            </a:r>
          </a:p>
        </p:txBody>
      </p:sp>
    </p:spTree>
    <p:extLst>
      <p:ext uri="{BB962C8B-B14F-4D97-AF65-F5344CB8AC3E}">
        <p14:creationId xmlns:p14="http://schemas.microsoft.com/office/powerpoint/2010/main" val="78927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2F2F-505D-47FA-9C13-9E37A29162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3FD0-DA83-4784-B780-E14FAAFC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Infertility is defined as a failure to conceive within one or more years of regular unprotected intercourse.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C2386-4626-42EA-A384-0D32EED1F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82373"/>
            <a:ext cx="4111157" cy="30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00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17B-5CFB-4035-88EE-7BD961B1B3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Gamete intrafallopian transfer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D90B-CEC5-4C27-A0D1-EABF9CDB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976"/>
            <a:ext cx="5141260" cy="4392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 involves transferring eggs and sperm into the women's fallopian tubes so fertilization occurs in the woman's body.</a:t>
            </a:r>
          </a:p>
        </p:txBody>
      </p:sp>
      <p:pic>
        <p:nvPicPr>
          <p:cNvPr id="2050" name="Picture 2" descr="Gamete Intrafallopian Transfer - Best Fertility Centre &amp; IVF Treatment">
            <a:extLst>
              <a:ext uri="{FF2B5EF4-FFF2-40B4-BE49-F238E27FC236}">
                <a16:creationId xmlns:a16="http://schemas.microsoft.com/office/drawing/2014/main" id="{C76F90A6-0704-43C1-BA63-3660B658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1925455"/>
            <a:ext cx="5033963" cy="38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9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4E76-604F-45EE-BD56-2C85EF9B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3" y="905295"/>
            <a:ext cx="7879976" cy="504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SUPPORT AND GUIDANCE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Vaishali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Rajsinh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Mohite 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Dean,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KINS,Karad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Dr. M.V.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Ghorpade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Registrar, KVV,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Dr.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Yugantara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Kadam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 Prof &amp; Head )</a:t>
            </a:r>
          </a:p>
        </p:txBody>
      </p:sp>
    </p:spTree>
    <p:extLst>
      <p:ext uri="{BB962C8B-B14F-4D97-AF65-F5344CB8AC3E}">
        <p14:creationId xmlns:p14="http://schemas.microsoft.com/office/powerpoint/2010/main" val="2707245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F8AD3-0DAB-4736-B30E-ADF8504119FD}"/>
              </a:ext>
            </a:extLst>
          </p:cNvPr>
          <p:cNvSpPr txBox="1"/>
          <p:nvPr/>
        </p:nvSpPr>
        <p:spPr>
          <a:xfrm>
            <a:off x="645460" y="179294"/>
            <a:ext cx="53877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Miss. Kavita kadam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Jyothi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Salunkhe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and Dean ( Academics  )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K.I.N.S.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Miss. Kavita Kadam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K.I.N.S.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Aditya </a:t>
            </a:r>
          </a:p>
        </p:txBody>
      </p:sp>
    </p:spTree>
    <p:extLst>
      <p:ext uri="{BB962C8B-B14F-4D97-AF65-F5344CB8AC3E}">
        <p14:creationId xmlns:p14="http://schemas.microsoft.com/office/powerpoint/2010/main" val="3011836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23832-B0BA-4763-AFC7-608DAE890401}"/>
              </a:ext>
            </a:extLst>
          </p:cNvPr>
          <p:cNvSpPr txBox="1"/>
          <p:nvPr/>
        </p:nvSpPr>
        <p:spPr>
          <a:xfrm>
            <a:off x="3854824" y="1891553"/>
            <a:ext cx="4948517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Support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 Bhosale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Wasim Pathan </a:t>
            </a:r>
          </a:p>
        </p:txBody>
      </p:sp>
    </p:spTree>
    <p:extLst>
      <p:ext uri="{BB962C8B-B14F-4D97-AF65-F5344CB8AC3E}">
        <p14:creationId xmlns:p14="http://schemas.microsoft.com/office/powerpoint/2010/main" val="1385394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4F062-C1D3-4AE5-9343-1C8164B03584}"/>
              </a:ext>
            </a:extLst>
          </p:cNvPr>
          <p:cNvSpPr txBox="1"/>
          <p:nvPr/>
        </p:nvSpPr>
        <p:spPr>
          <a:xfrm>
            <a:off x="3012141" y="1461246"/>
            <a:ext cx="6615954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     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Content Development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Dr. Balkrishna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, Centre for Distance and Online Education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702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C9D2-3802-45CF-AE1D-D3164050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1A053-FFC7-418F-88C6-BF494105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88" y="2223247"/>
            <a:ext cx="4993341" cy="398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Special Guidance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Hon’ble Dr. Suresh Bhosale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Chancellor , KVV</a:t>
            </a:r>
          </a:p>
        </p:txBody>
      </p:sp>
    </p:spTree>
    <p:extLst>
      <p:ext uri="{BB962C8B-B14F-4D97-AF65-F5344CB8AC3E}">
        <p14:creationId xmlns:p14="http://schemas.microsoft.com/office/powerpoint/2010/main" val="334161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CCBC-2CF1-44DF-9D2B-6BBFF2C2F4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INFERTILITY 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E1CE07-430A-441B-95E3-8EE70DE89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847" y="1887912"/>
            <a:ext cx="6167718" cy="41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F043-344D-4598-9DFF-1901B6BE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77B8A-FE87-4653-837D-AE3CD63EF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infertility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infertility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primary infertility denotes couples who have never been able to conceive.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infertility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secondary infertility denotes indicates difficulty in conceiving after already having conceived.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146D-F2F9-48EC-A2AB-64A2776A6B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8203D-63C0-4C5B-A2D7-27932ABE2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9" y="1766047"/>
            <a:ext cx="7214612" cy="3066210"/>
          </a:xfrm>
        </p:spPr>
      </p:pic>
    </p:spTree>
    <p:extLst>
      <p:ext uri="{BB962C8B-B14F-4D97-AF65-F5344CB8AC3E}">
        <p14:creationId xmlns:p14="http://schemas.microsoft.com/office/powerpoint/2010/main" val="28830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7FF1-9758-44B6-86E3-F9C2390DE7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69921D-A783-466B-9558-D8C47E96A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391" y="1825625"/>
            <a:ext cx="63292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F9A5-57B5-4059-AC7C-F3F2FE91BB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CAUSES 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C8225984-D834-47D5-AD07-3B6160D3E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03" r="-561"/>
          <a:stretch/>
        </p:blipFill>
        <p:spPr>
          <a:xfrm>
            <a:off x="2608730" y="1690688"/>
            <a:ext cx="6436659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9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714</Words>
  <Application>Microsoft Office PowerPoint</Application>
  <PresentationFormat>Widescreen</PresentationFormat>
  <Paragraphs>124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KRISHNA VISHWA VIDYAPEETH ,KARAD.</vt:lpstr>
      <vt:lpstr>PowerPoint Presentation</vt:lpstr>
      <vt:lpstr>PowerPoint Presentation</vt:lpstr>
      <vt:lpstr>INFERTILITY</vt:lpstr>
      <vt:lpstr>TYPES OF INFERTILITY </vt:lpstr>
      <vt:lpstr>PowerPoint Presentation</vt:lpstr>
      <vt:lpstr>INCIDENCE </vt:lpstr>
      <vt:lpstr>CAUSES </vt:lpstr>
      <vt:lpstr>MALE CAUSES </vt:lpstr>
      <vt:lpstr>Male Factors </vt:lpstr>
      <vt:lpstr>Cont…</vt:lpstr>
      <vt:lpstr>Cont…</vt:lpstr>
      <vt:lpstr>Cont…</vt:lpstr>
      <vt:lpstr>Cont…</vt:lpstr>
      <vt:lpstr>Cont…</vt:lpstr>
      <vt:lpstr>Cont…</vt:lpstr>
      <vt:lpstr>FEMALE CAUSES </vt:lpstr>
      <vt:lpstr>1.Ovulation problems:  </vt:lpstr>
      <vt:lpstr>2.FALLOPIAN TUBE DAMAGE </vt:lpstr>
      <vt:lpstr>RISK FACTORS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INTRAUTERINE INSEMINATION (IUI)</vt:lpstr>
      <vt:lpstr>PowerPoint Presentation</vt:lpstr>
      <vt:lpstr>INVITRO FERTILIZATION( IVF)</vt:lpstr>
      <vt:lpstr>INTRACYTOPLASMIC SPERM INJECTION(ICSI)</vt:lpstr>
      <vt:lpstr>To stimulate ovulation</vt:lpstr>
      <vt:lpstr>Cont…</vt:lpstr>
      <vt:lpstr>FEMALE INFERTILITY TREATMENT </vt:lpstr>
      <vt:lpstr>Cont…</vt:lpstr>
      <vt:lpstr>Cont…</vt:lpstr>
      <vt:lpstr>Zygote intrafallopian transfer</vt:lpstr>
      <vt:lpstr>Gamete intrafallopian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Kavita Kadam</dc:creator>
  <cp:lastModifiedBy>Kavita Kadam</cp:lastModifiedBy>
  <cp:revision>15</cp:revision>
  <dcterms:created xsi:type="dcterms:W3CDTF">2023-11-21T09:48:11Z</dcterms:created>
  <dcterms:modified xsi:type="dcterms:W3CDTF">2025-02-04T15:21:13Z</dcterms:modified>
</cp:coreProperties>
</file>