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1" r:id="rId1"/>
  </p:sldMasterIdLst>
  <p:notesMasterIdLst>
    <p:notesMasterId r:id="rId17"/>
  </p:notesMasterIdLst>
  <p:sldIdLst>
    <p:sldId id="256" r:id="rId2"/>
    <p:sldId id="288" r:id="rId3"/>
    <p:sldId id="291" r:id="rId4"/>
    <p:sldId id="293" r:id="rId5"/>
    <p:sldId id="313" r:id="rId6"/>
    <p:sldId id="294" r:id="rId7"/>
    <p:sldId id="300" r:id="rId8"/>
    <p:sldId id="295" r:id="rId9"/>
    <p:sldId id="323" r:id="rId10"/>
    <p:sldId id="297" r:id="rId11"/>
    <p:sldId id="319" r:id="rId12"/>
    <p:sldId id="320" r:id="rId13"/>
    <p:sldId id="321" r:id="rId14"/>
    <p:sldId id="322" r:id="rId15"/>
    <p:sldId id="299" r:id="rId16"/>
  </p:sldIdLst>
  <p:sldSz cx="9144000" cy="5143500" type="screen16x9"/>
  <p:notesSz cx="6858000" cy="9144000"/>
  <p:embeddedFontLst>
    <p:embeddedFont>
      <p:font typeface="Bebas Neue" panose="020B0606020202050201" pitchFamily="34" charset="0"/>
      <p:regular r:id="rId18"/>
    </p:embeddedFont>
    <p:embeddedFont>
      <p:font typeface="Poppins" panose="00000500000000000000" pitchFamily="2" charset="0"/>
      <p:regular r:id="rId19"/>
      <p:bold r:id="rId20"/>
      <p:italic r:id="rId21"/>
      <p:boldItalic r:id="rId22"/>
    </p:embeddedFont>
    <p:embeddedFont>
      <p:font typeface="Poppins Black" panose="00000A00000000000000" pitchFamily="2" charset="0"/>
      <p:bold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48">
          <p15:clr>
            <a:srgbClr val="9AA0A6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F3F8"/>
    <a:srgbClr val="C0DAEA"/>
    <a:srgbClr val="0954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0F89695-3C00-4EA4-A45B-F715C1D301FC}">
  <a:tblStyle styleId="{E0F89695-3C00-4EA4-A45B-F715C1D301F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846" y="78"/>
      </p:cViewPr>
      <p:guideLst>
        <p:guide orient="horz" pos="64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E44B7DA3-1F2A-4373-AC60-24CF2152B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>
            <a:extLst>
              <a:ext uri="{FF2B5EF4-FFF2-40B4-BE49-F238E27FC236}">
                <a16:creationId xmlns:a16="http://schemas.microsoft.com/office/drawing/2014/main" id="{C0E9FF75-7526-8A25-462F-1CD8E742B4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>
            <a:extLst>
              <a:ext uri="{FF2B5EF4-FFF2-40B4-BE49-F238E27FC236}">
                <a16:creationId xmlns:a16="http://schemas.microsoft.com/office/drawing/2014/main" id="{E719CE9D-84EF-C4E5-3D86-51A52DFC1CD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4531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83148F48-3355-39E6-557C-FE0F7CD7B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>
            <a:extLst>
              <a:ext uri="{FF2B5EF4-FFF2-40B4-BE49-F238E27FC236}">
                <a16:creationId xmlns:a16="http://schemas.microsoft.com/office/drawing/2014/main" id="{9E565785-1924-25EE-CB27-4E1411105D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>
            <a:extLst>
              <a:ext uri="{FF2B5EF4-FFF2-40B4-BE49-F238E27FC236}">
                <a16:creationId xmlns:a16="http://schemas.microsoft.com/office/drawing/2014/main" id="{4F6FBC04-07E8-9115-82A5-50E93EADA7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9587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E87C257D-6DD8-3A2E-B15C-4AAED90AC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>
            <a:extLst>
              <a:ext uri="{FF2B5EF4-FFF2-40B4-BE49-F238E27FC236}">
                <a16:creationId xmlns:a16="http://schemas.microsoft.com/office/drawing/2014/main" id="{3E7AA95D-CD8C-0D37-4EE1-FD5F3AF605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>
            <a:extLst>
              <a:ext uri="{FF2B5EF4-FFF2-40B4-BE49-F238E27FC236}">
                <a16:creationId xmlns:a16="http://schemas.microsoft.com/office/drawing/2014/main" id="{A5977821-13DB-1155-175E-14B11305BB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424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498EBA2F-2619-819B-00D1-2857E2316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>
            <a:extLst>
              <a:ext uri="{FF2B5EF4-FFF2-40B4-BE49-F238E27FC236}">
                <a16:creationId xmlns:a16="http://schemas.microsoft.com/office/drawing/2014/main" id="{BFBFBCD3-327C-3CE8-DBF5-9F3A921D7D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>
            <a:extLst>
              <a:ext uri="{FF2B5EF4-FFF2-40B4-BE49-F238E27FC236}">
                <a16:creationId xmlns:a16="http://schemas.microsoft.com/office/drawing/2014/main" id="{076F8E3A-8384-A819-6032-3E6922F063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5402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18C39378-781F-761F-9D41-8CD04E52A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>
            <a:extLst>
              <a:ext uri="{FF2B5EF4-FFF2-40B4-BE49-F238E27FC236}">
                <a16:creationId xmlns:a16="http://schemas.microsoft.com/office/drawing/2014/main" id="{9DD35EBC-312B-4BB7-5F0D-91F09DC17F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>
            <a:extLst>
              <a:ext uri="{FF2B5EF4-FFF2-40B4-BE49-F238E27FC236}">
                <a16:creationId xmlns:a16="http://schemas.microsoft.com/office/drawing/2014/main" id="{C892806F-2297-F3BF-C64B-6CB9631061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7659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AEDFEE1B-A837-3DFB-70E1-47D440134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>
            <a:extLst>
              <a:ext uri="{FF2B5EF4-FFF2-40B4-BE49-F238E27FC236}">
                <a16:creationId xmlns:a16="http://schemas.microsoft.com/office/drawing/2014/main" id="{045AF4A8-28C0-F083-78C3-C416ECA5D6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>
            <a:extLst>
              <a:ext uri="{FF2B5EF4-FFF2-40B4-BE49-F238E27FC236}">
                <a16:creationId xmlns:a16="http://schemas.microsoft.com/office/drawing/2014/main" id="{EFDA8B9F-1486-9E46-61FF-282F4CB157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7024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1BB27C60-B019-C1E4-D2CB-769B70609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>
            <a:extLst>
              <a:ext uri="{FF2B5EF4-FFF2-40B4-BE49-F238E27FC236}">
                <a16:creationId xmlns:a16="http://schemas.microsoft.com/office/drawing/2014/main" id="{DEBCC291-9DBD-10ED-0218-1DCDEE7B042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>
            <a:extLst>
              <a:ext uri="{FF2B5EF4-FFF2-40B4-BE49-F238E27FC236}">
                <a16:creationId xmlns:a16="http://schemas.microsoft.com/office/drawing/2014/main" id="{2AD97CD7-C396-F875-DEDE-AC9AD2129C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5632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771815A2-3234-BF90-1C41-1F57C9511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>
            <a:extLst>
              <a:ext uri="{FF2B5EF4-FFF2-40B4-BE49-F238E27FC236}">
                <a16:creationId xmlns:a16="http://schemas.microsoft.com/office/drawing/2014/main" id="{69290A72-7880-FE49-0C74-F1777E1CEB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>
            <a:extLst>
              <a:ext uri="{FF2B5EF4-FFF2-40B4-BE49-F238E27FC236}">
                <a16:creationId xmlns:a16="http://schemas.microsoft.com/office/drawing/2014/main" id="{162BEB41-F22A-A1C7-D004-429D6044A1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8484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C648853F-DFF9-CEF5-AD4D-5DD1EFBFC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>
            <a:extLst>
              <a:ext uri="{FF2B5EF4-FFF2-40B4-BE49-F238E27FC236}">
                <a16:creationId xmlns:a16="http://schemas.microsoft.com/office/drawing/2014/main" id="{C7707D78-3288-4446-36B8-C3C407647CC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>
            <a:extLst>
              <a:ext uri="{FF2B5EF4-FFF2-40B4-BE49-F238E27FC236}">
                <a16:creationId xmlns:a16="http://schemas.microsoft.com/office/drawing/2014/main" id="{E10957C5-DAD7-080F-9AEE-065AB49D1E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3440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9144044" cy="5143500"/>
            <a:chOff x="0" y="0"/>
            <a:chExt cx="9144044" cy="5143500"/>
          </a:xfrm>
        </p:grpSpPr>
        <p:sp>
          <p:nvSpPr>
            <p:cNvPr id="10" name="Google Shape;10;p2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844850" y="1490700"/>
            <a:ext cx="3795000" cy="21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6CCDDE-7AB3-D923-3E3E-7E7F1BA327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86827" y="4267381"/>
            <a:ext cx="570132" cy="56785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Google Shape;186;p22"/>
          <p:cNvGrpSpPr/>
          <p:nvPr/>
        </p:nvGrpSpPr>
        <p:grpSpPr>
          <a:xfrm flipH="1">
            <a:off x="-2" y="-25"/>
            <a:ext cx="9144005" cy="5143549"/>
            <a:chOff x="0" y="25"/>
            <a:chExt cx="9144005" cy="5143549"/>
          </a:xfrm>
        </p:grpSpPr>
        <p:sp>
          <p:nvSpPr>
            <p:cNvPr id="187" name="Google Shape;187;p22"/>
            <p:cNvSpPr/>
            <p:nvPr/>
          </p:nvSpPr>
          <p:spPr>
            <a:xfrm>
              <a:off x="0" y="2426243"/>
              <a:ext cx="3712582" cy="2717331"/>
            </a:xfrm>
            <a:custGeom>
              <a:avLst/>
              <a:gdLst/>
              <a:ahLst/>
              <a:cxnLst/>
              <a:rect l="l" t="t" r="r" b="b"/>
              <a:pathLst>
                <a:path w="67108" h="49118" extrusionOk="0">
                  <a:moveTo>
                    <a:pt x="8389" y="1"/>
                  </a:moveTo>
                  <a:cubicBezTo>
                    <a:pt x="4054" y="1"/>
                    <a:pt x="0" y="2152"/>
                    <a:pt x="0" y="2152"/>
                  </a:cubicBezTo>
                  <a:lnTo>
                    <a:pt x="0" y="49117"/>
                  </a:lnTo>
                  <a:lnTo>
                    <a:pt x="67108" y="49117"/>
                  </a:lnTo>
                  <a:cubicBezTo>
                    <a:pt x="58580" y="32150"/>
                    <a:pt x="31936" y="35403"/>
                    <a:pt x="20920" y="32057"/>
                  </a:cubicBezTo>
                  <a:cubicBezTo>
                    <a:pt x="9902" y="28710"/>
                    <a:pt x="22099" y="12463"/>
                    <a:pt x="16084" y="3793"/>
                  </a:cubicBezTo>
                  <a:cubicBezTo>
                    <a:pt x="14068" y="886"/>
                    <a:pt x="11170" y="1"/>
                    <a:pt x="83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2"/>
            <p:cNvSpPr/>
            <p:nvPr/>
          </p:nvSpPr>
          <p:spPr>
            <a:xfrm>
              <a:off x="4490166" y="25"/>
              <a:ext cx="4653839" cy="2546605"/>
            </a:xfrm>
            <a:custGeom>
              <a:avLst/>
              <a:gdLst/>
              <a:ahLst/>
              <a:cxnLst/>
              <a:rect l="l" t="t" r="r" b="b"/>
              <a:pathLst>
                <a:path w="84122" h="46032" extrusionOk="0">
                  <a:moveTo>
                    <a:pt x="0" y="0"/>
                  </a:moveTo>
                  <a:cubicBezTo>
                    <a:pt x="3140" y="4954"/>
                    <a:pt x="13237" y="8242"/>
                    <a:pt x="29765" y="8242"/>
                  </a:cubicBezTo>
                  <a:cubicBezTo>
                    <a:pt x="30380" y="8242"/>
                    <a:pt x="31004" y="8237"/>
                    <a:pt x="31637" y="8228"/>
                  </a:cubicBezTo>
                  <a:cubicBezTo>
                    <a:pt x="31851" y="8225"/>
                    <a:pt x="32062" y="8224"/>
                    <a:pt x="32270" y="8224"/>
                  </a:cubicBezTo>
                  <a:cubicBezTo>
                    <a:pt x="57121" y="8224"/>
                    <a:pt x="46695" y="30052"/>
                    <a:pt x="65108" y="41560"/>
                  </a:cubicBezTo>
                  <a:cubicBezTo>
                    <a:pt x="70037" y="44641"/>
                    <a:pt x="76496" y="46031"/>
                    <a:pt x="81343" y="46031"/>
                  </a:cubicBezTo>
                  <a:cubicBezTo>
                    <a:pt x="82348" y="46031"/>
                    <a:pt x="83283" y="45971"/>
                    <a:pt x="84121" y="45855"/>
                  </a:cubicBezTo>
                  <a:lnTo>
                    <a:pt x="8412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9" name="Google Shape;189;p22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4"/>
          <p:cNvGrpSpPr/>
          <p:nvPr/>
        </p:nvGrpSpPr>
        <p:grpSpPr>
          <a:xfrm>
            <a:off x="0" y="0"/>
            <a:ext cx="9144044" cy="5143500"/>
            <a:chOff x="0" y="0"/>
            <a:chExt cx="9144044" cy="5143500"/>
          </a:xfrm>
        </p:grpSpPr>
        <p:sp>
          <p:nvSpPr>
            <p:cNvPr id="27" name="Google Shape;27;p4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4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4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4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Google Shape;31;p4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marL="1371600" lvl="2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3pPr>
            <a:lvl4pPr marL="1828800" lvl="3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4pPr>
            <a:lvl5pPr marL="2286000" lvl="4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5pPr>
            <a:lvl6pPr marL="2743200" lvl="5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6pPr>
            <a:lvl7pPr marL="3200400" lvl="6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7pPr>
            <a:lvl8pPr marL="3657600" lvl="7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8pPr>
            <a:lvl9pPr marL="4114800" lvl="8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oogle Shape;35;p5"/>
          <p:cNvGrpSpPr/>
          <p:nvPr/>
        </p:nvGrpSpPr>
        <p:grpSpPr>
          <a:xfrm>
            <a:off x="0" y="0"/>
            <a:ext cx="9144044" cy="5143500"/>
            <a:chOff x="0" y="0"/>
            <a:chExt cx="9144044" cy="5143500"/>
          </a:xfrm>
        </p:grpSpPr>
        <p:sp>
          <p:nvSpPr>
            <p:cNvPr id="36" name="Google Shape;36;p5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5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5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5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0;p5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ubTitle" idx="1"/>
          </p:nvPr>
        </p:nvSpPr>
        <p:spPr>
          <a:xfrm>
            <a:off x="1181425" y="2303125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ubTitle" idx="2"/>
          </p:nvPr>
        </p:nvSpPr>
        <p:spPr>
          <a:xfrm>
            <a:off x="4836300" y="2303125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subTitle" idx="3"/>
          </p:nvPr>
        </p:nvSpPr>
        <p:spPr>
          <a:xfrm>
            <a:off x="1181425" y="2917150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4"/>
          </p:nvPr>
        </p:nvSpPr>
        <p:spPr>
          <a:xfrm>
            <a:off x="4836300" y="2917150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7"/>
          <p:cNvGrpSpPr/>
          <p:nvPr/>
        </p:nvGrpSpPr>
        <p:grpSpPr>
          <a:xfrm>
            <a:off x="0" y="0"/>
            <a:ext cx="9144044" cy="5143500"/>
            <a:chOff x="0" y="0"/>
            <a:chExt cx="9144044" cy="5143500"/>
          </a:xfrm>
        </p:grpSpPr>
        <p:sp>
          <p:nvSpPr>
            <p:cNvPr id="58" name="Google Shape;58;p7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7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7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7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" name="Google Shape;62;p7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33222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marL="1371600" lvl="2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3pPr>
            <a:lvl4pPr marL="1828800" lvl="3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4pPr>
            <a:lvl5pPr marL="2286000" lvl="4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5pPr>
            <a:lvl6pPr marL="2743200" lvl="5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6pPr>
            <a:lvl7pPr marL="3200400" lvl="6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7pPr>
            <a:lvl8pPr marL="3657600" lvl="7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8pPr>
            <a:lvl9pPr marL="4114800" lvl="8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9"/>
          <p:cNvGrpSpPr/>
          <p:nvPr/>
        </p:nvGrpSpPr>
        <p:grpSpPr>
          <a:xfrm>
            <a:off x="0" y="0"/>
            <a:ext cx="9144044" cy="5143500"/>
            <a:chOff x="0" y="0"/>
            <a:chExt cx="9144044" cy="5143500"/>
          </a:xfrm>
        </p:grpSpPr>
        <p:sp>
          <p:nvSpPr>
            <p:cNvPr id="75" name="Google Shape;75;p9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9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9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9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" name="Google Shape;79;p9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title"/>
          </p:nvPr>
        </p:nvSpPr>
        <p:spPr>
          <a:xfrm>
            <a:off x="720000" y="367423"/>
            <a:ext cx="77040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subTitle" idx="1"/>
          </p:nvPr>
        </p:nvSpPr>
        <p:spPr>
          <a:xfrm>
            <a:off x="2241550" y="1348750"/>
            <a:ext cx="4661100" cy="168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oogle Shape;83;p10"/>
          <p:cNvGrpSpPr/>
          <p:nvPr/>
        </p:nvGrpSpPr>
        <p:grpSpPr>
          <a:xfrm>
            <a:off x="0" y="0"/>
            <a:ext cx="9144044" cy="5143500"/>
            <a:chOff x="0" y="0"/>
            <a:chExt cx="9144044" cy="5143500"/>
          </a:xfrm>
        </p:grpSpPr>
        <p:sp>
          <p:nvSpPr>
            <p:cNvPr id="84" name="Google Shape;84;p10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10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10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10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10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0"/>
          <p:cNvSpPr txBox="1">
            <a:spLocks noGrp="1"/>
          </p:cNvSpPr>
          <p:nvPr>
            <p:ph type="title"/>
          </p:nvPr>
        </p:nvSpPr>
        <p:spPr>
          <a:xfrm>
            <a:off x="720000" y="2285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11"/>
          <p:cNvGrpSpPr/>
          <p:nvPr/>
        </p:nvGrpSpPr>
        <p:grpSpPr>
          <a:xfrm>
            <a:off x="0" y="0"/>
            <a:ext cx="9144044" cy="5143500"/>
            <a:chOff x="0" y="0"/>
            <a:chExt cx="9144044" cy="5143500"/>
          </a:xfrm>
        </p:grpSpPr>
        <p:sp>
          <p:nvSpPr>
            <p:cNvPr id="92" name="Google Shape;92;p11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11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11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11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96;p11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558475"/>
            <a:ext cx="6576000" cy="151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98" name="Google Shape;98;p11"/>
          <p:cNvSpPr txBox="1">
            <a:spLocks noGrp="1"/>
          </p:cNvSpPr>
          <p:nvPr>
            <p:ph type="subTitle" idx="1"/>
          </p:nvPr>
        </p:nvSpPr>
        <p:spPr>
          <a:xfrm>
            <a:off x="1284000" y="3069625"/>
            <a:ext cx="6576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1"/>
          <p:cNvSpPr/>
          <p:nvPr/>
        </p:nvSpPr>
        <p:spPr>
          <a:xfrm>
            <a:off x="0" y="2656374"/>
            <a:ext cx="3929963" cy="2487152"/>
          </a:xfrm>
          <a:custGeom>
            <a:avLst/>
            <a:gdLst/>
            <a:ahLst/>
            <a:cxnLst/>
            <a:rect l="l" t="t" r="r" b="b"/>
            <a:pathLst>
              <a:path w="65606" h="41520" extrusionOk="0">
                <a:moveTo>
                  <a:pt x="3403" y="1"/>
                </a:moveTo>
                <a:cubicBezTo>
                  <a:pt x="1302" y="1"/>
                  <a:pt x="0" y="501"/>
                  <a:pt x="0" y="501"/>
                </a:cubicBezTo>
                <a:lnTo>
                  <a:pt x="0" y="41519"/>
                </a:lnTo>
                <a:lnTo>
                  <a:pt x="65606" y="41519"/>
                </a:lnTo>
                <a:cubicBezTo>
                  <a:pt x="65606" y="41519"/>
                  <a:pt x="61764" y="36094"/>
                  <a:pt x="53544" y="36094"/>
                </a:cubicBezTo>
                <a:cubicBezTo>
                  <a:pt x="52716" y="36094"/>
                  <a:pt x="51844" y="36149"/>
                  <a:pt x="50928" y="36270"/>
                </a:cubicBezTo>
                <a:cubicBezTo>
                  <a:pt x="49598" y="36445"/>
                  <a:pt x="48291" y="36548"/>
                  <a:pt x="47001" y="36548"/>
                </a:cubicBezTo>
                <a:cubicBezTo>
                  <a:pt x="38572" y="36548"/>
                  <a:pt x="30879" y="32171"/>
                  <a:pt x="22233" y="15274"/>
                </a:cubicBezTo>
                <a:cubicBezTo>
                  <a:pt x="15513" y="2141"/>
                  <a:pt x="7749" y="1"/>
                  <a:pt x="340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21"/>
          <p:cNvSpPr/>
          <p:nvPr/>
        </p:nvSpPr>
        <p:spPr>
          <a:xfrm>
            <a:off x="6184635" y="0"/>
            <a:ext cx="2959360" cy="1238782"/>
          </a:xfrm>
          <a:custGeom>
            <a:avLst/>
            <a:gdLst/>
            <a:ahLst/>
            <a:cxnLst/>
            <a:rect l="l" t="t" r="r" b="b"/>
            <a:pathLst>
              <a:path w="54415" h="22778" extrusionOk="0">
                <a:moveTo>
                  <a:pt x="1" y="1"/>
                </a:moveTo>
                <a:cubicBezTo>
                  <a:pt x="8129" y="521"/>
                  <a:pt x="14031" y="3075"/>
                  <a:pt x="17554" y="8487"/>
                </a:cubicBezTo>
                <a:cubicBezTo>
                  <a:pt x="24665" y="19420"/>
                  <a:pt x="34653" y="22777"/>
                  <a:pt x="42844" y="22777"/>
                </a:cubicBezTo>
                <a:cubicBezTo>
                  <a:pt x="47620" y="22777"/>
                  <a:pt x="51785" y="21636"/>
                  <a:pt x="54415" y="20190"/>
                </a:cubicBezTo>
                <a:lnTo>
                  <a:pt x="5441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21"/>
          <p:cNvSpPr/>
          <p:nvPr/>
        </p:nvSpPr>
        <p:spPr>
          <a:xfrm>
            <a:off x="0" y="0"/>
            <a:ext cx="715089" cy="1043699"/>
          </a:xfrm>
          <a:custGeom>
            <a:avLst/>
            <a:gdLst/>
            <a:ahLst/>
            <a:cxnLst/>
            <a:rect l="l" t="t" r="r" b="b"/>
            <a:pathLst>
              <a:path w="9750" h="14230" extrusionOk="0">
                <a:moveTo>
                  <a:pt x="9514" y="1"/>
                </a:moveTo>
                <a:cubicBezTo>
                  <a:pt x="9495" y="2976"/>
                  <a:pt x="8470" y="5968"/>
                  <a:pt x="6716" y="8381"/>
                </a:cubicBezTo>
                <a:cubicBezTo>
                  <a:pt x="4969" y="10784"/>
                  <a:pt x="2623" y="12629"/>
                  <a:pt x="0" y="13955"/>
                </a:cubicBezTo>
                <a:lnTo>
                  <a:pt x="0" y="14230"/>
                </a:lnTo>
                <a:cubicBezTo>
                  <a:pt x="291" y="14084"/>
                  <a:pt x="580" y="13931"/>
                  <a:pt x="864" y="13771"/>
                </a:cubicBezTo>
                <a:cubicBezTo>
                  <a:pt x="3014" y="12568"/>
                  <a:pt x="4972" y="10986"/>
                  <a:pt x="6505" y="9048"/>
                </a:cubicBezTo>
                <a:cubicBezTo>
                  <a:pt x="8073" y="7064"/>
                  <a:pt x="9154" y="4732"/>
                  <a:pt x="9564" y="2231"/>
                </a:cubicBezTo>
                <a:cubicBezTo>
                  <a:pt x="9684" y="1495"/>
                  <a:pt x="9748" y="749"/>
                  <a:pt x="975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21"/>
          <p:cNvSpPr/>
          <p:nvPr/>
        </p:nvSpPr>
        <p:spPr>
          <a:xfrm>
            <a:off x="8131929" y="4452349"/>
            <a:ext cx="1008658" cy="691151"/>
          </a:xfrm>
          <a:custGeom>
            <a:avLst/>
            <a:gdLst/>
            <a:ahLst/>
            <a:cxnLst/>
            <a:rect l="l" t="t" r="r" b="b"/>
            <a:pathLst>
              <a:path w="14230" h="9751" extrusionOk="0">
                <a:moveTo>
                  <a:pt x="14230" y="0"/>
                </a:moveTo>
                <a:cubicBezTo>
                  <a:pt x="13482" y="2"/>
                  <a:pt x="12735" y="67"/>
                  <a:pt x="11999" y="186"/>
                </a:cubicBezTo>
                <a:cubicBezTo>
                  <a:pt x="9498" y="596"/>
                  <a:pt x="7166" y="1677"/>
                  <a:pt x="5182" y="3246"/>
                </a:cubicBezTo>
                <a:cubicBezTo>
                  <a:pt x="3244" y="4777"/>
                  <a:pt x="1663" y="6735"/>
                  <a:pt x="458" y="8884"/>
                </a:cubicBezTo>
                <a:cubicBezTo>
                  <a:pt x="299" y="9170"/>
                  <a:pt x="146" y="9458"/>
                  <a:pt x="1" y="9750"/>
                </a:cubicBezTo>
                <a:lnTo>
                  <a:pt x="274" y="9750"/>
                </a:lnTo>
                <a:cubicBezTo>
                  <a:pt x="1601" y="7125"/>
                  <a:pt x="3446" y="4780"/>
                  <a:pt x="5850" y="3034"/>
                </a:cubicBezTo>
                <a:cubicBezTo>
                  <a:pt x="8263" y="1280"/>
                  <a:pt x="11254" y="256"/>
                  <a:pt x="14230" y="236"/>
                </a:cubicBezTo>
                <a:lnTo>
                  <a:pt x="1423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21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13900" cy="7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050" y="1245700"/>
            <a:ext cx="7713900" cy="3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●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○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■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●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○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■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●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○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■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5" r:id="rId5"/>
    <p:sldLayoutId id="2147483656" r:id="rId6"/>
    <p:sldLayoutId id="2147483657" r:id="rId7"/>
    <p:sldLayoutId id="2147483658" r:id="rId8"/>
    <p:sldLayoutId id="2147483667" r:id="rId9"/>
    <p:sldLayoutId id="2147483668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6"/>
          <p:cNvSpPr txBox="1">
            <a:spLocks noGrp="1"/>
          </p:cNvSpPr>
          <p:nvPr>
            <p:ph type="ctrTitle"/>
          </p:nvPr>
        </p:nvSpPr>
        <p:spPr>
          <a:xfrm>
            <a:off x="1393226" y="1663767"/>
            <a:ext cx="6938455" cy="10308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IN" sz="2800" dirty="0"/>
              <a:t>Fundamentals of Solubility Studies</a:t>
            </a:r>
            <a:endParaRPr sz="2800" dirty="0"/>
          </a:p>
        </p:txBody>
      </p:sp>
      <p:sp>
        <p:nvSpPr>
          <p:cNvPr id="11" name="Google Shape;378;p27">
            <a:extLst>
              <a:ext uri="{FF2B5EF4-FFF2-40B4-BE49-F238E27FC236}">
                <a16:creationId xmlns:a16="http://schemas.microsoft.com/office/drawing/2014/main" id="{50AE18C7-007F-8BDF-CC45-46E757CEABC8}"/>
              </a:ext>
            </a:extLst>
          </p:cNvPr>
          <p:cNvSpPr txBox="1">
            <a:spLocks/>
          </p:cNvSpPr>
          <p:nvPr/>
        </p:nvSpPr>
        <p:spPr>
          <a:xfrm>
            <a:off x="2924541" y="3560644"/>
            <a:ext cx="3294913" cy="89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IN" b="1" dirty="0">
                <a:solidFill>
                  <a:srgbClr val="0954A7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Miss. Vaishnavi </a:t>
            </a:r>
            <a:r>
              <a:rPr lang="en-IN" b="1" dirty="0" err="1">
                <a:solidFill>
                  <a:srgbClr val="0954A7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A.Mane</a:t>
            </a:r>
            <a:endParaRPr lang="en-IN" b="1" dirty="0">
              <a:solidFill>
                <a:srgbClr val="0954A7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n-IN" sz="1050" dirty="0">
                <a:latin typeface="Poppins" panose="00000500000000000000" pitchFamily="2" charset="0"/>
                <a:cs typeface="Poppins" panose="00000500000000000000" pitchFamily="2" charset="0"/>
              </a:rPr>
              <a:t>Assistant Professor</a:t>
            </a:r>
          </a:p>
          <a:p>
            <a:pPr algn="ctr"/>
            <a:r>
              <a:rPr lang="en-IN" sz="1050" dirty="0">
                <a:latin typeface="Poppins" panose="00000500000000000000" pitchFamily="2" charset="0"/>
                <a:cs typeface="Poppins" panose="00000500000000000000" pitchFamily="2" charset="0"/>
              </a:rPr>
              <a:t>Department of Pharmaceutics,</a:t>
            </a:r>
          </a:p>
          <a:p>
            <a:pPr algn="ctr"/>
            <a:r>
              <a:rPr lang="en-IN" sz="1050" dirty="0">
                <a:latin typeface="Poppins" panose="00000500000000000000" pitchFamily="2" charset="0"/>
                <a:cs typeface="Poppins" panose="00000500000000000000" pitchFamily="2" charset="0"/>
              </a:rPr>
              <a:t>Krishna Institute of Pharmacy, </a:t>
            </a:r>
          </a:p>
          <a:p>
            <a:pPr algn="ctr"/>
            <a:r>
              <a:rPr lang="en-IN" sz="1050" dirty="0">
                <a:latin typeface="Poppins" panose="00000500000000000000" pitchFamily="2" charset="0"/>
                <a:cs typeface="Poppins" panose="00000500000000000000" pitchFamily="2" charset="0"/>
              </a:rPr>
              <a:t>Krishna Vishwa Vidyapeeth (Deemed to be University), Karad, Maharashtra,  INDIA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1BAB6E-3891-DD32-0132-03FA112BBE65}"/>
              </a:ext>
            </a:extLst>
          </p:cNvPr>
          <p:cNvSpPr txBox="1"/>
          <p:nvPr/>
        </p:nvSpPr>
        <p:spPr>
          <a:xfrm>
            <a:off x="2285997" y="2736952"/>
            <a:ext cx="4572000" cy="32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dirty="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Resource Person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B6B61055-E5F1-2303-CCCC-891F750A6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66;p29">
            <a:extLst>
              <a:ext uri="{FF2B5EF4-FFF2-40B4-BE49-F238E27FC236}">
                <a16:creationId xmlns:a16="http://schemas.microsoft.com/office/drawing/2014/main" id="{63FC7211-5ED9-9C55-EF8D-2D8D1D95E32A}"/>
              </a:ext>
            </a:extLst>
          </p:cNvPr>
          <p:cNvSpPr txBox="1">
            <a:spLocks/>
          </p:cNvSpPr>
          <p:nvPr/>
        </p:nvSpPr>
        <p:spPr>
          <a:xfrm>
            <a:off x="715099" y="535000"/>
            <a:ext cx="9192693" cy="7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algn="l"/>
            <a:r>
              <a:rPr lang="en-IN" sz="3200" dirty="0"/>
              <a:t>Methods of Solubility Determination</a:t>
            </a:r>
          </a:p>
        </p:txBody>
      </p:sp>
      <p:sp>
        <p:nvSpPr>
          <p:cNvPr id="5" name="Google Shape;667;p29">
            <a:extLst>
              <a:ext uri="{FF2B5EF4-FFF2-40B4-BE49-F238E27FC236}">
                <a16:creationId xmlns:a16="http://schemas.microsoft.com/office/drawing/2014/main" id="{8088E163-103F-9C7D-EA9A-E4AD6F3717A5}"/>
              </a:ext>
            </a:extLst>
          </p:cNvPr>
          <p:cNvSpPr txBox="1">
            <a:spLocks/>
          </p:cNvSpPr>
          <p:nvPr/>
        </p:nvSpPr>
        <p:spPr>
          <a:xfrm>
            <a:off x="715100" y="1245700"/>
            <a:ext cx="7223605" cy="29522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806450" lvl="5">
              <a:spcBef>
                <a:spcPts val="1000"/>
              </a:spcBef>
              <a:buSzPct val="135000"/>
            </a:pPr>
            <a:endParaRPr lang="en-US" sz="16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0DDEC4-F685-BFA9-6CAE-5478267B58AF}"/>
              </a:ext>
            </a:extLst>
          </p:cNvPr>
          <p:cNvSpPr txBox="1"/>
          <p:nvPr/>
        </p:nvSpPr>
        <p:spPr>
          <a:xfrm>
            <a:off x="1172584" y="1506071"/>
            <a:ext cx="6260950" cy="1895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</a:pPr>
            <a:r>
              <a:rPr lang="en-US" altLang="en-US" sz="2000" dirty="0">
                <a:solidFill>
                  <a:schemeClr val="tx1"/>
                </a:solidFill>
                <a:latin typeface="Poppins "/>
              </a:rPr>
              <a:t>Shake flask method</a:t>
            </a:r>
          </a:p>
          <a:p>
            <a:pPr marL="457200" lvl="0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</a:pPr>
            <a:r>
              <a:rPr lang="en-US" altLang="en-US" sz="2000" dirty="0">
                <a:solidFill>
                  <a:schemeClr val="tx1"/>
                </a:solidFill>
                <a:latin typeface="Poppins "/>
              </a:rPr>
              <a:t>Equilibrium solubility method</a:t>
            </a:r>
          </a:p>
          <a:p>
            <a:pPr marL="457200" lvl="0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</a:pPr>
            <a:r>
              <a:rPr lang="en-US" altLang="en-US" sz="2000" dirty="0">
                <a:solidFill>
                  <a:schemeClr val="tx1"/>
                </a:solidFill>
                <a:latin typeface="Poppins "/>
              </a:rPr>
              <a:t>pH solubility profile</a:t>
            </a:r>
          </a:p>
          <a:p>
            <a:pPr marL="457200" lvl="0" indent="-4572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</a:pPr>
            <a:r>
              <a:rPr lang="en-US" altLang="en-US" sz="2000" dirty="0">
                <a:solidFill>
                  <a:schemeClr val="tx1"/>
                </a:solidFill>
                <a:latin typeface="Poppins "/>
              </a:rPr>
              <a:t>Spectrophotometric method</a:t>
            </a:r>
          </a:p>
        </p:txBody>
      </p:sp>
    </p:spTree>
    <p:extLst>
      <p:ext uri="{BB962C8B-B14F-4D97-AF65-F5344CB8AC3E}">
        <p14:creationId xmlns:p14="http://schemas.microsoft.com/office/powerpoint/2010/main" val="805835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AB4EC-78A9-B277-37F4-39DA98842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dirty="0">
                <a:solidFill>
                  <a:schemeClr val="tx1"/>
                </a:solidFill>
                <a:latin typeface="Poppins Black" panose="00000A00000000000000" pitchFamily="2" charset="0"/>
                <a:cs typeface="Poppins Black" panose="00000A00000000000000" pitchFamily="2" charset="0"/>
              </a:rPr>
              <a:t>Shake flask method</a:t>
            </a:r>
            <a:br>
              <a:rPr lang="en-US" altLang="en-US" sz="3600" dirty="0">
                <a:solidFill>
                  <a:schemeClr val="tx1"/>
                </a:solidFill>
                <a:latin typeface="Poppins "/>
              </a:rPr>
            </a:b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490972-0046-C9F6-64A3-92D83AAB4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7592" y="1605883"/>
            <a:ext cx="1916706" cy="1713519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59EE9D19-477F-961E-9639-1B02CD724D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1666" y="1585480"/>
            <a:ext cx="515397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Excess drug is added to solvent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Flask is shaken until equilibrium is reached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Undissolved drug is removed by filtration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Simple and widely used method</a:t>
            </a:r>
          </a:p>
        </p:txBody>
      </p:sp>
    </p:spTree>
    <p:extLst>
      <p:ext uri="{BB962C8B-B14F-4D97-AF65-F5344CB8AC3E}">
        <p14:creationId xmlns:p14="http://schemas.microsoft.com/office/powerpoint/2010/main" val="4053457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679EA-C053-3387-241A-5645C6F3C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574117"/>
            <a:ext cx="7704000" cy="572700"/>
          </a:xfrm>
        </p:spPr>
        <p:txBody>
          <a:bodyPr/>
          <a:lstStyle/>
          <a:p>
            <a:pPr marL="457200" marR="0" lvl="0" indent="-45720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210A26"/>
                </a:solidFill>
                <a:effectLst/>
                <a:uLnTx/>
                <a:uFillTx/>
                <a:latin typeface="Poppins Black" panose="00000A00000000000000" pitchFamily="2" charset="0"/>
                <a:cs typeface="Poppins Black" panose="00000A00000000000000" pitchFamily="2" charset="0"/>
                <a:sym typeface="Arial"/>
              </a:rPr>
              <a:t>Equilibrium solubility method</a:t>
            </a:r>
            <a:b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210A26"/>
                </a:solidFill>
                <a:effectLst/>
                <a:uLnTx/>
                <a:uFillTx/>
                <a:latin typeface="Poppins "/>
                <a:cs typeface="Arial"/>
                <a:sym typeface="Arial"/>
              </a:rPr>
            </a:b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289A6D-2B5E-1FD8-CBD6-299C39D6E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847" y="1727100"/>
            <a:ext cx="5454889" cy="3416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600" dirty="0"/>
              <a:t>Drug is mixed with solvent and maintained at constant temperature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System is allowed to reach equilibrium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Clear supernatant is analyzed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Provides accurate solubility values</a:t>
            </a:r>
          </a:p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228B91-CA4D-09DE-718A-691E6E58B3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8954" y="1727859"/>
            <a:ext cx="1830646" cy="142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67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5A037-A954-B397-0C61-C0386A3F2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marR="0" lvl="0" indent="-45720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210A26"/>
                </a:solidFill>
                <a:effectLst/>
                <a:uLnTx/>
                <a:uFillTx/>
                <a:latin typeface="Poppins Black" panose="00000A00000000000000" pitchFamily="2" charset="0"/>
                <a:cs typeface="Poppins Black" panose="00000A00000000000000" pitchFamily="2" charset="0"/>
                <a:sym typeface="Arial"/>
              </a:rPr>
              <a:t>pH solubility profile</a:t>
            </a:r>
            <a:b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210A26"/>
                </a:solidFill>
                <a:effectLst/>
                <a:uLnTx/>
                <a:uFillTx/>
                <a:latin typeface="Poppins Black" panose="00000A00000000000000" pitchFamily="2" charset="0"/>
                <a:cs typeface="Poppins Black" panose="00000A00000000000000" pitchFamily="2" charset="0"/>
                <a:sym typeface="Arial"/>
              </a:rPr>
            </a:br>
            <a:endParaRPr lang="en-IN" sz="3600" dirty="0">
              <a:latin typeface="Poppins Black" panose="00000A00000000000000" pitchFamily="2" charset="0"/>
              <a:cs typeface="Poppins Black" panose="00000A00000000000000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7B8C15-6AA2-FE86-BFF9-9CFF0116DF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4510" y="1517632"/>
            <a:ext cx="1581371" cy="13336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B6690B8-BD2A-DE35-A43D-A6E98DC13F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0285" y="3157162"/>
            <a:ext cx="2829320" cy="1219370"/>
          </a:xfrm>
          <a:prstGeom prst="rect">
            <a:avLst/>
          </a:prstGeom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91133DCC-526B-30BF-09D2-18406A09EA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64395" y="1304470"/>
            <a:ext cx="4755642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Solubility measured at different pH values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Buffers of varying pH are used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Shows effect of ionization on solubility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Useful for weak acids and bases</a:t>
            </a:r>
          </a:p>
        </p:txBody>
      </p:sp>
    </p:spTree>
    <p:extLst>
      <p:ext uri="{BB962C8B-B14F-4D97-AF65-F5344CB8AC3E}">
        <p14:creationId xmlns:p14="http://schemas.microsoft.com/office/powerpoint/2010/main" val="878690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29661-E409-00C3-BF44-7FF9E7653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dirty="0">
                <a:solidFill>
                  <a:schemeClr val="tx1"/>
                </a:solidFill>
                <a:latin typeface="Poppins Black" panose="00000A00000000000000" pitchFamily="2" charset="0"/>
                <a:cs typeface="Poppins Black" panose="00000A00000000000000" pitchFamily="2" charset="0"/>
              </a:rPr>
              <a:t>Spectrophotometric method</a:t>
            </a:r>
            <a:br>
              <a:rPr lang="en-US" altLang="en-US" sz="3600" dirty="0">
                <a:solidFill>
                  <a:schemeClr val="tx1"/>
                </a:solidFill>
                <a:latin typeface="Poppins "/>
              </a:rPr>
            </a:b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B4E4EF-26AC-AA75-00D9-FCB1F0F66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7870" y="1282075"/>
            <a:ext cx="4754530" cy="3416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600" dirty="0"/>
              <a:t>Drug solution absorbance is measured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Concentration determined using calibration curve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Quick and sensitive method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Suitable for low solubility drugs</a:t>
            </a:r>
          </a:p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106F82-DEC4-289F-0685-D73D32D3C3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2250" y="1694694"/>
            <a:ext cx="2800741" cy="1511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741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75C4D7A5-F7DC-86F6-FBD7-F2173C719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66;p29">
            <a:extLst>
              <a:ext uri="{FF2B5EF4-FFF2-40B4-BE49-F238E27FC236}">
                <a16:creationId xmlns:a16="http://schemas.microsoft.com/office/drawing/2014/main" id="{9DF11BBC-CE76-5EFF-E65A-B99F340B6D37}"/>
              </a:ext>
            </a:extLst>
          </p:cNvPr>
          <p:cNvSpPr txBox="1">
            <a:spLocks/>
          </p:cNvSpPr>
          <p:nvPr/>
        </p:nvSpPr>
        <p:spPr>
          <a:xfrm>
            <a:off x="715100" y="707122"/>
            <a:ext cx="8076100" cy="7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algn="l"/>
            <a:r>
              <a:rPr lang="en-IN" sz="3200" dirty="0"/>
              <a:t>Applications of Solubility Studies</a:t>
            </a:r>
          </a:p>
        </p:txBody>
      </p:sp>
      <p:sp>
        <p:nvSpPr>
          <p:cNvPr id="5" name="Google Shape;667;p29">
            <a:extLst>
              <a:ext uri="{FF2B5EF4-FFF2-40B4-BE49-F238E27FC236}">
                <a16:creationId xmlns:a16="http://schemas.microsoft.com/office/drawing/2014/main" id="{2E645EF5-C57D-2C34-01F8-178ED5E2500F}"/>
              </a:ext>
            </a:extLst>
          </p:cNvPr>
          <p:cNvSpPr txBox="1">
            <a:spLocks/>
          </p:cNvSpPr>
          <p:nvPr/>
        </p:nvSpPr>
        <p:spPr>
          <a:xfrm>
            <a:off x="715100" y="1656273"/>
            <a:ext cx="7223605" cy="29522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Drug discovery and development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Selection of suitable dosage form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Enhancement of drug solubility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Predicting in-vivo performance</a:t>
            </a:r>
          </a:p>
          <a:p>
            <a:pPr marL="146050">
              <a:spcBef>
                <a:spcPts val="1000"/>
              </a:spcBef>
              <a:buSzPct val="135000"/>
            </a:pPr>
            <a:endParaRPr lang="en-US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714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DDE0F429-98C0-D6B9-2B22-0A0EF75A3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66;p29">
            <a:extLst>
              <a:ext uri="{FF2B5EF4-FFF2-40B4-BE49-F238E27FC236}">
                <a16:creationId xmlns:a16="http://schemas.microsoft.com/office/drawing/2014/main" id="{7C15EE37-E241-7170-B269-6589955CB217}"/>
              </a:ext>
            </a:extLst>
          </p:cNvPr>
          <p:cNvSpPr txBox="1">
            <a:spLocks/>
          </p:cNvSpPr>
          <p:nvPr/>
        </p:nvSpPr>
        <p:spPr>
          <a:xfrm>
            <a:off x="715100" y="535000"/>
            <a:ext cx="7713900" cy="7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algn="l"/>
            <a:r>
              <a:rPr lang="en" dirty="0"/>
              <a:t>Learning Outcomes</a:t>
            </a:r>
            <a:endParaRPr lang="en-IN" dirty="0"/>
          </a:p>
        </p:txBody>
      </p:sp>
      <p:sp>
        <p:nvSpPr>
          <p:cNvPr id="5" name="Google Shape;667;p29">
            <a:extLst>
              <a:ext uri="{FF2B5EF4-FFF2-40B4-BE49-F238E27FC236}">
                <a16:creationId xmlns:a16="http://schemas.microsoft.com/office/drawing/2014/main" id="{E07F479E-022F-959A-3B6D-2D852A72EBE3}"/>
              </a:ext>
            </a:extLst>
          </p:cNvPr>
          <p:cNvSpPr txBox="1">
            <a:spLocks/>
          </p:cNvSpPr>
          <p:nvPr/>
        </p:nvSpPr>
        <p:spPr>
          <a:xfrm>
            <a:off x="715100" y="1245700"/>
            <a:ext cx="7901775" cy="29522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600" b="1" dirty="0">
                <a:latin typeface="Poppins" panose="00000500000000000000" pitchFamily="2" charset="0"/>
                <a:cs typeface="Poppins" panose="00000500000000000000" pitchFamily="2" charset="0"/>
              </a:rPr>
              <a:t>After completing this session, students will be able to:</a:t>
            </a:r>
          </a:p>
          <a:p>
            <a:pPr>
              <a:lnSpc>
                <a:spcPct val="150000"/>
              </a:lnSpc>
            </a:pPr>
            <a:endParaRPr lang="en-US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Define solubility and explain its pharmaceutical importance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Identify factors affecting solubility of drug substances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Describe methods used for solubility determination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+mj-lt"/>
              <a:buAutoNum type="arabicPeriod"/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Apply solubility concepts in drug formulation and development</a:t>
            </a:r>
          </a:p>
          <a:p>
            <a:pPr>
              <a:lnSpc>
                <a:spcPct val="150000"/>
              </a:lnSpc>
            </a:pPr>
            <a:endParaRPr lang="en-US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245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54FAF3B3-60A8-B457-3F21-3D358F556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67;p36">
            <a:extLst>
              <a:ext uri="{FF2B5EF4-FFF2-40B4-BE49-F238E27FC236}">
                <a16:creationId xmlns:a16="http://schemas.microsoft.com/office/drawing/2014/main" id="{DD5C83C1-EA57-F8D0-5DBC-B00949B23E43}"/>
              </a:ext>
            </a:extLst>
          </p:cNvPr>
          <p:cNvSpPr txBox="1">
            <a:spLocks/>
          </p:cNvSpPr>
          <p:nvPr/>
        </p:nvSpPr>
        <p:spPr>
          <a:xfrm>
            <a:off x="715100" y="535000"/>
            <a:ext cx="7713900" cy="7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r>
              <a:rPr lang="en-IN" dirty="0"/>
              <a:t>Contents</a:t>
            </a:r>
          </a:p>
        </p:txBody>
      </p:sp>
      <p:sp>
        <p:nvSpPr>
          <p:cNvPr id="3" name="Google Shape;1168;p36">
            <a:extLst>
              <a:ext uri="{FF2B5EF4-FFF2-40B4-BE49-F238E27FC236}">
                <a16:creationId xmlns:a16="http://schemas.microsoft.com/office/drawing/2014/main" id="{EE810634-E1F7-B7E0-B4F6-2C0A06CAFD6C}"/>
              </a:ext>
            </a:extLst>
          </p:cNvPr>
          <p:cNvSpPr txBox="1"/>
          <p:nvPr/>
        </p:nvSpPr>
        <p:spPr>
          <a:xfrm>
            <a:off x="1945500" y="1478375"/>
            <a:ext cx="2474100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n-IN" sz="1200" dirty="0">
                <a:latin typeface="Poppins" panose="00000500000000000000" pitchFamily="2" charset="0"/>
                <a:cs typeface="Poppins" panose="00000500000000000000" pitchFamily="2" charset="0"/>
              </a:rPr>
              <a:t>Introduction to Solubility</a:t>
            </a:r>
            <a:endParaRPr sz="1300" dirty="0">
              <a:solidFill>
                <a:schemeClr val="dk1"/>
              </a:solidFill>
              <a:latin typeface="Poppins" panose="00000500000000000000" pitchFamily="2" charset="0"/>
              <a:ea typeface="Poppins"/>
              <a:cs typeface="Poppins" panose="00000500000000000000" pitchFamily="2" charset="0"/>
              <a:sym typeface="Poppins"/>
            </a:endParaRPr>
          </a:p>
        </p:txBody>
      </p:sp>
      <p:sp>
        <p:nvSpPr>
          <p:cNvPr id="6" name="Google Shape;1169;p36">
            <a:extLst>
              <a:ext uri="{FF2B5EF4-FFF2-40B4-BE49-F238E27FC236}">
                <a16:creationId xmlns:a16="http://schemas.microsoft.com/office/drawing/2014/main" id="{CEFD8035-D7D9-9ABB-C954-E3BB5856A580}"/>
              </a:ext>
            </a:extLst>
          </p:cNvPr>
          <p:cNvSpPr/>
          <p:nvPr/>
        </p:nvSpPr>
        <p:spPr>
          <a:xfrm>
            <a:off x="1028700" y="14783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accent5"/>
                </a:solidFill>
                <a:latin typeface="Poppins Black"/>
                <a:ea typeface="Poppins Black"/>
                <a:cs typeface="Poppins Black"/>
                <a:sym typeface="Poppins Black"/>
              </a:rPr>
              <a:t>01</a:t>
            </a:r>
            <a:endParaRPr sz="2000">
              <a:solidFill>
                <a:schemeClr val="accent5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7" name="Google Shape;1170;p36">
            <a:extLst>
              <a:ext uri="{FF2B5EF4-FFF2-40B4-BE49-F238E27FC236}">
                <a16:creationId xmlns:a16="http://schemas.microsoft.com/office/drawing/2014/main" id="{B6089686-3EED-176B-91F7-E9ED52238DE5}"/>
              </a:ext>
            </a:extLst>
          </p:cNvPr>
          <p:cNvSpPr txBox="1"/>
          <p:nvPr/>
        </p:nvSpPr>
        <p:spPr>
          <a:xfrm>
            <a:off x="1945500" y="2436875"/>
            <a:ext cx="2626500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n-US" sz="1200" dirty="0">
                <a:latin typeface="Poppins" panose="00000500000000000000" pitchFamily="2" charset="0"/>
                <a:cs typeface="Poppins" panose="00000500000000000000" pitchFamily="2" charset="0"/>
              </a:rPr>
              <a:t>Definition and Types of Solubility</a:t>
            </a:r>
            <a:endParaRPr sz="1300" dirty="0">
              <a:solidFill>
                <a:schemeClr val="dk1"/>
              </a:solidFill>
              <a:latin typeface="Poppins" panose="00000500000000000000" pitchFamily="2" charset="0"/>
              <a:ea typeface="Poppins"/>
              <a:cs typeface="Poppins" panose="00000500000000000000" pitchFamily="2" charset="0"/>
              <a:sym typeface="Poppins"/>
            </a:endParaRPr>
          </a:p>
        </p:txBody>
      </p:sp>
      <p:sp>
        <p:nvSpPr>
          <p:cNvPr id="8" name="Google Shape;1171;p36">
            <a:extLst>
              <a:ext uri="{FF2B5EF4-FFF2-40B4-BE49-F238E27FC236}">
                <a16:creationId xmlns:a16="http://schemas.microsoft.com/office/drawing/2014/main" id="{C89D7779-913B-1175-49D1-4920F023A183}"/>
              </a:ext>
            </a:extLst>
          </p:cNvPr>
          <p:cNvSpPr/>
          <p:nvPr/>
        </p:nvSpPr>
        <p:spPr>
          <a:xfrm>
            <a:off x="1028700" y="24368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accent5"/>
                </a:solidFill>
                <a:latin typeface="Poppins Black"/>
                <a:ea typeface="Poppins Black"/>
                <a:cs typeface="Poppins Black"/>
                <a:sym typeface="Poppins Black"/>
              </a:rPr>
              <a:t>02</a:t>
            </a:r>
            <a:endParaRPr sz="2000">
              <a:solidFill>
                <a:schemeClr val="accent5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9" name="Google Shape;1172;p36">
            <a:extLst>
              <a:ext uri="{FF2B5EF4-FFF2-40B4-BE49-F238E27FC236}">
                <a16:creationId xmlns:a16="http://schemas.microsoft.com/office/drawing/2014/main" id="{05B44D88-18A4-9220-1A41-E510911DF70D}"/>
              </a:ext>
            </a:extLst>
          </p:cNvPr>
          <p:cNvSpPr txBox="1"/>
          <p:nvPr/>
        </p:nvSpPr>
        <p:spPr>
          <a:xfrm>
            <a:off x="1945500" y="3395375"/>
            <a:ext cx="2474100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n-IN" sz="1200" dirty="0">
                <a:latin typeface="Poppins" panose="00000500000000000000" pitchFamily="2" charset="0"/>
                <a:cs typeface="Poppins" panose="00000500000000000000" pitchFamily="2" charset="0"/>
              </a:rPr>
              <a:t>Factors Affecting Solubility</a:t>
            </a:r>
            <a:endParaRPr lang="en-IN" sz="1300" dirty="0">
              <a:solidFill>
                <a:schemeClr val="dk1"/>
              </a:solidFill>
              <a:latin typeface="Poppins" panose="00000500000000000000" pitchFamily="2" charset="0"/>
              <a:ea typeface="Poppins"/>
              <a:cs typeface="Poppins" panose="00000500000000000000" pitchFamily="2" charset="0"/>
              <a:sym typeface="Poppins"/>
            </a:endParaRPr>
          </a:p>
        </p:txBody>
      </p:sp>
      <p:sp>
        <p:nvSpPr>
          <p:cNvPr id="10" name="Google Shape;1173;p36">
            <a:extLst>
              <a:ext uri="{FF2B5EF4-FFF2-40B4-BE49-F238E27FC236}">
                <a16:creationId xmlns:a16="http://schemas.microsoft.com/office/drawing/2014/main" id="{BD12BB9F-FB20-A857-BBC8-6E458DFC9002}"/>
              </a:ext>
            </a:extLst>
          </p:cNvPr>
          <p:cNvSpPr/>
          <p:nvPr/>
        </p:nvSpPr>
        <p:spPr>
          <a:xfrm>
            <a:off x="1028700" y="33953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accent5"/>
                </a:solidFill>
                <a:latin typeface="Poppins Black"/>
                <a:ea typeface="Poppins Black"/>
                <a:cs typeface="Poppins Black"/>
                <a:sym typeface="Poppins Black"/>
              </a:rPr>
              <a:t>03</a:t>
            </a:r>
            <a:endParaRPr sz="2000">
              <a:solidFill>
                <a:schemeClr val="accent5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11" name="Google Shape;1174;p36">
            <a:extLst>
              <a:ext uri="{FF2B5EF4-FFF2-40B4-BE49-F238E27FC236}">
                <a16:creationId xmlns:a16="http://schemas.microsoft.com/office/drawing/2014/main" id="{0DFC0272-7710-C58F-5DFC-1BE32F71C749}"/>
              </a:ext>
            </a:extLst>
          </p:cNvPr>
          <p:cNvSpPr txBox="1"/>
          <p:nvPr/>
        </p:nvSpPr>
        <p:spPr>
          <a:xfrm>
            <a:off x="5641200" y="1478375"/>
            <a:ext cx="2474100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n-IN" sz="1200" dirty="0">
                <a:latin typeface="Poppins" panose="00000500000000000000" pitchFamily="2" charset="0"/>
                <a:cs typeface="Poppins" panose="00000500000000000000" pitchFamily="2" charset="0"/>
              </a:rPr>
              <a:t>Solubility Classification</a:t>
            </a:r>
            <a:endParaRPr lang="en-IN" sz="1300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" name="Google Shape;1175;p36">
            <a:extLst>
              <a:ext uri="{FF2B5EF4-FFF2-40B4-BE49-F238E27FC236}">
                <a16:creationId xmlns:a16="http://schemas.microsoft.com/office/drawing/2014/main" id="{7D02A630-74F2-98F2-494E-4970A43253AF}"/>
              </a:ext>
            </a:extLst>
          </p:cNvPr>
          <p:cNvSpPr/>
          <p:nvPr/>
        </p:nvSpPr>
        <p:spPr>
          <a:xfrm>
            <a:off x="4724400" y="14783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accent5"/>
                </a:solidFill>
                <a:latin typeface="Poppins Black"/>
                <a:ea typeface="Poppins Black"/>
                <a:cs typeface="Poppins Black"/>
                <a:sym typeface="Poppins Black"/>
              </a:rPr>
              <a:t>04</a:t>
            </a:r>
            <a:endParaRPr sz="2000">
              <a:solidFill>
                <a:schemeClr val="accent5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13" name="Google Shape;1176;p36">
            <a:extLst>
              <a:ext uri="{FF2B5EF4-FFF2-40B4-BE49-F238E27FC236}">
                <a16:creationId xmlns:a16="http://schemas.microsoft.com/office/drawing/2014/main" id="{5B3A2915-4AEE-BD61-F5BC-A4594843C20A}"/>
              </a:ext>
            </a:extLst>
          </p:cNvPr>
          <p:cNvSpPr txBox="1"/>
          <p:nvPr/>
        </p:nvSpPr>
        <p:spPr>
          <a:xfrm>
            <a:off x="5641200" y="2436875"/>
            <a:ext cx="2474100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n-IN" sz="1200" dirty="0">
                <a:latin typeface="Poppins" panose="00000500000000000000" pitchFamily="2" charset="0"/>
                <a:cs typeface="Poppins" panose="00000500000000000000" pitchFamily="2" charset="0"/>
              </a:rPr>
              <a:t>Methods of Solubility Determination</a:t>
            </a:r>
            <a:endParaRPr lang="en-US" sz="1300" dirty="0">
              <a:solidFill>
                <a:schemeClr val="dk1"/>
              </a:solidFill>
              <a:latin typeface="Poppins" panose="00000500000000000000" pitchFamily="2" charset="0"/>
              <a:ea typeface="Poppins"/>
              <a:cs typeface="Poppins" panose="00000500000000000000" pitchFamily="2" charset="0"/>
              <a:sym typeface="Poppins"/>
            </a:endParaRPr>
          </a:p>
        </p:txBody>
      </p:sp>
      <p:sp>
        <p:nvSpPr>
          <p:cNvPr id="14" name="Google Shape;1177;p36">
            <a:extLst>
              <a:ext uri="{FF2B5EF4-FFF2-40B4-BE49-F238E27FC236}">
                <a16:creationId xmlns:a16="http://schemas.microsoft.com/office/drawing/2014/main" id="{A9F5E80C-5CC2-E7FA-5760-FBA640F43F89}"/>
              </a:ext>
            </a:extLst>
          </p:cNvPr>
          <p:cNvSpPr/>
          <p:nvPr/>
        </p:nvSpPr>
        <p:spPr>
          <a:xfrm>
            <a:off x="4724400" y="24368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accent5"/>
                </a:solidFill>
                <a:latin typeface="Poppins Black"/>
                <a:ea typeface="Poppins Black"/>
                <a:cs typeface="Poppins Black"/>
                <a:sym typeface="Poppins Black"/>
              </a:rPr>
              <a:t>05</a:t>
            </a:r>
            <a:endParaRPr sz="2000">
              <a:solidFill>
                <a:schemeClr val="accent5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15" name="Google Shape;1178;p36">
            <a:extLst>
              <a:ext uri="{FF2B5EF4-FFF2-40B4-BE49-F238E27FC236}">
                <a16:creationId xmlns:a16="http://schemas.microsoft.com/office/drawing/2014/main" id="{298FF709-865F-ABCA-95E4-8D655B8E8B9E}"/>
              </a:ext>
            </a:extLst>
          </p:cNvPr>
          <p:cNvSpPr txBox="1"/>
          <p:nvPr/>
        </p:nvSpPr>
        <p:spPr>
          <a:xfrm>
            <a:off x="5641199" y="3395375"/>
            <a:ext cx="2474100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n-IN" sz="1200" dirty="0">
                <a:latin typeface="Poppins" panose="00000500000000000000" pitchFamily="2" charset="0"/>
                <a:cs typeface="Poppins" panose="00000500000000000000" pitchFamily="2" charset="0"/>
              </a:rPr>
              <a:t>Applications of Solubility Studies</a:t>
            </a:r>
            <a:endParaRPr lang="en-US" sz="1300" dirty="0">
              <a:solidFill>
                <a:schemeClr val="dk1"/>
              </a:solidFill>
              <a:latin typeface="Poppins" panose="00000500000000000000" pitchFamily="2" charset="0"/>
              <a:ea typeface="Poppins"/>
              <a:cs typeface="Poppins" panose="00000500000000000000" pitchFamily="2" charset="0"/>
              <a:sym typeface="Poppins"/>
            </a:endParaRPr>
          </a:p>
        </p:txBody>
      </p:sp>
      <p:sp>
        <p:nvSpPr>
          <p:cNvPr id="16" name="Google Shape;1179;p36">
            <a:extLst>
              <a:ext uri="{FF2B5EF4-FFF2-40B4-BE49-F238E27FC236}">
                <a16:creationId xmlns:a16="http://schemas.microsoft.com/office/drawing/2014/main" id="{D5AB664D-CC4F-53DA-55C3-9E657BA55164}"/>
              </a:ext>
            </a:extLst>
          </p:cNvPr>
          <p:cNvSpPr/>
          <p:nvPr/>
        </p:nvSpPr>
        <p:spPr>
          <a:xfrm>
            <a:off x="4724400" y="33953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accent5"/>
                </a:solidFill>
                <a:latin typeface="Poppins Black"/>
                <a:ea typeface="Poppins Black"/>
                <a:cs typeface="Poppins Black"/>
                <a:sym typeface="Poppins Black"/>
              </a:rPr>
              <a:t>06</a:t>
            </a:r>
            <a:endParaRPr sz="2000">
              <a:solidFill>
                <a:schemeClr val="accent5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cxnSp>
        <p:nvCxnSpPr>
          <p:cNvPr id="17" name="Google Shape;1180;p36">
            <a:extLst>
              <a:ext uri="{FF2B5EF4-FFF2-40B4-BE49-F238E27FC236}">
                <a16:creationId xmlns:a16="http://schemas.microsoft.com/office/drawing/2014/main" id="{61DC2795-8CC7-9484-4B78-F8F92255C818}"/>
              </a:ext>
            </a:extLst>
          </p:cNvPr>
          <p:cNvCxnSpPr>
            <a:stCxn id="6" idx="4"/>
            <a:endCxn id="8" idx="0"/>
          </p:cNvCxnSpPr>
          <p:nvPr/>
        </p:nvCxnSpPr>
        <p:spPr>
          <a:xfrm>
            <a:off x="1410900" y="2242775"/>
            <a:ext cx="0" cy="1941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8" name="Google Shape;1181;p36">
            <a:extLst>
              <a:ext uri="{FF2B5EF4-FFF2-40B4-BE49-F238E27FC236}">
                <a16:creationId xmlns:a16="http://schemas.microsoft.com/office/drawing/2014/main" id="{B32AF8BF-DEBF-78E6-18C1-37194C080487}"/>
              </a:ext>
            </a:extLst>
          </p:cNvPr>
          <p:cNvCxnSpPr>
            <a:stCxn id="8" idx="4"/>
            <a:endCxn id="10" idx="0"/>
          </p:cNvCxnSpPr>
          <p:nvPr/>
        </p:nvCxnSpPr>
        <p:spPr>
          <a:xfrm>
            <a:off x="1410900" y="3201275"/>
            <a:ext cx="0" cy="1941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9" name="Google Shape;1182;p36">
            <a:extLst>
              <a:ext uri="{FF2B5EF4-FFF2-40B4-BE49-F238E27FC236}">
                <a16:creationId xmlns:a16="http://schemas.microsoft.com/office/drawing/2014/main" id="{642497A4-8158-5ACA-73FF-D8F3DFF68C60}"/>
              </a:ext>
            </a:extLst>
          </p:cNvPr>
          <p:cNvCxnSpPr>
            <a:stCxn id="14" idx="0"/>
            <a:endCxn id="12" idx="4"/>
          </p:cNvCxnSpPr>
          <p:nvPr/>
        </p:nvCxnSpPr>
        <p:spPr>
          <a:xfrm rot="10800000">
            <a:off x="5106600" y="2242775"/>
            <a:ext cx="0" cy="1941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0" name="Google Shape;1183;p36">
            <a:extLst>
              <a:ext uri="{FF2B5EF4-FFF2-40B4-BE49-F238E27FC236}">
                <a16:creationId xmlns:a16="http://schemas.microsoft.com/office/drawing/2014/main" id="{2CF91863-6541-7438-BC15-8F8995594F6A}"/>
              </a:ext>
            </a:extLst>
          </p:cNvPr>
          <p:cNvCxnSpPr>
            <a:stCxn id="16" idx="0"/>
            <a:endCxn id="14" idx="4"/>
          </p:cNvCxnSpPr>
          <p:nvPr/>
        </p:nvCxnSpPr>
        <p:spPr>
          <a:xfrm rot="10800000">
            <a:off x="5106600" y="3201275"/>
            <a:ext cx="0" cy="1941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51316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EA26D23A-AF3C-7C01-E6A9-A9A9A0E75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667;p29">
            <a:extLst>
              <a:ext uri="{FF2B5EF4-FFF2-40B4-BE49-F238E27FC236}">
                <a16:creationId xmlns:a16="http://schemas.microsoft.com/office/drawing/2014/main" id="{9CA13E17-2C09-67F4-F6C8-2CF0D13D7652}"/>
              </a:ext>
            </a:extLst>
          </p:cNvPr>
          <p:cNvSpPr txBox="1">
            <a:spLocks/>
          </p:cNvSpPr>
          <p:nvPr/>
        </p:nvSpPr>
        <p:spPr>
          <a:xfrm>
            <a:off x="730599" y="943718"/>
            <a:ext cx="7475754" cy="29522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46050" algn="ctr">
              <a:spcBef>
                <a:spcPts val="1000"/>
              </a:spcBef>
              <a:buSzPct val="135000"/>
            </a:pPr>
            <a:r>
              <a:rPr lang="en-IN" sz="3200" dirty="0">
                <a:latin typeface="Poppins Black" panose="00000A00000000000000" pitchFamily="2" charset="0"/>
                <a:cs typeface="Poppins Black" panose="00000A00000000000000" pitchFamily="2" charset="0"/>
              </a:rPr>
              <a:t>Solubility</a:t>
            </a:r>
          </a:p>
          <a:p>
            <a:pPr marL="146050">
              <a:spcBef>
                <a:spcPts val="1000"/>
              </a:spcBef>
              <a:buSzPct val="135000"/>
            </a:pPr>
            <a:endParaRPr lang="en-IN" sz="2400" dirty="0">
              <a:latin typeface="Poppins Black" panose="00000A00000000000000" pitchFamily="2" charset="0"/>
              <a:cs typeface="Poppins Black" panose="00000A00000000000000" pitchFamily="2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oppins "/>
              </a:rPr>
              <a:t>Solubility is the maximum amount of a solute that can  dissolve in a given amount of solvent at a specified temperature and pressure</a:t>
            </a: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endParaRPr lang="en-US" altLang="en-US"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Usually expressed as </a:t>
            </a:r>
            <a:r>
              <a:rPr lang="en-US" altLang="en-US" sz="2000" b="1" dirty="0">
                <a:solidFill>
                  <a:schemeClr val="tx1"/>
                </a:solidFill>
                <a:latin typeface="Arial" panose="020B0604020202020204" pitchFamily="34" charset="0"/>
              </a:rPr>
              <a:t>mg/mL</a:t>
            </a: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000" b="1" dirty="0">
                <a:solidFill>
                  <a:schemeClr val="tx1"/>
                </a:solidFill>
                <a:latin typeface="Arial" panose="020B0604020202020204" pitchFamily="34" charset="0"/>
              </a:rPr>
              <a:t>g/L</a:t>
            </a: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, or </a:t>
            </a:r>
            <a:r>
              <a:rPr lang="en-US" altLang="en-US" sz="2000" b="1" dirty="0">
                <a:solidFill>
                  <a:schemeClr val="tx1"/>
                </a:solidFill>
                <a:latin typeface="Arial" panose="020B0604020202020204" pitchFamily="34" charset="0"/>
              </a:rPr>
              <a:t>molarity</a:t>
            </a:r>
            <a:r>
              <a:rPr lang="en-US" altLang="en-US" sz="2000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marL="146050">
              <a:spcBef>
                <a:spcPts val="1000"/>
              </a:spcBef>
              <a:buSzPct val="135000"/>
            </a:pPr>
            <a:endParaRPr lang="en-US" sz="2400" b="1" dirty="0">
              <a:latin typeface="Poppins Black" panose="00000A00000000000000" pitchFamily="2" charset="0"/>
              <a:cs typeface="Poppins Black" panose="00000A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2BC89F-EEA8-B3C3-A92D-A7AC4676EA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3074" y="3226815"/>
            <a:ext cx="1773280" cy="1291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470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7B39F20C-50B0-6C86-0AAE-4E2336108A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66;p29">
            <a:extLst>
              <a:ext uri="{FF2B5EF4-FFF2-40B4-BE49-F238E27FC236}">
                <a16:creationId xmlns:a16="http://schemas.microsoft.com/office/drawing/2014/main" id="{65CFFFC7-76BF-D093-C27E-BC582DCA94A1}"/>
              </a:ext>
            </a:extLst>
          </p:cNvPr>
          <p:cNvSpPr txBox="1">
            <a:spLocks/>
          </p:cNvSpPr>
          <p:nvPr/>
        </p:nvSpPr>
        <p:spPr>
          <a:xfrm>
            <a:off x="715100" y="624585"/>
            <a:ext cx="7713900" cy="7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algn="l"/>
            <a:r>
              <a:rPr lang="en-IN" sz="3200" dirty="0"/>
              <a:t>Importance of Solubility Studies</a:t>
            </a:r>
          </a:p>
        </p:txBody>
      </p:sp>
      <p:sp>
        <p:nvSpPr>
          <p:cNvPr id="5" name="Google Shape;667;p29">
            <a:extLst>
              <a:ext uri="{FF2B5EF4-FFF2-40B4-BE49-F238E27FC236}">
                <a16:creationId xmlns:a16="http://schemas.microsoft.com/office/drawing/2014/main" id="{1FD38E43-B69B-25CB-563E-F03488D30F7D}"/>
              </a:ext>
            </a:extLst>
          </p:cNvPr>
          <p:cNvSpPr txBox="1">
            <a:spLocks/>
          </p:cNvSpPr>
          <p:nvPr/>
        </p:nvSpPr>
        <p:spPr>
          <a:xfrm>
            <a:off x="715100" y="1439663"/>
            <a:ext cx="7638486" cy="29522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88950" indent="-342900">
              <a:spcBef>
                <a:spcPts val="1000"/>
              </a:spcBef>
              <a:buSzPct val="135000"/>
              <a:buFont typeface="Arial" panose="020B0604020202020204" pitchFamily="34" charset="0"/>
              <a:buChar char="•"/>
            </a:pPr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F8FCC0-FC84-5E14-6DF8-6BDB3FB6E963}"/>
              </a:ext>
            </a:extLst>
          </p:cNvPr>
          <p:cNvSpPr txBox="1"/>
          <p:nvPr/>
        </p:nvSpPr>
        <p:spPr>
          <a:xfrm>
            <a:off x="535051" y="1648420"/>
            <a:ext cx="807389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oppins "/>
              </a:rPr>
              <a:t>Determines bioavailability of drugs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oppins "/>
              </a:rPr>
              <a:t>Essential for formulation development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oppins "/>
              </a:rPr>
              <a:t>Helps in dose design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oppins "/>
              </a:rPr>
              <a:t>Important for quality control and stability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oppins "/>
              </a:rPr>
              <a:t>Affects absorption, distribution, and therapeutic efficacy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64453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EFC3F542-D4DD-0075-66FB-4AFAA880F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66;p29">
            <a:extLst>
              <a:ext uri="{FF2B5EF4-FFF2-40B4-BE49-F238E27FC236}">
                <a16:creationId xmlns:a16="http://schemas.microsoft.com/office/drawing/2014/main" id="{2BCF9556-7020-BC12-0231-EA1FBC908D15}"/>
              </a:ext>
            </a:extLst>
          </p:cNvPr>
          <p:cNvSpPr txBox="1">
            <a:spLocks/>
          </p:cNvSpPr>
          <p:nvPr/>
        </p:nvSpPr>
        <p:spPr>
          <a:xfrm>
            <a:off x="715100" y="535000"/>
            <a:ext cx="7713900" cy="7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r>
              <a:rPr lang="en-IN" dirty="0"/>
              <a:t>Types of Solubility</a:t>
            </a:r>
          </a:p>
        </p:txBody>
      </p:sp>
      <p:sp>
        <p:nvSpPr>
          <p:cNvPr id="5" name="Google Shape;667;p29">
            <a:extLst>
              <a:ext uri="{FF2B5EF4-FFF2-40B4-BE49-F238E27FC236}">
                <a16:creationId xmlns:a16="http://schemas.microsoft.com/office/drawing/2014/main" id="{46A7CF3D-BEBA-8CB8-6B83-669216239DEE}"/>
              </a:ext>
            </a:extLst>
          </p:cNvPr>
          <p:cNvSpPr txBox="1">
            <a:spLocks/>
          </p:cNvSpPr>
          <p:nvPr/>
        </p:nvSpPr>
        <p:spPr>
          <a:xfrm>
            <a:off x="658764" y="1797581"/>
            <a:ext cx="8119476" cy="154833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>
                <a:latin typeface="Poppins "/>
              </a:rPr>
              <a:t>Intrinsic solubility</a:t>
            </a:r>
            <a:r>
              <a:rPr lang="en-US" sz="1800" dirty="0">
                <a:latin typeface="Poppins "/>
              </a:rPr>
              <a:t>: Solubility of the unionized form of a drug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>
                <a:latin typeface="Poppins "/>
              </a:rPr>
              <a:t>Apparent solubility</a:t>
            </a:r>
            <a:r>
              <a:rPr lang="en-US" sz="1800" dirty="0">
                <a:latin typeface="Poppins "/>
              </a:rPr>
              <a:t>: Solubility including ionized form at a given pH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>
                <a:latin typeface="Poppins "/>
              </a:rPr>
              <a:t>Aqueous solubility</a:t>
            </a:r>
            <a:r>
              <a:rPr lang="en-US" sz="1800" dirty="0">
                <a:latin typeface="Poppins "/>
              </a:rPr>
              <a:t>: Solubility in water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>
                <a:latin typeface="Poppins "/>
              </a:rPr>
              <a:t>Lipid solubility</a:t>
            </a:r>
            <a:r>
              <a:rPr lang="en-US" sz="1800" dirty="0">
                <a:latin typeface="Poppins "/>
              </a:rPr>
              <a:t>: Solubility in lipids/fats</a:t>
            </a:r>
          </a:p>
          <a:p>
            <a:pPr marL="146050">
              <a:spcBef>
                <a:spcPts val="1000"/>
              </a:spcBef>
              <a:buSzPct val="135000"/>
            </a:pPr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pSp>
        <p:nvGrpSpPr>
          <p:cNvPr id="2" name="Google Shape;10183;p53">
            <a:extLst>
              <a:ext uri="{FF2B5EF4-FFF2-40B4-BE49-F238E27FC236}">
                <a16:creationId xmlns:a16="http://schemas.microsoft.com/office/drawing/2014/main" id="{559DB105-8FCE-D326-28F5-F56C2FD960D0}"/>
              </a:ext>
            </a:extLst>
          </p:cNvPr>
          <p:cNvGrpSpPr/>
          <p:nvPr/>
        </p:nvGrpSpPr>
        <p:grpSpPr>
          <a:xfrm>
            <a:off x="6890401" y="450365"/>
            <a:ext cx="821624" cy="795335"/>
            <a:chOff x="2189568" y="1961603"/>
            <a:chExt cx="364993" cy="359049"/>
          </a:xfrm>
        </p:grpSpPr>
        <p:sp>
          <p:nvSpPr>
            <p:cNvPr id="3" name="Google Shape;10184;p53">
              <a:extLst>
                <a:ext uri="{FF2B5EF4-FFF2-40B4-BE49-F238E27FC236}">
                  <a16:creationId xmlns:a16="http://schemas.microsoft.com/office/drawing/2014/main" id="{BD5ADE78-9B7F-627E-51D5-338515519C40}"/>
                </a:ext>
              </a:extLst>
            </p:cNvPr>
            <p:cNvSpPr/>
            <p:nvPr/>
          </p:nvSpPr>
          <p:spPr>
            <a:xfrm>
              <a:off x="2232197" y="2004206"/>
              <a:ext cx="77822" cy="73868"/>
            </a:xfrm>
            <a:custGeom>
              <a:avLst/>
              <a:gdLst/>
              <a:ahLst/>
              <a:cxnLst/>
              <a:rect l="l" t="t" r="r" b="b"/>
              <a:pathLst>
                <a:path w="2972" h="2821" extrusionOk="0">
                  <a:moveTo>
                    <a:pt x="292" y="1"/>
                  </a:moveTo>
                  <a:cubicBezTo>
                    <a:pt x="135" y="1"/>
                    <a:pt x="1" y="204"/>
                    <a:pt x="147" y="350"/>
                  </a:cubicBezTo>
                  <a:lnTo>
                    <a:pt x="2551" y="2754"/>
                  </a:lnTo>
                  <a:cubicBezTo>
                    <a:pt x="2590" y="2792"/>
                    <a:pt x="2647" y="2821"/>
                    <a:pt x="2694" y="2821"/>
                  </a:cubicBezTo>
                  <a:cubicBezTo>
                    <a:pt x="2876" y="2821"/>
                    <a:pt x="2971" y="2592"/>
                    <a:pt x="2838" y="2468"/>
                  </a:cubicBezTo>
                  <a:lnTo>
                    <a:pt x="434" y="64"/>
                  </a:lnTo>
                  <a:cubicBezTo>
                    <a:pt x="389" y="19"/>
                    <a:pt x="340" y="1"/>
                    <a:pt x="292" y="1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0185;p53">
              <a:extLst>
                <a:ext uri="{FF2B5EF4-FFF2-40B4-BE49-F238E27FC236}">
                  <a16:creationId xmlns:a16="http://schemas.microsoft.com/office/drawing/2014/main" id="{54143F83-56DE-5045-CF61-32EBCFBF789A}"/>
                </a:ext>
              </a:extLst>
            </p:cNvPr>
            <p:cNvSpPr/>
            <p:nvPr/>
          </p:nvSpPr>
          <p:spPr>
            <a:xfrm>
              <a:off x="2192187" y="2070061"/>
              <a:ext cx="100838" cy="35009"/>
            </a:xfrm>
            <a:custGeom>
              <a:avLst/>
              <a:gdLst/>
              <a:ahLst/>
              <a:cxnLst/>
              <a:rect l="l" t="t" r="r" b="b"/>
              <a:pathLst>
                <a:path w="3851" h="1337" extrusionOk="0">
                  <a:moveTo>
                    <a:pt x="285" y="0"/>
                  </a:moveTo>
                  <a:cubicBezTo>
                    <a:pt x="74" y="0"/>
                    <a:pt x="1" y="332"/>
                    <a:pt x="244" y="401"/>
                  </a:cubicBezTo>
                  <a:lnTo>
                    <a:pt x="3517" y="1327"/>
                  </a:lnTo>
                  <a:cubicBezTo>
                    <a:pt x="3526" y="1336"/>
                    <a:pt x="3545" y="1336"/>
                    <a:pt x="3564" y="1336"/>
                  </a:cubicBezTo>
                  <a:cubicBezTo>
                    <a:pt x="3803" y="1336"/>
                    <a:pt x="3850" y="1002"/>
                    <a:pt x="3621" y="935"/>
                  </a:cubicBezTo>
                  <a:lnTo>
                    <a:pt x="349" y="10"/>
                  </a:lnTo>
                  <a:cubicBezTo>
                    <a:pt x="327" y="3"/>
                    <a:pt x="305" y="0"/>
                    <a:pt x="285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0186;p53">
              <a:extLst>
                <a:ext uri="{FF2B5EF4-FFF2-40B4-BE49-F238E27FC236}">
                  <a16:creationId xmlns:a16="http://schemas.microsoft.com/office/drawing/2014/main" id="{BF6177DC-7D94-F2CB-992C-D5399B8BECA8}"/>
                </a:ext>
              </a:extLst>
            </p:cNvPr>
            <p:cNvSpPr/>
            <p:nvPr/>
          </p:nvSpPr>
          <p:spPr>
            <a:xfrm>
              <a:off x="2189568" y="2121514"/>
              <a:ext cx="100131" cy="36999"/>
            </a:xfrm>
            <a:custGeom>
              <a:avLst/>
              <a:gdLst/>
              <a:ahLst/>
              <a:cxnLst/>
              <a:rect l="l" t="t" r="r" b="b"/>
              <a:pathLst>
                <a:path w="3824" h="1413" extrusionOk="0">
                  <a:moveTo>
                    <a:pt x="3539" y="0"/>
                  </a:moveTo>
                  <a:cubicBezTo>
                    <a:pt x="3519" y="0"/>
                    <a:pt x="3497" y="3"/>
                    <a:pt x="3473" y="10"/>
                  </a:cubicBezTo>
                  <a:lnTo>
                    <a:pt x="220" y="1012"/>
                  </a:lnTo>
                  <a:cubicBezTo>
                    <a:pt x="1" y="1079"/>
                    <a:pt x="49" y="1403"/>
                    <a:pt x="278" y="1413"/>
                  </a:cubicBezTo>
                  <a:cubicBezTo>
                    <a:pt x="306" y="1403"/>
                    <a:pt x="325" y="1403"/>
                    <a:pt x="344" y="1394"/>
                  </a:cubicBezTo>
                  <a:lnTo>
                    <a:pt x="3597" y="392"/>
                  </a:lnTo>
                  <a:cubicBezTo>
                    <a:pt x="3823" y="322"/>
                    <a:pt x="3749" y="0"/>
                    <a:pt x="3539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0187;p53">
              <a:extLst>
                <a:ext uri="{FF2B5EF4-FFF2-40B4-BE49-F238E27FC236}">
                  <a16:creationId xmlns:a16="http://schemas.microsoft.com/office/drawing/2014/main" id="{7C18E777-44EA-BD68-CB69-88B2CB0E7A17}"/>
                </a:ext>
              </a:extLst>
            </p:cNvPr>
            <p:cNvSpPr/>
            <p:nvPr/>
          </p:nvSpPr>
          <p:spPr>
            <a:xfrm>
              <a:off x="2299048" y="1964404"/>
              <a:ext cx="36947" cy="96439"/>
            </a:xfrm>
            <a:custGeom>
              <a:avLst/>
              <a:gdLst/>
              <a:ahLst/>
              <a:cxnLst/>
              <a:rect l="l" t="t" r="r" b="b"/>
              <a:pathLst>
                <a:path w="1411" h="3683" extrusionOk="0">
                  <a:moveTo>
                    <a:pt x="250" y="1"/>
                  </a:moveTo>
                  <a:cubicBezTo>
                    <a:pt x="127" y="1"/>
                    <a:pt x="0" y="106"/>
                    <a:pt x="46" y="267"/>
                  </a:cubicBezTo>
                  <a:lnTo>
                    <a:pt x="981" y="3539"/>
                  </a:lnTo>
                  <a:cubicBezTo>
                    <a:pt x="1010" y="3625"/>
                    <a:pt x="1086" y="3683"/>
                    <a:pt x="1181" y="3683"/>
                  </a:cubicBezTo>
                  <a:cubicBezTo>
                    <a:pt x="1315" y="3683"/>
                    <a:pt x="1410" y="3559"/>
                    <a:pt x="1372" y="3425"/>
                  </a:cubicBezTo>
                  <a:lnTo>
                    <a:pt x="437" y="153"/>
                  </a:lnTo>
                  <a:cubicBezTo>
                    <a:pt x="411" y="47"/>
                    <a:pt x="331" y="1"/>
                    <a:pt x="250" y="1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0188;p53">
              <a:extLst>
                <a:ext uri="{FF2B5EF4-FFF2-40B4-BE49-F238E27FC236}">
                  <a16:creationId xmlns:a16="http://schemas.microsoft.com/office/drawing/2014/main" id="{5B25031F-5B92-F293-7170-B195DF76B8FC}"/>
                </a:ext>
              </a:extLst>
            </p:cNvPr>
            <p:cNvSpPr/>
            <p:nvPr/>
          </p:nvSpPr>
          <p:spPr>
            <a:xfrm>
              <a:off x="2350711" y="1961603"/>
              <a:ext cx="38701" cy="95732"/>
            </a:xfrm>
            <a:custGeom>
              <a:avLst/>
              <a:gdLst/>
              <a:ahLst/>
              <a:cxnLst/>
              <a:rect l="l" t="t" r="r" b="b"/>
              <a:pathLst>
                <a:path w="1478" h="3656" extrusionOk="0">
                  <a:moveTo>
                    <a:pt x="1233" y="0"/>
                  </a:moveTo>
                  <a:cubicBezTo>
                    <a:pt x="1154" y="0"/>
                    <a:pt x="1074" y="44"/>
                    <a:pt x="1040" y="145"/>
                  </a:cubicBezTo>
                  <a:lnTo>
                    <a:pt x="48" y="3398"/>
                  </a:lnTo>
                  <a:cubicBezTo>
                    <a:pt x="0" y="3522"/>
                    <a:pt x="105" y="3656"/>
                    <a:pt x="239" y="3656"/>
                  </a:cubicBezTo>
                  <a:cubicBezTo>
                    <a:pt x="324" y="3656"/>
                    <a:pt x="410" y="3599"/>
                    <a:pt x="439" y="3513"/>
                  </a:cubicBezTo>
                  <a:lnTo>
                    <a:pt x="1431" y="260"/>
                  </a:lnTo>
                  <a:cubicBezTo>
                    <a:pt x="1477" y="104"/>
                    <a:pt x="1355" y="0"/>
                    <a:pt x="1233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0189;p53">
              <a:extLst>
                <a:ext uri="{FF2B5EF4-FFF2-40B4-BE49-F238E27FC236}">
                  <a16:creationId xmlns:a16="http://schemas.microsoft.com/office/drawing/2014/main" id="{6A4827F8-636C-7E0B-7510-F24065B4AFF4}"/>
                </a:ext>
              </a:extLst>
            </p:cNvPr>
            <p:cNvSpPr/>
            <p:nvPr/>
          </p:nvSpPr>
          <p:spPr>
            <a:xfrm>
              <a:off x="2286243" y="2072313"/>
              <a:ext cx="237838" cy="221604"/>
            </a:xfrm>
            <a:custGeom>
              <a:avLst/>
              <a:gdLst/>
              <a:ahLst/>
              <a:cxnLst/>
              <a:rect l="l" t="t" r="r" b="b"/>
              <a:pathLst>
                <a:path w="9083" h="8463" extrusionOk="0">
                  <a:moveTo>
                    <a:pt x="3880" y="0"/>
                  </a:moveTo>
                  <a:cubicBezTo>
                    <a:pt x="3398" y="0"/>
                    <a:pt x="2905" y="109"/>
                    <a:pt x="2434" y="344"/>
                  </a:cubicBezTo>
                  <a:cubicBezTo>
                    <a:pt x="440" y="1336"/>
                    <a:pt x="1" y="3988"/>
                    <a:pt x="1575" y="5572"/>
                  </a:cubicBezTo>
                  <a:cubicBezTo>
                    <a:pt x="2081" y="6077"/>
                    <a:pt x="2748" y="6402"/>
                    <a:pt x="3464" y="6497"/>
                  </a:cubicBezTo>
                  <a:cubicBezTo>
                    <a:pt x="4427" y="6621"/>
                    <a:pt x="5334" y="7031"/>
                    <a:pt x="6068" y="7661"/>
                  </a:cubicBezTo>
                  <a:cubicBezTo>
                    <a:pt x="6173" y="7756"/>
                    <a:pt x="6278" y="7852"/>
                    <a:pt x="6374" y="7947"/>
                  </a:cubicBezTo>
                  <a:lnTo>
                    <a:pt x="6889" y="8462"/>
                  </a:lnTo>
                  <a:lnTo>
                    <a:pt x="9083" y="6268"/>
                  </a:lnTo>
                  <a:lnTo>
                    <a:pt x="8530" y="5724"/>
                  </a:lnTo>
                  <a:cubicBezTo>
                    <a:pt x="8444" y="5638"/>
                    <a:pt x="8358" y="5543"/>
                    <a:pt x="8282" y="5448"/>
                  </a:cubicBezTo>
                  <a:cubicBezTo>
                    <a:pt x="7642" y="4704"/>
                    <a:pt x="7242" y="3788"/>
                    <a:pt x="7108" y="2815"/>
                  </a:cubicBezTo>
                  <a:cubicBezTo>
                    <a:pt x="6875" y="1132"/>
                    <a:pt x="5435" y="0"/>
                    <a:pt x="3880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0190;p53">
              <a:extLst>
                <a:ext uri="{FF2B5EF4-FFF2-40B4-BE49-F238E27FC236}">
                  <a16:creationId xmlns:a16="http://schemas.microsoft.com/office/drawing/2014/main" id="{DE9F72C4-24C4-CBC3-EBBA-4F14ADF10093}"/>
                </a:ext>
              </a:extLst>
            </p:cNvPr>
            <p:cNvSpPr/>
            <p:nvPr/>
          </p:nvSpPr>
          <p:spPr>
            <a:xfrm>
              <a:off x="2296481" y="2086296"/>
              <a:ext cx="194895" cy="207621"/>
            </a:xfrm>
            <a:custGeom>
              <a:avLst/>
              <a:gdLst/>
              <a:ahLst/>
              <a:cxnLst/>
              <a:rect l="l" t="t" r="r" b="b"/>
              <a:pathLst>
                <a:path w="7443" h="7929" extrusionOk="0">
                  <a:moveTo>
                    <a:pt x="1709" y="1"/>
                  </a:moveTo>
                  <a:cubicBezTo>
                    <a:pt x="564" y="745"/>
                    <a:pt x="1" y="2128"/>
                    <a:pt x="306" y="3464"/>
                  </a:cubicBezTo>
                  <a:cubicBezTo>
                    <a:pt x="612" y="4790"/>
                    <a:pt x="1718" y="5791"/>
                    <a:pt x="3073" y="5963"/>
                  </a:cubicBezTo>
                  <a:cubicBezTo>
                    <a:pt x="4036" y="6097"/>
                    <a:pt x="4943" y="6497"/>
                    <a:pt x="5677" y="7127"/>
                  </a:cubicBezTo>
                  <a:cubicBezTo>
                    <a:pt x="5782" y="7222"/>
                    <a:pt x="5887" y="7318"/>
                    <a:pt x="5983" y="7413"/>
                  </a:cubicBezTo>
                  <a:lnTo>
                    <a:pt x="6498" y="7928"/>
                  </a:lnTo>
                  <a:lnTo>
                    <a:pt x="7442" y="6984"/>
                  </a:lnTo>
                  <a:lnTo>
                    <a:pt x="6927" y="6469"/>
                  </a:lnTo>
                  <a:cubicBezTo>
                    <a:pt x="6832" y="6373"/>
                    <a:pt x="6727" y="6278"/>
                    <a:pt x="6622" y="6182"/>
                  </a:cubicBezTo>
                  <a:cubicBezTo>
                    <a:pt x="5887" y="5553"/>
                    <a:pt x="4981" y="5143"/>
                    <a:pt x="4017" y="5019"/>
                  </a:cubicBezTo>
                  <a:cubicBezTo>
                    <a:pt x="1632" y="4713"/>
                    <a:pt x="392" y="2014"/>
                    <a:pt x="1709" y="1"/>
                  </a:cubicBezTo>
                  <a:close/>
                </a:path>
              </a:pathLst>
            </a:custGeom>
            <a:solidFill>
              <a:srgbClr val="A4B7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0191;p53">
              <a:extLst>
                <a:ext uri="{FF2B5EF4-FFF2-40B4-BE49-F238E27FC236}">
                  <a16:creationId xmlns:a16="http://schemas.microsoft.com/office/drawing/2014/main" id="{5A94085F-E698-0877-7F00-4C642D9AB32A}"/>
                </a:ext>
              </a:extLst>
            </p:cNvPr>
            <p:cNvSpPr/>
            <p:nvPr/>
          </p:nvSpPr>
          <p:spPr>
            <a:xfrm>
              <a:off x="2430549" y="2174330"/>
              <a:ext cx="86044" cy="82116"/>
            </a:xfrm>
            <a:custGeom>
              <a:avLst/>
              <a:gdLst/>
              <a:ahLst/>
              <a:cxnLst/>
              <a:rect l="l" t="t" r="r" b="b"/>
              <a:pathLst>
                <a:path w="3286" h="3136" extrusionOk="0">
                  <a:moveTo>
                    <a:pt x="292" y="1"/>
                  </a:moveTo>
                  <a:cubicBezTo>
                    <a:pt x="135" y="1"/>
                    <a:pt x="0" y="205"/>
                    <a:pt x="147" y="359"/>
                  </a:cubicBezTo>
                  <a:lnTo>
                    <a:pt x="2866" y="3078"/>
                  </a:lnTo>
                  <a:cubicBezTo>
                    <a:pt x="2904" y="3116"/>
                    <a:pt x="2952" y="3135"/>
                    <a:pt x="3009" y="3135"/>
                  </a:cubicBezTo>
                  <a:cubicBezTo>
                    <a:pt x="3190" y="3135"/>
                    <a:pt x="3286" y="2916"/>
                    <a:pt x="3152" y="2792"/>
                  </a:cubicBezTo>
                  <a:lnTo>
                    <a:pt x="433" y="63"/>
                  </a:lnTo>
                  <a:cubicBezTo>
                    <a:pt x="389" y="19"/>
                    <a:pt x="340" y="1"/>
                    <a:pt x="292" y="1"/>
                  </a:cubicBez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0192;p53">
              <a:extLst>
                <a:ext uri="{FF2B5EF4-FFF2-40B4-BE49-F238E27FC236}">
                  <a16:creationId xmlns:a16="http://schemas.microsoft.com/office/drawing/2014/main" id="{F8540B01-38F5-F27B-839F-377AAF317AAC}"/>
                </a:ext>
              </a:extLst>
            </p:cNvPr>
            <p:cNvSpPr/>
            <p:nvPr/>
          </p:nvSpPr>
          <p:spPr>
            <a:xfrm>
              <a:off x="2402740" y="2202478"/>
              <a:ext cx="28358" cy="24483"/>
            </a:xfrm>
            <a:custGeom>
              <a:avLst/>
              <a:gdLst/>
              <a:ahLst/>
              <a:cxnLst/>
              <a:rect l="l" t="t" r="r" b="b"/>
              <a:pathLst>
                <a:path w="1083" h="935" extrusionOk="0">
                  <a:moveTo>
                    <a:pt x="289" y="1"/>
                  </a:moveTo>
                  <a:cubicBezTo>
                    <a:pt x="134" y="1"/>
                    <a:pt x="1" y="191"/>
                    <a:pt x="131" y="343"/>
                  </a:cubicBezTo>
                  <a:cubicBezTo>
                    <a:pt x="303" y="524"/>
                    <a:pt x="494" y="715"/>
                    <a:pt x="665" y="877"/>
                  </a:cubicBezTo>
                  <a:cubicBezTo>
                    <a:pt x="703" y="915"/>
                    <a:pt x="761" y="935"/>
                    <a:pt x="808" y="935"/>
                  </a:cubicBezTo>
                  <a:cubicBezTo>
                    <a:pt x="812" y="935"/>
                    <a:pt x="816" y="935"/>
                    <a:pt x="819" y="935"/>
                  </a:cubicBezTo>
                  <a:cubicBezTo>
                    <a:pt x="1002" y="935"/>
                    <a:pt x="1082" y="703"/>
                    <a:pt x="942" y="582"/>
                  </a:cubicBezTo>
                  <a:cubicBezTo>
                    <a:pt x="780" y="429"/>
                    <a:pt x="589" y="238"/>
                    <a:pt x="436" y="66"/>
                  </a:cubicBezTo>
                  <a:cubicBezTo>
                    <a:pt x="390" y="20"/>
                    <a:pt x="338" y="1"/>
                    <a:pt x="289" y="1"/>
                  </a:cubicBez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193;p53">
              <a:extLst>
                <a:ext uri="{FF2B5EF4-FFF2-40B4-BE49-F238E27FC236}">
                  <a16:creationId xmlns:a16="http://schemas.microsoft.com/office/drawing/2014/main" id="{76FF85D0-65A2-AEBF-61D1-0DC5FC28A669}"/>
                </a:ext>
              </a:extLst>
            </p:cNvPr>
            <p:cNvSpPr/>
            <p:nvPr/>
          </p:nvSpPr>
          <p:spPr>
            <a:xfrm>
              <a:off x="2433324" y="2233141"/>
              <a:ext cx="55538" cy="51532"/>
            </a:xfrm>
            <a:custGeom>
              <a:avLst/>
              <a:gdLst/>
              <a:ahLst/>
              <a:cxnLst/>
              <a:rect l="l" t="t" r="r" b="b"/>
              <a:pathLst>
                <a:path w="2121" h="1968" extrusionOk="0">
                  <a:moveTo>
                    <a:pt x="290" y="1"/>
                  </a:moveTo>
                  <a:cubicBezTo>
                    <a:pt x="137" y="1"/>
                    <a:pt x="1" y="203"/>
                    <a:pt x="146" y="355"/>
                  </a:cubicBezTo>
                  <a:cubicBezTo>
                    <a:pt x="652" y="870"/>
                    <a:pt x="1176" y="1395"/>
                    <a:pt x="1691" y="1901"/>
                  </a:cubicBezTo>
                  <a:cubicBezTo>
                    <a:pt x="1730" y="1939"/>
                    <a:pt x="1787" y="1958"/>
                    <a:pt x="1835" y="1958"/>
                  </a:cubicBezTo>
                  <a:lnTo>
                    <a:pt x="1844" y="1967"/>
                  </a:lnTo>
                  <a:cubicBezTo>
                    <a:pt x="2025" y="1967"/>
                    <a:pt x="2121" y="1748"/>
                    <a:pt x="1987" y="1614"/>
                  </a:cubicBezTo>
                  <a:cubicBezTo>
                    <a:pt x="1462" y="1109"/>
                    <a:pt x="947" y="584"/>
                    <a:pt x="432" y="69"/>
                  </a:cubicBezTo>
                  <a:cubicBezTo>
                    <a:pt x="389" y="21"/>
                    <a:pt x="339" y="1"/>
                    <a:pt x="290" y="1"/>
                  </a:cubicBez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194;p53">
              <a:extLst>
                <a:ext uri="{FF2B5EF4-FFF2-40B4-BE49-F238E27FC236}">
                  <a16:creationId xmlns:a16="http://schemas.microsoft.com/office/drawing/2014/main" id="{FAFC2BE5-D48B-15D1-BDC7-3600B9639E37}"/>
                </a:ext>
              </a:extLst>
            </p:cNvPr>
            <p:cNvSpPr/>
            <p:nvPr/>
          </p:nvSpPr>
          <p:spPr>
            <a:xfrm>
              <a:off x="2356105" y="2093994"/>
              <a:ext cx="71066" cy="20320"/>
            </a:xfrm>
            <a:custGeom>
              <a:avLst/>
              <a:gdLst/>
              <a:ahLst/>
              <a:cxnLst/>
              <a:rect l="l" t="t" r="r" b="b"/>
              <a:pathLst>
                <a:path w="2714" h="776" extrusionOk="0">
                  <a:moveTo>
                    <a:pt x="1233" y="1"/>
                  </a:moveTo>
                  <a:cubicBezTo>
                    <a:pt x="916" y="1"/>
                    <a:pt x="564" y="71"/>
                    <a:pt x="204" y="269"/>
                  </a:cubicBezTo>
                  <a:cubicBezTo>
                    <a:pt x="1" y="384"/>
                    <a:pt x="117" y="658"/>
                    <a:pt x="304" y="658"/>
                  </a:cubicBezTo>
                  <a:cubicBezTo>
                    <a:pt x="336" y="658"/>
                    <a:pt x="370" y="650"/>
                    <a:pt x="405" y="632"/>
                  </a:cubicBezTo>
                  <a:cubicBezTo>
                    <a:pt x="693" y="467"/>
                    <a:pt x="978" y="409"/>
                    <a:pt x="1235" y="409"/>
                  </a:cubicBezTo>
                  <a:cubicBezTo>
                    <a:pt x="1829" y="409"/>
                    <a:pt x="2279" y="717"/>
                    <a:pt x="2313" y="737"/>
                  </a:cubicBezTo>
                  <a:cubicBezTo>
                    <a:pt x="2341" y="756"/>
                    <a:pt x="2389" y="775"/>
                    <a:pt x="2427" y="775"/>
                  </a:cubicBezTo>
                  <a:cubicBezTo>
                    <a:pt x="2628" y="775"/>
                    <a:pt x="2713" y="517"/>
                    <a:pt x="2551" y="403"/>
                  </a:cubicBezTo>
                  <a:cubicBezTo>
                    <a:pt x="2518" y="376"/>
                    <a:pt x="1968" y="1"/>
                    <a:pt x="1233" y="1"/>
                  </a:cubicBezTo>
                  <a:close/>
                </a:path>
              </a:pathLst>
            </a:custGeom>
            <a:solidFill>
              <a:srgbClr val="A4B7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195;p53">
              <a:extLst>
                <a:ext uri="{FF2B5EF4-FFF2-40B4-BE49-F238E27FC236}">
                  <a16:creationId xmlns:a16="http://schemas.microsoft.com/office/drawing/2014/main" id="{1C31202A-4555-A446-6629-ECD23CDB0BEC}"/>
                </a:ext>
              </a:extLst>
            </p:cNvPr>
            <p:cNvSpPr/>
            <p:nvPr/>
          </p:nvSpPr>
          <p:spPr>
            <a:xfrm>
              <a:off x="2387422" y="2184961"/>
              <a:ext cx="30008" cy="30270"/>
            </a:xfrm>
            <a:custGeom>
              <a:avLst/>
              <a:gdLst/>
              <a:ahLst/>
              <a:cxnLst/>
              <a:rect l="l" t="t" r="r" b="b"/>
              <a:pathLst>
                <a:path w="1146" h="1156" extrusionOk="0">
                  <a:moveTo>
                    <a:pt x="573" y="1"/>
                  </a:moveTo>
                  <a:cubicBezTo>
                    <a:pt x="258" y="1"/>
                    <a:pt x="1" y="258"/>
                    <a:pt x="1" y="573"/>
                  </a:cubicBezTo>
                  <a:cubicBezTo>
                    <a:pt x="1" y="898"/>
                    <a:pt x="258" y="1155"/>
                    <a:pt x="573" y="1155"/>
                  </a:cubicBezTo>
                  <a:cubicBezTo>
                    <a:pt x="888" y="1155"/>
                    <a:pt x="1145" y="898"/>
                    <a:pt x="1145" y="573"/>
                  </a:cubicBezTo>
                  <a:cubicBezTo>
                    <a:pt x="1145" y="258"/>
                    <a:pt x="888" y="1"/>
                    <a:pt x="573" y="1"/>
                  </a:cubicBezTo>
                  <a:close/>
                </a:path>
              </a:pathLst>
            </a:custGeom>
            <a:solidFill>
              <a:srgbClr val="9CAC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96;p53">
              <a:extLst>
                <a:ext uri="{FF2B5EF4-FFF2-40B4-BE49-F238E27FC236}">
                  <a16:creationId xmlns:a16="http://schemas.microsoft.com/office/drawing/2014/main" id="{A597C217-AE3B-B918-089A-C126629D5F7D}"/>
                </a:ext>
              </a:extLst>
            </p:cNvPr>
            <p:cNvSpPr/>
            <p:nvPr/>
          </p:nvSpPr>
          <p:spPr>
            <a:xfrm>
              <a:off x="2415152" y="2156995"/>
              <a:ext cx="30244" cy="30244"/>
            </a:xfrm>
            <a:custGeom>
              <a:avLst/>
              <a:gdLst/>
              <a:ahLst/>
              <a:cxnLst/>
              <a:rect l="l" t="t" r="r" b="b"/>
              <a:pathLst>
                <a:path w="1155" h="1155" extrusionOk="0">
                  <a:moveTo>
                    <a:pt x="582" y="0"/>
                  </a:moveTo>
                  <a:cubicBezTo>
                    <a:pt x="268" y="0"/>
                    <a:pt x="0" y="258"/>
                    <a:pt x="0" y="582"/>
                  </a:cubicBezTo>
                  <a:cubicBezTo>
                    <a:pt x="0" y="897"/>
                    <a:pt x="268" y="1155"/>
                    <a:pt x="582" y="1155"/>
                  </a:cubicBezTo>
                  <a:cubicBezTo>
                    <a:pt x="897" y="1155"/>
                    <a:pt x="1155" y="897"/>
                    <a:pt x="1155" y="582"/>
                  </a:cubicBezTo>
                  <a:cubicBezTo>
                    <a:pt x="1155" y="258"/>
                    <a:pt x="897" y="0"/>
                    <a:pt x="582" y="0"/>
                  </a:cubicBezTo>
                  <a:close/>
                </a:path>
              </a:pathLst>
            </a:custGeom>
            <a:solidFill>
              <a:srgbClr val="9CAC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197;p53">
              <a:extLst>
                <a:ext uri="{FF2B5EF4-FFF2-40B4-BE49-F238E27FC236}">
                  <a16:creationId xmlns:a16="http://schemas.microsoft.com/office/drawing/2014/main" id="{CE22DC70-FCDE-9B8F-392E-7BC63D3D9149}"/>
                </a:ext>
              </a:extLst>
            </p:cNvPr>
            <p:cNvSpPr/>
            <p:nvPr/>
          </p:nvSpPr>
          <p:spPr>
            <a:xfrm>
              <a:off x="2474854" y="2244924"/>
              <a:ext cx="79707" cy="75727"/>
            </a:xfrm>
            <a:custGeom>
              <a:avLst/>
              <a:gdLst/>
              <a:ahLst/>
              <a:cxnLst/>
              <a:rect l="l" t="t" r="r" b="b"/>
              <a:pathLst>
                <a:path w="3044" h="2892" extrusionOk="0">
                  <a:moveTo>
                    <a:pt x="2090" y="0"/>
                  </a:moveTo>
                  <a:lnTo>
                    <a:pt x="0" y="2080"/>
                  </a:lnTo>
                  <a:lnTo>
                    <a:pt x="382" y="2462"/>
                  </a:lnTo>
                  <a:cubicBezTo>
                    <a:pt x="673" y="2748"/>
                    <a:pt x="1050" y="2891"/>
                    <a:pt x="1426" y="2891"/>
                  </a:cubicBezTo>
                  <a:cubicBezTo>
                    <a:pt x="1801" y="2891"/>
                    <a:pt x="2176" y="2748"/>
                    <a:pt x="2462" y="2462"/>
                  </a:cubicBezTo>
                  <a:cubicBezTo>
                    <a:pt x="3044" y="1889"/>
                    <a:pt x="3044" y="954"/>
                    <a:pt x="2462" y="382"/>
                  </a:cubicBezTo>
                  <a:lnTo>
                    <a:pt x="2090" y="0"/>
                  </a:ln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198;p53">
              <a:extLst>
                <a:ext uri="{FF2B5EF4-FFF2-40B4-BE49-F238E27FC236}">
                  <a16:creationId xmlns:a16="http://schemas.microsoft.com/office/drawing/2014/main" id="{3D5423C5-5E7E-A0D5-94B7-9CF8575D7ABE}"/>
                </a:ext>
              </a:extLst>
            </p:cNvPr>
            <p:cNvSpPr/>
            <p:nvPr/>
          </p:nvSpPr>
          <p:spPr>
            <a:xfrm>
              <a:off x="2475115" y="2244924"/>
              <a:ext cx="71459" cy="71721"/>
            </a:xfrm>
            <a:custGeom>
              <a:avLst/>
              <a:gdLst/>
              <a:ahLst/>
              <a:cxnLst/>
              <a:rect l="l" t="t" r="r" b="b"/>
              <a:pathLst>
                <a:path w="2729" h="2739" extrusionOk="0">
                  <a:moveTo>
                    <a:pt x="2080" y="0"/>
                  </a:moveTo>
                  <a:lnTo>
                    <a:pt x="0" y="2080"/>
                  </a:lnTo>
                  <a:lnTo>
                    <a:pt x="372" y="2462"/>
                  </a:lnTo>
                  <a:cubicBezTo>
                    <a:pt x="487" y="2576"/>
                    <a:pt x="620" y="2662"/>
                    <a:pt x="763" y="2738"/>
                  </a:cubicBezTo>
                  <a:lnTo>
                    <a:pt x="2728" y="764"/>
                  </a:lnTo>
                  <a:cubicBezTo>
                    <a:pt x="2662" y="621"/>
                    <a:pt x="2566" y="487"/>
                    <a:pt x="2452" y="382"/>
                  </a:cubicBezTo>
                  <a:lnTo>
                    <a:pt x="2080" y="0"/>
                  </a:lnTo>
                  <a:close/>
                </a:path>
              </a:pathLst>
            </a:custGeom>
            <a:solidFill>
              <a:srgbClr val="435D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199;p53">
              <a:extLst>
                <a:ext uri="{FF2B5EF4-FFF2-40B4-BE49-F238E27FC236}">
                  <a16:creationId xmlns:a16="http://schemas.microsoft.com/office/drawing/2014/main" id="{EE259077-F55C-4B3B-18EB-938A4C4D24AF}"/>
                </a:ext>
              </a:extLst>
            </p:cNvPr>
            <p:cNvSpPr/>
            <p:nvPr/>
          </p:nvSpPr>
          <p:spPr>
            <a:xfrm>
              <a:off x="2450371" y="2220756"/>
              <a:ext cx="89945" cy="88820"/>
            </a:xfrm>
            <a:custGeom>
              <a:avLst/>
              <a:gdLst/>
              <a:ahLst/>
              <a:cxnLst/>
              <a:rect l="l" t="t" r="r" b="b"/>
              <a:pathLst>
                <a:path w="3435" h="3392" extrusionOk="0">
                  <a:moveTo>
                    <a:pt x="2576" y="0"/>
                  </a:moveTo>
                  <a:cubicBezTo>
                    <a:pt x="2522" y="0"/>
                    <a:pt x="2467" y="22"/>
                    <a:pt x="2424" y="65"/>
                  </a:cubicBezTo>
                  <a:lnTo>
                    <a:pt x="86" y="2402"/>
                  </a:lnTo>
                  <a:cubicBezTo>
                    <a:pt x="1" y="2488"/>
                    <a:pt x="1" y="2631"/>
                    <a:pt x="86" y="2717"/>
                  </a:cubicBezTo>
                  <a:lnTo>
                    <a:pt x="697" y="3327"/>
                  </a:lnTo>
                  <a:cubicBezTo>
                    <a:pt x="740" y="3370"/>
                    <a:pt x="795" y="3392"/>
                    <a:pt x="850" y="3392"/>
                  </a:cubicBezTo>
                  <a:cubicBezTo>
                    <a:pt x="904" y="3392"/>
                    <a:pt x="959" y="3370"/>
                    <a:pt x="1002" y="3327"/>
                  </a:cubicBezTo>
                  <a:lnTo>
                    <a:pt x="3349" y="990"/>
                  </a:lnTo>
                  <a:cubicBezTo>
                    <a:pt x="3435" y="904"/>
                    <a:pt x="3435" y="761"/>
                    <a:pt x="3349" y="675"/>
                  </a:cubicBezTo>
                  <a:lnTo>
                    <a:pt x="2729" y="65"/>
                  </a:lnTo>
                  <a:cubicBezTo>
                    <a:pt x="2686" y="22"/>
                    <a:pt x="2631" y="0"/>
                    <a:pt x="2576" y="0"/>
                  </a:cubicBezTo>
                  <a:close/>
                </a:path>
              </a:pathLst>
            </a:custGeom>
            <a:solidFill>
              <a:srgbClr val="AEBF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" name="Google Shape;10183;p53">
            <a:extLst>
              <a:ext uri="{FF2B5EF4-FFF2-40B4-BE49-F238E27FC236}">
                <a16:creationId xmlns:a16="http://schemas.microsoft.com/office/drawing/2014/main" id="{E2DB89F3-4151-D3EE-D703-EBE6CFBB00C3}"/>
              </a:ext>
            </a:extLst>
          </p:cNvPr>
          <p:cNvGrpSpPr/>
          <p:nvPr/>
        </p:nvGrpSpPr>
        <p:grpSpPr>
          <a:xfrm>
            <a:off x="1329854" y="420650"/>
            <a:ext cx="821624" cy="795335"/>
            <a:chOff x="2189568" y="1961603"/>
            <a:chExt cx="364993" cy="359049"/>
          </a:xfrm>
        </p:grpSpPr>
        <p:sp>
          <p:nvSpPr>
            <p:cNvPr id="22" name="Google Shape;10184;p53">
              <a:extLst>
                <a:ext uri="{FF2B5EF4-FFF2-40B4-BE49-F238E27FC236}">
                  <a16:creationId xmlns:a16="http://schemas.microsoft.com/office/drawing/2014/main" id="{7C0329A5-7B1E-6D82-C8D1-25D71441AD8D}"/>
                </a:ext>
              </a:extLst>
            </p:cNvPr>
            <p:cNvSpPr/>
            <p:nvPr/>
          </p:nvSpPr>
          <p:spPr>
            <a:xfrm>
              <a:off x="2232197" y="2004206"/>
              <a:ext cx="77822" cy="73868"/>
            </a:xfrm>
            <a:custGeom>
              <a:avLst/>
              <a:gdLst/>
              <a:ahLst/>
              <a:cxnLst/>
              <a:rect l="l" t="t" r="r" b="b"/>
              <a:pathLst>
                <a:path w="2972" h="2821" extrusionOk="0">
                  <a:moveTo>
                    <a:pt x="292" y="1"/>
                  </a:moveTo>
                  <a:cubicBezTo>
                    <a:pt x="135" y="1"/>
                    <a:pt x="1" y="204"/>
                    <a:pt x="147" y="350"/>
                  </a:cubicBezTo>
                  <a:lnTo>
                    <a:pt x="2551" y="2754"/>
                  </a:lnTo>
                  <a:cubicBezTo>
                    <a:pt x="2590" y="2792"/>
                    <a:pt x="2647" y="2821"/>
                    <a:pt x="2694" y="2821"/>
                  </a:cubicBezTo>
                  <a:cubicBezTo>
                    <a:pt x="2876" y="2821"/>
                    <a:pt x="2971" y="2592"/>
                    <a:pt x="2838" y="2468"/>
                  </a:cubicBezTo>
                  <a:lnTo>
                    <a:pt x="434" y="64"/>
                  </a:lnTo>
                  <a:cubicBezTo>
                    <a:pt x="389" y="19"/>
                    <a:pt x="340" y="1"/>
                    <a:pt x="292" y="1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0185;p53">
              <a:extLst>
                <a:ext uri="{FF2B5EF4-FFF2-40B4-BE49-F238E27FC236}">
                  <a16:creationId xmlns:a16="http://schemas.microsoft.com/office/drawing/2014/main" id="{84ECB2B8-BD6A-8CA6-0B20-32F85F4B0548}"/>
                </a:ext>
              </a:extLst>
            </p:cNvPr>
            <p:cNvSpPr/>
            <p:nvPr/>
          </p:nvSpPr>
          <p:spPr>
            <a:xfrm>
              <a:off x="2192187" y="2070061"/>
              <a:ext cx="100838" cy="35009"/>
            </a:xfrm>
            <a:custGeom>
              <a:avLst/>
              <a:gdLst/>
              <a:ahLst/>
              <a:cxnLst/>
              <a:rect l="l" t="t" r="r" b="b"/>
              <a:pathLst>
                <a:path w="3851" h="1337" extrusionOk="0">
                  <a:moveTo>
                    <a:pt x="285" y="0"/>
                  </a:moveTo>
                  <a:cubicBezTo>
                    <a:pt x="74" y="0"/>
                    <a:pt x="1" y="332"/>
                    <a:pt x="244" y="401"/>
                  </a:cubicBezTo>
                  <a:lnTo>
                    <a:pt x="3517" y="1327"/>
                  </a:lnTo>
                  <a:cubicBezTo>
                    <a:pt x="3526" y="1336"/>
                    <a:pt x="3545" y="1336"/>
                    <a:pt x="3564" y="1336"/>
                  </a:cubicBezTo>
                  <a:cubicBezTo>
                    <a:pt x="3803" y="1336"/>
                    <a:pt x="3850" y="1002"/>
                    <a:pt x="3621" y="935"/>
                  </a:cubicBezTo>
                  <a:lnTo>
                    <a:pt x="349" y="10"/>
                  </a:lnTo>
                  <a:cubicBezTo>
                    <a:pt x="327" y="3"/>
                    <a:pt x="305" y="0"/>
                    <a:pt x="285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186;p53">
              <a:extLst>
                <a:ext uri="{FF2B5EF4-FFF2-40B4-BE49-F238E27FC236}">
                  <a16:creationId xmlns:a16="http://schemas.microsoft.com/office/drawing/2014/main" id="{74B8E724-DD72-81EF-0A45-779F41D01219}"/>
                </a:ext>
              </a:extLst>
            </p:cNvPr>
            <p:cNvSpPr/>
            <p:nvPr/>
          </p:nvSpPr>
          <p:spPr>
            <a:xfrm>
              <a:off x="2189568" y="2121514"/>
              <a:ext cx="100131" cy="36999"/>
            </a:xfrm>
            <a:custGeom>
              <a:avLst/>
              <a:gdLst/>
              <a:ahLst/>
              <a:cxnLst/>
              <a:rect l="l" t="t" r="r" b="b"/>
              <a:pathLst>
                <a:path w="3824" h="1413" extrusionOk="0">
                  <a:moveTo>
                    <a:pt x="3539" y="0"/>
                  </a:moveTo>
                  <a:cubicBezTo>
                    <a:pt x="3519" y="0"/>
                    <a:pt x="3497" y="3"/>
                    <a:pt x="3473" y="10"/>
                  </a:cubicBezTo>
                  <a:lnTo>
                    <a:pt x="220" y="1012"/>
                  </a:lnTo>
                  <a:cubicBezTo>
                    <a:pt x="1" y="1079"/>
                    <a:pt x="49" y="1403"/>
                    <a:pt x="278" y="1413"/>
                  </a:cubicBezTo>
                  <a:cubicBezTo>
                    <a:pt x="306" y="1403"/>
                    <a:pt x="325" y="1403"/>
                    <a:pt x="344" y="1394"/>
                  </a:cubicBezTo>
                  <a:lnTo>
                    <a:pt x="3597" y="392"/>
                  </a:lnTo>
                  <a:cubicBezTo>
                    <a:pt x="3823" y="322"/>
                    <a:pt x="3749" y="0"/>
                    <a:pt x="3539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187;p53">
              <a:extLst>
                <a:ext uri="{FF2B5EF4-FFF2-40B4-BE49-F238E27FC236}">
                  <a16:creationId xmlns:a16="http://schemas.microsoft.com/office/drawing/2014/main" id="{A7DD1463-B6F2-88DB-1296-B43C3AFA1ABC}"/>
                </a:ext>
              </a:extLst>
            </p:cNvPr>
            <p:cNvSpPr/>
            <p:nvPr/>
          </p:nvSpPr>
          <p:spPr>
            <a:xfrm>
              <a:off x="2299048" y="1964404"/>
              <a:ext cx="36947" cy="96439"/>
            </a:xfrm>
            <a:custGeom>
              <a:avLst/>
              <a:gdLst/>
              <a:ahLst/>
              <a:cxnLst/>
              <a:rect l="l" t="t" r="r" b="b"/>
              <a:pathLst>
                <a:path w="1411" h="3683" extrusionOk="0">
                  <a:moveTo>
                    <a:pt x="250" y="1"/>
                  </a:moveTo>
                  <a:cubicBezTo>
                    <a:pt x="127" y="1"/>
                    <a:pt x="0" y="106"/>
                    <a:pt x="46" y="267"/>
                  </a:cubicBezTo>
                  <a:lnTo>
                    <a:pt x="981" y="3539"/>
                  </a:lnTo>
                  <a:cubicBezTo>
                    <a:pt x="1010" y="3625"/>
                    <a:pt x="1086" y="3683"/>
                    <a:pt x="1181" y="3683"/>
                  </a:cubicBezTo>
                  <a:cubicBezTo>
                    <a:pt x="1315" y="3683"/>
                    <a:pt x="1410" y="3559"/>
                    <a:pt x="1372" y="3425"/>
                  </a:cubicBezTo>
                  <a:lnTo>
                    <a:pt x="437" y="153"/>
                  </a:lnTo>
                  <a:cubicBezTo>
                    <a:pt x="411" y="47"/>
                    <a:pt x="331" y="1"/>
                    <a:pt x="250" y="1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188;p53">
              <a:extLst>
                <a:ext uri="{FF2B5EF4-FFF2-40B4-BE49-F238E27FC236}">
                  <a16:creationId xmlns:a16="http://schemas.microsoft.com/office/drawing/2014/main" id="{E25BC778-F87B-CE6C-9737-09E435CF0191}"/>
                </a:ext>
              </a:extLst>
            </p:cNvPr>
            <p:cNvSpPr/>
            <p:nvPr/>
          </p:nvSpPr>
          <p:spPr>
            <a:xfrm>
              <a:off x="2350711" y="1961603"/>
              <a:ext cx="38701" cy="95732"/>
            </a:xfrm>
            <a:custGeom>
              <a:avLst/>
              <a:gdLst/>
              <a:ahLst/>
              <a:cxnLst/>
              <a:rect l="l" t="t" r="r" b="b"/>
              <a:pathLst>
                <a:path w="1478" h="3656" extrusionOk="0">
                  <a:moveTo>
                    <a:pt x="1233" y="0"/>
                  </a:moveTo>
                  <a:cubicBezTo>
                    <a:pt x="1154" y="0"/>
                    <a:pt x="1074" y="44"/>
                    <a:pt x="1040" y="145"/>
                  </a:cubicBezTo>
                  <a:lnTo>
                    <a:pt x="48" y="3398"/>
                  </a:lnTo>
                  <a:cubicBezTo>
                    <a:pt x="0" y="3522"/>
                    <a:pt x="105" y="3656"/>
                    <a:pt x="239" y="3656"/>
                  </a:cubicBezTo>
                  <a:cubicBezTo>
                    <a:pt x="324" y="3656"/>
                    <a:pt x="410" y="3599"/>
                    <a:pt x="439" y="3513"/>
                  </a:cubicBezTo>
                  <a:lnTo>
                    <a:pt x="1431" y="260"/>
                  </a:lnTo>
                  <a:cubicBezTo>
                    <a:pt x="1477" y="104"/>
                    <a:pt x="1355" y="0"/>
                    <a:pt x="1233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189;p53">
              <a:extLst>
                <a:ext uri="{FF2B5EF4-FFF2-40B4-BE49-F238E27FC236}">
                  <a16:creationId xmlns:a16="http://schemas.microsoft.com/office/drawing/2014/main" id="{051A891A-B92F-CB92-5274-6DF2B58200EF}"/>
                </a:ext>
              </a:extLst>
            </p:cNvPr>
            <p:cNvSpPr/>
            <p:nvPr/>
          </p:nvSpPr>
          <p:spPr>
            <a:xfrm>
              <a:off x="2286243" y="2072313"/>
              <a:ext cx="237838" cy="221604"/>
            </a:xfrm>
            <a:custGeom>
              <a:avLst/>
              <a:gdLst/>
              <a:ahLst/>
              <a:cxnLst/>
              <a:rect l="l" t="t" r="r" b="b"/>
              <a:pathLst>
                <a:path w="9083" h="8463" extrusionOk="0">
                  <a:moveTo>
                    <a:pt x="3880" y="0"/>
                  </a:moveTo>
                  <a:cubicBezTo>
                    <a:pt x="3398" y="0"/>
                    <a:pt x="2905" y="109"/>
                    <a:pt x="2434" y="344"/>
                  </a:cubicBezTo>
                  <a:cubicBezTo>
                    <a:pt x="440" y="1336"/>
                    <a:pt x="1" y="3988"/>
                    <a:pt x="1575" y="5572"/>
                  </a:cubicBezTo>
                  <a:cubicBezTo>
                    <a:pt x="2081" y="6077"/>
                    <a:pt x="2748" y="6402"/>
                    <a:pt x="3464" y="6497"/>
                  </a:cubicBezTo>
                  <a:cubicBezTo>
                    <a:pt x="4427" y="6621"/>
                    <a:pt x="5334" y="7031"/>
                    <a:pt x="6068" y="7661"/>
                  </a:cubicBezTo>
                  <a:cubicBezTo>
                    <a:pt x="6173" y="7756"/>
                    <a:pt x="6278" y="7852"/>
                    <a:pt x="6374" y="7947"/>
                  </a:cubicBezTo>
                  <a:lnTo>
                    <a:pt x="6889" y="8462"/>
                  </a:lnTo>
                  <a:lnTo>
                    <a:pt x="9083" y="6268"/>
                  </a:lnTo>
                  <a:lnTo>
                    <a:pt x="8530" y="5724"/>
                  </a:lnTo>
                  <a:cubicBezTo>
                    <a:pt x="8444" y="5638"/>
                    <a:pt x="8358" y="5543"/>
                    <a:pt x="8282" y="5448"/>
                  </a:cubicBezTo>
                  <a:cubicBezTo>
                    <a:pt x="7642" y="4704"/>
                    <a:pt x="7242" y="3788"/>
                    <a:pt x="7108" y="2815"/>
                  </a:cubicBezTo>
                  <a:cubicBezTo>
                    <a:pt x="6875" y="1132"/>
                    <a:pt x="5435" y="0"/>
                    <a:pt x="3880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" name="Google Shape;10190;p53">
              <a:extLst>
                <a:ext uri="{FF2B5EF4-FFF2-40B4-BE49-F238E27FC236}">
                  <a16:creationId xmlns:a16="http://schemas.microsoft.com/office/drawing/2014/main" id="{7DB6BB12-EC4D-BEB8-6D0C-426CD8D5C6F5}"/>
                </a:ext>
              </a:extLst>
            </p:cNvPr>
            <p:cNvSpPr/>
            <p:nvPr/>
          </p:nvSpPr>
          <p:spPr>
            <a:xfrm>
              <a:off x="2296481" y="2086296"/>
              <a:ext cx="194895" cy="207621"/>
            </a:xfrm>
            <a:custGeom>
              <a:avLst/>
              <a:gdLst/>
              <a:ahLst/>
              <a:cxnLst/>
              <a:rect l="l" t="t" r="r" b="b"/>
              <a:pathLst>
                <a:path w="7443" h="7929" extrusionOk="0">
                  <a:moveTo>
                    <a:pt x="1709" y="1"/>
                  </a:moveTo>
                  <a:cubicBezTo>
                    <a:pt x="564" y="745"/>
                    <a:pt x="1" y="2128"/>
                    <a:pt x="306" y="3464"/>
                  </a:cubicBezTo>
                  <a:cubicBezTo>
                    <a:pt x="612" y="4790"/>
                    <a:pt x="1718" y="5791"/>
                    <a:pt x="3073" y="5963"/>
                  </a:cubicBezTo>
                  <a:cubicBezTo>
                    <a:pt x="4036" y="6097"/>
                    <a:pt x="4943" y="6497"/>
                    <a:pt x="5677" y="7127"/>
                  </a:cubicBezTo>
                  <a:cubicBezTo>
                    <a:pt x="5782" y="7222"/>
                    <a:pt x="5887" y="7318"/>
                    <a:pt x="5983" y="7413"/>
                  </a:cubicBezTo>
                  <a:lnTo>
                    <a:pt x="6498" y="7928"/>
                  </a:lnTo>
                  <a:lnTo>
                    <a:pt x="7442" y="6984"/>
                  </a:lnTo>
                  <a:lnTo>
                    <a:pt x="6927" y="6469"/>
                  </a:lnTo>
                  <a:cubicBezTo>
                    <a:pt x="6832" y="6373"/>
                    <a:pt x="6727" y="6278"/>
                    <a:pt x="6622" y="6182"/>
                  </a:cubicBezTo>
                  <a:cubicBezTo>
                    <a:pt x="5887" y="5553"/>
                    <a:pt x="4981" y="5143"/>
                    <a:pt x="4017" y="5019"/>
                  </a:cubicBezTo>
                  <a:cubicBezTo>
                    <a:pt x="1632" y="4713"/>
                    <a:pt x="392" y="2014"/>
                    <a:pt x="1709" y="1"/>
                  </a:cubicBezTo>
                  <a:close/>
                </a:path>
              </a:pathLst>
            </a:custGeom>
            <a:solidFill>
              <a:srgbClr val="A4B7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0191;p53">
              <a:extLst>
                <a:ext uri="{FF2B5EF4-FFF2-40B4-BE49-F238E27FC236}">
                  <a16:creationId xmlns:a16="http://schemas.microsoft.com/office/drawing/2014/main" id="{0F0FE383-39BF-E67A-607B-A17A405F7856}"/>
                </a:ext>
              </a:extLst>
            </p:cNvPr>
            <p:cNvSpPr/>
            <p:nvPr/>
          </p:nvSpPr>
          <p:spPr>
            <a:xfrm>
              <a:off x="2430549" y="2174330"/>
              <a:ext cx="86044" cy="82116"/>
            </a:xfrm>
            <a:custGeom>
              <a:avLst/>
              <a:gdLst/>
              <a:ahLst/>
              <a:cxnLst/>
              <a:rect l="l" t="t" r="r" b="b"/>
              <a:pathLst>
                <a:path w="3286" h="3136" extrusionOk="0">
                  <a:moveTo>
                    <a:pt x="292" y="1"/>
                  </a:moveTo>
                  <a:cubicBezTo>
                    <a:pt x="135" y="1"/>
                    <a:pt x="0" y="205"/>
                    <a:pt x="147" y="359"/>
                  </a:cubicBezTo>
                  <a:lnTo>
                    <a:pt x="2866" y="3078"/>
                  </a:lnTo>
                  <a:cubicBezTo>
                    <a:pt x="2904" y="3116"/>
                    <a:pt x="2952" y="3135"/>
                    <a:pt x="3009" y="3135"/>
                  </a:cubicBezTo>
                  <a:cubicBezTo>
                    <a:pt x="3190" y="3135"/>
                    <a:pt x="3286" y="2916"/>
                    <a:pt x="3152" y="2792"/>
                  </a:cubicBezTo>
                  <a:lnTo>
                    <a:pt x="433" y="63"/>
                  </a:lnTo>
                  <a:cubicBezTo>
                    <a:pt x="389" y="19"/>
                    <a:pt x="340" y="1"/>
                    <a:pt x="292" y="1"/>
                  </a:cubicBez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0192;p53">
              <a:extLst>
                <a:ext uri="{FF2B5EF4-FFF2-40B4-BE49-F238E27FC236}">
                  <a16:creationId xmlns:a16="http://schemas.microsoft.com/office/drawing/2014/main" id="{B8F6FDB8-7492-1869-B07E-17E4ABF05E53}"/>
                </a:ext>
              </a:extLst>
            </p:cNvPr>
            <p:cNvSpPr/>
            <p:nvPr/>
          </p:nvSpPr>
          <p:spPr>
            <a:xfrm>
              <a:off x="2402740" y="2202478"/>
              <a:ext cx="28358" cy="24483"/>
            </a:xfrm>
            <a:custGeom>
              <a:avLst/>
              <a:gdLst/>
              <a:ahLst/>
              <a:cxnLst/>
              <a:rect l="l" t="t" r="r" b="b"/>
              <a:pathLst>
                <a:path w="1083" h="935" extrusionOk="0">
                  <a:moveTo>
                    <a:pt x="289" y="1"/>
                  </a:moveTo>
                  <a:cubicBezTo>
                    <a:pt x="134" y="1"/>
                    <a:pt x="1" y="191"/>
                    <a:pt x="131" y="343"/>
                  </a:cubicBezTo>
                  <a:cubicBezTo>
                    <a:pt x="303" y="524"/>
                    <a:pt x="494" y="715"/>
                    <a:pt x="665" y="877"/>
                  </a:cubicBezTo>
                  <a:cubicBezTo>
                    <a:pt x="703" y="915"/>
                    <a:pt x="761" y="935"/>
                    <a:pt x="808" y="935"/>
                  </a:cubicBezTo>
                  <a:cubicBezTo>
                    <a:pt x="812" y="935"/>
                    <a:pt x="816" y="935"/>
                    <a:pt x="819" y="935"/>
                  </a:cubicBezTo>
                  <a:cubicBezTo>
                    <a:pt x="1002" y="935"/>
                    <a:pt x="1082" y="703"/>
                    <a:pt x="942" y="582"/>
                  </a:cubicBezTo>
                  <a:cubicBezTo>
                    <a:pt x="780" y="429"/>
                    <a:pt x="589" y="238"/>
                    <a:pt x="436" y="66"/>
                  </a:cubicBezTo>
                  <a:cubicBezTo>
                    <a:pt x="390" y="20"/>
                    <a:pt x="338" y="1"/>
                    <a:pt x="289" y="1"/>
                  </a:cubicBez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193;p53">
              <a:extLst>
                <a:ext uri="{FF2B5EF4-FFF2-40B4-BE49-F238E27FC236}">
                  <a16:creationId xmlns:a16="http://schemas.microsoft.com/office/drawing/2014/main" id="{AFE56490-A48B-9206-44A0-39CA42687258}"/>
                </a:ext>
              </a:extLst>
            </p:cNvPr>
            <p:cNvSpPr/>
            <p:nvPr/>
          </p:nvSpPr>
          <p:spPr>
            <a:xfrm>
              <a:off x="2433324" y="2233141"/>
              <a:ext cx="55538" cy="51532"/>
            </a:xfrm>
            <a:custGeom>
              <a:avLst/>
              <a:gdLst/>
              <a:ahLst/>
              <a:cxnLst/>
              <a:rect l="l" t="t" r="r" b="b"/>
              <a:pathLst>
                <a:path w="2121" h="1968" extrusionOk="0">
                  <a:moveTo>
                    <a:pt x="290" y="1"/>
                  </a:moveTo>
                  <a:cubicBezTo>
                    <a:pt x="137" y="1"/>
                    <a:pt x="1" y="203"/>
                    <a:pt x="146" y="355"/>
                  </a:cubicBezTo>
                  <a:cubicBezTo>
                    <a:pt x="652" y="870"/>
                    <a:pt x="1176" y="1395"/>
                    <a:pt x="1691" y="1901"/>
                  </a:cubicBezTo>
                  <a:cubicBezTo>
                    <a:pt x="1730" y="1939"/>
                    <a:pt x="1787" y="1958"/>
                    <a:pt x="1835" y="1958"/>
                  </a:cubicBezTo>
                  <a:lnTo>
                    <a:pt x="1844" y="1967"/>
                  </a:lnTo>
                  <a:cubicBezTo>
                    <a:pt x="2025" y="1967"/>
                    <a:pt x="2121" y="1748"/>
                    <a:pt x="1987" y="1614"/>
                  </a:cubicBezTo>
                  <a:cubicBezTo>
                    <a:pt x="1462" y="1109"/>
                    <a:pt x="947" y="584"/>
                    <a:pt x="432" y="69"/>
                  </a:cubicBezTo>
                  <a:cubicBezTo>
                    <a:pt x="389" y="21"/>
                    <a:pt x="339" y="1"/>
                    <a:pt x="290" y="1"/>
                  </a:cubicBez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94;p53">
              <a:extLst>
                <a:ext uri="{FF2B5EF4-FFF2-40B4-BE49-F238E27FC236}">
                  <a16:creationId xmlns:a16="http://schemas.microsoft.com/office/drawing/2014/main" id="{970FC023-FD22-1B72-AE82-305781E27D49}"/>
                </a:ext>
              </a:extLst>
            </p:cNvPr>
            <p:cNvSpPr/>
            <p:nvPr/>
          </p:nvSpPr>
          <p:spPr>
            <a:xfrm>
              <a:off x="2356105" y="2093994"/>
              <a:ext cx="71066" cy="20320"/>
            </a:xfrm>
            <a:custGeom>
              <a:avLst/>
              <a:gdLst/>
              <a:ahLst/>
              <a:cxnLst/>
              <a:rect l="l" t="t" r="r" b="b"/>
              <a:pathLst>
                <a:path w="2714" h="776" extrusionOk="0">
                  <a:moveTo>
                    <a:pt x="1233" y="1"/>
                  </a:moveTo>
                  <a:cubicBezTo>
                    <a:pt x="916" y="1"/>
                    <a:pt x="564" y="71"/>
                    <a:pt x="204" y="269"/>
                  </a:cubicBezTo>
                  <a:cubicBezTo>
                    <a:pt x="1" y="384"/>
                    <a:pt x="117" y="658"/>
                    <a:pt x="304" y="658"/>
                  </a:cubicBezTo>
                  <a:cubicBezTo>
                    <a:pt x="336" y="658"/>
                    <a:pt x="370" y="650"/>
                    <a:pt x="405" y="632"/>
                  </a:cubicBezTo>
                  <a:cubicBezTo>
                    <a:pt x="693" y="467"/>
                    <a:pt x="978" y="409"/>
                    <a:pt x="1235" y="409"/>
                  </a:cubicBezTo>
                  <a:cubicBezTo>
                    <a:pt x="1829" y="409"/>
                    <a:pt x="2279" y="717"/>
                    <a:pt x="2313" y="737"/>
                  </a:cubicBezTo>
                  <a:cubicBezTo>
                    <a:pt x="2341" y="756"/>
                    <a:pt x="2389" y="775"/>
                    <a:pt x="2427" y="775"/>
                  </a:cubicBezTo>
                  <a:cubicBezTo>
                    <a:pt x="2628" y="775"/>
                    <a:pt x="2713" y="517"/>
                    <a:pt x="2551" y="403"/>
                  </a:cubicBezTo>
                  <a:cubicBezTo>
                    <a:pt x="2518" y="376"/>
                    <a:pt x="1968" y="1"/>
                    <a:pt x="1233" y="1"/>
                  </a:cubicBezTo>
                  <a:close/>
                </a:path>
              </a:pathLst>
            </a:custGeom>
            <a:solidFill>
              <a:srgbClr val="A4B7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0195;p53">
              <a:extLst>
                <a:ext uri="{FF2B5EF4-FFF2-40B4-BE49-F238E27FC236}">
                  <a16:creationId xmlns:a16="http://schemas.microsoft.com/office/drawing/2014/main" id="{6E85ADB6-B82C-5E0A-2B97-15C98B8EF844}"/>
                </a:ext>
              </a:extLst>
            </p:cNvPr>
            <p:cNvSpPr/>
            <p:nvPr/>
          </p:nvSpPr>
          <p:spPr>
            <a:xfrm>
              <a:off x="2387422" y="2184961"/>
              <a:ext cx="30008" cy="30270"/>
            </a:xfrm>
            <a:custGeom>
              <a:avLst/>
              <a:gdLst/>
              <a:ahLst/>
              <a:cxnLst/>
              <a:rect l="l" t="t" r="r" b="b"/>
              <a:pathLst>
                <a:path w="1146" h="1156" extrusionOk="0">
                  <a:moveTo>
                    <a:pt x="573" y="1"/>
                  </a:moveTo>
                  <a:cubicBezTo>
                    <a:pt x="258" y="1"/>
                    <a:pt x="1" y="258"/>
                    <a:pt x="1" y="573"/>
                  </a:cubicBezTo>
                  <a:cubicBezTo>
                    <a:pt x="1" y="898"/>
                    <a:pt x="258" y="1155"/>
                    <a:pt x="573" y="1155"/>
                  </a:cubicBezTo>
                  <a:cubicBezTo>
                    <a:pt x="888" y="1155"/>
                    <a:pt x="1145" y="898"/>
                    <a:pt x="1145" y="573"/>
                  </a:cubicBezTo>
                  <a:cubicBezTo>
                    <a:pt x="1145" y="258"/>
                    <a:pt x="888" y="1"/>
                    <a:pt x="573" y="1"/>
                  </a:cubicBezTo>
                  <a:close/>
                </a:path>
              </a:pathLst>
            </a:custGeom>
            <a:solidFill>
              <a:srgbClr val="9CAC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0196;p53">
              <a:extLst>
                <a:ext uri="{FF2B5EF4-FFF2-40B4-BE49-F238E27FC236}">
                  <a16:creationId xmlns:a16="http://schemas.microsoft.com/office/drawing/2014/main" id="{17527557-0910-1A58-7941-2E5EEEC32835}"/>
                </a:ext>
              </a:extLst>
            </p:cNvPr>
            <p:cNvSpPr/>
            <p:nvPr/>
          </p:nvSpPr>
          <p:spPr>
            <a:xfrm>
              <a:off x="2415152" y="2156995"/>
              <a:ext cx="30244" cy="30244"/>
            </a:xfrm>
            <a:custGeom>
              <a:avLst/>
              <a:gdLst/>
              <a:ahLst/>
              <a:cxnLst/>
              <a:rect l="l" t="t" r="r" b="b"/>
              <a:pathLst>
                <a:path w="1155" h="1155" extrusionOk="0">
                  <a:moveTo>
                    <a:pt x="582" y="0"/>
                  </a:moveTo>
                  <a:cubicBezTo>
                    <a:pt x="268" y="0"/>
                    <a:pt x="0" y="258"/>
                    <a:pt x="0" y="582"/>
                  </a:cubicBezTo>
                  <a:cubicBezTo>
                    <a:pt x="0" y="897"/>
                    <a:pt x="268" y="1155"/>
                    <a:pt x="582" y="1155"/>
                  </a:cubicBezTo>
                  <a:cubicBezTo>
                    <a:pt x="897" y="1155"/>
                    <a:pt x="1155" y="897"/>
                    <a:pt x="1155" y="582"/>
                  </a:cubicBezTo>
                  <a:cubicBezTo>
                    <a:pt x="1155" y="258"/>
                    <a:pt x="897" y="0"/>
                    <a:pt x="582" y="0"/>
                  </a:cubicBezTo>
                  <a:close/>
                </a:path>
              </a:pathLst>
            </a:custGeom>
            <a:solidFill>
              <a:srgbClr val="9CAC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197;p53">
              <a:extLst>
                <a:ext uri="{FF2B5EF4-FFF2-40B4-BE49-F238E27FC236}">
                  <a16:creationId xmlns:a16="http://schemas.microsoft.com/office/drawing/2014/main" id="{82E65DCF-CD51-3EB4-D316-56B15CFA6AD3}"/>
                </a:ext>
              </a:extLst>
            </p:cNvPr>
            <p:cNvSpPr/>
            <p:nvPr/>
          </p:nvSpPr>
          <p:spPr>
            <a:xfrm>
              <a:off x="2474854" y="2244924"/>
              <a:ext cx="79707" cy="75727"/>
            </a:xfrm>
            <a:custGeom>
              <a:avLst/>
              <a:gdLst/>
              <a:ahLst/>
              <a:cxnLst/>
              <a:rect l="l" t="t" r="r" b="b"/>
              <a:pathLst>
                <a:path w="3044" h="2892" extrusionOk="0">
                  <a:moveTo>
                    <a:pt x="2090" y="0"/>
                  </a:moveTo>
                  <a:lnTo>
                    <a:pt x="0" y="2080"/>
                  </a:lnTo>
                  <a:lnTo>
                    <a:pt x="382" y="2462"/>
                  </a:lnTo>
                  <a:cubicBezTo>
                    <a:pt x="673" y="2748"/>
                    <a:pt x="1050" y="2891"/>
                    <a:pt x="1426" y="2891"/>
                  </a:cubicBezTo>
                  <a:cubicBezTo>
                    <a:pt x="1801" y="2891"/>
                    <a:pt x="2176" y="2748"/>
                    <a:pt x="2462" y="2462"/>
                  </a:cubicBezTo>
                  <a:cubicBezTo>
                    <a:pt x="3044" y="1889"/>
                    <a:pt x="3044" y="954"/>
                    <a:pt x="2462" y="382"/>
                  </a:cubicBezTo>
                  <a:lnTo>
                    <a:pt x="2090" y="0"/>
                  </a:ln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198;p53">
              <a:extLst>
                <a:ext uri="{FF2B5EF4-FFF2-40B4-BE49-F238E27FC236}">
                  <a16:creationId xmlns:a16="http://schemas.microsoft.com/office/drawing/2014/main" id="{CB0EC23E-B7AF-3B79-6BDB-4CFE5D2BFCE1}"/>
                </a:ext>
              </a:extLst>
            </p:cNvPr>
            <p:cNvSpPr/>
            <p:nvPr/>
          </p:nvSpPr>
          <p:spPr>
            <a:xfrm>
              <a:off x="2475115" y="2244924"/>
              <a:ext cx="71459" cy="71721"/>
            </a:xfrm>
            <a:custGeom>
              <a:avLst/>
              <a:gdLst/>
              <a:ahLst/>
              <a:cxnLst/>
              <a:rect l="l" t="t" r="r" b="b"/>
              <a:pathLst>
                <a:path w="2729" h="2739" extrusionOk="0">
                  <a:moveTo>
                    <a:pt x="2080" y="0"/>
                  </a:moveTo>
                  <a:lnTo>
                    <a:pt x="0" y="2080"/>
                  </a:lnTo>
                  <a:lnTo>
                    <a:pt x="372" y="2462"/>
                  </a:lnTo>
                  <a:cubicBezTo>
                    <a:pt x="487" y="2576"/>
                    <a:pt x="620" y="2662"/>
                    <a:pt x="763" y="2738"/>
                  </a:cubicBezTo>
                  <a:lnTo>
                    <a:pt x="2728" y="764"/>
                  </a:lnTo>
                  <a:cubicBezTo>
                    <a:pt x="2662" y="621"/>
                    <a:pt x="2566" y="487"/>
                    <a:pt x="2452" y="382"/>
                  </a:cubicBezTo>
                  <a:lnTo>
                    <a:pt x="2080" y="0"/>
                  </a:lnTo>
                  <a:close/>
                </a:path>
              </a:pathLst>
            </a:custGeom>
            <a:solidFill>
              <a:srgbClr val="435D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199;p53">
              <a:extLst>
                <a:ext uri="{FF2B5EF4-FFF2-40B4-BE49-F238E27FC236}">
                  <a16:creationId xmlns:a16="http://schemas.microsoft.com/office/drawing/2014/main" id="{F83DF41F-897E-9931-0F1D-1A8D457071D6}"/>
                </a:ext>
              </a:extLst>
            </p:cNvPr>
            <p:cNvSpPr/>
            <p:nvPr/>
          </p:nvSpPr>
          <p:spPr>
            <a:xfrm>
              <a:off x="2450371" y="2220756"/>
              <a:ext cx="89945" cy="88820"/>
            </a:xfrm>
            <a:custGeom>
              <a:avLst/>
              <a:gdLst/>
              <a:ahLst/>
              <a:cxnLst/>
              <a:rect l="l" t="t" r="r" b="b"/>
              <a:pathLst>
                <a:path w="3435" h="3392" extrusionOk="0">
                  <a:moveTo>
                    <a:pt x="2576" y="0"/>
                  </a:moveTo>
                  <a:cubicBezTo>
                    <a:pt x="2522" y="0"/>
                    <a:pt x="2467" y="22"/>
                    <a:pt x="2424" y="65"/>
                  </a:cubicBezTo>
                  <a:lnTo>
                    <a:pt x="86" y="2402"/>
                  </a:lnTo>
                  <a:cubicBezTo>
                    <a:pt x="1" y="2488"/>
                    <a:pt x="1" y="2631"/>
                    <a:pt x="86" y="2717"/>
                  </a:cubicBezTo>
                  <a:lnTo>
                    <a:pt x="697" y="3327"/>
                  </a:lnTo>
                  <a:cubicBezTo>
                    <a:pt x="740" y="3370"/>
                    <a:pt x="795" y="3392"/>
                    <a:pt x="850" y="3392"/>
                  </a:cubicBezTo>
                  <a:cubicBezTo>
                    <a:pt x="904" y="3392"/>
                    <a:pt x="959" y="3370"/>
                    <a:pt x="1002" y="3327"/>
                  </a:cubicBezTo>
                  <a:lnTo>
                    <a:pt x="3349" y="990"/>
                  </a:lnTo>
                  <a:cubicBezTo>
                    <a:pt x="3435" y="904"/>
                    <a:pt x="3435" y="761"/>
                    <a:pt x="3349" y="675"/>
                  </a:cubicBezTo>
                  <a:lnTo>
                    <a:pt x="2729" y="65"/>
                  </a:lnTo>
                  <a:cubicBezTo>
                    <a:pt x="2686" y="22"/>
                    <a:pt x="2631" y="0"/>
                    <a:pt x="2576" y="0"/>
                  </a:cubicBezTo>
                  <a:close/>
                </a:path>
              </a:pathLst>
            </a:custGeom>
            <a:solidFill>
              <a:srgbClr val="AEBF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80229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DF8BDD82-C4BE-876C-8387-D992B6EAD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66;p29">
            <a:extLst>
              <a:ext uri="{FF2B5EF4-FFF2-40B4-BE49-F238E27FC236}">
                <a16:creationId xmlns:a16="http://schemas.microsoft.com/office/drawing/2014/main" id="{FED5BFBE-4D8B-63BF-CC4A-7062D1DD1F4C}"/>
              </a:ext>
            </a:extLst>
          </p:cNvPr>
          <p:cNvSpPr txBox="1">
            <a:spLocks/>
          </p:cNvSpPr>
          <p:nvPr/>
        </p:nvSpPr>
        <p:spPr>
          <a:xfrm>
            <a:off x="1102375" y="751610"/>
            <a:ext cx="7713900" cy="7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algn="l"/>
            <a:r>
              <a:rPr lang="en-IN" sz="3200" dirty="0"/>
              <a:t>Factors Affecting Solubility</a:t>
            </a:r>
          </a:p>
        </p:txBody>
      </p:sp>
      <p:sp>
        <p:nvSpPr>
          <p:cNvPr id="5" name="Google Shape;667;p29">
            <a:extLst>
              <a:ext uri="{FF2B5EF4-FFF2-40B4-BE49-F238E27FC236}">
                <a16:creationId xmlns:a16="http://schemas.microsoft.com/office/drawing/2014/main" id="{4BCCC3D1-756E-51B8-DB76-884AD65A3DFA}"/>
              </a:ext>
            </a:extLst>
          </p:cNvPr>
          <p:cNvSpPr txBox="1">
            <a:spLocks/>
          </p:cNvSpPr>
          <p:nvPr/>
        </p:nvSpPr>
        <p:spPr>
          <a:xfrm>
            <a:off x="715100" y="1439663"/>
            <a:ext cx="7223605" cy="29522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46050" algn="ctr">
              <a:spcBef>
                <a:spcPts val="1000"/>
              </a:spcBef>
              <a:buSzPct val="135000"/>
            </a:pPr>
            <a:endParaRPr lang="en-US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146050" algn="ctr">
              <a:spcBef>
                <a:spcPts val="1000"/>
              </a:spcBef>
              <a:buSzPct val="135000"/>
            </a:pPr>
            <a:endParaRPr lang="en-US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BCE3B7-F434-CE5B-3CB5-718B0E81447D}"/>
              </a:ext>
            </a:extLst>
          </p:cNvPr>
          <p:cNvSpPr txBox="1"/>
          <p:nvPr/>
        </p:nvSpPr>
        <p:spPr>
          <a:xfrm>
            <a:off x="1102375" y="1517740"/>
            <a:ext cx="6782980" cy="2818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oppins "/>
              </a:rPr>
              <a:t>Nature of solute and solvent (polarity)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oppins "/>
              </a:rPr>
              <a:t>Temperature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oppins "/>
              </a:rPr>
              <a:t>pH of the medium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oppins "/>
              </a:rPr>
              <a:t>Particle size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oppins "/>
              </a:rPr>
              <a:t>Crystal form (polymorphism)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oppins "/>
              </a:rPr>
              <a:t>Presence of electrolytes and additives</a:t>
            </a:r>
          </a:p>
        </p:txBody>
      </p:sp>
    </p:spTree>
    <p:extLst>
      <p:ext uri="{BB962C8B-B14F-4D97-AF65-F5344CB8AC3E}">
        <p14:creationId xmlns:p14="http://schemas.microsoft.com/office/powerpoint/2010/main" val="353097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787F2E4B-1175-AE82-4519-67D64FB07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66;p29">
            <a:extLst>
              <a:ext uri="{FF2B5EF4-FFF2-40B4-BE49-F238E27FC236}">
                <a16:creationId xmlns:a16="http://schemas.microsoft.com/office/drawing/2014/main" id="{2007821B-DF6E-892A-0EC4-DA7C60B347EC}"/>
              </a:ext>
            </a:extLst>
          </p:cNvPr>
          <p:cNvSpPr txBox="1">
            <a:spLocks/>
          </p:cNvSpPr>
          <p:nvPr/>
        </p:nvSpPr>
        <p:spPr>
          <a:xfrm>
            <a:off x="715100" y="535000"/>
            <a:ext cx="8076100" cy="7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algn="l"/>
            <a:r>
              <a:rPr lang="en-IN" sz="3200" dirty="0"/>
              <a:t>Solubility Classification (USP)</a:t>
            </a:r>
          </a:p>
        </p:txBody>
      </p:sp>
      <p:sp>
        <p:nvSpPr>
          <p:cNvPr id="5" name="Google Shape;667;p29">
            <a:extLst>
              <a:ext uri="{FF2B5EF4-FFF2-40B4-BE49-F238E27FC236}">
                <a16:creationId xmlns:a16="http://schemas.microsoft.com/office/drawing/2014/main" id="{DF8553C9-662A-C3F6-1DEF-8592A67C8C80}"/>
              </a:ext>
            </a:extLst>
          </p:cNvPr>
          <p:cNvSpPr txBox="1">
            <a:spLocks/>
          </p:cNvSpPr>
          <p:nvPr/>
        </p:nvSpPr>
        <p:spPr>
          <a:xfrm>
            <a:off x="715100" y="1439663"/>
            <a:ext cx="7223605" cy="29522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46050">
              <a:spcBef>
                <a:spcPts val="1000"/>
              </a:spcBef>
              <a:buSzPct val="135000"/>
            </a:pPr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4E8A7C9-7073-DC2E-4449-8291DCFCC7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222185"/>
              </p:ext>
            </p:extLst>
          </p:nvPr>
        </p:nvGraphicFramePr>
        <p:xfrm>
          <a:off x="1394908" y="1357331"/>
          <a:ext cx="6096000" cy="313757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03756">
                  <a:extLst>
                    <a:ext uri="{9D8B030D-6E8A-4147-A177-3AD203B41FA5}">
                      <a16:colId xmlns:a16="http://schemas.microsoft.com/office/drawing/2014/main" val="3714215350"/>
                    </a:ext>
                  </a:extLst>
                </a:gridCol>
                <a:gridCol w="3392244">
                  <a:extLst>
                    <a:ext uri="{9D8B030D-6E8A-4147-A177-3AD203B41FA5}">
                      <a16:colId xmlns:a16="http://schemas.microsoft.com/office/drawing/2014/main" val="2102368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Descriptive Term</a:t>
                      </a:r>
                      <a:endParaRPr lang="en-IN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Parts of Solvent Required per Part of Solute</a:t>
                      </a:r>
                      <a:endParaRPr lang="en-US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0371692"/>
                  </a:ext>
                </a:extLst>
              </a:tr>
              <a:tr h="39437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Very soluble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Less than 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0613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Freely soluble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From 1 to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8258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Soluble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From 10 to 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6414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Sparingly soluble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From 30 to 100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9023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Slightly soluble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From 100 to 1000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7782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Very slightly soluble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From 1000 to 10,000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7647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Practically insoluble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10,000 and over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8326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145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85C40-D528-1FA2-36A7-01FC26F29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000" b="1" dirty="0"/>
              <a:t>Biopharmaceutics Classification System (BCS)</a:t>
            </a:r>
            <a:r>
              <a:rPr lang="en-IN" sz="2000" dirty="0"/>
              <a:t>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E6B3B98-DB82-02A8-3844-F33C083377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405401"/>
              </p:ext>
            </p:extLst>
          </p:nvPr>
        </p:nvGraphicFramePr>
        <p:xfrm>
          <a:off x="537882" y="1017725"/>
          <a:ext cx="8078993" cy="3349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12433">
                  <a:extLst>
                    <a:ext uri="{9D8B030D-6E8A-4147-A177-3AD203B41FA5}">
                      <a16:colId xmlns:a16="http://schemas.microsoft.com/office/drawing/2014/main" val="2885765577"/>
                    </a:ext>
                  </a:extLst>
                </a:gridCol>
                <a:gridCol w="1495313">
                  <a:extLst>
                    <a:ext uri="{9D8B030D-6E8A-4147-A177-3AD203B41FA5}">
                      <a16:colId xmlns:a16="http://schemas.microsoft.com/office/drawing/2014/main" val="3759963857"/>
                    </a:ext>
                  </a:extLst>
                </a:gridCol>
                <a:gridCol w="1613647">
                  <a:extLst>
                    <a:ext uri="{9D8B030D-6E8A-4147-A177-3AD203B41FA5}">
                      <a16:colId xmlns:a16="http://schemas.microsoft.com/office/drawing/2014/main" val="1093081245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2649646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398677760"/>
                    </a:ext>
                  </a:extLst>
                </a:gridCol>
              </a:tblGrid>
              <a:tr h="57523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BCS Class</a:t>
                      </a:r>
                      <a:endParaRPr lang="en-IN" dirty="0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Solubility</a:t>
                      </a:r>
                      <a:endParaRPr lang="en-IN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Permeability</a:t>
                      </a:r>
                      <a:endParaRPr lang="en-IN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Absorption Characteristics</a:t>
                      </a:r>
                      <a:endParaRPr lang="en-IN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Examples</a:t>
                      </a:r>
                      <a:endParaRPr lang="en-IN"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566927"/>
                  </a:ext>
                </a:extLst>
              </a:tr>
              <a:tr h="81209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Class 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Rapid and complete absorption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Paracetamol, Metoprolol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8535408"/>
                  </a:ext>
                </a:extLst>
              </a:tr>
              <a:tr h="57523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Class II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Absorption limited by solubility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Ibuprofen, Ketoconazole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8593842"/>
                  </a:ext>
                </a:extLst>
              </a:tr>
              <a:tr h="57523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Class III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Absorption limited by permeability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Cimetidine, Atenolol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9151481"/>
                  </a:ext>
                </a:extLst>
              </a:tr>
              <a:tr h="81209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Class IV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Poor oral bioavailability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Furosemide, Hydrochlorothiazide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5501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8706660"/>
      </p:ext>
    </p:extLst>
  </p:cSld>
  <p:clrMapOvr>
    <a:masterClrMapping/>
  </p:clrMapOvr>
</p:sld>
</file>

<file path=ppt/theme/theme1.xml><?xml version="1.0" encoding="utf-8"?>
<a:theme xmlns:a="http://schemas.openxmlformats.org/drawingml/2006/main" name="Tips to Prepare for an Exam by Slidesgo">
  <a:themeElements>
    <a:clrScheme name="Simple Light">
      <a:dk1>
        <a:srgbClr val="210A26"/>
      </a:dk1>
      <a:lt1>
        <a:srgbClr val="4D476D"/>
      </a:lt1>
      <a:dk2>
        <a:srgbClr val="A0BFDB"/>
      </a:dk2>
      <a:lt2>
        <a:srgbClr val="DFF3F8"/>
      </a:lt2>
      <a:accent1>
        <a:srgbClr val="EA3554"/>
      </a:accent1>
      <a:accent2>
        <a:srgbClr val="FFA406"/>
      </a:accent2>
      <a:accent3>
        <a:srgbClr val="C1712D"/>
      </a:accent3>
      <a:accent4>
        <a:srgbClr val="1D9E4E"/>
      </a:accent4>
      <a:accent5>
        <a:srgbClr val="3169F8"/>
      </a:accent5>
      <a:accent6>
        <a:srgbClr val="FFFFFF"/>
      </a:accent6>
      <a:hlink>
        <a:srgbClr val="210A2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</TotalTime>
  <Words>494</Words>
  <Application>Microsoft Office PowerPoint</Application>
  <PresentationFormat>On-screen Show (16:9)</PresentationFormat>
  <Paragraphs>123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Poppins Black</vt:lpstr>
      <vt:lpstr>Poppins </vt:lpstr>
      <vt:lpstr>Poppins</vt:lpstr>
      <vt:lpstr>Bebas Neue</vt:lpstr>
      <vt:lpstr>Arial</vt:lpstr>
      <vt:lpstr>Tips to Prepare for an Exam by Slidesgo</vt:lpstr>
      <vt:lpstr>Fundamentals of Solubility Studies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Biopharmaceutics Classification System (BCS):</vt:lpstr>
      <vt:lpstr>PowerPoint Presentation</vt:lpstr>
      <vt:lpstr>Shake flask method </vt:lpstr>
      <vt:lpstr>Equilibrium solubility method </vt:lpstr>
      <vt:lpstr>pH solubility profile </vt:lpstr>
      <vt:lpstr>Spectrophotometric method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Vishwajeet Ghorpade</dc:creator>
  <cp:lastModifiedBy>vaishnavi mane</cp:lastModifiedBy>
  <cp:revision>12</cp:revision>
  <dcterms:modified xsi:type="dcterms:W3CDTF">2026-02-01T14:53:24Z</dcterms:modified>
</cp:coreProperties>
</file>