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7" r:id="rId10"/>
    <p:sldId id="268" r:id="rId11"/>
    <p:sldId id="269" r:id="rId12"/>
    <p:sldId id="270" r:id="rId13"/>
    <p:sldId id="271" r:id="rId14"/>
    <p:sldId id="27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9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083B5-8CB5-4208-80F2-7382601ABA98}" type="datetimeFigureOut">
              <a:rPr lang="en-IN" smtClean="0"/>
              <a:t>25-08-2026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6F53D-C347-481B-B0F0-BCCC1B887C8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3064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083B5-8CB5-4208-80F2-7382601ABA98}" type="datetimeFigureOut">
              <a:rPr lang="en-IN" smtClean="0"/>
              <a:t>25-08-2026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6F53D-C347-481B-B0F0-BCCC1B887C8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10265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083B5-8CB5-4208-80F2-7382601ABA98}" type="datetimeFigureOut">
              <a:rPr lang="en-IN" smtClean="0"/>
              <a:t>25-08-2026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6F53D-C347-481B-B0F0-BCCC1B887C86}" type="slidenum">
              <a:rPr lang="en-IN" smtClean="0"/>
              <a:t>‹#›</a:t>
            </a:fld>
            <a:endParaRPr lang="en-IN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170045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083B5-8CB5-4208-80F2-7382601ABA98}" type="datetimeFigureOut">
              <a:rPr lang="en-IN" smtClean="0"/>
              <a:t>25-08-2026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6F53D-C347-481B-B0F0-BCCC1B887C8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739612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083B5-8CB5-4208-80F2-7382601ABA98}" type="datetimeFigureOut">
              <a:rPr lang="en-IN" smtClean="0"/>
              <a:t>25-08-2026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6F53D-C347-481B-B0F0-BCCC1B887C86}" type="slidenum">
              <a:rPr lang="en-IN" smtClean="0"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756317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083B5-8CB5-4208-80F2-7382601ABA98}" type="datetimeFigureOut">
              <a:rPr lang="en-IN" smtClean="0"/>
              <a:t>25-08-2026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6F53D-C347-481B-B0F0-BCCC1B887C8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8431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083B5-8CB5-4208-80F2-7382601ABA98}" type="datetimeFigureOut">
              <a:rPr lang="en-IN" smtClean="0"/>
              <a:t>25-08-2026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6F53D-C347-481B-B0F0-BCCC1B887C8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963082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083B5-8CB5-4208-80F2-7382601ABA98}" type="datetimeFigureOut">
              <a:rPr lang="en-IN" smtClean="0"/>
              <a:t>25-08-2026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6F53D-C347-481B-B0F0-BCCC1B887C8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54014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083B5-8CB5-4208-80F2-7382601ABA98}" type="datetimeFigureOut">
              <a:rPr lang="en-IN" smtClean="0"/>
              <a:t>25-08-2026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6F53D-C347-481B-B0F0-BCCC1B887C8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0064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083B5-8CB5-4208-80F2-7382601ABA98}" type="datetimeFigureOut">
              <a:rPr lang="en-IN" smtClean="0"/>
              <a:t>25-08-2026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6F53D-C347-481B-B0F0-BCCC1B887C8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49707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083B5-8CB5-4208-80F2-7382601ABA98}" type="datetimeFigureOut">
              <a:rPr lang="en-IN" smtClean="0"/>
              <a:t>25-08-2026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6F53D-C347-481B-B0F0-BCCC1B887C8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6693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083B5-8CB5-4208-80F2-7382601ABA98}" type="datetimeFigureOut">
              <a:rPr lang="en-IN" smtClean="0"/>
              <a:t>25-08-2026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6F53D-C347-481B-B0F0-BCCC1B887C8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1086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083B5-8CB5-4208-80F2-7382601ABA98}" type="datetimeFigureOut">
              <a:rPr lang="en-IN" smtClean="0"/>
              <a:t>25-08-2026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6F53D-C347-481B-B0F0-BCCC1B887C8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629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083B5-8CB5-4208-80F2-7382601ABA98}" type="datetimeFigureOut">
              <a:rPr lang="en-IN" smtClean="0"/>
              <a:t>25-08-2026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6F53D-C347-481B-B0F0-BCCC1B887C8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4228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083B5-8CB5-4208-80F2-7382601ABA98}" type="datetimeFigureOut">
              <a:rPr lang="en-IN" smtClean="0"/>
              <a:t>25-08-2026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6F53D-C347-481B-B0F0-BCCC1B887C8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69482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083B5-8CB5-4208-80F2-7382601ABA98}" type="datetimeFigureOut">
              <a:rPr lang="en-IN" smtClean="0"/>
              <a:t>25-08-2026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6F53D-C347-481B-B0F0-BCCC1B887C8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719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083B5-8CB5-4208-80F2-7382601ABA98}" type="datetimeFigureOut">
              <a:rPr lang="en-IN" smtClean="0"/>
              <a:t>25-08-2026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DA6F53D-C347-481B-B0F0-BCCC1B887C8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7078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720A3-218D-4BEA-AF75-0176F55D1D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7379" y="2329840"/>
            <a:ext cx="7766936" cy="2234562"/>
          </a:xfrm>
        </p:spPr>
        <p:txBody>
          <a:bodyPr/>
          <a:lstStyle/>
          <a:p>
            <a:pPr algn="ctr">
              <a:lnSpc>
                <a:spcPct val="110000"/>
              </a:lnSpc>
            </a:pPr>
            <a:r>
              <a:rPr kumimoji="1" lang="en-US" altLang="zh-CN" sz="2400" b="1" dirty="0"/>
              <a:t>Dr M. </a:t>
            </a:r>
            <a:r>
              <a:rPr kumimoji="1" lang="en-US" altLang="zh-CN" sz="2400" b="1" dirty="0" err="1"/>
              <a:t>Selvamuthukumaran</a:t>
            </a:r>
            <a:br>
              <a:rPr kumimoji="1" lang="en-US" altLang="zh-CN" sz="2400" b="1" dirty="0"/>
            </a:br>
            <a:r>
              <a:rPr kumimoji="1" lang="en-US" altLang="zh-CN" sz="2400" b="1" dirty="0"/>
              <a:t>Associate Professor</a:t>
            </a:r>
            <a:br>
              <a:rPr kumimoji="1" lang="en-US" altLang="zh-CN" sz="2400" b="1" dirty="0"/>
            </a:br>
            <a:r>
              <a:rPr kumimoji="1" lang="en-US" altLang="zh-CN" sz="2400" b="1" dirty="0"/>
              <a:t>Krishna Institute of Science &amp; Technology</a:t>
            </a:r>
            <a:br>
              <a:rPr kumimoji="1" lang="en-US" altLang="zh-CN" sz="2400" b="1" dirty="0"/>
            </a:br>
            <a:r>
              <a:rPr kumimoji="1" lang="en-US" altLang="zh-CN" sz="2400" b="1" dirty="0"/>
              <a:t>Krishna Vishwa Vidyapeeth (DU)</a:t>
            </a:r>
            <a:br>
              <a:rPr kumimoji="1" lang="en-US" altLang="zh-CN" sz="2400" b="1" dirty="0"/>
            </a:br>
            <a:r>
              <a:rPr kumimoji="1" lang="en-US" altLang="zh-CN" sz="2400" b="1" dirty="0"/>
              <a:t>Karad</a:t>
            </a:r>
            <a:endParaRPr lang="en-IN" sz="2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83316B-244D-4E09-810E-3255D93F42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9905" y="4727237"/>
            <a:ext cx="7766936" cy="1096899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Fruit Processing</a:t>
            </a:r>
            <a:endParaRPr lang="en-IN" sz="2800" b="1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25C02B-326A-419B-AB4F-32D5F23296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7552" y="105272"/>
            <a:ext cx="1973179" cy="2024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216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0EC66-B35A-4992-84FE-A94EF5445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i="0" dirty="0">
                <a:solidFill>
                  <a:srgbClr val="0D0D0D"/>
                </a:solidFill>
                <a:effectLst/>
                <a:latin typeface="-apple-system-body"/>
              </a:rPr>
              <a:t>Preservation Techniques</a:t>
            </a:r>
            <a:br>
              <a:rPr lang="en-IN" b="1" i="0" dirty="0">
                <a:solidFill>
                  <a:srgbClr val="0D0D0D"/>
                </a:solidFill>
                <a:effectLst/>
                <a:latin typeface="-apple-system-body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DFE4A3-0F33-4313-8277-AC5471D311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800" b="1" i="0" dirty="0">
                <a:solidFill>
                  <a:srgbClr val="0D0D0D"/>
                </a:solidFill>
                <a:effectLst/>
                <a:latin typeface="-apple-system-body"/>
              </a:rPr>
              <a:t>Heat:</a:t>
            </a:r>
            <a:r>
              <a:rPr lang="en-US" sz="2800" b="0" i="0" dirty="0">
                <a:solidFill>
                  <a:srgbClr val="0D0D0D"/>
                </a:solidFill>
                <a:effectLst/>
                <a:latin typeface="-apple-system-body"/>
              </a:rPr>
              <a:t> pasteurization, sterilization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800" b="1" i="0" dirty="0">
                <a:solidFill>
                  <a:srgbClr val="0D0D0D"/>
                </a:solidFill>
                <a:effectLst/>
                <a:latin typeface="-apple-system-body"/>
              </a:rPr>
              <a:t>Cold:</a:t>
            </a:r>
            <a:r>
              <a:rPr lang="en-US" sz="2800" b="0" i="0" dirty="0">
                <a:solidFill>
                  <a:srgbClr val="0D0D0D"/>
                </a:solidFill>
                <a:effectLst/>
                <a:latin typeface="-apple-system-body"/>
              </a:rPr>
              <a:t> refrigeration, freezing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800" b="1" i="0" dirty="0">
                <a:solidFill>
                  <a:srgbClr val="0D0D0D"/>
                </a:solidFill>
                <a:effectLst/>
                <a:latin typeface="-apple-system-body"/>
              </a:rPr>
              <a:t>Chemical:</a:t>
            </a:r>
            <a:r>
              <a:rPr lang="en-US" sz="2800" b="0" i="0" dirty="0">
                <a:solidFill>
                  <a:srgbClr val="0D0D0D"/>
                </a:solidFill>
                <a:effectLst/>
                <a:latin typeface="-apple-system-body"/>
              </a:rPr>
              <a:t> permitted preservatives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800" b="1" i="0" dirty="0">
                <a:solidFill>
                  <a:srgbClr val="0D0D0D"/>
                </a:solidFill>
                <a:effectLst/>
                <a:latin typeface="-apple-system-body"/>
              </a:rPr>
              <a:t>Reduction of water activity:</a:t>
            </a:r>
            <a:r>
              <a:rPr lang="en-US" sz="2800" b="0" i="0" dirty="0">
                <a:solidFill>
                  <a:srgbClr val="0D0D0D"/>
                </a:solidFill>
                <a:effectLst/>
                <a:latin typeface="-apple-system-body"/>
              </a:rPr>
              <a:t> drying and concentration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800" b="1" i="0" dirty="0">
                <a:solidFill>
                  <a:srgbClr val="0D0D0D"/>
                </a:solidFill>
                <a:effectLst/>
                <a:latin typeface="-apple-system-body"/>
              </a:rPr>
              <a:t>Packaging:</a:t>
            </a:r>
            <a:r>
              <a:rPr lang="en-US" sz="2800" b="0" i="0" dirty="0">
                <a:solidFill>
                  <a:srgbClr val="0D0D0D"/>
                </a:solidFill>
                <a:effectLst/>
                <a:latin typeface="-apple-system-body"/>
              </a:rPr>
              <a:t> protection from oxygen, moisture, and contamination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48922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40D07-6CC9-4E66-A5D5-FE151E2CE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i="0" dirty="0">
                <a:solidFill>
                  <a:srgbClr val="0D0D0D"/>
                </a:solidFill>
                <a:effectLst/>
                <a:latin typeface="-apple-system-body"/>
              </a:rPr>
              <a:t>Quality Control</a:t>
            </a:r>
            <a:br>
              <a:rPr lang="en-IN" b="1" i="0" dirty="0">
                <a:solidFill>
                  <a:srgbClr val="0D0D0D"/>
                </a:solidFill>
                <a:effectLst/>
                <a:latin typeface="-apple-system-body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BF4E3-A0E2-4D4A-B455-80315F841E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D0D0D"/>
                </a:solidFill>
                <a:effectLst/>
                <a:latin typeface="-apple-system-body"/>
              </a:rPr>
              <a:t>Raw material quality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D0D0D"/>
                </a:solidFill>
                <a:effectLst/>
                <a:latin typeface="-apple-system-body"/>
              </a:rPr>
              <a:t>Hygiene and sanitation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D0D0D"/>
                </a:solidFill>
                <a:effectLst/>
                <a:latin typeface="-apple-system-body"/>
              </a:rPr>
              <a:t>Temperature and processing time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D0D0D"/>
                </a:solidFill>
                <a:effectLst/>
                <a:latin typeface="-apple-system-body"/>
              </a:rPr>
              <a:t>pH and acidity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D0D0D"/>
                </a:solidFill>
                <a:effectLst/>
                <a:latin typeface="-apple-system-body"/>
              </a:rPr>
              <a:t>Moisture content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D0D0D"/>
                </a:solidFill>
                <a:effectLst/>
                <a:latin typeface="-apple-system-body"/>
              </a:rPr>
              <a:t>Microbial safety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D0D0D"/>
                </a:solidFill>
                <a:effectLst/>
                <a:latin typeface="-apple-system-body"/>
              </a:rPr>
              <a:t>Packaging integrity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93548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ED171-ADE1-4D1F-B1DB-338D4441C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i="0" dirty="0">
                <a:solidFill>
                  <a:srgbClr val="0D0D0D"/>
                </a:solidFill>
                <a:effectLst/>
                <a:latin typeface="-apple-system-body"/>
              </a:rPr>
              <a:t>Benefits of Fruit Processing</a:t>
            </a:r>
            <a:br>
              <a:rPr lang="en-IN" b="1" i="0" dirty="0">
                <a:solidFill>
                  <a:srgbClr val="0D0D0D"/>
                </a:solidFill>
                <a:effectLst/>
                <a:latin typeface="-apple-system-body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B263D2-6B31-415C-AEB7-B2E8495D65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D0D0D"/>
                </a:solidFill>
                <a:effectLst/>
                <a:latin typeface="-apple-system-body"/>
              </a:rPr>
              <a:t>Reduces post-harvest losses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D0D0D"/>
                </a:solidFill>
                <a:effectLst/>
                <a:latin typeface="-apple-system-body"/>
              </a:rPr>
              <a:t>Increases farmer income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D0D0D"/>
                </a:solidFill>
                <a:effectLst/>
                <a:latin typeface="-apple-system-body"/>
              </a:rPr>
              <a:t>Creates employment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D0D0D"/>
                </a:solidFill>
                <a:effectLst/>
                <a:latin typeface="-apple-system-body"/>
              </a:rPr>
              <a:t>Provides convenient food products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D0D0D"/>
                </a:solidFill>
                <a:effectLst/>
                <a:latin typeface="-apple-system-body"/>
              </a:rPr>
              <a:t>Makes fruits available beyond their normal season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D0D0D"/>
                </a:solidFill>
                <a:effectLst/>
                <a:latin typeface="-apple-system-body"/>
              </a:rPr>
              <a:t>Supports food industries and exports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31395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91D58-126B-46C9-9CEB-9A8BC5743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i="0" dirty="0">
                <a:solidFill>
                  <a:srgbClr val="0D0D0D"/>
                </a:solidFill>
                <a:effectLst/>
                <a:latin typeface="-apple-system-body"/>
              </a:rPr>
              <a:t>Conclusion</a:t>
            </a:r>
            <a:br>
              <a:rPr lang="en-IN" b="1" i="0" dirty="0">
                <a:solidFill>
                  <a:srgbClr val="0D0D0D"/>
                </a:solidFill>
                <a:effectLst/>
                <a:latin typeface="-apple-system-body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1BA48A-F873-4EE0-91A6-B59E5EF6BC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0" i="0" dirty="0">
                <a:solidFill>
                  <a:srgbClr val="0D0D0D"/>
                </a:solidFill>
                <a:effectLst/>
                <a:latin typeface="-apple-system-body"/>
              </a:rPr>
              <a:t>Fruit processing is an important method for </a:t>
            </a:r>
            <a:r>
              <a:rPr lang="en-US" sz="2400" b="1" i="0" dirty="0">
                <a:solidFill>
                  <a:srgbClr val="0D0D0D"/>
                </a:solidFill>
                <a:effectLst/>
                <a:latin typeface="-apple-system-body"/>
              </a:rPr>
              <a:t>preserving fruits, reducing wastage, improving food security, and producing value-added products</a:t>
            </a:r>
            <a:r>
              <a:rPr lang="en-US" sz="2400" b="0" i="0" dirty="0">
                <a:solidFill>
                  <a:srgbClr val="0D0D0D"/>
                </a:solidFill>
                <a:effectLst/>
                <a:latin typeface="-apple-system-body"/>
              </a:rPr>
              <a:t>. </a:t>
            </a:r>
          </a:p>
          <a:p>
            <a:endParaRPr lang="en-US" sz="2400" dirty="0">
              <a:solidFill>
                <a:srgbClr val="0D0D0D"/>
              </a:solidFill>
              <a:latin typeface="-apple-system-body"/>
            </a:endParaRPr>
          </a:p>
          <a:p>
            <a:r>
              <a:rPr lang="en-US" sz="2400" b="0" i="0" dirty="0">
                <a:solidFill>
                  <a:srgbClr val="0D0D0D"/>
                </a:solidFill>
                <a:effectLst/>
                <a:latin typeface="-apple-system-body"/>
              </a:rPr>
              <a:t>Proper processing, packaging, and storage are essential for maintaining quality and safety.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40933487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EB912-BDF7-4ACE-9AFC-CB8E3E9B93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/>
              <a:t>THANK YOU</a:t>
            </a:r>
            <a:endParaRPr lang="en-IN" sz="6600" b="1" dirty="0"/>
          </a:p>
        </p:txBody>
      </p:sp>
    </p:spTree>
    <p:extLst>
      <p:ext uri="{BB962C8B-B14F-4D97-AF65-F5344CB8AC3E}">
        <p14:creationId xmlns:p14="http://schemas.microsoft.com/office/powerpoint/2010/main" val="684341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917C0-A981-41DB-ADB8-A63824138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0D0D0D"/>
                </a:solidFill>
                <a:effectLst/>
                <a:latin typeface="-apple-system-body"/>
              </a:rPr>
              <a:t>Fruit Processing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685D77-A60B-402C-BD75-5F8D94D68F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i="0" dirty="0">
              <a:solidFill>
                <a:srgbClr val="0D0D0D"/>
              </a:solidFill>
              <a:effectLst/>
              <a:latin typeface="-apple-system-body"/>
            </a:endParaRPr>
          </a:p>
          <a:p>
            <a:r>
              <a:rPr lang="en-US" sz="3200" i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Processing methods,</a:t>
            </a:r>
          </a:p>
          <a:p>
            <a:r>
              <a:rPr lang="en-US" sz="3200" i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Preservation, </a:t>
            </a:r>
          </a:p>
          <a:p>
            <a:r>
              <a:rPr lang="en-US" sz="3200" i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Products </a:t>
            </a:r>
          </a:p>
          <a:p>
            <a:r>
              <a:rPr lang="en-US" sz="3200" i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Quality control</a:t>
            </a:r>
            <a:endParaRPr lang="en-I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886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707FF-DE50-4B99-BDFD-7A1578733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0D0D0D"/>
                </a:solidFill>
                <a:effectLst/>
                <a:latin typeface="-apple-system-body"/>
              </a:rPr>
              <a:t>Introduction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D17718-738B-430D-8C5A-B660540C80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90805"/>
            <a:ext cx="8596668" cy="4450557"/>
          </a:xfrm>
        </p:spPr>
        <p:txBody>
          <a:bodyPr>
            <a:normAutofit lnSpcReduction="10000"/>
          </a:bodyPr>
          <a:lstStyle/>
          <a:p>
            <a:pPr algn="l"/>
            <a:r>
              <a:rPr lang="en-US" b="1" i="0" dirty="0">
                <a:solidFill>
                  <a:srgbClr val="0D0D0D"/>
                </a:solidFill>
                <a:effectLst/>
                <a:latin typeface="-apple-system-body"/>
              </a:rPr>
              <a:t> 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400" i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Fruit processing converts fresh fruits into safe, stable, and value-added products.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n-US" sz="2400" i="0" dirty="0">
              <a:solidFill>
                <a:srgbClr val="0D0D0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400" i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helps reduce post-harvest losses.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n-US" sz="2400" i="0" dirty="0">
              <a:solidFill>
                <a:srgbClr val="0D0D0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400" i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Processing extends shelf life and improves product availability.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n-US" sz="2400" i="0" dirty="0">
              <a:solidFill>
                <a:srgbClr val="0D0D0D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400" i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Examples: juices, jams, jellies, canned fruits, dried fruits, and pulp.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56775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2F478-99E8-42CE-AF4A-8A1407281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i="0" dirty="0">
                <a:solidFill>
                  <a:srgbClr val="0D0D0D"/>
                </a:solidFill>
                <a:effectLst/>
                <a:latin typeface="-apple-system-body"/>
              </a:rPr>
              <a:t>Objectives of Fruit Processing</a:t>
            </a:r>
            <a:br>
              <a:rPr lang="en-IN" b="1" i="0" dirty="0">
                <a:solidFill>
                  <a:srgbClr val="0D0D0D"/>
                </a:solidFill>
                <a:effectLst/>
                <a:latin typeface="-apple-system-body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BAFEFC-AF4B-4CC9-B6E4-C3453B9541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sz="3200" i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Extend shelf life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200" i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Reduce spoilage and wastage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200" i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Maintain nutritional and sensory quality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200" i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Develop value-added products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3200" i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Facilitate storage, transportation, and marketing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75012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9393D-2176-4DFD-98F8-7C5238690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i="0" dirty="0">
                <a:solidFill>
                  <a:srgbClr val="0D0D0D"/>
                </a:solidFill>
                <a:effectLst/>
                <a:latin typeface="-apple-system-body"/>
              </a:rPr>
              <a:t>Basic Steps</a:t>
            </a:r>
            <a:br>
              <a:rPr lang="en-IN" b="1" i="0" dirty="0">
                <a:solidFill>
                  <a:srgbClr val="0D0D0D"/>
                </a:solidFill>
                <a:effectLst/>
                <a:latin typeface="-apple-system-body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7D7A0-E35C-478C-8F8F-B575E76F77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988152"/>
            <a:ext cx="9318436" cy="1959626"/>
          </a:xfrm>
        </p:spPr>
        <p:txBody>
          <a:bodyPr>
            <a:noAutofit/>
          </a:bodyPr>
          <a:lstStyle/>
          <a:p>
            <a:r>
              <a:rPr lang="en-IN" sz="2400" b="1" i="0" dirty="0">
                <a:solidFill>
                  <a:schemeClr val="tx1"/>
                </a:solidFill>
                <a:effectLst/>
                <a:latin typeface="-apple-system-body"/>
              </a:rPr>
              <a:t>Harvesting → Sorting → Washing → Grading → Peeling/Cutting → Processing → Preservation → Packaging → Storage</a:t>
            </a:r>
            <a:endParaRPr lang="en-IN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259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E75F7-E23D-4544-B691-C16FC6B5A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i="0" dirty="0">
                <a:solidFill>
                  <a:srgbClr val="0D0D0D"/>
                </a:solidFill>
                <a:effectLst/>
                <a:latin typeface="-apple-system-body"/>
              </a:rPr>
              <a:t>Major Processing Methods</a:t>
            </a:r>
            <a:br>
              <a:rPr lang="en-IN" b="1" i="0" dirty="0">
                <a:solidFill>
                  <a:srgbClr val="0D0D0D"/>
                </a:solidFill>
                <a:effectLst/>
                <a:latin typeface="-apple-system-body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EEA5CA-FEC8-4F3A-9D6E-C3058A4B0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400" b="1" i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Canning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1" i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Drying/dehydration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1" i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Freezing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1" i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Juicing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1" i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Pulping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1" i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Jam and jelly production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1" i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Fermentation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1" i="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Pasteurization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10980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84F22-8BA3-4902-B328-613836A00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i="0" dirty="0">
                <a:solidFill>
                  <a:srgbClr val="0D0D0D"/>
                </a:solidFill>
                <a:effectLst/>
                <a:latin typeface="-apple-system-body"/>
              </a:rPr>
              <a:t>Juice Processing</a:t>
            </a:r>
            <a:br>
              <a:rPr lang="en-IN" b="1" i="0" dirty="0">
                <a:solidFill>
                  <a:srgbClr val="0D0D0D"/>
                </a:solidFill>
                <a:effectLst/>
                <a:latin typeface="-apple-system-body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E6C82B-2968-49BB-A081-93CA7785C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400" b="1" i="0" dirty="0">
                <a:solidFill>
                  <a:srgbClr val="0D0D0D"/>
                </a:solidFill>
                <a:effectLst/>
                <a:latin typeface="-apple-system-body"/>
              </a:rPr>
              <a:t>Selection of ripe, sound fruits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1" i="0" dirty="0">
                <a:solidFill>
                  <a:srgbClr val="0D0D0D"/>
                </a:solidFill>
                <a:effectLst/>
                <a:latin typeface="-apple-system-body"/>
              </a:rPr>
              <a:t>Washing and sorting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1" i="0" dirty="0">
                <a:solidFill>
                  <a:srgbClr val="0D0D0D"/>
                </a:solidFill>
                <a:effectLst/>
                <a:latin typeface="-apple-system-body"/>
              </a:rPr>
              <a:t>Crushing/extraction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1" i="0" dirty="0">
                <a:solidFill>
                  <a:srgbClr val="0D0D0D"/>
                </a:solidFill>
                <a:effectLst/>
                <a:latin typeface="-apple-system-body"/>
              </a:rPr>
              <a:t>Filtration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1" i="0" dirty="0">
                <a:solidFill>
                  <a:srgbClr val="0D0D0D"/>
                </a:solidFill>
                <a:effectLst/>
                <a:latin typeface="-apple-system-body"/>
              </a:rPr>
              <a:t>Standardization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1" i="0" dirty="0">
                <a:solidFill>
                  <a:srgbClr val="0D0D0D"/>
                </a:solidFill>
                <a:effectLst/>
                <a:latin typeface="-apple-system-body"/>
              </a:rPr>
              <a:t>Pasteurization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1" i="0" dirty="0">
                <a:solidFill>
                  <a:srgbClr val="0D0D0D"/>
                </a:solidFill>
                <a:effectLst/>
                <a:latin typeface="-apple-system-body"/>
              </a:rPr>
              <a:t>Filling and packaging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809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9A774-0B2B-4F23-BE02-19DD4F1B8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i="0" dirty="0">
                <a:solidFill>
                  <a:srgbClr val="0D0D0D"/>
                </a:solidFill>
                <a:effectLst/>
                <a:latin typeface="-apple-system-body"/>
              </a:rPr>
              <a:t>Jam and Jelly Processing</a:t>
            </a:r>
            <a:br>
              <a:rPr lang="en-IN" b="1" i="0" dirty="0">
                <a:solidFill>
                  <a:srgbClr val="0D0D0D"/>
                </a:solidFill>
                <a:effectLst/>
                <a:latin typeface="-apple-system-body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348CD-38D2-4022-A089-7BAF4A9F0C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0D0D0D"/>
                </a:solidFill>
                <a:effectLst/>
                <a:latin typeface="-apple-system-body"/>
              </a:rPr>
              <a:t>Fruit selection and preparation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0D0D0D"/>
                </a:solidFill>
                <a:effectLst/>
                <a:latin typeface="-apple-system-body"/>
              </a:rPr>
              <a:t>Pulp/juice extraction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0D0D0D"/>
                </a:solidFill>
                <a:effectLst/>
                <a:latin typeface="-apple-system-body"/>
              </a:rPr>
              <a:t>Addition of sugar and pectin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0D0D0D"/>
                </a:solidFill>
                <a:effectLst/>
                <a:latin typeface="-apple-system-body"/>
              </a:rPr>
              <a:t>Concentration by heating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0D0D0D"/>
                </a:solidFill>
                <a:effectLst/>
                <a:latin typeface="-apple-system-body"/>
              </a:rPr>
              <a:t>Filling into sterilized containers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0D0D0D"/>
                </a:solidFill>
                <a:effectLst/>
                <a:latin typeface="-apple-system-body"/>
              </a:rPr>
              <a:t>Cooling and sealing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68332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F7BC9-85E8-4791-8794-634720B67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i="0" dirty="0">
                <a:solidFill>
                  <a:srgbClr val="0D0D0D"/>
                </a:solidFill>
                <a:effectLst/>
                <a:latin typeface="-apple-system-body"/>
              </a:rPr>
              <a:t> Drying of Fruits</a:t>
            </a:r>
            <a:br>
              <a:rPr lang="en-IN" b="1" i="0" dirty="0">
                <a:solidFill>
                  <a:srgbClr val="0D0D0D"/>
                </a:solidFill>
                <a:effectLst/>
                <a:latin typeface="-apple-system-body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145FE5-CA0A-4C2C-A9D4-D0B726082F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D0D0D"/>
                </a:solidFill>
                <a:effectLst/>
                <a:latin typeface="-apple-system-body"/>
              </a:rPr>
              <a:t>Removes moisture to inhibit microbial growth.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D0D0D"/>
                </a:solidFill>
                <a:effectLst/>
                <a:latin typeface="-apple-system-body"/>
              </a:rPr>
              <a:t>Methods include: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D0D0D"/>
                </a:solidFill>
                <a:effectLst/>
                <a:latin typeface="-apple-system-body"/>
              </a:rPr>
              <a:t>Sun drying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D0D0D"/>
                </a:solidFill>
                <a:effectLst/>
                <a:latin typeface="-apple-system-body"/>
              </a:rPr>
              <a:t>Hot-air drying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D0D0D"/>
                </a:solidFill>
                <a:effectLst/>
                <a:latin typeface="-apple-system-body"/>
              </a:rPr>
              <a:t>Solar drying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D0D0D"/>
                </a:solidFill>
                <a:effectLst/>
                <a:latin typeface="-apple-system-body"/>
              </a:rPr>
              <a:t>Freeze drying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D0D0D"/>
                </a:solidFill>
                <a:effectLst/>
                <a:latin typeface="-apple-system-body"/>
              </a:rPr>
              <a:t>Common products: raisins, dried mango, banana chips, and dried apricots.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6187308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</TotalTime>
  <Words>364</Words>
  <Application>Microsoft Office PowerPoint</Application>
  <PresentationFormat>Widescreen</PresentationFormat>
  <Paragraphs>83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-apple-system-body</vt:lpstr>
      <vt:lpstr>Arial</vt:lpstr>
      <vt:lpstr>Times New Roman</vt:lpstr>
      <vt:lpstr>Trebuchet MS</vt:lpstr>
      <vt:lpstr>Wingdings 3</vt:lpstr>
      <vt:lpstr>Facet</vt:lpstr>
      <vt:lpstr>Dr M. Selvamuthukumaran Associate Professor Krishna Institute of Science &amp; Technology Krishna Vishwa Vidyapeeth (DU) Karad</vt:lpstr>
      <vt:lpstr>Fruit Processing</vt:lpstr>
      <vt:lpstr>Introduction</vt:lpstr>
      <vt:lpstr>Objectives of Fruit Processing </vt:lpstr>
      <vt:lpstr>Basic Steps </vt:lpstr>
      <vt:lpstr>Major Processing Methods </vt:lpstr>
      <vt:lpstr>Juice Processing </vt:lpstr>
      <vt:lpstr>Jam and Jelly Processing </vt:lpstr>
      <vt:lpstr> Drying of Fruits </vt:lpstr>
      <vt:lpstr>Preservation Techniques </vt:lpstr>
      <vt:lpstr>Quality Control </vt:lpstr>
      <vt:lpstr>Benefits of Fruit Processing </vt:lpstr>
      <vt:lpstr>Conclusion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 M. Selvamuthukumaran Associate Professor Krishna Institute of Science &amp; Technology Krishna Vishwa Vidyapeeth (DU) Karad</dc:title>
  <dc:creator>DELL</dc:creator>
  <cp:lastModifiedBy>DELL</cp:lastModifiedBy>
  <cp:revision>3</cp:revision>
  <dcterms:created xsi:type="dcterms:W3CDTF">2026-08-25T04:54:30Z</dcterms:created>
  <dcterms:modified xsi:type="dcterms:W3CDTF">2026-08-25T05:17:19Z</dcterms:modified>
</cp:coreProperties>
</file>