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60"/>
  </p:notesMasterIdLst>
  <p:sldIdLst>
    <p:sldId id="256" r:id="rId2"/>
    <p:sldId id="288" r:id="rId3"/>
    <p:sldId id="291" r:id="rId4"/>
    <p:sldId id="319" r:id="rId5"/>
    <p:sldId id="293" r:id="rId6"/>
    <p:sldId id="320" r:id="rId7"/>
    <p:sldId id="321" r:id="rId8"/>
    <p:sldId id="322" r:id="rId9"/>
    <p:sldId id="323" r:id="rId10"/>
    <p:sldId id="324" r:id="rId11"/>
    <p:sldId id="325" r:id="rId12"/>
    <p:sldId id="327" r:id="rId13"/>
    <p:sldId id="328" r:id="rId14"/>
    <p:sldId id="329" r:id="rId15"/>
    <p:sldId id="330" r:id="rId16"/>
    <p:sldId id="332" r:id="rId17"/>
    <p:sldId id="333" r:id="rId18"/>
    <p:sldId id="334" r:id="rId19"/>
    <p:sldId id="335" r:id="rId20"/>
    <p:sldId id="336" r:id="rId21"/>
    <p:sldId id="337" r:id="rId22"/>
    <p:sldId id="338" r:id="rId23"/>
    <p:sldId id="331" r:id="rId24"/>
    <p:sldId id="326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55" r:id="rId42"/>
    <p:sldId id="356" r:id="rId43"/>
    <p:sldId id="357" r:id="rId44"/>
    <p:sldId id="360" r:id="rId45"/>
    <p:sldId id="361" r:id="rId46"/>
    <p:sldId id="362" r:id="rId47"/>
    <p:sldId id="363" r:id="rId48"/>
    <p:sldId id="358" r:id="rId49"/>
    <p:sldId id="359" r:id="rId50"/>
    <p:sldId id="364" r:id="rId51"/>
    <p:sldId id="365" r:id="rId52"/>
    <p:sldId id="367" r:id="rId53"/>
    <p:sldId id="368" r:id="rId54"/>
    <p:sldId id="369" r:id="rId55"/>
    <p:sldId id="366" r:id="rId56"/>
    <p:sldId id="370" r:id="rId57"/>
    <p:sldId id="371" r:id="rId58"/>
    <p:sldId id="372" r:id="rId59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61"/>
    </p:embeddedFont>
    <p:embeddedFont>
      <p:font typeface="Cambria Math" panose="02040503050406030204" pitchFamily="18" charset="0"/>
      <p:regular r:id="rId62"/>
    </p:embeddedFont>
    <p:embeddedFont>
      <p:font typeface="Poppins" panose="00000500000000000000" pitchFamily="2" charset="0"/>
      <p:regular r:id="rId63"/>
      <p:bold r:id="rId64"/>
      <p:italic r:id="rId65"/>
      <p:boldItalic r:id="rId66"/>
    </p:embeddedFont>
    <p:embeddedFont>
      <p:font typeface="Poppins Black" panose="00000A00000000000000" pitchFamily="2" charset="0"/>
      <p:bold r:id="rId67"/>
      <p:boldItalic r:id="rId68"/>
    </p:embeddedFont>
    <p:embeddedFont>
      <p:font typeface="Proxima Nova" panose="020B0604020202020204" charset="0"/>
      <p:regular r:id="rId69"/>
      <p:bold r:id="rId70"/>
      <p:italic r:id="rId71"/>
      <p:boldItalic r:id="rId7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48">
          <p15:clr>
            <a:srgbClr val="9AA0A6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F3F8"/>
    <a:srgbClr val="C0DAEA"/>
    <a:srgbClr val="095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F89695-3C00-4EA4-A45B-F715C1D301FC}">
  <a:tblStyle styleId="{E0F89695-3C00-4EA4-A45B-F715C1D301F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354" y="90"/>
      </p:cViewPr>
      <p:guideLst>
        <p:guide orient="horz" pos="6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font" Target="fonts/font3.fntdata"/><Relationship Id="rId68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font" Target="fonts/font6.fntdata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font" Target="fonts/font1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font" Target="fonts/font4.fntdata"/><Relationship Id="rId69" Type="http://schemas.openxmlformats.org/officeDocument/2006/relationships/font" Target="fonts/font9.fntdata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font" Target="fonts/font12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7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font" Target="fonts/font2.fntdata"/><Relationship Id="rId70" Type="http://schemas.openxmlformats.org/officeDocument/2006/relationships/font" Target="fonts/font10.fntdata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font" Target="fonts/font5.fntdata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83148F48-3355-39E6-557C-FE0F7CD7B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9E565785-1924-25EE-CB27-4E1411105D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4F6FBC04-07E8-9115-82A5-50E93EADA7C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9587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87C257D-6DD8-3A2E-B15C-4AAED90AC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3E7AA95D-CD8C-0D37-4EE1-FD5F3AF605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A5977821-13DB-1155-175E-14B11305BB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424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5242C6DB-F1F2-4281-7F7F-C8F28DBA2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75658FB1-7FBA-1CEF-0AAA-327DB37991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1BF01795-FE58-6773-32D3-C5F6BB492F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1811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498EBA2F-2619-819B-00D1-2857E2316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>
            <a:extLst>
              <a:ext uri="{FF2B5EF4-FFF2-40B4-BE49-F238E27FC236}">
                <a16:creationId xmlns:a16="http://schemas.microsoft.com/office/drawing/2014/main" id="{BFBFBCD3-327C-3CE8-DBF5-9F3A921D7D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198" name="Google Shape;198;g1b28366aba4_0_11:notes">
            <a:extLst>
              <a:ext uri="{FF2B5EF4-FFF2-40B4-BE49-F238E27FC236}">
                <a16:creationId xmlns:a16="http://schemas.microsoft.com/office/drawing/2014/main" id="{076F8E3A-8384-A819-6032-3E6922F063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5402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86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10" name="Google Shape;10;p2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844850" y="1490700"/>
            <a:ext cx="3795000" cy="21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6CCDDE-7AB3-D923-3E3E-7E7F1BA32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86827" y="4267381"/>
            <a:ext cx="570132" cy="5678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36" name="Google Shape;36;p5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0;p5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1181425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4836300" y="2303125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1181425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4836300" y="2917150"/>
            <a:ext cx="29076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7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58" name="Google Shape;58;p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2" name="Google Shape;62;p7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33222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371600" lvl="2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1828800" lvl="3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2286000" lvl="4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2743200" lvl="5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3200400" lvl="6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3657600" lvl="7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4114800" lvl="8" indent="-3111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9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75" name="Google Shape;75;p9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" name="Google Shape;79;p9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720000" y="367423"/>
            <a:ext cx="77040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241550" y="1348750"/>
            <a:ext cx="4661100" cy="16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0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84" name="Google Shape;84;p1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8" name="Google Shape;88;p10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720000" y="2285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1"/>
          <p:cNvGrpSpPr/>
          <p:nvPr/>
        </p:nvGrpSpPr>
        <p:grpSpPr>
          <a:xfrm>
            <a:off x="0" y="0"/>
            <a:ext cx="9144044" cy="5143500"/>
            <a:chOff x="0" y="0"/>
            <a:chExt cx="9144044" cy="5143500"/>
          </a:xfrm>
        </p:grpSpPr>
        <p:sp>
          <p:nvSpPr>
            <p:cNvPr id="92" name="Google Shape;92;p11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96;p11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98" name="Google Shape;98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0" y="2656374"/>
            <a:ext cx="3929963" cy="2487152"/>
          </a:xfrm>
          <a:custGeom>
            <a:avLst/>
            <a:gdLst/>
            <a:ahLst/>
            <a:cxnLst/>
            <a:rect l="l" t="t" r="r" b="b"/>
            <a:pathLst>
              <a:path w="65606" h="41520" extrusionOk="0">
                <a:moveTo>
                  <a:pt x="3403" y="1"/>
                </a:moveTo>
                <a:cubicBezTo>
                  <a:pt x="1302" y="1"/>
                  <a:pt x="0" y="501"/>
                  <a:pt x="0" y="501"/>
                </a:cubicBezTo>
                <a:lnTo>
                  <a:pt x="0" y="41519"/>
                </a:lnTo>
                <a:lnTo>
                  <a:pt x="65606" y="41519"/>
                </a:lnTo>
                <a:cubicBezTo>
                  <a:pt x="65606" y="41519"/>
                  <a:pt x="61764" y="36094"/>
                  <a:pt x="53544" y="36094"/>
                </a:cubicBezTo>
                <a:cubicBezTo>
                  <a:pt x="52716" y="36094"/>
                  <a:pt x="51844" y="36149"/>
                  <a:pt x="50928" y="36270"/>
                </a:cubicBezTo>
                <a:cubicBezTo>
                  <a:pt x="49598" y="36445"/>
                  <a:pt x="48291" y="36548"/>
                  <a:pt x="47001" y="36548"/>
                </a:cubicBezTo>
                <a:cubicBezTo>
                  <a:pt x="38572" y="36548"/>
                  <a:pt x="30879" y="32171"/>
                  <a:pt x="22233" y="15274"/>
                </a:cubicBezTo>
                <a:cubicBezTo>
                  <a:pt x="15513" y="2141"/>
                  <a:pt x="7749" y="1"/>
                  <a:pt x="34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21"/>
          <p:cNvSpPr/>
          <p:nvPr/>
        </p:nvSpPr>
        <p:spPr>
          <a:xfrm>
            <a:off x="6184635" y="0"/>
            <a:ext cx="2959360" cy="1238782"/>
          </a:xfrm>
          <a:custGeom>
            <a:avLst/>
            <a:gdLst/>
            <a:ahLst/>
            <a:cxnLst/>
            <a:rect l="l" t="t" r="r" b="b"/>
            <a:pathLst>
              <a:path w="54415" h="22778" extrusionOk="0">
                <a:moveTo>
                  <a:pt x="1" y="1"/>
                </a:moveTo>
                <a:cubicBezTo>
                  <a:pt x="8129" y="521"/>
                  <a:pt x="14031" y="3075"/>
                  <a:pt x="17554" y="8487"/>
                </a:cubicBezTo>
                <a:cubicBezTo>
                  <a:pt x="24665" y="19420"/>
                  <a:pt x="34653" y="22777"/>
                  <a:pt x="42844" y="22777"/>
                </a:cubicBezTo>
                <a:cubicBezTo>
                  <a:pt x="47620" y="22777"/>
                  <a:pt x="51785" y="21636"/>
                  <a:pt x="54415" y="20190"/>
                </a:cubicBezTo>
                <a:lnTo>
                  <a:pt x="5441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21"/>
          <p:cNvSpPr/>
          <p:nvPr/>
        </p:nvSpPr>
        <p:spPr>
          <a:xfrm>
            <a:off x="0" y="0"/>
            <a:ext cx="715089" cy="1043699"/>
          </a:xfrm>
          <a:custGeom>
            <a:avLst/>
            <a:gdLst/>
            <a:ahLst/>
            <a:cxnLst/>
            <a:rect l="l" t="t" r="r" b="b"/>
            <a:pathLst>
              <a:path w="9750" h="14230" extrusionOk="0">
                <a:moveTo>
                  <a:pt x="9514" y="1"/>
                </a:moveTo>
                <a:cubicBezTo>
                  <a:pt x="9495" y="2976"/>
                  <a:pt x="8470" y="5968"/>
                  <a:pt x="6716" y="8381"/>
                </a:cubicBezTo>
                <a:cubicBezTo>
                  <a:pt x="4969" y="10784"/>
                  <a:pt x="2623" y="12629"/>
                  <a:pt x="0" y="13955"/>
                </a:cubicBezTo>
                <a:lnTo>
                  <a:pt x="0" y="14230"/>
                </a:lnTo>
                <a:cubicBezTo>
                  <a:pt x="291" y="14084"/>
                  <a:pt x="580" y="13931"/>
                  <a:pt x="864" y="13771"/>
                </a:cubicBezTo>
                <a:cubicBezTo>
                  <a:pt x="3014" y="12568"/>
                  <a:pt x="4972" y="10986"/>
                  <a:pt x="6505" y="9048"/>
                </a:cubicBezTo>
                <a:cubicBezTo>
                  <a:pt x="8073" y="7064"/>
                  <a:pt x="9154" y="4732"/>
                  <a:pt x="9564" y="2231"/>
                </a:cubicBezTo>
                <a:cubicBezTo>
                  <a:pt x="9684" y="1495"/>
                  <a:pt x="9748" y="749"/>
                  <a:pt x="97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21"/>
          <p:cNvSpPr/>
          <p:nvPr/>
        </p:nvSpPr>
        <p:spPr>
          <a:xfrm>
            <a:off x="8131929" y="4452349"/>
            <a:ext cx="1008658" cy="691151"/>
          </a:xfrm>
          <a:custGeom>
            <a:avLst/>
            <a:gdLst/>
            <a:ahLst/>
            <a:cxnLst/>
            <a:rect l="l" t="t" r="r" b="b"/>
            <a:pathLst>
              <a:path w="14230" h="9751" extrusionOk="0">
                <a:moveTo>
                  <a:pt x="14230" y="0"/>
                </a:moveTo>
                <a:cubicBezTo>
                  <a:pt x="13482" y="2"/>
                  <a:pt x="12735" y="67"/>
                  <a:pt x="11999" y="186"/>
                </a:cubicBezTo>
                <a:cubicBezTo>
                  <a:pt x="9498" y="596"/>
                  <a:pt x="7166" y="1677"/>
                  <a:pt x="5182" y="3246"/>
                </a:cubicBezTo>
                <a:cubicBezTo>
                  <a:pt x="3244" y="4777"/>
                  <a:pt x="1663" y="6735"/>
                  <a:pt x="458" y="8884"/>
                </a:cubicBezTo>
                <a:cubicBezTo>
                  <a:pt x="299" y="9170"/>
                  <a:pt x="146" y="9458"/>
                  <a:pt x="1" y="9750"/>
                </a:cubicBezTo>
                <a:lnTo>
                  <a:pt x="274" y="9750"/>
                </a:lnTo>
                <a:cubicBezTo>
                  <a:pt x="1601" y="7125"/>
                  <a:pt x="3446" y="4780"/>
                  <a:pt x="5850" y="3034"/>
                </a:cubicBezTo>
                <a:cubicBezTo>
                  <a:pt x="8263" y="1280"/>
                  <a:pt x="11254" y="256"/>
                  <a:pt x="14230" y="236"/>
                </a:cubicBezTo>
                <a:lnTo>
                  <a:pt x="1423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21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 flipH="1">
            <a:off x="-2" y="-25"/>
            <a:ext cx="9144005" cy="5143549"/>
            <a:chOff x="0" y="25"/>
            <a:chExt cx="9144005" cy="5143549"/>
          </a:xfrm>
        </p:grpSpPr>
        <p:sp>
          <p:nvSpPr>
            <p:cNvPr id="187" name="Google Shape;187;p22"/>
            <p:cNvSpPr/>
            <p:nvPr/>
          </p:nvSpPr>
          <p:spPr>
            <a:xfrm>
              <a:off x="0" y="2426243"/>
              <a:ext cx="3712582" cy="2717331"/>
            </a:xfrm>
            <a:custGeom>
              <a:avLst/>
              <a:gdLst/>
              <a:ahLst/>
              <a:cxnLst/>
              <a:rect l="l" t="t" r="r" b="b"/>
              <a:pathLst>
                <a:path w="67108" h="49118" extrusionOk="0">
                  <a:moveTo>
                    <a:pt x="8389" y="1"/>
                  </a:moveTo>
                  <a:cubicBezTo>
                    <a:pt x="4054" y="1"/>
                    <a:pt x="0" y="2152"/>
                    <a:pt x="0" y="2152"/>
                  </a:cubicBezTo>
                  <a:lnTo>
                    <a:pt x="0" y="49117"/>
                  </a:lnTo>
                  <a:lnTo>
                    <a:pt x="67108" y="49117"/>
                  </a:lnTo>
                  <a:cubicBezTo>
                    <a:pt x="58580" y="32150"/>
                    <a:pt x="31936" y="35403"/>
                    <a:pt x="20920" y="32057"/>
                  </a:cubicBezTo>
                  <a:cubicBezTo>
                    <a:pt x="9902" y="28710"/>
                    <a:pt x="22099" y="12463"/>
                    <a:pt x="16084" y="3793"/>
                  </a:cubicBezTo>
                  <a:cubicBezTo>
                    <a:pt x="14068" y="886"/>
                    <a:pt x="11170" y="1"/>
                    <a:pt x="8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490166" y="25"/>
              <a:ext cx="4653839" cy="2546605"/>
            </a:xfrm>
            <a:custGeom>
              <a:avLst/>
              <a:gdLst/>
              <a:ahLst/>
              <a:cxnLst/>
              <a:rect l="l" t="t" r="r" b="b"/>
              <a:pathLst>
                <a:path w="84122" h="46032" extrusionOk="0">
                  <a:moveTo>
                    <a:pt x="0" y="0"/>
                  </a:moveTo>
                  <a:cubicBezTo>
                    <a:pt x="3140" y="4954"/>
                    <a:pt x="13237" y="8242"/>
                    <a:pt x="29765" y="8242"/>
                  </a:cubicBezTo>
                  <a:cubicBezTo>
                    <a:pt x="30380" y="8242"/>
                    <a:pt x="31004" y="8237"/>
                    <a:pt x="31637" y="8228"/>
                  </a:cubicBezTo>
                  <a:cubicBezTo>
                    <a:pt x="31851" y="8225"/>
                    <a:pt x="32062" y="8224"/>
                    <a:pt x="32270" y="8224"/>
                  </a:cubicBezTo>
                  <a:cubicBezTo>
                    <a:pt x="57121" y="8224"/>
                    <a:pt x="46695" y="30052"/>
                    <a:pt x="65108" y="41560"/>
                  </a:cubicBezTo>
                  <a:cubicBezTo>
                    <a:pt x="70037" y="44641"/>
                    <a:pt x="76496" y="46031"/>
                    <a:pt x="81343" y="46031"/>
                  </a:cubicBezTo>
                  <a:cubicBezTo>
                    <a:pt x="82348" y="46031"/>
                    <a:pt x="83283" y="45971"/>
                    <a:pt x="84121" y="45855"/>
                  </a:cubicBezTo>
                  <a:lnTo>
                    <a:pt x="8412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9" name="Google Shape;189;p22"/>
          <p:cNvSpPr/>
          <p:nvPr/>
        </p:nvSpPr>
        <p:spPr>
          <a:xfrm>
            <a:off x="356250" y="339000"/>
            <a:ext cx="8431500" cy="44655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050" y="1245700"/>
            <a:ext cx="7713900" cy="33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3" r:id="rId3"/>
    <p:sldLayoutId id="2147483655" r:id="rId4"/>
    <p:sldLayoutId id="2147483656" r:id="rId5"/>
    <p:sldLayoutId id="2147483657" r:id="rId6"/>
    <p:sldLayoutId id="2147483658" r:id="rId7"/>
    <p:sldLayoutId id="2147483667" r:id="rId8"/>
    <p:sldLayoutId id="2147483668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581186" y="691262"/>
            <a:ext cx="8066868" cy="183747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of Drug Substances: Technologies, Biopharmaceutical Relevance, and Formulation Implications</a:t>
            </a:r>
            <a:endParaRPr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378;p27">
            <a:extLst>
              <a:ext uri="{FF2B5EF4-FFF2-40B4-BE49-F238E27FC236}">
                <a16:creationId xmlns:a16="http://schemas.microsoft.com/office/drawing/2014/main" id="{50AE18C7-007F-8BDF-CC45-46E757CEABC8}"/>
              </a:ext>
            </a:extLst>
          </p:cNvPr>
          <p:cNvSpPr txBox="1">
            <a:spLocks/>
          </p:cNvSpPr>
          <p:nvPr/>
        </p:nvSpPr>
        <p:spPr>
          <a:xfrm>
            <a:off x="2987915" y="3343361"/>
            <a:ext cx="3294913" cy="89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IN" b="1" dirty="0">
                <a:solidFill>
                  <a:srgbClr val="0954A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Sopan N. Nangare</a:t>
            </a:r>
          </a:p>
          <a:p>
            <a:pPr algn="ctr"/>
            <a:r>
              <a:rPr lang="en-I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 algn="ctr"/>
            <a:r>
              <a:rPr lang="en-I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Pharmaceutics,</a:t>
            </a:r>
          </a:p>
          <a:p>
            <a:pPr algn="ctr"/>
            <a:r>
              <a:rPr lang="en-I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Krishna Institute of Pharmacy, </a:t>
            </a:r>
          </a:p>
          <a:p>
            <a:pPr algn="ctr"/>
            <a:r>
              <a:rPr lang="en-IN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Krishna Vishwa Vidyapeeth (Deemed to be University), Karad, Maharashtra,  INDIA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1BAB6E-3891-DD32-0132-03FA112BBE65}"/>
              </a:ext>
            </a:extLst>
          </p:cNvPr>
          <p:cNvSpPr txBox="1"/>
          <p:nvPr/>
        </p:nvSpPr>
        <p:spPr>
          <a:xfrm>
            <a:off x="2240731" y="2560002"/>
            <a:ext cx="4572000" cy="32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dirty="0">
                <a:solidFill>
                  <a:schemeClr val="dk1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Resource Person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4068FD-9C0E-64B0-ED11-147182CEBD92}"/>
                  </a:ext>
                </a:extLst>
              </p:cNvPr>
              <p:cNvSpPr txBox="1"/>
              <p:nvPr/>
            </p:nvSpPr>
            <p:spPr>
              <a:xfrm>
                <a:off x="597529" y="0"/>
                <a:ext cx="8546471" cy="50228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3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Noyes -Whitney Equation</a:t>
                </a:r>
              </a:p>
              <a:p>
                <a:pPr>
                  <a:buNone/>
                </a:pPr>
                <a:endParaRPr lang="en-IN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IN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Dibes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dissolution rate of solid drugs</a:t>
                </a:r>
              </a:p>
              <a:p>
                <a:pPr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IN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Proescrposed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by William Noyes and Arthur Whitney</a:t>
                </a:r>
              </a:p>
              <a:p>
                <a:pPr>
                  <a:lnSpc>
                    <a:spcPct val="150000"/>
                  </a:lnSpc>
                  <a:buNone/>
                </a:pPr>
                <a:r>
                  <a:rPr lang="en-IN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Equation:</a:t>
                </a:r>
              </a:p>
              <a:p>
                <a:pPr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ar-AE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𝑑𝐶</m:t>
                          </m:r>
                        </m:num>
                        <m:den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ar-AE" sz="18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𝐷𝐴</m:t>
                          </m:r>
                          <m:d>
                            <m:dPr>
                              <m:ctrlPr>
                                <a:rPr lang="ar-AE" sz="1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 sz="1800" i="1">
                                  <a:latin typeface="Cambria Math" panose="02040503050406030204" pitchFamily="18" charset="0"/>
                                </a:rPr>
                                <m:t>𝐶𝑠</m:t>
                              </m:r>
                              <m:r>
                                <a:rPr lang="ar-AE" sz="18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 sz="18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</m:d>
                        </m:num>
                        <m:den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ar-AE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Where: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D = Diffusion coefficient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A = Surface area of particle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Cs = Saturation solubility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C = Drug concentration in bulk solution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h = Thickness of diffusion layer</a:t>
                </a:r>
              </a:p>
              <a:p>
                <a:pPr>
                  <a:buNone/>
                </a:pPr>
                <a:r>
                  <a:rPr lang="en-IN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Key Point: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Dissolution rate is directly proportional to surface area.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64068FD-9C0E-64B0-ED11-147182CEB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529" y="0"/>
                <a:ext cx="8546471" cy="5022850"/>
              </a:xfrm>
              <a:prstGeom prst="rect">
                <a:avLst/>
              </a:prstGeom>
              <a:blipFill>
                <a:blip r:embed="rId2"/>
                <a:stretch>
                  <a:fillRect l="-1783" t="-1699"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0842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9256B5-4839-E220-AEA4-EC4C48D780A7}"/>
              </a:ext>
            </a:extLst>
          </p:cNvPr>
          <p:cNvSpPr txBox="1"/>
          <p:nvPr/>
        </p:nvSpPr>
        <p:spPr>
          <a:xfrm>
            <a:off x="697117" y="386597"/>
            <a:ext cx="7903674" cy="357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Diffusion Layer Theory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by William Nernst and Ernest Brunner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 stagnant liquid layer (diffusion layer) surrounds the dissolving particle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Drug must diffuse through this layer before entering bulk solution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Thinner diffusion layer → Faster dissolution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Agitation reduces diffusion layer thickness</a:t>
            </a:r>
          </a:p>
        </p:txBody>
      </p:sp>
    </p:spTree>
    <p:extLst>
      <p:ext uri="{BB962C8B-B14F-4D97-AF65-F5344CB8AC3E}">
        <p14:creationId xmlns:p14="http://schemas.microsoft.com/office/powerpoint/2010/main" val="447502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135F6AA-CE09-8D19-4E0A-B395855DA0A4}"/>
                  </a:ext>
                </a:extLst>
              </p:cNvPr>
              <p:cNvSpPr txBox="1"/>
              <p:nvPr/>
            </p:nvSpPr>
            <p:spPr>
              <a:xfrm>
                <a:off x="561315" y="0"/>
                <a:ext cx="8492151" cy="51081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en-IN" sz="32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Fick’s First Law of Diffusion</a:t>
                </a:r>
              </a:p>
              <a:p>
                <a:pPr>
                  <a:buNone/>
                </a:pPr>
                <a:endParaRPr lang="en-IN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I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Proposed by Adolf Fick</a:t>
                </a:r>
              </a:p>
              <a:p>
                <a:pPr>
                  <a:buNone/>
                </a:pPr>
                <a:r>
                  <a:rPr lang="en-IN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Equation: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1800" i="1">
                          <a:latin typeface="Cambria Math" panose="02040503050406030204" pitchFamily="18" charset="0"/>
                        </a:rPr>
                        <m:t>𝐽</m:t>
                      </m:r>
                      <m:r>
                        <a:rPr lang="en-IN" sz="1800" i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IN" sz="1800" i="1">
                          <a:latin typeface="Cambria Math" panose="02040503050406030204" pitchFamily="18" charset="0"/>
                        </a:rPr>
                        <m:t>𝐷</m:t>
                      </m:r>
                      <m:f>
                        <m:fPr>
                          <m:ctrlPr>
                            <a:rPr lang="ar-AE" sz="1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𝑑𝐶</m:t>
                          </m:r>
                        </m:num>
                        <m:den>
                          <m:r>
                            <a:rPr lang="ar-AE" sz="1800" i="1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ar-AE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Where:</a:t>
                </a:r>
              </a:p>
              <a:p>
                <a:pPr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J = Flux</a:t>
                </a:r>
              </a:p>
              <a:p>
                <a:pPr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D = Diffusion coefficient</a:t>
                </a:r>
              </a:p>
              <a:p>
                <a:pPr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IN" sz="1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dC</a:t>
                </a: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/dx = Concentration gradient</a:t>
                </a:r>
              </a:p>
              <a:p>
                <a:endParaRPr lang="en-IN" sz="1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  <a:buNone/>
                </a:pP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Key Concept:</a:t>
                </a:r>
                <a:b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Drug molecules move from high concentration to low concentration.</a:t>
                </a:r>
                <a:b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IN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Greater concentration gradient → Faster diffusion.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135F6AA-CE09-8D19-4E0A-B395855DA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15" y="0"/>
                <a:ext cx="8492151" cy="5108193"/>
              </a:xfrm>
              <a:prstGeom prst="rect">
                <a:avLst/>
              </a:prstGeom>
              <a:blipFill>
                <a:blip r:embed="rId2"/>
                <a:stretch>
                  <a:fillRect l="-1795" t="-1671" b="-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340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03F702-EE2D-BE6E-9955-BD95C54F4716}"/>
              </a:ext>
            </a:extLst>
          </p:cNvPr>
          <p:cNvSpPr txBox="1"/>
          <p:nvPr/>
        </p:nvSpPr>
        <p:spPr>
          <a:xfrm>
            <a:off x="389298" y="269823"/>
            <a:ext cx="8347296" cy="4166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Biopharmaceutical Significance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poorly soluble drugs: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 is the rate-limiting step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Reduced particle size: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 Surface area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 Dissolution rate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 Absorption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Highly relevant for BCS Class II and IV drugs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Basis for micronization and nanonization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2722392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4FEAA7F-0A3B-4CE8-F3B1-DE1176FC487A}"/>
              </a:ext>
            </a:extLst>
          </p:cNvPr>
          <p:cNvSpPr txBox="1"/>
          <p:nvPr/>
        </p:nvSpPr>
        <p:spPr>
          <a:xfrm>
            <a:off x="416459" y="312330"/>
            <a:ext cx="7650178" cy="357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Particle Size Reduction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decreasing the particle size of drug substances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surface area and dissolution rate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Essential for poorly water-soluble drugs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Improves bioavailability and uniformity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Used in solid, liquid, and inhalation formulations</a:t>
            </a:r>
          </a:p>
        </p:txBody>
      </p:sp>
    </p:spTree>
    <p:extLst>
      <p:ext uri="{BB962C8B-B14F-4D97-AF65-F5344CB8AC3E}">
        <p14:creationId xmlns:p14="http://schemas.microsoft.com/office/powerpoint/2010/main" val="3353858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028ED6-0FF6-6E6D-9B21-6BA5ADB1D061}"/>
              </a:ext>
            </a:extLst>
          </p:cNvPr>
          <p:cNvSpPr txBox="1"/>
          <p:nvPr/>
        </p:nvSpPr>
        <p:spPr>
          <a:xfrm>
            <a:off x="353085" y="155433"/>
            <a:ext cx="8492151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Size Reduction Methods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Milling (Comminution)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Ball mill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Hammer mill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Fluid energy (Jet) mill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Mechanisms involved: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Impact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Attrition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Compression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Shear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Jet milling: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Uses high-velocity compressed air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Produces particles in the micron range (1-10 µm)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Suitable for heat-sensitive drugs</a:t>
            </a:r>
          </a:p>
        </p:txBody>
      </p:sp>
    </p:spTree>
    <p:extLst>
      <p:ext uri="{BB962C8B-B14F-4D97-AF65-F5344CB8AC3E}">
        <p14:creationId xmlns:p14="http://schemas.microsoft.com/office/powerpoint/2010/main" val="1339883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D5B4B0-919B-326E-62FF-9B4B1848B106}"/>
              </a:ext>
            </a:extLst>
          </p:cNvPr>
          <p:cNvSpPr txBox="1"/>
          <p:nvPr/>
        </p:nvSpPr>
        <p:spPr>
          <a:xfrm>
            <a:off x="769544" y="88013"/>
            <a:ext cx="7668286" cy="4932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High-Pressure Homogenization</a:t>
            </a: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for nanoparticle production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Suspension forced through narrow gap at high pressure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Mechanism: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Cavitation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Shear forces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collision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Produces nanocrystals (100–1000 nm)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Used in parenteral and oral nanoformulations</a:t>
            </a:r>
          </a:p>
        </p:txBody>
      </p:sp>
    </p:spTree>
    <p:extLst>
      <p:ext uri="{BB962C8B-B14F-4D97-AF65-F5344CB8AC3E}">
        <p14:creationId xmlns:p14="http://schemas.microsoft.com/office/powerpoint/2010/main" val="3024438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8706F2-9316-DE6C-76CD-321C50BF5884}"/>
              </a:ext>
            </a:extLst>
          </p:cNvPr>
          <p:cNvSpPr txBox="1"/>
          <p:nvPr/>
        </p:nvSpPr>
        <p:spPr>
          <a:xfrm>
            <a:off x="579420" y="72486"/>
            <a:ext cx="8564579" cy="4690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Spray Drying &amp; Supercritical Fluid Technology</a:t>
            </a:r>
          </a:p>
          <a:p>
            <a:pPr>
              <a:lnSpc>
                <a:spcPct val="150000"/>
              </a:lnSpc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Spray Drying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Drug solution/suspension atomized into hot air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Rapid solvent evaporation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Produces fine particles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Useful for amorphous solid dispersions</a:t>
            </a:r>
          </a:p>
          <a:p>
            <a:pPr>
              <a:lnSpc>
                <a:spcPct val="150000"/>
              </a:lnSpc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Supercritical Fluid Technology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Uses supercritical CO₂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Controlled precipitation of fine particles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Produces uniform, small particle sizes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Minimal solvent residue</a:t>
            </a:r>
          </a:p>
        </p:txBody>
      </p:sp>
    </p:spTree>
    <p:extLst>
      <p:ext uri="{BB962C8B-B14F-4D97-AF65-F5344CB8AC3E}">
        <p14:creationId xmlns:p14="http://schemas.microsoft.com/office/powerpoint/2010/main" val="1393575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06AC920-A0B4-EA42-5C43-8F773602A292}"/>
              </a:ext>
            </a:extLst>
          </p:cNvPr>
          <p:cNvSpPr txBox="1"/>
          <p:nvPr/>
        </p:nvSpPr>
        <p:spPr>
          <a:xfrm>
            <a:off x="226337" y="298764"/>
            <a:ext cx="8754701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Advanced Techniques - Nanotechnology Approaches</a:t>
            </a:r>
          </a:p>
          <a:p>
            <a:pPr>
              <a:buNone/>
            </a:pP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Nanocrystal technology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Wet media milling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Precipitation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Bottom-up vs Top-down approaches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Increased dissolution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saturation solubility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Enhanced bioavailability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Limitations: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Agglomeration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Stability concerns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Scale-up challenges</a:t>
            </a:r>
          </a:p>
        </p:txBody>
      </p:sp>
    </p:spTree>
    <p:extLst>
      <p:ext uri="{BB962C8B-B14F-4D97-AF65-F5344CB8AC3E}">
        <p14:creationId xmlns:p14="http://schemas.microsoft.com/office/powerpoint/2010/main" val="1488127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E59E4E-2F26-F29E-707C-5D30E992D742}"/>
              </a:ext>
            </a:extLst>
          </p:cNvPr>
          <p:cNvSpPr txBox="1"/>
          <p:nvPr/>
        </p:nvSpPr>
        <p:spPr>
          <a:xfrm>
            <a:off x="416459" y="221796"/>
            <a:ext cx="8274867" cy="357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Particle Size Enlargement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increasing the particle size of fine powders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Improves flowability and compressibility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Reduces dust formation and segregation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uniformity in dosage forms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Commonly used in tablet and capsule manufacturing</a:t>
            </a:r>
          </a:p>
        </p:txBody>
      </p:sp>
    </p:spTree>
    <p:extLst>
      <p:ext uri="{BB962C8B-B14F-4D97-AF65-F5344CB8AC3E}">
        <p14:creationId xmlns:p14="http://schemas.microsoft.com/office/powerpoint/2010/main" val="56479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DDE0F429-98C0-D6B9-2B22-0A0EF75A3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>
            <a:extLst>
              <a:ext uri="{FF2B5EF4-FFF2-40B4-BE49-F238E27FC236}">
                <a16:creationId xmlns:a16="http://schemas.microsoft.com/office/drawing/2014/main" id="{7C15EE37-E241-7170-B269-6589955CB217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/>
            <a:r>
              <a:rPr lang="e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Outcomes</a:t>
            </a:r>
            <a:endParaRPr lang="en-IN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667;p29">
            <a:extLst>
              <a:ext uri="{FF2B5EF4-FFF2-40B4-BE49-F238E27FC236}">
                <a16:creationId xmlns:a16="http://schemas.microsoft.com/office/drawing/2014/main" id="{E07F479E-022F-959A-3B6D-2D852A72EBE3}"/>
              </a:ext>
            </a:extLst>
          </p:cNvPr>
          <p:cNvSpPr txBox="1">
            <a:spLocks/>
          </p:cNvSpPr>
          <p:nvPr/>
        </p:nvSpPr>
        <p:spPr>
          <a:xfrm>
            <a:off x="724153" y="1276700"/>
            <a:ext cx="7894746" cy="29522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completing this session, students will be able to: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311150">
              <a:lnSpc>
                <a:spcPct val="150000"/>
              </a:lnSpc>
              <a:spcBef>
                <a:spcPts val="1000"/>
              </a:spcBef>
              <a:buSzPts val="1300"/>
              <a:buFont typeface="Proxima Nova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importance of mathematics in pharmaceutical calculations.</a:t>
            </a:r>
          </a:p>
          <a:p>
            <a:pPr marL="457200" indent="-311150">
              <a:lnSpc>
                <a:spcPct val="150000"/>
              </a:lnSpc>
              <a:spcBef>
                <a:spcPts val="1000"/>
              </a:spcBef>
              <a:buSzPts val="1300"/>
              <a:buFont typeface="Proxima Nova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 basic mathematical concepts to pharmaceutical problem-solving.</a:t>
            </a:r>
          </a:p>
          <a:p>
            <a:pPr marL="457200" indent="-311150">
              <a:lnSpc>
                <a:spcPct val="150000"/>
              </a:lnSpc>
              <a:spcBef>
                <a:spcPts val="1000"/>
              </a:spcBef>
              <a:buSzPts val="1300"/>
              <a:buFont typeface="Proxima Nova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between different measurement units commonly used in pharmacy.</a:t>
            </a:r>
          </a:p>
          <a:p>
            <a:pPr marL="457200" indent="-311150">
              <a:lnSpc>
                <a:spcPct val="150000"/>
              </a:lnSpc>
              <a:spcBef>
                <a:spcPts val="1000"/>
              </a:spcBef>
              <a:buSzPts val="1300"/>
              <a:buFont typeface="Proxima Nova"/>
              <a:buAutoNum type="arabicPeriod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common calculation errors to enhance accuracy and patient safety</a:t>
            </a:r>
          </a:p>
        </p:txBody>
      </p:sp>
    </p:spTree>
    <p:extLst>
      <p:ext uri="{BB962C8B-B14F-4D97-AF65-F5344CB8AC3E}">
        <p14:creationId xmlns:p14="http://schemas.microsoft.com/office/powerpoint/2010/main" val="23442459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6E3658B-88AA-D19E-29AE-4DD33A776CB4}"/>
              </a:ext>
            </a:extLst>
          </p:cNvPr>
          <p:cNvSpPr txBox="1"/>
          <p:nvPr/>
        </p:nvSpPr>
        <p:spPr>
          <a:xfrm>
            <a:off x="452673" y="0"/>
            <a:ext cx="8157174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Granulation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</a:t>
            </a:r>
          </a:p>
          <a:p>
            <a:pPr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converting fine powders into larger, free-flowing granules.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Types: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Wet Granulation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Uses binder solution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Forms liquid bridges between particles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Followed by drying and sizing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Dry Granulation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No liquid binder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Roller compaction or slugging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Suitable for moisture-sensitive drugs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Improves flow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compressibility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Better content uniformity</a:t>
            </a:r>
          </a:p>
        </p:txBody>
      </p:sp>
    </p:spTree>
    <p:extLst>
      <p:ext uri="{BB962C8B-B14F-4D97-AF65-F5344CB8AC3E}">
        <p14:creationId xmlns:p14="http://schemas.microsoft.com/office/powerpoint/2010/main" val="2758161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FECE49-FBAF-94AE-51C4-4A52B13AEA2B}"/>
              </a:ext>
            </a:extLst>
          </p:cNvPr>
          <p:cNvSpPr txBox="1"/>
          <p:nvPr/>
        </p:nvSpPr>
        <p:spPr>
          <a:xfrm>
            <a:off x="280657" y="253555"/>
            <a:ext cx="8311082" cy="4690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Pelletization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Formation of small, spherical pellets (0.5-1.5 mm)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Used in modified-release formulations</a:t>
            </a:r>
          </a:p>
          <a:p>
            <a:pPr>
              <a:lnSpc>
                <a:spcPct val="150000"/>
              </a:lnSpc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Extrusion - spheronization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Solution/suspension layering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Powder layering</a:t>
            </a:r>
          </a:p>
          <a:p>
            <a:pPr>
              <a:lnSpc>
                <a:spcPct val="150000"/>
              </a:lnSpc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Uniform particle size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coating efficiency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Reduced dose dumping risk</a:t>
            </a:r>
          </a:p>
        </p:txBody>
      </p:sp>
    </p:spTree>
    <p:extLst>
      <p:ext uri="{BB962C8B-B14F-4D97-AF65-F5344CB8AC3E}">
        <p14:creationId xmlns:p14="http://schemas.microsoft.com/office/powerpoint/2010/main" val="3346454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446F7F-B480-58DC-259B-87A2B067E557}"/>
              </a:ext>
            </a:extLst>
          </p:cNvPr>
          <p:cNvSpPr txBox="1"/>
          <p:nvPr/>
        </p:nvSpPr>
        <p:spPr>
          <a:xfrm>
            <a:off x="443620" y="144855"/>
            <a:ext cx="851931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Agglomeration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of binding fine particles into larger aggregates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Mechanisms: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Solid bridges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Liquid bridges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Mechanical interlocking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Fluidized bed agglomeration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Spray agglomeration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High-shear mixing</a:t>
            </a: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Applications: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Instant powders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Suspension formulations</a:t>
            </a:r>
          </a:p>
        </p:txBody>
      </p:sp>
    </p:spTree>
    <p:extLst>
      <p:ext uri="{BB962C8B-B14F-4D97-AF65-F5344CB8AC3E}">
        <p14:creationId xmlns:p14="http://schemas.microsoft.com/office/powerpoint/2010/main" val="895964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08C819-3997-D44C-9F4C-DC871892265C}"/>
              </a:ext>
            </a:extLst>
          </p:cNvPr>
          <p:cNvSpPr txBox="1"/>
          <p:nvPr/>
        </p:nvSpPr>
        <p:spPr>
          <a:xfrm>
            <a:off x="470779" y="134940"/>
            <a:ext cx="8338241" cy="4582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in Formulation Development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Prevents poor flow and segregation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tablet hardness and uniformity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Reduces electrostatic problems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Improves handling during large-scale manufacturing</a:t>
            </a:r>
          </a:p>
          <a:p>
            <a:pPr>
              <a:lnSpc>
                <a:spcPct val="15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Over-granulation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Variation in granule strength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Moisture sensitivity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Scale-up control issues</a:t>
            </a:r>
          </a:p>
        </p:txBody>
      </p:sp>
    </p:spTree>
    <p:extLst>
      <p:ext uri="{BB962C8B-B14F-4D97-AF65-F5344CB8AC3E}">
        <p14:creationId xmlns:p14="http://schemas.microsoft.com/office/powerpoint/2010/main" val="4514815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E4A27A-FC70-B11A-8470-3628005E7CA2}"/>
              </a:ext>
            </a:extLst>
          </p:cNvPr>
          <p:cNvSpPr txBox="1"/>
          <p:nvPr/>
        </p:nvSpPr>
        <p:spPr>
          <a:xfrm>
            <a:off x="516048" y="248957"/>
            <a:ext cx="6627137" cy="3762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Biopharmaceutical Relevance</a:t>
            </a:r>
          </a:p>
          <a:p>
            <a:pPr>
              <a:buNone/>
            </a:pPr>
            <a:endParaRPr lang="en-IN" b="1" dirty="0"/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&amp; Dissolution Rate</a:t>
            </a: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Dissolution is the first step for drug absorption</a:t>
            </a: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Smaller particle size → Larger surface area</a:t>
            </a: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Enhanced dissolution rate</a:t>
            </a: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Particularly important for poorly water-soluble drugs</a:t>
            </a:r>
          </a:p>
          <a:p>
            <a:pPr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Governed by the Noyes–Whitney equation</a:t>
            </a:r>
          </a:p>
        </p:txBody>
      </p:sp>
    </p:spTree>
    <p:extLst>
      <p:ext uri="{BB962C8B-B14F-4D97-AF65-F5344CB8AC3E}">
        <p14:creationId xmlns:p14="http://schemas.microsoft.com/office/powerpoint/2010/main" val="2022364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373E24-6297-BD0D-8F87-31D8D8152247}"/>
              </a:ext>
            </a:extLst>
          </p:cNvPr>
          <p:cNvSpPr txBox="1"/>
          <p:nvPr/>
        </p:nvSpPr>
        <p:spPr>
          <a:xfrm>
            <a:off x="353085" y="258929"/>
            <a:ext cx="7813141" cy="3762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and Bioavailability</a:t>
            </a:r>
          </a:p>
          <a:p>
            <a:pPr>
              <a:buNone/>
            </a:pPr>
            <a:endParaRPr lang="en-IN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dissolution → Increased drug available for absorption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Faster onset of action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therapeutic response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Reduced variability in plasma concentration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Critical for oral solid dosage forms</a:t>
            </a:r>
          </a:p>
        </p:txBody>
      </p:sp>
    </p:spTree>
    <p:extLst>
      <p:ext uri="{BB962C8B-B14F-4D97-AF65-F5344CB8AC3E}">
        <p14:creationId xmlns:p14="http://schemas.microsoft.com/office/powerpoint/2010/main" val="42482287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676FAC-0580-5437-18E2-7A05A8293CC6}"/>
              </a:ext>
            </a:extLst>
          </p:cNvPr>
          <p:cNvSpPr txBox="1"/>
          <p:nvPr/>
        </p:nvSpPr>
        <p:spPr>
          <a:xfrm>
            <a:off x="217282" y="423732"/>
            <a:ext cx="8818076" cy="4132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Relevance to BCS Classification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BCS Class 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No major particle size limitation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BCS Class 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Low solubility, high permeability → Particle size reduction critical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BCS Class III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Permeability limiting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BCS Class IV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Both solubility &amp; permeability low → Advanced particle engineering    </a:t>
            </a:r>
          </a:p>
          <a:p>
            <a:pPr>
              <a:lnSpc>
                <a:spcPct val="200000"/>
              </a:lnSpc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needed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Particle size reduction is most impactful for Class II &amp; IV drugs</a:t>
            </a:r>
          </a:p>
        </p:txBody>
      </p:sp>
    </p:spTree>
    <p:extLst>
      <p:ext uri="{BB962C8B-B14F-4D97-AF65-F5344CB8AC3E}">
        <p14:creationId xmlns:p14="http://schemas.microsoft.com/office/powerpoint/2010/main" val="3492541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9282058-1254-7F54-0094-BD6AC23466FB}"/>
              </a:ext>
            </a:extLst>
          </p:cNvPr>
          <p:cNvSpPr txBox="1"/>
          <p:nvPr/>
        </p:nvSpPr>
        <p:spPr>
          <a:xfrm>
            <a:off x="362139" y="277036"/>
            <a:ext cx="7677339" cy="41321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 and Rate-Limiting Step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poorly soluble drugs → Dissolution is rate-limiting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Reduced particle size: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Shortens dissolution time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concentration gradient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diffusion across GI membrane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Improves oral absorption profile</a:t>
            </a:r>
          </a:p>
        </p:txBody>
      </p:sp>
    </p:spTree>
    <p:extLst>
      <p:ext uri="{BB962C8B-B14F-4D97-AF65-F5344CB8AC3E}">
        <p14:creationId xmlns:p14="http://schemas.microsoft.com/office/powerpoint/2010/main" val="2289228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42D4BE-F871-1A50-D846-D2ED2FFB3829}"/>
              </a:ext>
            </a:extLst>
          </p:cNvPr>
          <p:cNvSpPr txBox="1"/>
          <p:nvPr/>
        </p:nvSpPr>
        <p:spPr>
          <a:xfrm>
            <a:off x="497940" y="457186"/>
            <a:ext cx="7432895" cy="3578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Clinical and Therapeutic Significance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 reduction possible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Reduced food effect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Better patient compliance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More consistent therapeutic effect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Important in the lifecycle management of drugs</a:t>
            </a:r>
          </a:p>
        </p:txBody>
      </p:sp>
    </p:spTree>
    <p:extLst>
      <p:ext uri="{BB962C8B-B14F-4D97-AF65-F5344CB8AC3E}">
        <p14:creationId xmlns:p14="http://schemas.microsoft.com/office/powerpoint/2010/main" val="3278148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44BAE7-BB8A-6C51-DC8C-8B89097FDD6B}"/>
              </a:ext>
            </a:extLst>
          </p:cNvPr>
          <p:cNvSpPr txBox="1"/>
          <p:nvPr/>
        </p:nvSpPr>
        <p:spPr>
          <a:xfrm>
            <a:off x="479834" y="349464"/>
            <a:ext cx="7903675" cy="3658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Various Dosage Forms</a:t>
            </a:r>
          </a:p>
          <a:p>
            <a:pPr>
              <a:buNone/>
            </a:pPr>
            <a:endParaRPr lang="en-US" b="1" dirty="0"/>
          </a:p>
          <a:p>
            <a:pPr>
              <a:lnSpc>
                <a:spcPct val="15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Tablets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Affects powder flow and compressibility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Influences tablet hardness and friability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Controls dissolution profile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Too fine → Poor flow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Too coarse → Poor dissolution</a:t>
            </a:r>
          </a:p>
          <a:p>
            <a:pPr>
              <a:lnSpc>
                <a:spcPct val="15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 is essential for optimal performance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151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54FAF3B3-60A8-B457-3F21-3D358F556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>
            <a:extLst>
              <a:ext uri="{FF2B5EF4-FFF2-40B4-BE49-F238E27FC236}">
                <a16:creationId xmlns:a16="http://schemas.microsoft.com/office/drawing/2014/main" id="{DD5C83C1-EA57-F8D0-5DBC-B00949B23E43}"/>
              </a:ext>
            </a:extLst>
          </p:cNvPr>
          <p:cNvSpPr txBox="1">
            <a:spLocks/>
          </p:cNvSpPr>
          <p:nvPr/>
        </p:nvSpPr>
        <p:spPr>
          <a:xfrm>
            <a:off x="751314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3" name="Google Shape;1168;p36">
            <a:extLst>
              <a:ext uri="{FF2B5EF4-FFF2-40B4-BE49-F238E27FC236}">
                <a16:creationId xmlns:a16="http://schemas.microsoft.com/office/drawing/2014/main" id="{EE810634-E1F7-B7E0-B4F6-2C0A06CAFD6C}"/>
              </a:ext>
            </a:extLst>
          </p:cNvPr>
          <p:cNvSpPr txBox="1"/>
          <p:nvPr/>
        </p:nvSpPr>
        <p:spPr>
          <a:xfrm>
            <a:off x="1972661" y="1469322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Introduction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6" name="Google Shape;1169;p36">
            <a:extLst>
              <a:ext uri="{FF2B5EF4-FFF2-40B4-BE49-F238E27FC236}">
                <a16:creationId xmlns:a16="http://schemas.microsoft.com/office/drawing/2014/main" id="{CEFD8035-D7D9-9ABB-C954-E3BB5856A580}"/>
              </a:ext>
            </a:extLst>
          </p:cNvPr>
          <p:cNvSpPr/>
          <p:nvPr/>
        </p:nvSpPr>
        <p:spPr>
          <a:xfrm>
            <a:off x="10287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01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7" name="Google Shape;1170;p36">
            <a:extLst>
              <a:ext uri="{FF2B5EF4-FFF2-40B4-BE49-F238E27FC236}">
                <a16:creationId xmlns:a16="http://schemas.microsoft.com/office/drawing/2014/main" id="{B6089686-3EED-176B-91F7-E9ED52238DE5}"/>
              </a:ext>
            </a:extLst>
          </p:cNvPr>
          <p:cNvSpPr txBox="1"/>
          <p:nvPr/>
        </p:nvSpPr>
        <p:spPr>
          <a:xfrm>
            <a:off x="1972660" y="24368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Fundamental Concepts of Particle Size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8" name="Google Shape;1171;p36">
            <a:extLst>
              <a:ext uri="{FF2B5EF4-FFF2-40B4-BE49-F238E27FC236}">
                <a16:creationId xmlns:a16="http://schemas.microsoft.com/office/drawing/2014/main" id="{C89D7779-913B-1175-49D1-4920F023A183}"/>
              </a:ext>
            </a:extLst>
          </p:cNvPr>
          <p:cNvSpPr/>
          <p:nvPr/>
        </p:nvSpPr>
        <p:spPr>
          <a:xfrm>
            <a:off x="10287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02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9" name="Google Shape;1172;p36">
            <a:extLst>
              <a:ext uri="{FF2B5EF4-FFF2-40B4-BE49-F238E27FC236}">
                <a16:creationId xmlns:a16="http://schemas.microsoft.com/office/drawing/2014/main" id="{05B44D88-18A4-9220-1A41-E510911DF70D}"/>
              </a:ext>
            </a:extLst>
          </p:cNvPr>
          <p:cNvSpPr txBox="1"/>
          <p:nvPr/>
        </p:nvSpPr>
        <p:spPr>
          <a:xfrm>
            <a:off x="1945500" y="3395375"/>
            <a:ext cx="2735142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Theoretical Background (Dissolution &amp; Diffusion Principles)</a:t>
            </a:r>
            <a:endParaRPr lang="en-IN"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10" name="Google Shape;1173;p36">
            <a:extLst>
              <a:ext uri="{FF2B5EF4-FFF2-40B4-BE49-F238E27FC236}">
                <a16:creationId xmlns:a16="http://schemas.microsoft.com/office/drawing/2014/main" id="{BD12BB9F-FB20-A857-BBC8-6E458DFC9002}"/>
              </a:ext>
            </a:extLst>
          </p:cNvPr>
          <p:cNvSpPr/>
          <p:nvPr/>
        </p:nvSpPr>
        <p:spPr>
          <a:xfrm>
            <a:off x="10287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03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1" name="Google Shape;1174;p36">
            <a:extLst>
              <a:ext uri="{FF2B5EF4-FFF2-40B4-BE49-F238E27FC236}">
                <a16:creationId xmlns:a16="http://schemas.microsoft.com/office/drawing/2014/main" id="{0DFC0272-7710-C58F-5DFC-1BE32F71C749}"/>
              </a:ext>
            </a:extLst>
          </p:cNvPr>
          <p:cNvSpPr txBox="1"/>
          <p:nvPr/>
        </p:nvSpPr>
        <p:spPr>
          <a:xfrm>
            <a:off x="5641200" y="1478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6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Particle Size Reduction Techniques</a:t>
            </a:r>
          </a:p>
        </p:txBody>
      </p:sp>
      <p:sp>
        <p:nvSpPr>
          <p:cNvPr id="12" name="Google Shape;1175;p36">
            <a:extLst>
              <a:ext uri="{FF2B5EF4-FFF2-40B4-BE49-F238E27FC236}">
                <a16:creationId xmlns:a16="http://schemas.microsoft.com/office/drawing/2014/main" id="{7D02A630-74F2-98F2-494E-4970A43253AF}"/>
              </a:ext>
            </a:extLst>
          </p:cNvPr>
          <p:cNvSpPr/>
          <p:nvPr/>
        </p:nvSpPr>
        <p:spPr>
          <a:xfrm>
            <a:off x="47244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04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3" name="Google Shape;1176;p36">
            <a:extLst>
              <a:ext uri="{FF2B5EF4-FFF2-40B4-BE49-F238E27FC236}">
                <a16:creationId xmlns:a16="http://schemas.microsoft.com/office/drawing/2014/main" id="{5B3A2915-4AEE-BD61-F5BC-A4594843C20A}"/>
              </a:ext>
            </a:extLst>
          </p:cNvPr>
          <p:cNvSpPr txBox="1"/>
          <p:nvPr/>
        </p:nvSpPr>
        <p:spPr>
          <a:xfrm>
            <a:off x="5641200" y="2436875"/>
            <a:ext cx="279663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Particle Size Enlargement Techniques</a:t>
            </a:r>
          </a:p>
        </p:txBody>
      </p:sp>
      <p:sp>
        <p:nvSpPr>
          <p:cNvPr id="14" name="Google Shape;1177;p36">
            <a:extLst>
              <a:ext uri="{FF2B5EF4-FFF2-40B4-BE49-F238E27FC236}">
                <a16:creationId xmlns:a16="http://schemas.microsoft.com/office/drawing/2014/main" id="{A9F5E80C-5CC2-E7FA-5760-FBA640F43F89}"/>
              </a:ext>
            </a:extLst>
          </p:cNvPr>
          <p:cNvSpPr/>
          <p:nvPr/>
        </p:nvSpPr>
        <p:spPr>
          <a:xfrm>
            <a:off x="47244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05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5" name="Google Shape;1178;p36">
            <a:extLst>
              <a:ext uri="{FF2B5EF4-FFF2-40B4-BE49-F238E27FC236}">
                <a16:creationId xmlns:a16="http://schemas.microsoft.com/office/drawing/2014/main" id="{298FF709-865F-ABCA-95E4-8D655B8E8B9E}"/>
              </a:ext>
            </a:extLst>
          </p:cNvPr>
          <p:cNvSpPr txBox="1"/>
          <p:nvPr/>
        </p:nvSpPr>
        <p:spPr>
          <a:xfrm>
            <a:off x="5641200" y="3395375"/>
            <a:ext cx="2932432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Particle Size Characterization Technologies</a:t>
            </a:r>
          </a:p>
        </p:txBody>
      </p:sp>
      <p:sp>
        <p:nvSpPr>
          <p:cNvPr id="16" name="Google Shape;1179;p36">
            <a:extLst>
              <a:ext uri="{FF2B5EF4-FFF2-40B4-BE49-F238E27FC236}">
                <a16:creationId xmlns:a16="http://schemas.microsoft.com/office/drawing/2014/main" id="{D5AB664D-CC4F-53DA-55C3-9E657BA55164}"/>
              </a:ext>
            </a:extLst>
          </p:cNvPr>
          <p:cNvSpPr/>
          <p:nvPr/>
        </p:nvSpPr>
        <p:spPr>
          <a:xfrm>
            <a:off x="47244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06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cxnSp>
        <p:nvCxnSpPr>
          <p:cNvPr id="17" name="Google Shape;1180;p36">
            <a:extLst>
              <a:ext uri="{FF2B5EF4-FFF2-40B4-BE49-F238E27FC236}">
                <a16:creationId xmlns:a16="http://schemas.microsoft.com/office/drawing/2014/main" id="{61DC2795-8CC7-9484-4B78-F8F92255C818}"/>
              </a:ext>
            </a:extLst>
          </p:cNvPr>
          <p:cNvCxnSpPr>
            <a:stCxn id="6" idx="4"/>
            <a:endCxn id="8" idx="0"/>
          </p:cNvCxnSpPr>
          <p:nvPr/>
        </p:nvCxnSpPr>
        <p:spPr>
          <a:xfrm>
            <a:off x="14109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" name="Google Shape;1181;p36">
            <a:extLst>
              <a:ext uri="{FF2B5EF4-FFF2-40B4-BE49-F238E27FC236}">
                <a16:creationId xmlns:a16="http://schemas.microsoft.com/office/drawing/2014/main" id="{B32AF8BF-DEBF-78E6-18C1-37194C080487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14109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9" name="Google Shape;1182;p36">
            <a:extLst>
              <a:ext uri="{FF2B5EF4-FFF2-40B4-BE49-F238E27FC236}">
                <a16:creationId xmlns:a16="http://schemas.microsoft.com/office/drawing/2014/main" id="{642497A4-8158-5ACA-73FF-D8F3DFF68C60}"/>
              </a:ext>
            </a:extLst>
          </p:cNvPr>
          <p:cNvCxnSpPr>
            <a:stCxn id="14" idx="0"/>
            <a:endCxn id="12" idx="4"/>
          </p:cNvCxnSpPr>
          <p:nvPr/>
        </p:nvCxnSpPr>
        <p:spPr>
          <a:xfrm rot="10800000">
            <a:off x="51066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0" name="Google Shape;1183;p36">
            <a:extLst>
              <a:ext uri="{FF2B5EF4-FFF2-40B4-BE49-F238E27FC236}">
                <a16:creationId xmlns:a16="http://schemas.microsoft.com/office/drawing/2014/main" id="{2CF91863-6541-7438-BC15-8F8995594F6A}"/>
              </a:ext>
            </a:extLst>
          </p:cNvPr>
          <p:cNvCxnSpPr>
            <a:stCxn id="16" idx="0"/>
            <a:endCxn id="14" idx="4"/>
          </p:cNvCxnSpPr>
          <p:nvPr/>
        </p:nvCxnSpPr>
        <p:spPr>
          <a:xfrm rot="10800000">
            <a:off x="51066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513169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366126-E984-9689-582A-E46738A69055}"/>
              </a:ext>
            </a:extLst>
          </p:cNvPr>
          <p:cNvSpPr txBox="1"/>
          <p:nvPr/>
        </p:nvSpPr>
        <p:spPr>
          <a:xfrm>
            <a:off x="796704" y="169314"/>
            <a:ext cx="7704499" cy="4501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Capsules</a:t>
            </a: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particle size ensures: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Uniform filling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Dose accuracy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Fine particles may cause: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Electrostatic issues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flow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Particle size impacts content uniformity</a:t>
            </a:r>
          </a:p>
        </p:txBody>
      </p:sp>
    </p:spTree>
    <p:extLst>
      <p:ext uri="{BB962C8B-B14F-4D97-AF65-F5344CB8AC3E}">
        <p14:creationId xmlns:p14="http://schemas.microsoft.com/office/powerpoint/2010/main" val="4907633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DA0062-520B-0B0D-2E39-3D354CBC01F1}"/>
              </a:ext>
            </a:extLst>
          </p:cNvPr>
          <p:cNvSpPr txBox="1"/>
          <p:nvPr/>
        </p:nvSpPr>
        <p:spPr>
          <a:xfrm>
            <a:off x="371192" y="413757"/>
            <a:ext cx="7541537" cy="3947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Suspensions</a:t>
            </a: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Slower sedimentation (according to Stokes’ Law)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redispersibility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Very fine particles may aggregate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Affects the physical stability of suspension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Sedimentation rate ∝ Particle size²</a:t>
            </a:r>
          </a:p>
        </p:txBody>
      </p:sp>
    </p:spTree>
    <p:extLst>
      <p:ext uri="{BB962C8B-B14F-4D97-AF65-F5344CB8AC3E}">
        <p14:creationId xmlns:p14="http://schemas.microsoft.com/office/powerpoint/2010/main" val="3532856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E44780-F17E-5253-5F53-0A29C9E144DB}"/>
              </a:ext>
            </a:extLst>
          </p:cNvPr>
          <p:cNvSpPr txBox="1"/>
          <p:nvPr/>
        </p:nvSpPr>
        <p:spPr>
          <a:xfrm>
            <a:off x="353084" y="286090"/>
            <a:ext cx="7623018" cy="3393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Inhalation Products</a:t>
            </a:r>
          </a:p>
          <a:p>
            <a:pPr>
              <a:buNone/>
            </a:pPr>
            <a:endParaRPr lang="en-IN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parameter: Aerodynamic particle size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Optimal size: 1–5 µm for lung deposition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5 µm → Deposited in upper airway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&lt;1 µm → Exhaled</a:t>
            </a:r>
          </a:p>
          <a:p>
            <a:pPr>
              <a:lnSpc>
                <a:spcPct val="200000"/>
              </a:lnSpc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Determines therapeutic efficiency in pulmonary delivery.</a:t>
            </a:r>
          </a:p>
        </p:txBody>
      </p:sp>
    </p:spTree>
    <p:extLst>
      <p:ext uri="{BB962C8B-B14F-4D97-AF65-F5344CB8AC3E}">
        <p14:creationId xmlns:p14="http://schemas.microsoft.com/office/powerpoint/2010/main" val="34268255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65C616-919F-810F-BB4C-B46B1E434885}"/>
              </a:ext>
            </a:extLst>
          </p:cNvPr>
          <p:cNvSpPr txBox="1"/>
          <p:nvPr/>
        </p:nvSpPr>
        <p:spPr>
          <a:xfrm>
            <a:off x="307818" y="269823"/>
            <a:ext cx="7116023" cy="4286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Parenteral &amp; Topical Formulations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Parenteral Suspensions: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Controlled particle size prevents embolism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Ensures syringeability</a:t>
            </a:r>
          </a:p>
          <a:p>
            <a:pPr>
              <a:lnSpc>
                <a:spcPct val="200000"/>
              </a:lnSpc>
              <a:buNone/>
            </a:pP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Topical Formulations: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Influences skin penetration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Affects uniform drug distribution</a:t>
            </a:r>
          </a:p>
          <a:p>
            <a:pPr>
              <a:lnSpc>
                <a:spcPct val="200000"/>
              </a:lnSpc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must be carefully controlled for safety and efficacy.</a:t>
            </a:r>
          </a:p>
        </p:txBody>
      </p:sp>
    </p:spTree>
    <p:extLst>
      <p:ext uri="{BB962C8B-B14F-4D97-AF65-F5344CB8AC3E}">
        <p14:creationId xmlns:p14="http://schemas.microsoft.com/office/powerpoint/2010/main" val="7800011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BFE149-15AF-CD8C-3537-F05DC9E7A27C}"/>
              </a:ext>
            </a:extLst>
          </p:cNvPr>
          <p:cNvSpPr txBox="1"/>
          <p:nvPr/>
        </p:nvSpPr>
        <p:spPr>
          <a:xfrm>
            <a:off x="353084" y="315090"/>
            <a:ext cx="7876515" cy="4501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Regulatory Control</a:t>
            </a:r>
          </a:p>
          <a:p>
            <a:pPr>
              <a:buNone/>
            </a:pP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is a Critical Quality Attribute (CQA)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Direct impact on: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Bioavailability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Regulatory agencies require strict control of Particle Size Distribution (PSD)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Ensures batch-to-batch consistency</a:t>
            </a:r>
          </a:p>
        </p:txBody>
      </p:sp>
    </p:spTree>
    <p:extLst>
      <p:ext uri="{BB962C8B-B14F-4D97-AF65-F5344CB8AC3E}">
        <p14:creationId xmlns:p14="http://schemas.microsoft.com/office/powerpoint/2010/main" val="1917475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F62E34A-0B0E-4EB5-DB98-D0E0832F57AB}"/>
              </a:ext>
            </a:extLst>
          </p:cNvPr>
          <p:cNvSpPr txBox="1"/>
          <p:nvPr/>
        </p:nvSpPr>
        <p:spPr>
          <a:xfrm>
            <a:off x="488887" y="207368"/>
            <a:ext cx="7994209" cy="4747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by Design (QbD) Concept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QbD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Systematic approach to pharmaceutical development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Emphasizes: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 understanding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understanding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Particle size identified during: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 assessment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space development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Controlled through validated manufacturing processes</a:t>
            </a:r>
          </a:p>
        </p:txBody>
      </p:sp>
    </p:spTree>
    <p:extLst>
      <p:ext uri="{BB962C8B-B14F-4D97-AF65-F5344CB8AC3E}">
        <p14:creationId xmlns:p14="http://schemas.microsoft.com/office/powerpoint/2010/main" val="41513698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DFF5BD2-3A75-19B0-59BD-0DC93EC562B7}"/>
              </a:ext>
            </a:extLst>
          </p:cNvPr>
          <p:cNvSpPr txBox="1"/>
          <p:nvPr/>
        </p:nvSpPr>
        <p:spPr>
          <a:xfrm>
            <a:off x="217283" y="98727"/>
            <a:ext cx="8474043" cy="4932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as a CQA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Defined based on impact on safety &amp; efficacy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Linked to: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Material Attributes (CMA)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Process Parameters (CPP)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Example: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Milling speed affects particle size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affects dissolution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Scientific justification is required in regulatory submissions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23893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ECCD05-991E-584F-8677-FC28C9B32686}"/>
              </a:ext>
            </a:extLst>
          </p:cNvPr>
          <p:cNvSpPr txBox="1"/>
          <p:nvPr/>
        </p:nvSpPr>
        <p:spPr>
          <a:xfrm>
            <a:off x="353085" y="212742"/>
            <a:ext cx="7514376" cy="3762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Regulatory Documentation Requirements</a:t>
            </a:r>
          </a:p>
          <a:p>
            <a:pPr>
              <a:buNone/>
            </a:pPr>
            <a:endParaRPr lang="en-IN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 limits for PSD (e.g., D10, D50, D90)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Validated analytical methods (e.g., laser diffraction)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Stability data supporting particle size control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Demonstration of equivalence in generic products</a:t>
            </a:r>
          </a:p>
          <a:p>
            <a:pPr>
              <a:lnSpc>
                <a:spcPct val="200000"/>
              </a:lnSpc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Particle size is often included in the Drug Master File (DMF).</a:t>
            </a:r>
          </a:p>
        </p:txBody>
      </p:sp>
    </p:spTree>
    <p:extLst>
      <p:ext uri="{BB962C8B-B14F-4D97-AF65-F5344CB8AC3E}">
        <p14:creationId xmlns:p14="http://schemas.microsoft.com/office/powerpoint/2010/main" val="42748686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D0AA45-A380-EE69-7539-D0451A2079F1}"/>
              </a:ext>
            </a:extLst>
          </p:cNvPr>
          <p:cNvSpPr txBox="1"/>
          <p:nvPr/>
        </p:nvSpPr>
        <p:spPr>
          <a:xfrm>
            <a:off x="470780" y="212743"/>
            <a:ext cx="7061703" cy="3762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Analytical Technology (PAT)</a:t>
            </a:r>
          </a:p>
          <a:p>
            <a:pPr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Real-time monitoring of particle size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In-line or at-line measurement tools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Prevents out-of-specification batches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Supports continuous manufacturing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regulatory flexibility</a:t>
            </a:r>
          </a:p>
        </p:txBody>
      </p:sp>
    </p:spTree>
    <p:extLst>
      <p:ext uri="{BB962C8B-B14F-4D97-AF65-F5344CB8AC3E}">
        <p14:creationId xmlns:p14="http://schemas.microsoft.com/office/powerpoint/2010/main" val="28456723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D496E3-1D6F-89E0-829F-23CC8038C6FC}"/>
              </a:ext>
            </a:extLst>
          </p:cNvPr>
          <p:cNvSpPr txBox="1"/>
          <p:nvPr/>
        </p:nvSpPr>
        <p:spPr>
          <a:xfrm>
            <a:off x="416460" y="0"/>
            <a:ext cx="8392563" cy="496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Formulation Implications</a:t>
            </a:r>
          </a:p>
          <a:p>
            <a:pPr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on Dissolution &amp; Drug Release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Smaller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dissolution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onset of action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Larger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Slower, controlled release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Critical in modified-release formulations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Particle size directly influences release kinetics.</a:t>
            </a:r>
          </a:p>
        </p:txBody>
      </p:sp>
    </p:spTree>
    <p:extLst>
      <p:ext uri="{BB962C8B-B14F-4D97-AF65-F5344CB8AC3E}">
        <p14:creationId xmlns:p14="http://schemas.microsoft.com/office/powerpoint/2010/main" val="3456609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47578155-7AE4-5BD3-4EC2-BF34EAFF9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>
            <a:extLst>
              <a:ext uri="{FF2B5EF4-FFF2-40B4-BE49-F238E27FC236}">
                <a16:creationId xmlns:a16="http://schemas.microsoft.com/office/drawing/2014/main" id="{E623BED9-D0E9-EE9A-C05F-0555380707E9}"/>
              </a:ext>
            </a:extLst>
          </p:cNvPr>
          <p:cNvSpPr txBox="1">
            <a:spLocks/>
          </p:cNvSpPr>
          <p:nvPr/>
        </p:nvSpPr>
        <p:spPr>
          <a:xfrm>
            <a:off x="715100" y="535000"/>
            <a:ext cx="7713900" cy="71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</a:p>
        </p:txBody>
      </p:sp>
      <p:sp>
        <p:nvSpPr>
          <p:cNvPr id="3" name="Google Shape;1168;p36">
            <a:extLst>
              <a:ext uri="{FF2B5EF4-FFF2-40B4-BE49-F238E27FC236}">
                <a16:creationId xmlns:a16="http://schemas.microsoft.com/office/drawing/2014/main" id="{A505A0C4-C952-7AA4-E402-A375D8CCCB51}"/>
              </a:ext>
            </a:extLst>
          </p:cNvPr>
          <p:cNvSpPr txBox="1"/>
          <p:nvPr/>
        </p:nvSpPr>
        <p:spPr>
          <a:xfrm>
            <a:off x="1945500" y="1478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Biopharmaceutical Relevance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6" name="Google Shape;1169;p36">
            <a:extLst>
              <a:ext uri="{FF2B5EF4-FFF2-40B4-BE49-F238E27FC236}">
                <a16:creationId xmlns:a16="http://schemas.microsoft.com/office/drawing/2014/main" id="{DEA72E61-E22A-8A24-C8F9-66E87CB95070}"/>
              </a:ext>
            </a:extLst>
          </p:cNvPr>
          <p:cNvSpPr/>
          <p:nvPr/>
        </p:nvSpPr>
        <p:spPr>
          <a:xfrm>
            <a:off x="10287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07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7" name="Google Shape;1170;p36">
            <a:extLst>
              <a:ext uri="{FF2B5EF4-FFF2-40B4-BE49-F238E27FC236}">
                <a16:creationId xmlns:a16="http://schemas.microsoft.com/office/drawing/2014/main" id="{486CEB28-9F5A-81DC-069D-21336CBAC6F8}"/>
              </a:ext>
            </a:extLst>
          </p:cNvPr>
          <p:cNvSpPr txBox="1"/>
          <p:nvPr/>
        </p:nvSpPr>
        <p:spPr>
          <a:xfrm>
            <a:off x="1972660" y="2445928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Impact on Various Dosage Forms</a:t>
            </a:r>
            <a:endParaRPr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8" name="Google Shape;1171;p36">
            <a:extLst>
              <a:ext uri="{FF2B5EF4-FFF2-40B4-BE49-F238E27FC236}">
                <a16:creationId xmlns:a16="http://schemas.microsoft.com/office/drawing/2014/main" id="{1950B63F-10AE-1709-02A4-92018E213205}"/>
              </a:ext>
            </a:extLst>
          </p:cNvPr>
          <p:cNvSpPr/>
          <p:nvPr/>
        </p:nvSpPr>
        <p:spPr>
          <a:xfrm>
            <a:off x="10287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08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9" name="Google Shape;1172;p36">
            <a:extLst>
              <a:ext uri="{FF2B5EF4-FFF2-40B4-BE49-F238E27FC236}">
                <a16:creationId xmlns:a16="http://schemas.microsoft.com/office/drawing/2014/main" id="{0D085768-CBF4-1DCD-C47F-127A734EEAF6}"/>
              </a:ext>
            </a:extLst>
          </p:cNvPr>
          <p:cNvSpPr txBox="1"/>
          <p:nvPr/>
        </p:nvSpPr>
        <p:spPr>
          <a:xfrm>
            <a:off x="1945500" y="3395375"/>
            <a:ext cx="247410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Regulatory Considerations</a:t>
            </a:r>
            <a:endParaRPr lang="en-IN" sz="1800" dirty="0">
              <a:solidFill>
                <a:schemeClr val="dk1"/>
              </a:solidFill>
              <a:latin typeface="Times New Roman" panose="02020603050405020304" pitchFamily="18" charset="0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sp>
        <p:nvSpPr>
          <p:cNvPr id="10" name="Google Shape;1173;p36">
            <a:extLst>
              <a:ext uri="{FF2B5EF4-FFF2-40B4-BE49-F238E27FC236}">
                <a16:creationId xmlns:a16="http://schemas.microsoft.com/office/drawing/2014/main" id="{A3E8CBF9-9F58-06DB-8208-5E35D42AE085}"/>
              </a:ext>
            </a:extLst>
          </p:cNvPr>
          <p:cNvSpPr/>
          <p:nvPr/>
        </p:nvSpPr>
        <p:spPr>
          <a:xfrm>
            <a:off x="10287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09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1" name="Google Shape;1174;p36">
            <a:extLst>
              <a:ext uri="{FF2B5EF4-FFF2-40B4-BE49-F238E27FC236}">
                <a16:creationId xmlns:a16="http://schemas.microsoft.com/office/drawing/2014/main" id="{9D19975C-5EB8-24D5-7F71-2B38091B0B81}"/>
              </a:ext>
            </a:extLst>
          </p:cNvPr>
          <p:cNvSpPr txBox="1"/>
          <p:nvPr/>
        </p:nvSpPr>
        <p:spPr>
          <a:xfrm>
            <a:off x="5641199" y="1478375"/>
            <a:ext cx="2805683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Formulation Implications</a:t>
            </a:r>
          </a:p>
        </p:txBody>
      </p:sp>
      <p:sp>
        <p:nvSpPr>
          <p:cNvPr id="12" name="Google Shape;1175;p36">
            <a:extLst>
              <a:ext uri="{FF2B5EF4-FFF2-40B4-BE49-F238E27FC236}">
                <a16:creationId xmlns:a16="http://schemas.microsoft.com/office/drawing/2014/main" id="{4AE84609-3683-C2BD-7B15-D9762857763D}"/>
              </a:ext>
            </a:extLst>
          </p:cNvPr>
          <p:cNvSpPr/>
          <p:nvPr/>
        </p:nvSpPr>
        <p:spPr>
          <a:xfrm>
            <a:off x="4724400" y="1478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10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3" name="Google Shape;1176;p36">
            <a:extLst>
              <a:ext uri="{FF2B5EF4-FFF2-40B4-BE49-F238E27FC236}">
                <a16:creationId xmlns:a16="http://schemas.microsoft.com/office/drawing/2014/main" id="{5FB9D736-7074-65FF-959F-5C2D9CCEE031}"/>
              </a:ext>
            </a:extLst>
          </p:cNvPr>
          <p:cNvSpPr txBox="1"/>
          <p:nvPr/>
        </p:nvSpPr>
        <p:spPr>
          <a:xfrm>
            <a:off x="5641200" y="2436875"/>
            <a:ext cx="2796630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Advantages and Challenges</a:t>
            </a:r>
          </a:p>
        </p:txBody>
      </p:sp>
      <p:sp>
        <p:nvSpPr>
          <p:cNvPr id="14" name="Google Shape;1177;p36">
            <a:extLst>
              <a:ext uri="{FF2B5EF4-FFF2-40B4-BE49-F238E27FC236}">
                <a16:creationId xmlns:a16="http://schemas.microsoft.com/office/drawing/2014/main" id="{1DC95047-3883-5949-F9F3-9F83AEB93460}"/>
              </a:ext>
            </a:extLst>
          </p:cNvPr>
          <p:cNvSpPr/>
          <p:nvPr/>
        </p:nvSpPr>
        <p:spPr>
          <a:xfrm>
            <a:off x="4724400" y="24368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11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sp>
        <p:nvSpPr>
          <p:cNvPr id="15" name="Google Shape;1178;p36">
            <a:extLst>
              <a:ext uri="{FF2B5EF4-FFF2-40B4-BE49-F238E27FC236}">
                <a16:creationId xmlns:a16="http://schemas.microsoft.com/office/drawing/2014/main" id="{7D1A1ACD-9948-55AC-6496-EE3207553FB1}"/>
              </a:ext>
            </a:extLst>
          </p:cNvPr>
          <p:cNvSpPr txBox="1"/>
          <p:nvPr/>
        </p:nvSpPr>
        <p:spPr>
          <a:xfrm>
            <a:off x="5641200" y="3395375"/>
            <a:ext cx="2923378" cy="76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Recent Advances in Particle Engineering</a:t>
            </a:r>
          </a:p>
        </p:txBody>
      </p:sp>
      <p:sp>
        <p:nvSpPr>
          <p:cNvPr id="16" name="Google Shape;1179;p36">
            <a:extLst>
              <a:ext uri="{FF2B5EF4-FFF2-40B4-BE49-F238E27FC236}">
                <a16:creationId xmlns:a16="http://schemas.microsoft.com/office/drawing/2014/main" id="{EA787EBC-C84E-F041-21AD-D286D0CDDAD3}"/>
              </a:ext>
            </a:extLst>
          </p:cNvPr>
          <p:cNvSpPr/>
          <p:nvPr/>
        </p:nvSpPr>
        <p:spPr>
          <a:xfrm>
            <a:off x="4724400" y="3395375"/>
            <a:ext cx="764400" cy="764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chemeClr val="accent5"/>
                </a:solidFill>
                <a:latin typeface="Times New Roman" panose="02020603050405020304" pitchFamily="18" charset="0"/>
                <a:ea typeface="Poppins Black"/>
                <a:cs typeface="Times New Roman" panose="02020603050405020304" pitchFamily="18" charset="0"/>
                <a:sym typeface="Poppins Black"/>
              </a:rPr>
              <a:t>12</a:t>
            </a:r>
            <a:endParaRPr sz="2000" b="1" dirty="0">
              <a:solidFill>
                <a:schemeClr val="accent5"/>
              </a:solidFill>
              <a:latin typeface="Times New Roman" panose="02020603050405020304" pitchFamily="18" charset="0"/>
              <a:ea typeface="Poppins Black"/>
              <a:cs typeface="Times New Roman" panose="02020603050405020304" pitchFamily="18" charset="0"/>
              <a:sym typeface="Poppins Black"/>
            </a:endParaRPr>
          </a:p>
        </p:txBody>
      </p:sp>
      <p:cxnSp>
        <p:nvCxnSpPr>
          <p:cNvPr id="17" name="Google Shape;1180;p36">
            <a:extLst>
              <a:ext uri="{FF2B5EF4-FFF2-40B4-BE49-F238E27FC236}">
                <a16:creationId xmlns:a16="http://schemas.microsoft.com/office/drawing/2014/main" id="{1F942211-EA41-150C-706E-0726BE1DADC8}"/>
              </a:ext>
            </a:extLst>
          </p:cNvPr>
          <p:cNvCxnSpPr>
            <a:stCxn id="6" idx="4"/>
            <a:endCxn id="8" idx="0"/>
          </p:cNvCxnSpPr>
          <p:nvPr/>
        </p:nvCxnSpPr>
        <p:spPr>
          <a:xfrm>
            <a:off x="14109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" name="Google Shape;1181;p36">
            <a:extLst>
              <a:ext uri="{FF2B5EF4-FFF2-40B4-BE49-F238E27FC236}">
                <a16:creationId xmlns:a16="http://schemas.microsoft.com/office/drawing/2014/main" id="{D4199D64-2A13-82BC-BFAF-C2148462AE49}"/>
              </a:ext>
            </a:extLst>
          </p:cNvPr>
          <p:cNvCxnSpPr>
            <a:stCxn id="8" idx="4"/>
            <a:endCxn id="10" idx="0"/>
          </p:cNvCxnSpPr>
          <p:nvPr/>
        </p:nvCxnSpPr>
        <p:spPr>
          <a:xfrm>
            <a:off x="14109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9" name="Google Shape;1182;p36">
            <a:extLst>
              <a:ext uri="{FF2B5EF4-FFF2-40B4-BE49-F238E27FC236}">
                <a16:creationId xmlns:a16="http://schemas.microsoft.com/office/drawing/2014/main" id="{1552D8A2-C13F-6AFA-C5AD-8597B1F4EE01}"/>
              </a:ext>
            </a:extLst>
          </p:cNvPr>
          <p:cNvCxnSpPr>
            <a:stCxn id="14" idx="0"/>
            <a:endCxn id="12" idx="4"/>
          </p:cNvCxnSpPr>
          <p:nvPr/>
        </p:nvCxnSpPr>
        <p:spPr>
          <a:xfrm rot="10800000">
            <a:off x="5106600" y="22427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0" name="Google Shape;1183;p36">
            <a:extLst>
              <a:ext uri="{FF2B5EF4-FFF2-40B4-BE49-F238E27FC236}">
                <a16:creationId xmlns:a16="http://schemas.microsoft.com/office/drawing/2014/main" id="{DEEC4603-551D-B15C-A152-F3CC2C1FFB2D}"/>
              </a:ext>
            </a:extLst>
          </p:cNvPr>
          <p:cNvCxnSpPr>
            <a:stCxn id="16" idx="0"/>
            <a:endCxn id="14" idx="4"/>
          </p:cNvCxnSpPr>
          <p:nvPr/>
        </p:nvCxnSpPr>
        <p:spPr>
          <a:xfrm rot="10800000">
            <a:off x="5106600" y="3201275"/>
            <a:ext cx="0" cy="1941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783238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F45292-23D5-B766-9E4E-CA294E2A4318}"/>
              </a:ext>
            </a:extLst>
          </p:cNvPr>
          <p:cNvSpPr txBox="1"/>
          <p:nvPr/>
        </p:nvSpPr>
        <p:spPr>
          <a:xfrm>
            <a:off x="395617" y="0"/>
            <a:ext cx="8259495" cy="487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 on Powder Flow &amp; Compressibility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Fine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Poor flow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cohesiveness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Coarse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flow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segregation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Impacts tablet weight variation and uniformity</a:t>
            </a:r>
          </a:p>
        </p:txBody>
      </p:sp>
    </p:spTree>
    <p:extLst>
      <p:ext uri="{BB962C8B-B14F-4D97-AF65-F5344CB8AC3E}">
        <p14:creationId xmlns:p14="http://schemas.microsoft.com/office/powerpoint/2010/main" val="34466228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9140CD-25A7-DF14-2622-9CF61C6B2C69}"/>
              </a:ext>
            </a:extLst>
          </p:cNvPr>
          <p:cNvSpPr txBox="1"/>
          <p:nvPr/>
        </p:nvSpPr>
        <p:spPr>
          <a:xfrm>
            <a:off x="461728" y="231769"/>
            <a:ext cx="8682272" cy="3824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Stability Considerations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/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particles: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surface energy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risk of aggregation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chemical degradation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Moisture sensitivity may increase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Requires stabilizers in nanoformulations</a:t>
            </a:r>
          </a:p>
        </p:txBody>
      </p:sp>
    </p:spTree>
    <p:extLst>
      <p:ext uri="{BB962C8B-B14F-4D97-AF65-F5344CB8AC3E}">
        <p14:creationId xmlns:p14="http://schemas.microsoft.com/office/powerpoint/2010/main" val="20429383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F5360C-8614-DBA5-5269-8E9C3017597D}"/>
              </a:ext>
            </a:extLst>
          </p:cNvPr>
          <p:cNvSpPr txBox="1"/>
          <p:nvPr/>
        </p:nvSpPr>
        <p:spPr>
          <a:xfrm>
            <a:off x="208230" y="222716"/>
            <a:ext cx="8600791" cy="4316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Impact on Drug-Excipient Interaction</a:t>
            </a:r>
          </a:p>
          <a:p>
            <a:pPr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Larger surface area → More interaction with excipients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Can affect: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Compatibility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 behavior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Important in solid dispersions</a:t>
            </a:r>
          </a:p>
        </p:txBody>
      </p:sp>
    </p:spTree>
    <p:extLst>
      <p:ext uri="{BB962C8B-B14F-4D97-AF65-F5344CB8AC3E}">
        <p14:creationId xmlns:p14="http://schemas.microsoft.com/office/powerpoint/2010/main" val="38135983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0678DDB-D257-9A79-B578-CFFCC1F266BE}"/>
              </a:ext>
            </a:extLst>
          </p:cNvPr>
          <p:cNvSpPr txBox="1"/>
          <p:nvPr/>
        </p:nvSpPr>
        <p:spPr>
          <a:xfrm>
            <a:off x="516049" y="338571"/>
            <a:ext cx="8392562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Scale-Up &amp; Manufacturing Impact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Milling parameters affect final PSD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Risk of variation during scale-up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Need for robust process control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Reproducibility is essential for commercialization</a:t>
            </a:r>
          </a:p>
        </p:txBody>
      </p:sp>
    </p:spTree>
    <p:extLst>
      <p:ext uri="{BB962C8B-B14F-4D97-AF65-F5344CB8AC3E}">
        <p14:creationId xmlns:p14="http://schemas.microsoft.com/office/powerpoint/2010/main" val="297786140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6B1C90-CEB8-81B7-C127-EA6E326CB235}"/>
              </a:ext>
            </a:extLst>
          </p:cNvPr>
          <p:cNvSpPr txBox="1"/>
          <p:nvPr/>
        </p:nvSpPr>
        <p:spPr>
          <a:xfrm>
            <a:off x="452675" y="175609"/>
            <a:ext cx="7360466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Particle Size Optimization</a:t>
            </a:r>
          </a:p>
          <a:p>
            <a:pPr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Enhanced dissolution rate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bioavailability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Dose reduction possible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Faster therapeutic action</a:t>
            </a:r>
          </a:p>
        </p:txBody>
      </p:sp>
    </p:spTree>
    <p:extLst>
      <p:ext uri="{BB962C8B-B14F-4D97-AF65-F5344CB8AC3E}">
        <p14:creationId xmlns:p14="http://schemas.microsoft.com/office/powerpoint/2010/main" val="8705554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FF8E43-9FD2-5045-07C4-35496AEB383B}"/>
              </a:ext>
            </a:extLst>
          </p:cNvPr>
          <p:cNvSpPr txBox="1"/>
          <p:nvPr/>
        </p:nvSpPr>
        <p:spPr>
          <a:xfrm>
            <a:off x="334980" y="275197"/>
            <a:ext cx="8238652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Advantages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content uniformity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Better tablet compaction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Enhanced suspension stability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Controlled drug release profiles</a:t>
            </a:r>
          </a:p>
        </p:txBody>
      </p:sp>
    </p:spTree>
    <p:extLst>
      <p:ext uri="{BB962C8B-B14F-4D97-AF65-F5344CB8AC3E}">
        <p14:creationId xmlns:p14="http://schemas.microsoft.com/office/powerpoint/2010/main" val="22184342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5AB37D-268E-50E9-E42B-EB5DA5C2367C}"/>
              </a:ext>
            </a:extLst>
          </p:cNvPr>
          <p:cNvSpPr txBox="1"/>
          <p:nvPr/>
        </p:nvSpPr>
        <p:spPr>
          <a:xfrm>
            <a:off x="434566" y="329518"/>
            <a:ext cx="8265813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- Physical Stability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Agglomeration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Ostwald ripening (in nanosystems)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Sedimentation issues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Electrostatic charging</a:t>
            </a:r>
          </a:p>
        </p:txBody>
      </p:sp>
    </p:spTree>
    <p:extLst>
      <p:ext uri="{BB962C8B-B14F-4D97-AF65-F5344CB8AC3E}">
        <p14:creationId xmlns:p14="http://schemas.microsoft.com/office/powerpoint/2010/main" val="30796892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0671B8-3F95-2408-C165-CF377B61EE02}"/>
              </a:ext>
            </a:extLst>
          </p:cNvPr>
          <p:cNvSpPr txBox="1"/>
          <p:nvPr/>
        </p:nvSpPr>
        <p:spPr>
          <a:xfrm>
            <a:off x="642796" y="193716"/>
            <a:ext cx="8618899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- Processing and Scale-Up</a:t>
            </a:r>
          </a:p>
          <a:p>
            <a:pPr>
              <a:buNone/>
            </a:pPr>
            <a:endParaRPr lang="en-US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Reproducibility issues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Equipment limitations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Heat generation during milling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Cost of advanced technologies</a:t>
            </a:r>
          </a:p>
        </p:txBody>
      </p:sp>
    </p:spTree>
    <p:extLst>
      <p:ext uri="{BB962C8B-B14F-4D97-AF65-F5344CB8AC3E}">
        <p14:creationId xmlns:p14="http://schemas.microsoft.com/office/powerpoint/2010/main" val="123535181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C973CB-38C1-0CA9-07F5-256D126336F8}"/>
              </a:ext>
            </a:extLst>
          </p:cNvPr>
          <p:cNvSpPr txBox="1"/>
          <p:nvPr/>
        </p:nvSpPr>
        <p:spPr>
          <a:xfrm>
            <a:off x="298765" y="251716"/>
            <a:ext cx="8338242" cy="4378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Overall Risk-Benefit Perspective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therapeutic performance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Better patient outcomes</a:t>
            </a:r>
          </a:p>
          <a:p>
            <a:pPr>
              <a:lnSpc>
                <a:spcPct val="200000"/>
              </a:lnSpc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Risks: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Stability concerns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Manufacturing complexity</a:t>
            </a:r>
          </a:p>
          <a:p>
            <a:pPr>
              <a:lnSpc>
                <a:spcPct val="200000"/>
              </a:lnSpc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Careful optimization and regulatory compliance are essential.</a:t>
            </a:r>
          </a:p>
        </p:txBody>
      </p:sp>
    </p:spTree>
    <p:extLst>
      <p:ext uri="{BB962C8B-B14F-4D97-AF65-F5344CB8AC3E}">
        <p14:creationId xmlns:p14="http://schemas.microsoft.com/office/powerpoint/2010/main" val="41515790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4452BB-60E1-3102-89B3-907FC38AD53A}"/>
              </a:ext>
            </a:extLst>
          </p:cNvPr>
          <p:cNvSpPr txBox="1"/>
          <p:nvPr/>
        </p:nvSpPr>
        <p:spPr>
          <a:xfrm>
            <a:off x="334979" y="185582"/>
            <a:ext cx="8591738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Modern Particle Engineering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Advanced techniques to modify particle size, shape, and surface properties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Aim: Improve solubility, bioavailability, and stability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Focus on poorly water-soluble drugs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Integration of nanotechnology and material science</a:t>
            </a:r>
          </a:p>
        </p:txBody>
      </p:sp>
    </p:spTree>
    <p:extLst>
      <p:ext uri="{BB962C8B-B14F-4D97-AF65-F5344CB8AC3E}">
        <p14:creationId xmlns:p14="http://schemas.microsoft.com/office/powerpoint/2010/main" val="7999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EA26D23A-AF3C-7C01-E6A9-A9A9A0E75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655628-ADED-9AE2-A89E-421528145FD1}"/>
              </a:ext>
            </a:extLst>
          </p:cNvPr>
          <p:cNvSpPr txBox="1"/>
          <p:nvPr/>
        </p:nvSpPr>
        <p:spPr>
          <a:xfrm>
            <a:off x="671448" y="471632"/>
            <a:ext cx="8025205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Particle Size in Pharmaceuticals</a:t>
            </a:r>
          </a:p>
          <a:p>
            <a:pPr>
              <a:buNone/>
            </a:pPr>
            <a:endParaRPr lang="en-IN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dissolution rate (surface area dependent)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Affects bioavailability, especially in oral dosage forms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Influences: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properties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Compressibility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 uniformity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Critical in: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Suspensions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Inhalation products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Parenteral formulations</a:t>
            </a:r>
          </a:p>
        </p:txBody>
      </p:sp>
    </p:spTree>
    <p:extLst>
      <p:ext uri="{BB962C8B-B14F-4D97-AF65-F5344CB8AC3E}">
        <p14:creationId xmlns:p14="http://schemas.microsoft.com/office/powerpoint/2010/main" val="18234707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FFB352-A1BA-BE3E-53C7-17DEC6EA5AB5}"/>
              </a:ext>
            </a:extLst>
          </p:cNvPr>
          <p:cNvSpPr txBox="1"/>
          <p:nvPr/>
        </p:nvSpPr>
        <p:spPr>
          <a:xfrm>
            <a:off x="651849" y="0"/>
            <a:ext cx="7577750" cy="4274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Nanocrystal Technology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Drug particles reduced to nanometer range (100 -1000 nm)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Prepared by: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Wet media milling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High-pressure homogenization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Advantages: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surface area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Improved dissolution velocity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Enhanced saturation solubility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Widely used for BCS Class II drugs</a:t>
            </a:r>
          </a:p>
        </p:txBody>
      </p:sp>
    </p:spTree>
    <p:extLst>
      <p:ext uri="{BB962C8B-B14F-4D97-AF65-F5344CB8AC3E}">
        <p14:creationId xmlns:p14="http://schemas.microsoft.com/office/powerpoint/2010/main" val="11389126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F2F4EC-0515-454E-CA3D-8DB890F480E2}"/>
              </a:ext>
            </a:extLst>
          </p:cNvPr>
          <p:cNvSpPr txBox="1"/>
          <p:nvPr/>
        </p:nvSpPr>
        <p:spPr>
          <a:xfrm>
            <a:off x="579422" y="277955"/>
            <a:ext cx="8148118" cy="487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Lipid-Based Nanoparticles</a:t>
            </a:r>
          </a:p>
          <a:p>
            <a:pPr>
              <a:buNone/>
            </a:pPr>
            <a:endParaRPr lang="en-IN" sz="32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Solid Lipid Nanoparticles (SLN)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Nanostructured Lipid Carriers (NLC)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 solubility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Controlled release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Useful in oral, topical, and parenteral delivery</a:t>
            </a:r>
          </a:p>
        </p:txBody>
      </p:sp>
    </p:spTree>
    <p:extLst>
      <p:ext uri="{BB962C8B-B14F-4D97-AF65-F5344CB8AC3E}">
        <p14:creationId xmlns:p14="http://schemas.microsoft.com/office/powerpoint/2010/main" val="23428910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D9632C-5111-01B5-398A-17142DEFEB77}"/>
              </a:ext>
            </a:extLst>
          </p:cNvPr>
          <p:cNvSpPr txBox="1"/>
          <p:nvPr/>
        </p:nvSpPr>
        <p:spPr>
          <a:xfrm>
            <a:off x="280658" y="-74210"/>
            <a:ext cx="8700380" cy="487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Amorphous Solid Dispersions &amp; Spray Technologies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Conversion of crystalline drug to amorphous form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Spray drying for controlled particle formation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Enhances apparent solubility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Prevents recrystallization with polymer stabilization</a:t>
            </a:r>
          </a:p>
          <a:p>
            <a:pPr>
              <a:lnSpc>
                <a:spcPct val="200000"/>
              </a:lnSpc>
              <a:buNone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Emerging techniques: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Supercritical fluid processing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3D printing in pharmaceutics</a:t>
            </a:r>
          </a:p>
        </p:txBody>
      </p:sp>
    </p:spTree>
    <p:extLst>
      <p:ext uri="{BB962C8B-B14F-4D97-AF65-F5344CB8AC3E}">
        <p14:creationId xmlns:p14="http://schemas.microsoft.com/office/powerpoint/2010/main" val="72555213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DADFB-21CE-A2B1-624F-335F79EDF2D9}"/>
              </a:ext>
            </a:extLst>
          </p:cNvPr>
          <p:cNvSpPr txBox="1"/>
          <p:nvPr/>
        </p:nvSpPr>
        <p:spPr>
          <a:xfrm>
            <a:off x="289711" y="231769"/>
            <a:ext cx="8754701" cy="4255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 Analytical Technology (PAT) &amp; Continuous Manufacturing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Real-time particle size monitoring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In-line laser diffraction systems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Improved process control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Supports Quality by Design (QbD)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Enables continuous manufacturing models</a:t>
            </a:r>
          </a:p>
        </p:txBody>
      </p:sp>
    </p:spTree>
    <p:extLst>
      <p:ext uri="{BB962C8B-B14F-4D97-AF65-F5344CB8AC3E}">
        <p14:creationId xmlns:p14="http://schemas.microsoft.com/office/powerpoint/2010/main" val="26871904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FA0819-D2A8-C196-25DC-55122C3686A7}"/>
              </a:ext>
            </a:extLst>
          </p:cNvPr>
          <p:cNvSpPr txBox="1"/>
          <p:nvPr/>
        </p:nvSpPr>
        <p:spPr>
          <a:xfrm>
            <a:off x="443620" y="149368"/>
            <a:ext cx="7378574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 of Key Concepts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Particle size is a critical physicochemical property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Directly influences dissolution and diffusion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Governed by principles such as the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Noyes–Whitney equation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Essential in formulation development</a:t>
            </a:r>
          </a:p>
        </p:txBody>
      </p:sp>
    </p:spTree>
    <p:extLst>
      <p:ext uri="{BB962C8B-B14F-4D97-AF65-F5344CB8AC3E}">
        <p14:creationId xmlns:p14="http://schemas.microsoft.com/office/powerpoint/2010/main" val="247453021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017985-9B98-E92F-961F-5B846F875BBD}"/>
              </a:ext>
            </a:extLst>
          </p:cNvPr>
          <p:cNvSpPr txBox="1"/>
          <p:nvPr/>
        </p:nvSpPr>
        <p:spPr>
          <a:xfrm>
            <a:off x="416460" y="501534"/>
            <a:ext cx="8120958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Biopharmaceutical Importance</a:t>
            </a:r>
          </a:p>
          <a:p>
            <a:pPr>
              <a:buNone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Smaller particle size → Increased surface area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Enhanced dissolution and bioavailability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Crucial for poorly soluble drugs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Impacts therapeutic efficacy</a:t>
            </a:r>
          </a:p>
        </p:txBody>
      </p:sp>
    </p:spTree>
    <p:extLst>
      <p:ext uri="{BB962C8B-B14F-4D97-AF65-F5344CB8AC3E}">
        <p14:creationId xmlns:p14="http://schemas.microsoft.com/office/powerpoint/2010/main" val="91660758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FA8B62-F41B-F7A7-C82F-C112D3881E1C}"/>
              </a:ext>
            </a:extLst>
          </p:cNvPr>
          <p:cNvSpPr txBox="1"/>
          <p:nvPr/>
        </p:nvSpPr>
        <p:spPr>
          <a:xfrm>
            <a:off x="353085" y="303277"/>
            <a:ext cx="8646060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Technological &amp; Regulatory Significance</a:t>
            </a:r>
          </a:p>
          <a:p>
            <a:pPr>
              <a:buNone/>
            </a:pP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Advanced engineering improves drug performance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Particle size is considered a Critical Quality Attribute (CQA)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Controlled under Quality by Design (QbD) framework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Regulatory compliance ensures safety and consistency</a:t>
            </a:r>
          </a:p>
        </p:txBody>
      </p:sp>
    </p:spTree>
    <p:extLst>
      <p:ext uri="{BB962C8B-B14F-4D97-AF65-F5344CB8AC3E}">
        <p14:creationId xmlns:p14="http://schemas.microsoft.com/office/powerpoint/2010/main" val="35813361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54061D-07ED-A842-D7A6-F8A3B9A9769E}"/>
              </a:ext>
            </a:extLst>
          </p:cNvPr>
          <p:cNvSpPr txBox="1"/>
          <p:nvPr/>
        </p:nvSpPr>
        <p:spPr>
          <a:xfrm>
            <a:off x="633742" y="57236"/>
            <a:ext cx="7523429" cy="5086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 &amp; Future Outlook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Stability concerns in nanosystems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Scale-up difficulties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Need for cost-effective technologies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Future focus: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 particle engineering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Personalized medicine</a:t>
            </a:r>
          </a:p>
          <a:p>
            <a:pPr marL="742950" lvl="1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 drug delivery systems</a:t>
            </a:r>
          </a:p>
        </p:txBody>
      </p:sp>
    </p:spTree>
    <p:extLst>
      <p:ext uri="{BB962C8B-B14F-4D97-AF65-F5344CB8AC3E}">
        <p14:creationId xmlns:p14="http://schemas.microsoft.com/office/powerpoint/2010/main" val="3658501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D22A16-BB45-20F6-E530-1A563464828E}"/>
              </a:ext>
            </a:extLst>
          </p:cNvPr>
          <p:cNvSpPr txBox="1"/>
          <p:nvPr/>
        </p:nvSpPr>
        <p:spPr>
          <a:xfrm>
            <a:off x="561314" y="280658"/>
            <a:ext cx="8148119" cy="3208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Final Take-Home Message</a:t>
            </a:r>
          </a:p>
          <a:p>
            <a:pPr>
              <a:buNone/>
            </a:pP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Particle size optimization is essential for modern drug development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Proper characterization and control are mandatory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Advances in particle engineering are shaping the future of pharmaceutics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Scientific understanding + regulatory compliance = Successful formulation</a:t>
            </a:r>
          </a:p>
        </p:txBody>
      </p:sp>
    </p:spTree>
    <p:extLst>
      <p:ext uri="{BB962C8B-B14F-4D97-AF65-F5344CB8AC3E}">
        <p14:creationId xmlns:p14="http://schemas.microsoft.com/office/powerpoint/2010/main" val="55233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305D1A-1CE4-4303-DB55-6018BAFBDEEF}"/>
              </a:ext>
            </a:extLst>
          </p:cNvPr>
          <p:cNvSpPr txBox="1"/>
          <p:nvPr/>
        </p:nvSpPr>
        <p:spPr>
          <a:xfrm>
            <a:off x="325925" y="107314"/>
            <a:ext cx="8818075" cy="4659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Fundamental Concepts – Particle Size &amp; Distribution</a:t>
            </a:r>
          </a:p>
          <a:p>
            <a:pPr>
              <a:buNone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size: Diameter of individual solid particles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Particle Size Distribution (PSD): Range and frequency of particle sizes in a sample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PSD is more important than single particle size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Common statistical expressions: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D10 (10% below this size)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D50 (median diameter)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D90 (90% below this size)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Narrow vs wide distribution and its formulation impact</a:t>
            </a:r>
          </a:p>
        </p:txBody>
      </p:sp>
    </p:spTree>
    <p:extLst>
      <p:ext uri="{BB962C8B-B14F-4D97-AF65-F5344CB8AC3E}">
        <p14:creationId xmlns:p14="http://schemas.microsoft.com/office/powerpoint/2010/main" val="397765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BE51C2D-EC1A-235F-8AE4-509BA63852B4}"/>
              </a:ext>
            </a:extLst>
          </p:cNvPr>
          <p:cNvSpPr txBox="1"/>
          <p:nvPr/>
        </p:nvSpPr>
        <p:spPr>
          <a:xfrm>
            <a:off x="699796" y="245723"/>
            <a:ext cx="7781730" cy="318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Surface Area and Dissolution Relationship</a:t>
            </a:r>
          </a:p>
          <a:p>
            <a:pPr>
              <a:buNone/>
            </a:pPr>
            <a:endParaRPr lang="en-IN" b="1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/>
              <a:t>  </a:t>
            </a: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Smaller particles → Larger surface area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Increased surface area enhances dissolution rate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Explained by Noyes - Whitney equation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Dissolution rate ∝ Surface area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Particularly important for BCS Class II drugs</a:t>
            </a:r>
          </a:p>
        </p:txBody>
      </p:sp>
    </p:spTree>
    <p:extLst>
      <p:ext uri="{BB962C8B-B14F-4D97-AF65-F5344CB8AC3E}">
        <p14:creationId xmlns:p14="http://schemas.microsoft.com/office/powerpoint/2010/main" val="1266406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53A850-DB7E-27CC-5025-43D7FDAEF471}"/>
              </a:ext>
            </a:extLst>
          </p:cNvPr>
          <p:cNvSpPr txBox="1"/>
          <p:nvPr/>
        </p:nvSpPr>
        <p:spPr>
          <a:xfrm>
            <a:off x="624689" y="468079"/>
            <a:ext cx="8157172" cy="4039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 Fundamental Parameters</a:t>
            </a:r>
          </a:p>
          <a:p>
            <a:pPr>
              <a:buNone/>
            </a:pPr>
            <a:endParaRPr lang="en-IN" b="1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Polydispersity Index (PDI) </a:t>
            </a: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measure of size uniformity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Shape factors (spherical vs irregular particles)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True diameter vs aerodynamic diameter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Micronization (1–10 µm range)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Nanonization (&lt;1000 nm range)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Impact of particle aggregation and agglomeration</a:t>
            </a:r>
          </a:p>
        </p:txBody>
      </p:sp>
    </p:spTree>
    <p:extLst>
      <p:ext uri="{BB962C8B-B14F-4D97-AF65-F5344CB8AC3E}">
        <p14:creationId xmlns:p14="http://schemas.microsoft.com/office/powerpoint/2010/main" val="879842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D44F56-237A-3B73-5145-EC5929E2023B}"/>
              </a:ext>
            </a:extLst>
          </p:cNvPr>
          <p:cNvSpPr txBox="1"/>
          <p:nvPr/>
        </p:nvSpPr>
        <p:spPr>
          <a:xfrm>
            <a:off x="565841" y="459025"/>
            <a:ext cx="8161700" cy="3485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Overview of Dissolution and Diffusion</a:t>
            </a:r>
          </a:p>
          <a:p>
            <a:pPr>
              <a:buNone/>
            </a:pPr>
            <a:endParaRPr lang="en-IN" b="1" dirty="0"/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Dissolution: Process by which solid drug particles dissolve in a solvent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Diffusion: Movement of dissolved drug molecules from high to low concentration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Both processes govern drug absorption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Critical for oral bioavailability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Especially important for poorly water-soluble drugs</a:t>
            </a:r>
          </a:p>
        </p:txBody>
      </p:sp>
    </p:spTree>
    <p:extLst>
      <p:ext uri="{BB962C8B-B14F-4D97-AF65-F5344CB8AC3E}">
        <p14:creationId xmlns:p14="http://schemas.microsoft.com/office/powerpoint/2010/main" val="3718869244"/>
      </p:ext>
    </p:extLst>
  </p:cSld>
  <p:clrMapOvr>
    <a:masterClrMapping/>
  </p:clrMapOvr>
</p:sld>
</file>

<file path=ppt/theme/theme1.xml><?xml version="1.0" encoding="utf-8"?>
<a:theme xmlns:a="http://schemas.openxmlformats.org/drawingml/2006/main" name="Tips to Prepare for an Exam by Slidesgo">
  <a:themeElements>
    <a:clrScheme name="Simple Light">
      <a:dk1>
        <a:srgbClr val="210A26"/>
      </a:dk1>
      <a:lt1>
        <a:srgbClr val="4D476D"/>
      </a:lt1>
      <a:dk2>
        <a:srgbClr val="A0BFDB"/>
      </a:dk2>
      <a:lt2>
        <a:srgbClr val="DFF3F8"/>
      </a:lt2>
      <a:accent1>
        <a:srgbClr val="EA3554"/>
      </a:accent1>
      <a:accent2>
        <a:srgbClr val="FFA406"/>
      </a:accent2>
      <a:accent3>
        <a:srgbClr val="C1712D"/>
      </a:accent3>
      <a:accent4>
        <a:srgbClr val="1D9E4E"/>
      </a:accent4>
      <a:accent5>
        <a:srgbClr val="3169F8"/>
      </a:accent5>
      <a:accent6>
        <a:srgbClr val="FFFFFF"/>
      </a:accent6>
      <a:hlink>
        <a:srgbClr val="210A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2338</Words>
  <Application>Microsoft Office PowerPoint</Application>
  <PresentationFormat>On-screen Show (16:9)</PresentationFormat>
  <Paragraphs>506</Paragraphs>
  <Slides>58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6" baseType="lpstr">
      <vt:lpstr>Times New Roman</vt:lpstr>
      <vt:lpstr>Bebas Neue</vt:lpstr>
      <vt:lpstr>Proxima Nova</vt:lpstr>
      <vt:lpstr>Poppins</vt:lpstr>
      <vt:lpstr>Arial</vt:lpstr>
      <vt:lpstr>Cambria Math</vt:lpstr>
      <vt:lpstr>Poppins Black</vt:lpstr>
      <vt:lpstr>Tips to Prepare for an Exam by Slidesgo</vt:lpstr>
      <vt:lpstr>Particle Size of Drug Substances: Technologies, Biopharmaceutical Relevance, and Formulation Implications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Vishwajeet Ghorpade</dc:creator>
  <cp:lastModifiedBy>rajashrigorad6@gmail.com</cp:lastModifiedBy>
  <cp:revision>129</cp:revision>
  <dcterms:modified xsi:type="dcterms:W3CDTF">2026-02-24T04:03:37Z</dcterms:modified>
</cp:coreProperties>
</file>