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73" r:id="rId1"/>
  </p:sldMasterIdLst>
  <p:notesMasterIdLst>
    <p:notesMasterId r:id="rId69"/>
  </p:notesMasterIdLst>
  <p:sldIdLst>
    <p:sldId id="256" r:id="rId2"/>
    <p:sldId id="404" r:id="rId3"/>
    <p:sldId id="405" r:id="rId4"/>
    <p:sldId id="406" r:id="rId5"/>
    <p:sldId id="357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358" r:id="rId16"/>
    <p:sldId id="359" r:id="rId17"/>
    <p:sldId id="360" r:id="rId18"/>
    <p:sldId id="361" r:id="rId19"/>
    <p:sldId id="362" r:id="rId20"/>
    <p:sldId id="363" r:id="rId21"/>
    <p:sldId id="364" r:id="rId22"/>
    <p:sldId id="365" r:id="rId23"/>
    <p:sldId id="366" r:id="rId24"/>
    <p:sldId id="367" r:id="rId25"/>
    <p:sldId id="368" r:id="rId26"/>
    <p:sldId id="369" r:id="rId27"/>
    <p:sldId id="370" r:id="rId28"/>
    <p:sldId id="371" r:id="rId29"/>
    <p:sldId id="372" r:id="rId30"/>
    <p:sldId id="266" r:id="rId31"/>
    <p:sldId id="267" r:id="rId32"/>
    <p:sldId id="268" r:id="rId33"/>
    <p:sldId id="373" r:id="rId34"/>
    <p:sldId id="374" r:id="rId35"/>
    <p:sldId id="375" r:id="rId36"/>
    <p:sldId id="376" r:id="rId37"/>
    <p:sldId id="377" r:id="rId38"/>
    <p:sldId id="378" r:id="rId39"/>
    <p:sldId id="379" r:id="rId40"/>
    <p:sldId id="380" r:id="rId41"/>
    <p:sldId id="381" r:id="rId42"/>
    <p:sldId id="382" r:id="rId43"/>
    <p:sldId id="383" r:id="rId44"/>
    <p:sldId id="384" r:id="rId45"/>
    <p:sldId id="385" r:id="rId46"/>
    <p:sldId id="269" r:id="rId47"/>
    <p:sldId id="270" r:id="rId48"/>
    <p:sldId id="271" r:id="rId49"/>
    <p:sldId id="272" r:id="rId50"/>
    <p:sldId id="273" r:id="rId51"/>
    <p:sldId id="274" r:id="rId52"/>
    <p:sldId id="275" r:id="rId53"/>
    <p:sldId id="386" r:id="rId54"/>
    <p:sldId id="387" r:id="rId55"/>
    <p:sldId id="388" r:id="rId56"/>
    <p:sldId id="389" r:id="rId57"/>
    <p:sldId id="390" r:id="rId58"/>
    <p:sldId id="391" r:id="rId59"/>
    <p:sldId id="392" r:id="rId60"/>
    <p:sldId id="393" r:id="rId61"/>
    <p:sldId id="394" r:id="rId62"/>
    <p:sldId id="395" r:id="rId63"/>
    <p:sldId id="396" r:id="rId64"/>
    <p:sldId id="397" r:id="rId65"/>
    <p:sldId id="398" r:id="rId66"/>
    <p:sldId id="399" r:id="rId67"/>
    <p:sldId id="400" r:id="rId6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8">
          <p15:clr>
            <a:srgbClr val="9AA0A6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54A7"/>
    <a:srgbClr val="1941B3"/>
    <a:srgbClr val="DFF3F8"/>
    <a:srgbClr val="C0D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F89695-3C00-4EA4-A45B-F715C1D301FC}">
  <a:tblStyle styleId="{E0F89695-3C00-4EA4-A45B-F715C1D301F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22" y="72"/>
      </p:cViewPr>
      <p:guideLst>
        <p:guide orient="horz" pos="64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IN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IN"/>
          </a:p>
        </p:txBody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  <p:txBody>
          <a:bodyPr/>
          <a:lstStyle/>
          <a:p>
            <a:endParaRPr lang="en-IN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40958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25F26-FD07-E22F-E17E-52498D7B5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3BBC40-CFD9-6BC2-5DCE-B16CF7B260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40B0C-ED30-4474-7C65-650629DC8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DA690-B2CE-9C71-1C10-529C71022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C6881-6632-4E78-4397-50AE40A19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1CFEC-EA63-4020-A676-3E360191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8801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9EA26-65C5-1EC3-C132-45784F85F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6980B1-DEBF-D786-D9AE-ED36101E50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C6D8B-106F-3463-E585-9C75D672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D52A8-8F8A-A4B6-8872-42E37C4A7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E1E1B-6188-94AC-997B-9006C8225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1CFEC-EA63-4020-A676-3E360191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525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151240-3F1F-90D6-62AF-9D18AD781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3E3E8-160B-0373-AF4C-7445BB7AC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0E77-1B51-78D5-058A-4CB044253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99BCA-FF0E-CE16-9030-1E24D841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76B59-7908-92C8-06FB-C17F3AC30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1CFEC-EA63-4020-A676-3E360191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5800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844850" y="1490700"/>
            <a:ext cx="3795000" cy="21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6CCDDE-7AB3-D923-3E3E-7E7F1BA327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86827" y="4267381"/>
            <a:ext cx="570132" cy="56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84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C86EF-E908-E740-00B2-32CE8FE3D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D21BF-D0E0-3984-7744-B379C441B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1B3F2-7804-C266-70B1-0B2C89C27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26BDF-6CC8-FC5A-BF06-4A071D26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8D4CE-20D9-1C18-6152-E06C558D7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1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FA461-B7AC-83F7-3171-D1CD9C58D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AB9C88-091D-910D-81E8-21DE6C011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37A53-409D-B474-D54D-121C6526B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22106-6C14-704D-1739-46080FBD6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8106A-A5D0-48A9-A8AD-DAEB0CEBF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1CFEC-EA63-4020-A676-3E360191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928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FB8A5-4402-3AE5-C04D-CA68BC368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06DF0-9BE1-C725-0708-2C3606D48E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DF387E-ACE8-BF84-E65E-BFFE2777C0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F1D7DC-82FE-8C95-AC97-0C64CAF06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DCEEC6-4ACC-4832-D9DD-63795A8C9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A95F7-A7C8-34F4-B0B6-577449F8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1CFEC-EA63-4020-A676-3E360191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4058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F2229-FA5C-D905-0D21-D9300858C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A9CD9-707C-0E7E-495E-5EBF727B8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43F91-D7C7-FEAD-CD64-40847FB43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656737-45E4-79B8-ECFA-9FB091C817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B98958-1789-0F18-2433-9B2CFD5B5E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125DFE-E3F7-8C0E-06F9-53F9E96EE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6D24CA-F6F2-E34E-D288-FA8FF1247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F89D0E-A3E2-BC2E-B201-4A4AACA2F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1CFEC-EA63-4020-A676-3E360191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446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34ADC-93F8-1A3C-6C5E-BA8DF8B30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8B657E-2A42-37DD-0EEF-F892B024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D39F71-5E8A-2AB7-E401-7F0621E1A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D89F25-CF56-7FFD-0A13-B6DDE415C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1CFEC-EA63-4020-A676-3E360191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163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A7F581-C974-2AFF-F9E7-9B985891A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BA7C12-1ED0-6419-AD11-6DB538E1A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E16472-A7AF-922F-4BA9-58F291073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1CFEC-EA63-4020-A676-3E360191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911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999CE-050D-10C7-9B8C-C9D2BFE78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4CEB6-5E5B-D86E-BF9D-85396D6E9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599A37-8C37-6C98-05C6-E44506794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8AF4F-A0B9-82E8-CF70-DFA375A6B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914A2-AE61-842B-4146-EB1B39312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B0DE1-5736-2895-80D7-4C6127858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1CFEC-EA63-4020-A676-3E360191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058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E122F-FCCB-0B7A-F830-5084421D2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C68A11-5317-FD54-9AAD-B80D8F9892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B90517-76AA-9FFE-C958-12F435B65D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33333-2642-2916-10C5-7B754FC8A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9D4186-C9EC-5E06-5E1B-1D99A29D2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D7DA3-4BCE-EB2E-CC8C-2B47D4FEB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1CFEC-EA63-4020-A676-3E360191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2852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8EF083-B957-0868-606E-4CEE064BC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DA834-6F1B-522C-B873-B7F6F5522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E77E8-5AEB-0394-BBDE-2BFF89BC32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A25A5-0189-83E8-0C88-48AB688243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CC7D2-26BA-5130-37C9-723F61E493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61CFEC-EA63-4020-A676-3E360191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814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6"/>
          <p:cNvSpPr txBox="1">
            <a:spLocks noGrp="1"/>
          </p:cNvSpPr>
          <p:nvPr>
            <p:ph type="ctrTitle"/>
          </p:nvPr>
        </p:nvSpPr>
        <p:spPr>
          <a:xfrm>
            <a:off x="108487" y="193660"/>
            <a:ext cx="8927023" cy="14413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50" b="1" dirty="0">
                <a:solidFill>
                  <a:srgbClr val="1941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Morphological profiling of drug particles: influence of shape and surface architecture on critical quality attributes </a:t>
            </a:r>
            <a:endParaRPr sz="2550" b="1" dirty="0">
              <a:solidFill>
                <a:srgbClr val="1941B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Google Shape;378;p27">
            <a:extLst>
              <a:ext uri="{FF2B5EF4-FFF2-40B4-BE49-F238E27FC236}">
                <a16:creationId xmlns:a16="http://schemas.microsoft.com/office/drawing/2014/main" id="{50AE18C7-007F-8BDF-CC45-46E757CEABC8}"/>
              </a:ext>
            </a:extLst>
          </p:cNvPr>
          <p:cNvSpPr txBox="1">
            <a:spLocks/>
          </p:cNvSpPr>
          <p:nvPr/>
        </p:nvSpPr>
        <p:spPr>
          <a:xfrm>
            <a:off x="2061272" y="2256119"/>
            <a:ext cx="4796728" cy="250476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IN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 Sopan N. Nangare</a:t>
            </a:r>
          </a:p>
          <a:p>
            <a:pPr algn="ctr">
              <a:lnSpc>
                <a:spcPct val="150000"/>
              </a:lnSpc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 algn="ctr">
              <a:lnSpc>
                <a:spcPct val="150000"/>
              </a:lnSpc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Pharmaceutics,</a:t>
            </a:r>
          </a:p>
          <a:p>
            <a:pPr algn="ctr">
              <a:lnSpc>
                <a:spcPct val="150000"/>
              </a:lnSpc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Krishna Institute of Pharmacy, </a:t>
            </a:r>
          </a:p>
          <a:p>
            <a:pPr algn="ctr">
              <a:lnSpc>
                <a:spcPct val="150000"/>
              </a:lnSpc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Krishna Vishwa Vidyapeeth (Deemed to be University), Karad, Maharashtra, India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1BAB6E-3891-DD32-0132-03FA112BBE65}"/>
              </a:ext>
            </a:extLst>
          </p:cNvPr>
          <p:cNvSpPr txBox="1"/>
          <p:nvPr/>
        </p:nvSpPr>
        <p:spPr>
          <a:xfrm>
            <a:off x="2119392" y="1736625"/>
            <a:ext cx="4572000" cy="417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dirty="0">
                <a:solidFill>
                  <a:schemeClr val="dk1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Resource Person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Fundamentals of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hape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50" y="1387098"/>
            <a:ext cx="7713900" cy="2764102"/>
          </a:xfrm>
        </p:spPr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particle geometry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 to manufacturing processes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on powder mechanics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 techniques overview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C7EB7C-B047-BC60-E17A-BE35386B7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Geometric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escriptors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2427866"/>
          </a:xfrm>
        </p:spPr>
        <p:txBody>
          <a:bodyPr>
            <a:normAutofit lnSpcReduction="10000"/>
          </a:bodyPr>
          <a:lstStyle/>
          <a:p>
            <a:pPr marL="271463" indent="-2714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Aspect ratio (length/width relationship)</a:t>
            </a:r>
          </a:p>
          <a:p>
            <a:pPr marL="271463" lvl="1" indent="-2714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Circularity (degree of roundness)</a:t>
            </a:r>
          </a:p>
          <a:p>
            <a:pPr marL="271463" lvl="1" indent="-2714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Sphericity (similarity to a sphere)</a:t>
            </a:r>
          </a:p>
          <a:p>
            <a:pPr marL="271463" lvl="1" indent="-2714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Shape factor and elongation index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C4F38A-561D-E420-78BE-37650A4EB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Crystal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abit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olymorphism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8"/>
            <a:ext cx="7886700" cy="2544103"/>
          </a:xfrm>
        </p:spPr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Crystal habit: external crystal shape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Polymorphism: multiple crystal forms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on solubility and dissolution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in pharmaceutical compounds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84B088-B2EA-1C3A-0F42-017567D93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 of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rystallization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2482110"/>
          </a:xfrm>
        </p:spPr>
        <p:txBody>
          <a:bodyPr>
            <a:no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 of solvent selection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and cooling rate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Supersaturation levels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Presence of additives and impurities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401D5-F221-E66C-E6B4-CB38D7759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trategies in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ngineering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Optimization of crystallization parameters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spray drying and milling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Monitoring via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rocess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nalytical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echnology (PAT)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Ensuring consistent particle quality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594BEF-FB83-97D7-C65D-1BAA3CA5A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rchitecture of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rug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surface architecture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in pharmaceutical performance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 to particle engineering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ritical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uality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ttributes (CQAs)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57D7ED-C00C-4926-E8A8-076FB3D2B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oughness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surface roughness</a:t>
            </a:r>
          </a:p>
          <a:p>
            <a:pPr lvl="1" indent="-51435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Micro- and nano-scale surface irregularities</a:t>
            </a:r>
          </a:p>
          <a:p>
            <a:pPr lvl="1" indent="-51435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on interparticle friction</a:t>
            </a:r>
          </a:p>
          <a:p>
            <a:pPr lvl="1" indent="-51435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 on dissolution and adhesion properties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E65FD8-6EAB-2132-8EBC-8534CB040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Porosity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nternal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porosity (open vs closed pores)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microstructure characteristics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on surface area and drug release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in moisture uptake and stability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EE81B-0566-796F-D36B-A7F6907E9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nergy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Concept of surface free energy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Hydrophilic vs hydrophobic surfaces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angle and wetting behavior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on dissolution and bioavailability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2ED8D4-772C-691C-72B0-094840B13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Amorphous vs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rystalline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Structural differences between amorphous and crystalline forms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energy state of amorphous materials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on solubility and stability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of recrystallization during storage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2AE32-8EBB-0CC6-D596-FE9D83D06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6936B-CFE7-C0FB-6221-093834D8E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913" y="648547"/>
            <a:ext cx="8499853" cy="4422645"/>
          </a:xfrm>
        </p:spPr>
        <p:txBody>
          <a:bodyPr>
            <a:no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completing this session, students will be able to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particle morphology and explain its components, including shape, size, surface texture, and surface energy</a:t>
            </a:r>
          </a:p>
          <a:p>
            <a:pPr marL="182563" lvl="0" indent="-182563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 between particle shapes and describe their formation during crystallization and processing</a:t>
            </a:r>
          </a:p>
          <a:p>
            <a:pPr marL="182563" lvl="0" indent="-182563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 how surface architecture analyze the relationship between morphology and critical quality attributes (CQAs) such as:</a:t>
            </a:r>
          </a:p>
          <a:p>
            <a:pPr marL="627063" lvl="0" indent="-182563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Dissolution rate</a:t>
            </a:r>
          </a:p>
          <a:p>
            <a:pPr marL="627063" lvl="0" indent="-182563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Correlate morphological changes with manufacturing processes such as milling, granulation, spray drying, and crystallization</a:t>
            </a:r>
          </a:p>
          <a:p>
            <a:pPr marL="627063" lvl="0" indent="-182563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 regulatory considerations related to morphology as part of pharmaceutical quality by design (QBD)</a:t>
            </a:r>
          </a:p>
          <a:p>
            <a:pPr marL="0" indent="0">
              <a:buNone/>
            </a:pPr>
            <a:endParaRPr lang="en-IN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1D2658-4C6A-AD16-B161-6ED2902C5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  <p:sp>
        <p:nvSpPr>
          <p:cNvPr id="5" name="Google Shape;666;p29">
            <a:extLst>
              <a:ext uri="{FF2B5EF4-FFF2-40B4-BE49-F238E27FC236}">
                <a16:creationId xmlns:a16="http://schemas.microsoft.com/office/drawing/2014/main" id="{2ECF24A3-135B-B35A-0C27-13F113E6B9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72307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/>
            <a:r>
              <a:rPr lang="e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  <a:endParaRPr lang="en-IN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7983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Morphology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ritical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uality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ttributes (CQAs)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between particle morphology and product quality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on drug performance and manufacturability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CQAs influenced by morphology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Regulatory relevance in pharmaceutical development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D3191-6CCA-76FB-310C-10E20C24C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 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Dissolution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ioavailability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area directly influences dissolution rate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Smaller particles → higher surface area → faster dissolution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 affects diffusion layer formation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for oral bioavailability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8EA96A-257A-9AC9-DE62-DD6140C07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rea,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ettability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orosity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surface area enhances drug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solvent interaction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Wettability governs liquid penetration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Porous particles increase effective surface area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Hydrophobic surfaces may delay dissolution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90072-AC0F-7D27-9158-B7F31978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65"/>
            <a:ext cx="7886700" cy="994172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xample: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arbamazepine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olymorphs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polymorphs exhibit distinct crystal packing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Variation in solubility and dissolution rate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Metastable forms may dissolve faster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Polymorphic control is essential for consistent bioavailability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AA51F-0C36-DE0F-F1E5-FD93395A3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 Flowability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owder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shape influences flow properties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Spherical particles flow better than needle-shaped ones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roughness increases friction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Essential for large-scale manufacturing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496670-5609-A83F-215C-BDC3686AC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Cohesion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lectrostatic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Fine particles exhibit stronger cohesive forces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Electrostatic charge affects powder handling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Humidity influences interparticle attraction</a:t>
            </a:r>
          </a:p>
          <a:p>
            <a:pPr marL="177800" lvl="1" indent="-177800" algn="just">
              <a:lnSpc>
                <a:spcPct val="20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Impacts die filling and uniformity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313032-BFF9-F6DE-712E-F88E3CA5A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453716" cy="994172"/>
          </a:xfrm>
        </p:spPr>
        <p:txBody>
          <a:bodyPr>
            <a:noAutofit/>
          </a:bodyPr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 on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apsule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illing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ablet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Poor flow causes weight variation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Irregular particles may bridge in hoppers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Affects content uniformity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for dosage accuracy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80D8D8-CF1E-B5C7-F154-1F58AE00F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 Compressibility and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ompactibility</a:t>
            </a:r>
            <a:endParaRPr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Ability of powder to reduce volume under pressure</a:t>
            </a:r>
          </a:p>
          <a:p>
            <a:pPr marL="177800" lvl="1" indent="-177800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Dependent on particle shape and size distribution</a:t>
            </a:r>
          </a:p>
          <a:p>
            <a:pPr marL="177800" lvl="1" indent="-177800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Influences tablet hardness and friability</a:t>
            </a:r>
          </a:p>
          <a:p>
            <a:pPr marL="177800" lvl="1" indent="-177800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for direct compression formulations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6D3401-E54E-95C3-9EFB-68D89F000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Fragmentation vs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lastic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Brittle materials undergo fragmentation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Ductile materials deform plastically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Fragmentation increases bonding surface area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 deformation enhances interparticle bonding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FFE41C-6EE5-3E92-80CE-AEFD6FC40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128252" cy="994172"/>
          </a:xfrm>
        </p:spPr>
        <p:txBody>
          <a:bodyPr>
            <a:noAutofit/>
          </a:bodyPr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nterlocking of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rregular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Irregular shapes promote mechanical interlocking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Enhances tablet strength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reduce flowability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Balance required during formulation design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FB43E7-6215-B513-F25C-93C0D00FB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7F7B2-E18F-0C0C-BA2A-29B625009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28" y="272785"/>
            <a:ext cx="7886700" cy="994172"/>
          </a:xfrm>
        </p:spPr>
        <p:txBody>
          <a:bodyPr>
            <a:noAutofit/>
          </a:bodyPr>
          <a:lstStyle/>
          <a:p>
            <a:r>
              <a:rPr lang="en-I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br>
              <a:rPr lang="en-I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8DCFA-3ECE-D2ED-60CC-A7556C68A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32DBCF8-634A-C97A-4943-AAD513AF2F08}"/>
              </a:ext>
            </a:extLst>
          </p:cNvPr>
          <p:cNvGrpSpPr/>
          <p:nvPr/>
        </p:nvGrpSpPr>
        <p:grpSpPr>
          <a:xfrm>
            <a:off x="302217" y="827439"/>
            <a:ext cx="8539566" cy="3488621"/>
            <a:chOff x="369376" y="1087657"/>
            <a:chExt cx="8539566" cy="3277892"/>
          </a:xfrm>
        </p:grpSpPr>
        <p:sp>
          <p:nvSpPr>
            <p:cNvPr id="5" name="Google Shape;1168;p36">
              <a:extLst>
                <a:ext uri="{FF2B5EF4-FFF2-40B4-BE49-F238E27FC236}">
                  <a16:creationId xmlns:a16="http://schemas.microsoft.com/office/drawing/2014/main" id="{EE810634-E1F7-B7E0-B4F6-2C0A06CAFD6C}"/>
                </a:ext>
              </a:extLst>
            </p:cNvPr>
            <p:cNvSpPr txBox="1"/>
            <p:nvPr/>
          </p:nvSpPr>
          <p:spPr>
            <a:xfrm>
              <a:off x="1860259" y="1486125"/>
              <a:ext cx="2396701" cy="764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just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dirty="0">
                  <a:solidFill>
                    <a:schemeClr val="dk1"/>
                  </a:solidFill>
                  <a:latin typeface="Times New Roman" panose="02020603050405020304" pitchFamily="18" charset="0"/>
                  <a:ea typeface="Poppins"/>
                  <a:cs typeface="Times New Roman" panose="02020603050405020304" pitchFamily="18" charset="0"/>
                  <a:sym typeface="Poppins"/>
                </a:rPr>
                <a:t>Introduction to particle morphology</a:t>
              </a:r>
              <a:endParaRPr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endParaRPr>
            </a:p>
          </p:txBody>
        </p:sp>
        <p:sp>
          <p:nvSpPr>
            <p:cNvPr id="6" name="Google Shape;1169;p36">
              <a:extLst>
                <a:ext uri="{FF2B5EF4-FFF2-40B4-BE49-F238E27FC236}">
                  <a16:creationId xmlns:a16="http://schemas.microsoft.com/office/drawing/2014/main" id="{CEFD8035-D7D9-9ABB-C954-E3BB5856A580}"/>
                </a:ext>
              </a:extLst>
            </p:cNvPr>
            <p:cNvSpPr/>
            <p:nvPr/>
          </p:nvSpPr>
          <p:spPr>
            <a:xfrm>
              <a:off x="943459" y="1486125"/>
              <a:ext cx="764400" cy="764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Poppins Black"/>
                  <a:cs typeface="Times New Roman" panose="02020603050405020304" pitchFamily="18" charset="0"/>
                  <a:sym typeface="Poppins Black"/>
                </a:rPr>
                <a:t>01</a:t>
              </a:r>
              <a:endParaRPr sz="2000" b="1" dirty="0">
                <a:solidFill>
                  <a:srgbClr val="0070C0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endParaRPr>
            </a:p>
          </p:txBody>
        </p:sp>
        <p:sp>
          <p:nvSpPr>
            <p:cNvPr id="7" name="Google Shape;1170;p36">
              <a:extLst>
                <a:ext uri="{FF2B5EF4-FFF2-40B4-BE49-F238E27FC236}">
                  <a16:creationId xmlns:a16="http://schemas.microsoft.com/office/drawing/2014/main" id="{B6089686-3EED-176B-91F7-E9ED52238DE5}"/>
                </a:ext>
              </a:extLst>
            </p:cNvPr>
            <p:cNvSpPr txBox="1"/>
            <p:nvPr/>
          </p:nvSpPr>
          <p:spPr>
            <a:xfrm>
              <a:off x="1860259" y="2444625"/>
              <a:ext cx="2474100" cy="764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just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dirty="0">
                  <a:solidFill>
                    <a:schemeClr val="dk1"/>
                  </a:solidFill>
                  <a:latin typeface="Times New Roman" panose="02020603050405020304" pitchFamily="18" charset="0"/>
                  <a:ea typeface="Poppins"/>
                  <a:cs typeface="Times New Roman" panose="02020603050405020304" pitchFamily="18" charset="0"/>
                  <a:sym typeface="Poppins"/>
                </a:rPr>
                <a:t>Fundamentals of particle shape and size</a:t>
              </a:r>
              <a:endParaRPr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endParaRPr>
            </a:p>
          </p:txBody>
        </p:sp>
        <p:sp>
          <p:nvSpPr>
            <p:cNvPr id="8" name="Google Shape;1171;p36">
              <a:extLst>
                <a:ext uri="{FF2B5EF4-FFF2-40B4-BE49-F238E27FC236}">
                  <a16:creationId xmlns:a16="http://schemas.microsoft.com/office/drawing/2014/main" id="{C89D7779-913B-1175-49D1-4920F023A183}"/>
                </a:ext>
              </a:extLst>
            </p:cNvPr>
            <p:cNvSpPr/>
            <p:nvPr/>
          </p:nvSpPr>
          <p:spPr>
            <a:xfrm>
              <a:off x="943459" y="2444625"/>
              <a:ext cx="764400" cy="764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Poppins Black"/>
                  <a:cs typeface="Times New Roman" panose="02020603050405020304" pitchFamily="18" charset="0"/>
                  <a:sym typeface="Poppins Black"/>
                </a:rPr>
                <a:t>02</a:t>
              </a:r>
              <a:endParaRPr sz="2000" b="1" dirty="0">
                <a:solidFill>
                  <a:srgbClr val="0070C0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endParaRPr>
            </a:p>
          </p:txBody>
        </p:sp>
        <p:sp>
          <p:nvSpPr>
            <p:cNvPr id="9" name="Google Shape;1172;p36">
              <a:extLst>
                <a:ext uri="{FF2B5EF4-FFF2-40B4-BE49-F238E27FC236}">
                  <a16:creationId xmlns:a16="http://schemas.microsoft.com/office/drawing/2014/main" id="{05B44D88-18A4-9220-1A41-E510911DF70D}"/>
                </a:ext>
              </a:extLst>
            </p:cNvPr>
            <p:cNvSpPr txBox="1"/>
            <p:nvPr/>
          </p:nvSpPr>
          <p:spPr>
            <a:xfrm>
              <a:off x="1860259" y="3403125"/>
              <a:ext cx="2474100" cy="764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just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dirty="0">
                  <a:solidFill>
                    <a:schemeClr val="dk1"/>
                  </a:solidFill>
                  <a:latin typeface="Times New Roman" panose="02020603050405020304" pitchFamily="18" charset="0"/>
                  <a:ea typeface="Poppins"/>
                  <a:cs typeface="Times New Roman" panose="02020603050405020304" pitchFamily="18" charset="0"/>
                  <a:sym typeface="Poppins"/>
                </a:rPr>
                <a:t>Surface architecture of drug particles</a:t>
              </a:r>
              <a:endParaRPr lang="en-IN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endParaRPr>
            </a:p>
          </p:txBody>
        </p:sp>
        <p:sp>
          <p:nvSpPr>
            <p:cNvPr id="10" name="Google Shape;1173;p36">
              <a:extLst>
                <a:ext uri="{FF2B5EF4-FFF2-40B4-BE49-F238E27FC236}">
                  <a16:creationId xmlns:a16="http://schemas.microsoft.com/office/drawing/2014/main" id="{BD12BB9F-FB20-A857-BBC8-6E458DFC9002}"/>
                </a:ext>
              </a:extLst>
            </p:cNvPr>
            <p:cNvSpPr/>
            <p:nvPr/>
          </p:nvSpPr>
          <p:spPr>
            <a:xfrm>
              <a:off x="943459" y="3403125"/>
              <a:ext cx="764400" cy="764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Poppins Black"/>
                  <a:cs typeface="Times New Roman" panose="02020603050405020304" pitchFamily="18" charset="0"/>
                  <a:sym typeface="Poppins Black"/>
                </a:rPr>
                <a:t>03</a:t>
              </a:r>
              <a:endParaRPr sz="2000" b="1" dirty="0">
                <a:solidFill>
                  <a:srgbClr val="0070C0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endParaRPr>
            </a:p>
          </p:txBody>
        </p:sp>
        <p:sp>
          <p:nvSpPr>
            <p:cNvPr id="11" name="Google Shape;1174;p36">
              <a:extLst>
                <a:ext uri="{FF2B5EF4-FFF2-40B4-BE49-F238E27FC236}">
                  <a16:creationId xmlns:a16="http://schemas.microsoft.com/office/drawing/2014/main" id="{0DFC0272-7710-C58F-5DFC-1BE32F71C749}"/>
                </a:ext>
              </a:extLst>
            </p:cNvPr>
            <p:cNvSpPr txBox="1"/>
            <p:nvPr/>
          </p:nvSpPr>
          <p:spPr>
            <a:xfrm>
              <a:off x="5555958" y="1486125"/>
              <a:ext cx="2778901" cy="764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just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dirty="0">
                  <a:solidFill>
                    <a:schemeClr val="dk1"/>
                  </a:solidFill>
                  <a:latin typeface="Times New Roman" panose="02020603050405020304" pitchFamily="18" charset="0"/>
                  <a:ea typeface="Poppins"/>
                  <a:cs typeface="Times New Roman" panose="02020603050405020304" pitchFamily="18" charset="0"/>
                  <a:sym typeface="Poppins"/>
                </a:rPr>
                <a:t>Morphology and critical quality attributes (CQAs)</a:t>
              </a:r>
              <a:endParaRPr lang="en-IN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endParaRPr>
            </a:p>
          </p:txBody>
        </p:sp>
        <p:sp>
          <p:nvSpPr>
            <p:cNvPr id="12" name="Google Shape;1175;p36">
              <a:extLst>
                <a:ext uri="{FF2B5EF4-FFF2-40B4-BE49-F238E27FC236}">
                  <a16:creationId xmlns:a16="http://schemas.microsoft.com/office/drawing/2014/main" id="{7D02A630-74F2-98F2-494E-4970A43253AF}"/>
                </a:ext>
              </a:extLst>
            </p:cNvPr>
            <p:cNvSpPr/>
            <p:nvPr/>
          </p:nvSpPr>
          <p:spPr>
            <a:xfrm>
              <a:off x="4639159" y="1486125"/>
              <a:ext cx="764400" cy="764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Poppins Black"/>
                  <a:cs typeface="Times New Roman" panose="02020603050405020304" pitchFamily="18" charset="0"/>
                  <a:sym typeface="Poppins Black"/>
                </a:rPr>
                <a:t>04</a:t>
              </a:r>
              <a:endParaRPr sz="2000" b="1" dirty="0">
                <a:solidFill>
                  <a:srgbClr val="0070C0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endParaRPr>
            </a:p>
          </p:txBody>
        </p:sp>
        <p:sp>
          <p:nvSpPr>
            <p:cNvPr id="13" name="Google Shape;1176;p36">
              <a:extLst>
                <a:ext uri="{FF2B5EF4-FFF2-40B4-BE49-F238E27FC236}">
                  <a16:creationId xmlns:a16="http://schemas.microsoft.com/office/drawing/2014/main" id="{5B3A2915-4AEE-BD61-F5BC-A4594843C20A}"/>
                </a:ext>
              </a:extLst>
            </p:cNvPr>
            <p:cNvSpPr txBox="1"/>
            <p:nvPr/>
          </p:nvSpPr>
          <p:spPr>
            <a:xfrm>
              <a:off x="5555959" y="2444625"/>
              <a:ext cx="2778900" cy="764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dirty="0">
                  <a:solidFill>
                    <a:schemeClr val="dk1"/>
                  </a:solidFill>
                  <a:latin typeface="Times New Roman" panose="02020603050405020304" pitchFamily="18" charset="0"/>
                  <a:ea typeface="Poppins"/>
                  <a:cs typeface="Times New Roman" panose="02020603050405020304" pitchFamily="18" charset="0"/>
                  <a:sym typeface="Poppins"/>
                </a:rPr>
                <a:t>Analytical techniques for morphological profiling</a:t>
              </a:r>
            </a:p>
          </p:txBody>
        </p:sp>
        <p:sp>
          <p:nvSpPr>
            <p:cNvPr id="14" name="Google Shape;1177;p36">
              <a:extLst>
                <a:ext uri="{FF2B5EF4-FFF2-40B4-BE49-F238E27FC236}">
                  <a16:creationId xmlns:a16="http://schemas.microsoft.com/office/drawing/2014/main" id="{A9F5E80C-5CC2-E7FA-5760-FBA640F43F89}"/>
                </a:ext>
              </a:extLst>
            </p:cNvPr>
            <p:cNvSpPr/>
            <p:nvPr/>
          </p:nvSpPr>
          <p:spPr>
            <a:xfrm>
              <a:off x="4639159" y="2444625"/>
              <a:ext cx="764400" cy="764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Poppins Black"/>
                  <a:cs typeface="Times New Roman" panose="02020603050405020304" pitchFamily="18" charset="0"/>
                  <a:sym typeface="Poppins Black"/>
                </a:rPr>
                <a:t>05</a:t>
              </a:r>
              <a:endParaRPr sz="2000" b="1" dirty="0">
                <a:solidFill>
                  <a:srgbClr val="0070C0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endParaRPr>
            </a:p>
          </p:txBody>
        </p:sp>
        <p:sp>
          <p:nvSpPr>
            <p:cNvPr id="15" name="Google Shape;1178;p36">
              <a:extLst>
                <a:ext uri="{FF2B5EF4-FFF2-40B4-BE49-F238E27FC236}">
                  <a16:creationId xmlns:a16="http://schemas.microsoft.com/office/drawing/2014/main" id="{298FF709-865F-ABCA-95E4-8D655B8E8B9E}"/>
                </a:ext>
              </a:extLst>
            </p:cNvPr>
            <p:cNvSpPr txBox="1"/>
            <p:nvPr/>
          </p:nvSpPr>
          <p:spPr>
            <a:xfrm>
              <a:off x="5555958" y="3403125"/>
              <a:ext cx="2557403" cy="764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dirty="0">
                  <a:solidFill>
                    <a:schemeClr val="dk1"/>
                  </a:solidFill>
                  <a:latin typeface="Times New Roman" panose="02020603050405020304" pitchFamily="18" charset="0"/>
                  <a:ea typeface="Poppins"/>
                  <a:cs typeface="Times New Roman" panose="02020603050405020304" pitchFamily="18" charset="0"/>
                  <a:sym typeface="Poppins"/>
                </a:rPr>
                <a:t>Manufacturing processes and morphology control</a:t>
              </a:r>
            </a:p>
          </p:txBody>
        </p:sp>
        <p:sp>
          <p:nvSpPr>
            <p:cNvPr id="16" name="Google Shape;1179;p36">
              <a:extLst>
                <a:ext uri="{FF2B5EF4-FFF2-40B4-BE49-F238E27FC236}">
                  <a16:creationId xmlns:a16="http://schemas.microsoft.com/office/drawing/2014/main" id="{D5AB664D-CC4F-53DA-55C3-9E657BA55164}"/>
                </a:ext>
              </a:extLst>
            </p:cNvPr>
            <p:cNvSpPr/>
            <p:nvPr/>
          </p:nvSpPr>
          <p:spPr>
            <a:xfrm>
              <a:off x="4639159" y="3403125"/>
              <a:ext cx="764400" cy="764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Poppins Black"/>
                  <a:cs typeface="Times New Roman" panose="02020603050405020304" pitchFamily="18" charset="0"/>
                  <a:sym typeface="Poppins Black"/>
                </a:rPr>
                <a:t>06</a:t>
              </a:r>
              <a:endParaRPr sz="2000" b="1" dirty="0">
                <a:solidFill>
                  <a:srgbClr val="0070C0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endParaRPr>
            </a:p>
          </p:txBody>
        </p:sp>
        <p:cxnSp>
          <p:nvCxnSpPr>
            <p:cNvPr id="17" name="Google Shape;1180;p36">
              <a:extLst>
                <a:ext uri="{FF2B5EF4-FFF2-40B4-BE49-F238E27FC236}">
                  <a16:creationId xmlns:a16="http://schemas.microsoft.com/office/drawing/2014/main" id="{61DC2795-8CC7-9484-4B78-F8F92255C818}"/>
                </a:ext>
              </a:extLst>
            </p:cNvPr>
            <p:cNvCxnSpPr>
              <a:cxnSpLocks/>
              <a:stCxn id="6" idx="4"/>
              <a:endCxn id="8" idx="0"/>
            </p:cNvCxnSpPr>
            <p:nvPr/>
          </p:nvCxnSpPr>
          <p:spPr>
            <a:xfrm>
              <a:off x="1325659" y="2250525"/>
              <a:ext cx="0" cy="194100"/>
            </a:xfrm>
            <a:prstGeom prst="straightConnector1">
              <a:avLst/>
            </a:prstGeom>
            <a:noFill/>
            <a:ln w="19050" cap="flat" cmpd="sng">
              <a:solidFill>
                <a:schemeClr val="accent5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181;p36">
              <a:extLst>
                <a:ext uri="{FF2B5EF4-FFF2-40B4-BE49-F238E27FC236}">
                  <a16:creationId xmlns:a16="http://schemas.microsoft.com/office/drawing/2014/main" id="{B32AF8BF-DEBF-78E6-18C1-37194C080487}"/>
                </a:ext>
              </a:extLst>
            </p:cNvPr>
            <p:cNvCxnSpPr>
              <a:cxnSpLocks/>
              <a:stCxn id="8" idx="4"/>
              <a:endCxn id="10" idx="0"/>
            </p:cNvCxnSpPr>
            <p:nvPr/>
          </p:nvCxnSpPr>
          <p:spPr>
            <a:xfrm>
              <a:off x="1325659" y="3209025"/>
              <a:ext cx="0" cy="194100"/>
            </a:xfrm>
            <a:prstGeom prst="straightConnector1">
              <a:avLst/>
            </a:prstGeom>
            <a:noFill/>
            <a:ln w="19050" cap="flat" cmpd="sng">
              <a:solidFill>
                <a:schemeClr val="accent5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182;p36">
              <a:extLst>
                <a:ext uri="{FF2B5EF4-FFF2-40B4-BE49-F238E27FC236}">
                  <a16:creationId xmlns:a16="http://schemas.microsoft.com/office/drawing/2014/main" id="{642497A4-8158-5ACA-73FF-D8F3DFF68C60}"/>
                </a:ext>
              </a:extLst>
            </p:cNvPr>
            <p:cNvCxnSpPr>
              <a:cxnSpLocks/>
              <a:stCxn id="14" idx="0"/>
              <a:endCxn id="12" idx="4"/>
            </p:cNvCxnSpPr>
            <p:nvPr/>
          </p:nvCxnSpPr>
          <p:spPr>
            <a:xfrm rot="10800000">
              <a:off x="5021359" y="2250525"/>
              <a:ext cx="0" cy="194100"/>
            </a:xfrm>
            <a:prstGeom prst="straightConnector1">
              <a:avLst/>
            </a:prstGeom>
            <a:noFill/>
            <a:ln w="19050" cap="flat" cmpd="sng">
              <a:solidFill>
                <a:schemeClr val="accent5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5CFAA01-D96A-4C51-2C3B-CF59C6444BB2}"/>
                </a:ext>
              </a:extLst>
            </p:cNvPr>
            <p:cNvSpPr txBox="1"/>
            <p:nvPr/>
          </p:nvSpPr>
          <p:spPr>
            <a:xfrm>
              <a:off x="369376" y="1087657"/>
              <a:ext cx="8539566" cy="327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IN" dirty="0"/>
            </a:p>
          </p:txBody>
        </p:sp>
        <p:cxnSp>
          <p:nvCxnSpPr>
            <p:cNvPr id="22" name="Google Shape;1183;p36">
              <a:extLst>
                <a:ext uri="{FF2B5EF4-FFF2-40B4-BE49-F238E27FC236}">
                  <a16:creationId xmlns:a16="http://schemas.microsoft.com/office/drawing/2014/main" id="{2CF91863-6541-7438-BC15-8F8995594F6A}"/>
                </a:ext>
              </a:extLst>
            </p:cNvPr>
            <p:cNvCxnSpPr>
              <a:cxnSpLocks/>
              <a:stCxn id="16" idx="0"/>
              <a:endCxn id="14" idx="4"/>
            </p:cNvCxnSpPr>
            <p:nvPr/>
          </p:nvCxnSpPr>
          <p:spPr>
            <a:xfrm rot="10800000">
              <a:off x="5021359" y="3209025"/>
              <a:ext cx="0" cy="194100"/>
            </a:xfrm>
            <a:prstGeom prst="straightConnector1">
              <a:avLst/>
            </a:prstGeom>
            <a:noFill/>
            <a:ln w="19050" cap="flat" cmpd="sng">
              <a:solidFill>
                <a:schemeClr val="accent5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27501168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691"/>
            <a:ext cx="7886700" cy="994172"/>
          </a:xfrm>
        </p:spPr>
        <p:txBody>
          <a:bodyPr/>
          <a:lstStyle/>
          <a:p>
            <a:pPr algn="just">
              <a:lnSpc>
                <a:spcPct val="200000"/>
              </a:lnSpc>
            </a:pP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4.4 Stability and Degradation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morphology influences chemical stability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High-energy surfaces prone to degradation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Exposure to light, oxygen, and moisture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defects act as reactive sites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3CD863-AC4B-2251-6C32-ADC9E4121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Surface-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ediated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xidation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ydrolysis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area increases exposure to reactive species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Amorphous regions more reactive than crystalline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Moisture accelerates hydrolytic degradation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Protective coatings may improve stability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EA7E8E-81BE-547E-22F7-F2D45C14A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ygroscopicity in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Moisture uptake varies with particle morphology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Hydrolysis forms salicylic acid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area influences degradation rate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 storage minimizes stability issues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778B6-7526-A078-A30A-9A30AF2D1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echniques for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orphological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rofiling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particle characterization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 between morphology and performance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in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uality by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esign (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QbD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analytical approaches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BE77AF-02C8-6F21-9771-ACCFC07E8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Microscopy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ethods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visualization of particle morphology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and structural examination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nano-scale analysis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Qualitative and quantitative assessment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7C9CB0-0C6B-77A5-3FF3-1E4105BFD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Scanning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lectron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icroscopy (SEM)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High-resolution surface imaging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Topographical and morphological details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 for irregular and porous particles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conductive coating for non-metals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371DAB-1152-C524-D187-3F7A66B16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of SEM in </a:t>
            </a:r>
            <a:r>
              <a:rPr lang="en-I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harmaceuticals</a:t>
            </a:r>
            <a:endParaRPr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Crystal habit identification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roughness evaluation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Detection of agglomeration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 and post-processing comparison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118B98-0136-D538-87E8-673DF007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Atomic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icroscopy (AFM)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Nano-scale surface characterization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Measures surface roughness quantitatively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Operates in contact or tapping mode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 for soft and amorphous materials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5CE51-04C0-7AEC-A589-1FFDFF775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Optical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icroscopy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particle shape observation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Polymorph differentiation (limited)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Cost-effective and simple method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for routine quality control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DA23F-6A5D-0373-CA5C-F7789C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Particle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nalysis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for dissolution and flowability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Determines size distribution profile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Affects bioavailability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Supports formulation development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C523C5-D739-D7A8-514E-52CAC22ED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573E7-5C1F-909F-3AAF-CA206387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  <p:sp>
        <p:nvSpPr>
          <p:cNvPr id="5" name="Google Shape;1167;p36">
            <a:extLst>
              <a:ext uri="{FF2B5EF4-FFF2-40B4-BE49-F238E27FC236}">
                <a16:creationId xmlns:a16="http://schemas.microsoft.com/office/drawing/2014/main" id="{118E7840-2D3D-31E7-1600-CECE85EDD7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1932" y="217087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r>
              <a:rPr lang="en-IN" sz="3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EEA9CEA-A6B0-BE95-6B9E-324D871266AC}"/>
              </a:ext>
            </a:extLst>
          </p:cNvPr>
          <p:cNvGrpSpPr/>
          <p:nvPr/>
        </p:nvGrpSpPr>
        <p:grpSpPr>
          <a:xfrm>
            <a:off x="1113941" y="1210862"/>
            <a:ext cx="3390900" cy="2681400"/>
            <a:chOff x="1028700" y="1478375"/>
            <a:chExt cx="3390900" cy="2681400"/>
          </a:xfrm>
        </p:grpSpPr>
        <p:sp>
          <p:nvSpPr>
            <p:cNvPr id="7" name="Google Shape;1168;p36">
              <a:extLst>
                <a:ext uri="{FF2B5EF4-FFF2-40B4-BE49-F238E27FC236}">
                  <a16:creationId xmlns:a16="http://schemas.microsoft.com/office/drawing/2014/main" id="{3545F787-3A43-BC67-FA2B-5D3EF7F8CC70}"/>
                </a:ext>
              </a:extLst>
            </p:cNvPr>
            <p:cNvSpPr txBox="1"/>
            <p:nvPr/>
          </p:nvSpPr>
          <p:spPr>
            <a:xfrm>
              <a:off x="1945500" y="1478375"/>
              <a:ext cx="2474100" cy="764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dirty="0">
                  <a:solidFill>
                    <a:schemeClr val="dk1"/>
                  </a:solidFill>
                  <a:latin typeface="Times New Roman" panose="02020603050405020304" pitchFamily="18" charset="0"/>
                  <a:ea typeface="Poppins"/>
                  <a:cs typeface="Times New Roman" panose="02020603050405020304" pitchFamily="18" charset="0"/>
                  <a:sym typeface="Poppins"/>
                </a:rPr>
                <a:t>Regulatory and quality considerations</a:t>
              </a:r>
              <a:endParaRPr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endParaRPr>
            </a:p>
          </p:txBody>
        </p:sp>
        <p:sp>
          <p:nvSpPr>
            <p:cNvPr id="8" name="Google Shape;1169;p36">
              <a:extLst>
                <a:ext uri="{FF2B5EF4-FFF2-40B4-BE49-F238E27FC236}">
                  <a16:creationId xmlns:a16="http://schemas.microsoft.com/office/drawing/2014/main" id="{D0748B56-2013-9A51-4D2F-82D282987FCB}"/>
                </a:ext>
              </a:extLst>
            </p:cNvPr>
            <p:cNvSpPr/>
            <p:nvPr/>
          </p:nvSpPr>
          <p:spPr>
            <a:xfrm>
              <a:off x="1028700" y="1478375"/>
              <a:ext cx="764400" cy="764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Poppins Black"/>
                  <a:cs typeface="Times New Roman" panose="02020603050405020304" pitchFamily="18" charset="0"/>
                  <a:sym typeface="Poppins Black"/>
                </a:rPr>
                <a:t>07</a:t>
              </a:r>
              <a:endParaRPr sz="2000" b="1" dirty="0">
                <a:solidFill>
                  <a:srgbClr val="0070C0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endParaRPr>
            </a:p>
          </p:txBody>
        </p:sp>
        <p:sp>
          <p:nvSpPr>
            <p:cNvPr id="9" name="Google Shape;1170;p36">
              <a:extLst>
                <a:ext uri="{FF2B5EF4-FFF2-40B4-BE49-F238E27FC236}">
                  <a16:creationId xmlns:a16="http://schemas.microsoft.com/office/drawing/2014/main" id="{C0548430-42C1-466C-A62E-438A6518EA78}"/>
                </a:ext>
              </a:extLst>
            </p:cNvPr>
            <p:cNvSpPr txBox="1"/>
            <p:nvPr/>
          </p:nvSpPr>
          <p:spPr>
            <a:xfrm>
              <a:off x="1945500" y="2436875"/>
              <a:ext cx="2474100" cy="764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dirty="0">
                  <a:solidFill>
                    <a:schemeClr val="dk1"/>
                  </a:solidFill>
                  <a:latin typeface="Times New Roman" panose="02020603050405020304" pitchFamily="18" charset="0"/>
                  <a:ea typeface="Poppins"/>
                  <a:cs typeface="Times New Roman" panose="02020603050405020304" pitchFamily="18" charset="0"/>
                  <a:sym typeface="Poppins"/>
                </a:rPr>
                <a:t>Case studies</a:t>
              </a:r>
              <a:endParaRPr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endParaRPr>
            </a:p>
          </p:txBody>
        </p:sp>
        <p:sp>
          <p:nvSpPr>
            <p:cNvPr id="10" name="Google Shape;1171;p36">
              <a:extLst>
                <a:ext uri="{FF2B5EF4-FFF2-40B4-BE49-F238E27FC236}">
                  <a16:creationId xmlns:a16="http://schemas.microsoft.com/office/drawing/2014/main" id="{A0BF91CA-103D-7C34-E310-FCC69486B5D1}"/>
                </a:ext>
              </a:extLst>
            </p:cNvPr>
            <p:cNvSpPr/>
            <p:nvPr/>
          </p:nvSpPr>
          <p:spPr>
            <a:xfrm>
              <a:off x="1028700" y="2436875"/>
              <a:ext cx="764400" cy="764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Poppins Black"/>
                  <a:cs typeface="Times New Roman" panose="02020603050405020304" pitchFamily="18" charset="0"/>
                  <a:sym typeface="Poppins Black"/>
                </a:rPr>
                <a:t>08</a:t>
              </a:r>
              <a:endParaRPr sz="2000" b="1" dirty="0">
                <a:solidFill>
                  <a:srgbClr val="0070C0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endParaRPr>
            </a:p>
          </p:txBody>
        </p:sp>
        <p:sp>
          <p:nvSpPr>
            <p:cNvPr id="11" name="Google Shape;1172;p36">
              <a:extLst>
                <a:ext uri="{FF2B5EF4-FFF2-40B4-BE49-F238E27FC236}">
                  <a16:creationId xmlns:a16="http://schemas.microsoft.com/office/drawing/2014/main" id="{5F1D85A4-453D-7ACB-C7FC-479979252C3A}"/>
                </a:ext>
              </a:extLst>
            </p:cNvPr>
            <p:cNvSpPr txBox="1"/>
            <p:nvPr/>
          </p:nvSpPr>
          <p:spPr>
            <a:xfrm>
              <a:off x="1945500" y="3395375"/>
              <a:ext cx="2474100" cy="764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dirty="0">
                  <a:solidFill>
                    <a:schemeClr val="dk1"/>
                  </a:solidFill>
                  <a:latin typeface="Times New Roman" panose="02020603050405020304" pitchFamily="18" charset="0"/>
                  <a:ea typeface="Poppins"/>
                  <a:cs typeface="Times New Roman" panose="02020603050405020304" pitchFamily="18" charset="0"/>
                  <a:sym typeface="Poppins"/>
                </a:rPr>
                <a:t>Conclusion</a:t>
              </a:r>
              <a:endParaRPr lang="en-IN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endParaRPr>
            </a:p>
          </p:txBody>
        </p:sp>
        <p:sp>
          <p:nvSpPr>
            <p:cNvPr id="12" name="Google Shape;1173;p36">
              <a:extLst>
                <a:ext uri="{FF2B5EF4-FFF2-40B4-BE49-F238E27FC236}">
                  <a16:creationId xmlns:a16="http://schemas.microsoft.com/office/drawing/2014/main" id="{3ED9333A-205F-C6B7-63B5-C7500826E326}"/>
                </a:ext>
              </a:extLst>
            </p:cNvPr>
            <p:cNvSpPr/>
            <p:nvPr/>
          </p:nvSpPr>
          <p:spPr>
            <a:xfrm>
              <a:off x="1028700" y="3395375"/>
              <a:ext cx="764400" cy="764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Poppins Black"/>
                  <a:cs typeface="Times New Roman" panose="02020603050405020304" pitchFamily="18" charset="0"/>
                  <a:sym typeface="Poppins Black"/>
                </a:rPr>
                <a:t>09</a:t>
              </a:r>
              <a:endParaRPr sz="2000" b="1" dirty="0">
                <a:solidFill>
                  <a:srgbClr val="0070C0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endParaRPr>
            </a:p>
          </p:txBody>
        </p:sp>
        <p:cxnSp>
          <p:nvCxnSpPr>
            <p:cNvPr id="17" name="Google Shape;1180;p36">
              <a:extLst>
                <a:ext uri="{FF2B5EF4-FFF2-40B4-BE49-F238E27FC236}">
                  <a16:creationId xmlns:a16="http://schemas.microsoft.com/office/drawing/2014/main" id="{61E09676-600C-5DAF-BEB3-B2872057B113}"/>
                </a:ext>
              </a:extLst>
            </p:cNvPr>
            <p:cNvCxnSpPr>
              <a:stCxn id="8" idx="4"/>
              <a:endCxn id="10" idx="0"/>
            </p:cNvCxnSpPr>
            <p:nvPr/>
          </p:nvCxnSpPr>
          <p:spPr>
            <a:xfrm>
              <a:off x="1410900" y="2242775"/>
              <a:ext cx="0" cy="194100"/>
            </a:xfrm>
            <a:prstGeom prst="straightConnector1">
              <a:avLst/>
            </a:prstGeom>
            <a:noFill/>
            <a:ln w="19050" cap="flat" cmpd="sng">
              <a:solidFill>
                <a:schemeClr val="accent5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181;p36">
              <a:extLst>
                <a:ext uri="{FF2B5EF4-FFF2-40B4-BE49-F238E27FC236}">
                  <a16:creationId xmlns:a16="http://schemas.microsoft.com/office/drawing/2014/main" id="{35EFA776-E98C-721C-C859-AF3DDFB7F6F0}"/>
                </a:ext>
              </a:extLst>
            </p:cNvPr>
            <p:cNvCxnSpPr>
              <a:stCxn id="10" idx="4"/>
              <a:endCxn id="12" idx="0"/>
            </p:cNvCxnSpPr>
            <p:nvPr/>
          </p:nvCxnSpPr>
          <p:spPr>
            <a:xfrm>
              <a:off x="1410900" y="3201275"/>
              <a:ext cx="0" cy="194100"/>
            </a:xfrm>
            <a:prstGeom prst="straightConnector1">
              <a:avLst/>
            </a:prstGeom>
            <a:noFill/>
            <a:ln w="19050" cap="flat" cmpd="sng">
              <a:solidFill>
                <a:schemeClr val="accent5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13926490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Laser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iffraction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Measures particle size distribution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light scattering principles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Suitable for wide size range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Rapid and reproducible method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CABBF-4254-6734-8B31-CB03B6157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Dynamic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ight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cattering (DLS)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for nano-sized particles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brownian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Determines hydrodynamic diameter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in nanosuspensions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C3B66-F2A3-9A85-9B58-26D946653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olid-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tate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haracterization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 surface area analysis for porosity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angle for wettability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XRD for crystallinity and polymorphism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DSC for thermal transitions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55A1BE-4075-C045-3419-6D8F44665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rocesses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orphology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controlling particle properties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ritical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uality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ttributes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relationship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in scalable production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61262-2E58-DDC0-4E31-F6B345B03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Crystallization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arameters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method of particle formation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crystal size and habit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Influences polymorphic form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for drug substance quality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0B70A-3D75-B557-057F-2FB9732C6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 of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Cooling rate influences crystal size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Rapid cooling → smaller crystals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Slow cooling → larger, well-formed crystals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Affects purity and morphology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69B91-C48A-A42F-ED99-8B68358F2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 of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olvent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571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Solvent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solute interactions affect habit</a:t>
            </a:r>
          </a:p>
          <a:p>
            <a:pPr marL="177800" lvl="1" indent="-1571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Polarity influences crystal growth</a:t>
            </a:r>
          </a:p>
          <a:p>
            <a:pPr marL="177800" lvl="1" indent="-1571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Solvent may stabilize polymorphs</a:t>
            </a:r>
          </a:p>
          <a:p>
            <a:pPr marL="177800" lvl="1" indent="-1571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Impacts surface energy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2932A-6B48-62A4-E7A6-52EA34022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Supersaturation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Driving force for nucleation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supersaturation → rapid nucleation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supersaturation → controlled growth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Determines size distribution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C2C18-8A69-95C5-37EA-F10B40704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Spray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Produces amorphous or spherical particles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Rapid solvent evaporation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Enhances dissolution rate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for solid dispersions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099E4E-4451-7C4D-9198-B6096D5E8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Freeze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rying (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yophilization)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Removes solvent via sublimation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porous structures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Improves reconstitution properties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for biologics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AB8029-09C5-1501-4B93-1A379A7E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orphology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94312"/>
            <a:ext cx="7713900" cy="2554875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particle morphology</a:t>
            </a:r>
          </a:p>
          <a:p>
            <a:pPr marL="171450" lvl="1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in pharmaceutical sciences</a:t>
            </a:r>
          </a:p>
          <a:p>
            <a:pPr marL="0" lvl="1" indent="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in drug development and manufacturing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Connection to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ritical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uality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ttributes (CQAs)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DACF12-E0C3-8FF6-4918-7D0FAA6AA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Milling and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icronization</a:t>
            </a:r>
            <a:endParaRPr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Reduces particle size mechanically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Increases surface area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induce amorphization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Impacts flow and stability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3AADD9-93FD-4261-D8AB-FF099EFCF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Granulation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Wet and dry granulation methods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Improves flowability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Enhances compressibility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Reduces dust and segregation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07B802-8ECF-57E2-044F-27996CB10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nalytical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echnology (PAT)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Real-time monitoring of processes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Near-infrared spectroscopy (NIR)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In-line particle size measurement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Ensures consistent morphology control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DC24FE-5327-DC95-1F1F-01512E828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Regulatory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uality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of morphology in pharmaceutical quality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Regulatory expectations for solid dosage forms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on safety, efficacy, and consistency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into quality systems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90554-E966-6B6A-3692-4F87E92BE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Morphology within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uality by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esign (</a:t>
            </a:r>
            <a:r>
              <a:rPr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QbD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Scientific understanding of material attributes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space for particle properties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 between CPPs and CQAs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Risk-based development approach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3C54B6-44FC-2A7A-39ED-F490EBC64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54</a:t>
            </a:fld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Morphology as a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ritical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uality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ttribute (CQA)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CQA in pharmaceutical development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on dissolution and bioavailability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 on manufacturability and stability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 for scientific justification and control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D115B9-96E9-B92D-5C99-70A50EF66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uidelines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elevance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ICH Q8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harmaceutical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evelopment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ICH Q9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uality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isk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ICH Q10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harmaceutical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uality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ystem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Supports lifecycle management strategy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EB9F62-6C1D-F6D4-22D8-414085D26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56</a:t>
            </a:fld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trategies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isk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Raw material and polymorph control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parameter monitoring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Failure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ode and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ffects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nalysis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(FMEA)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process verification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D614C7-B9D7-A4DC-E277-7D6BA1DF2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57</a:t>
            </a:fld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tudies in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orphological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Real-world examples of morphology influence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Polymorphism and bioavailability changes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 challenges due to shape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process control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355CF-E9F6-8FDC-C2D9-30FCA6CC8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58</a:t>
            </a:fld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663" y="261664"/>
            <a:ext cx="8515350" cy="994172"/>
          </a:xfrm>
        </p:spPr>
        <p:txBody>
          <a:bodyPr>
            <a:noAutofit/>
          </a:bodyPr>
          <a:lstStyle/>
          <a:p>
            <a:pPr algn="just"/>
            <a:r>
              <a:rPr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Polymorphic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ransformation and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ioavailability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crystal forms show varied solubility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Metastable forms may enhance dissolution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of transformation during storage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on therapeutic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976877-C610-BA26-AA1F-C9EF754B1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59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 and 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1463" indent="-2714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morphology includes shape, size, and surface structure</a:t>
            </a:r>
          </a:p>
          <a:p>
            <a:pPr marL="271463" lvl="1" indent="-2714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Determines powder behavior and processing performance</a:t>
            </a:r>
          </a:p>
          <a:p>
            <a:pPr marL="271463" lvl="1" indent="-2714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Influences dissolution and bioavailability</a:t>
            </a:r>
          </a:p>
          <a:p>
            <a:pPr marL="271463" lvl="1" indent="-2714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Essential for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uality by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esign (QbD) approach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914EF-0A70-4CFF-A6C8-43A89130C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Needle-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haped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rystals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ablet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Poor flow due to high aspect ratio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interparticle friction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 variation during compression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capping and lamination defects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908D26-1701-66C0-9F74-BC5D90D65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60</a:t>
            </a:fld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Spray-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ried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morphous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ispersions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Amorphous form improves solubility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surface energy enhances dissolution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of recrystallization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stability monitoring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A4D973-4CAF-E2FD-4249-A93C5CFCF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61</a:t>
            </a:fld>
            <a:endParaRPr 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Lessons from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 directly affects CQAs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analytical monitoring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 for robust formulation strategy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Regulatory implications of polymorphism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7EFD6-0055-F4A8-24E7-46E26D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62</a:t>
            </a:fld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112753" cy="994172"/>
          </a:xfrm>
        </p:spPr>
        <p:txBody>
          <a:bodyPr>
            <a:noAutofit/>
          </a:bodyPr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Conclusion: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orphology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erformance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 link between particle properties and CQAs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Shape and surface affect drug release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 depends on particle behavior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Integrated control strategy required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1E2DB-B36E-8C51-F9C2-C48CC492F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63</a:t>
            </a:fld>
            <a:endParaRPr 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8135642" cy="994172"/>
          </a:xfrm>
        </p:spPr>
        <p:txBody>
          <a:bodyPr>
            <a:noAutofit/>
          </a:bodyPr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 in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harmaceutical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Ensures product consistency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Improves manufacturability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Enhances therapeutic effectiveness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Supports regulatory approval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52BF5-71F7-8F29-F891-07450197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64</a:t>
            </a:fld>
            <a:endParaRPr 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rends in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ngineering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Advanced crystal engineering techniques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Nano- and micro-particle design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AI-driven process optimization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manufacturing approaches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FF033-8DB2-8F8B-FB32-C0969BC6B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65</a:t>
            </a:fld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Emerging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In-line morphological monitoring tools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Advanced microscopy techniques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solid dispersion systems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Smart formulation strategies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1731D1-8639-C6D3-98D9-582A486C3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66</a:t>
            </a:fld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 is a critical determinant of drug quality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multidisciplinary understanding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Controlled through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QbD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PAT tools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Essential for modern pharmaceutical innovation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EEF4B9-5651-2B9C-2A10-EAB3979B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67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Overview of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olid-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tate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94848"/>
            <a:ext cx="7713900" cy="2779600"/>
          </a:xfrm>
        </p:spPr>
        <p:txBody>
          <a:bodyPr>
            <a:normAutofit/>
          </a:bodyPr>
          <a:lstStyle/>
          <a:p>
            <a:pPr marL="271463" indent="-185738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Crystallinity and amorphous nature</a:t>
            </a:r>
          </a:p>
          <a:p>
            <a:pPr marL="271463" lvl="1" indent="-185738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Polymorphism and crystal lattice structure</a:t>
            </a:r>
          </a:p>
          <a:p>
            <a:pPr marL="271463" lvl="1" indent="-185738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energy and wettability</a:t>
            </a:r>
          </a:p>
          <a:p>
            <a:pPr marL="271463" lvl="1" indent="-185738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Mechanical properties of particles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C0AF16-797E-3A3D-21BB-30A134EE6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 and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tructural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72339"/>
            <a:ext cx="7713900" cy="2423139"/>
          </a:xfrm>
        </p:spPr>
        <p:txBody>
          <a:bodyPr>
            <a:normAutofit lnSpcReduction="10000"/>
          </a:bodyPr>
          <a:lstStyle/>
          <a:p>
            <a:pPr marL="271463" indent="-2714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roughness and porosity</a:t>
            </a:r>
          </a:p>
          <a:p>
            <a:pPr marL="271463" lvl="1" indent="-2714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microstructure</a:t>
            </a:r>
          </a:p>
          <a:p>
            <a:pPr marL="271463" lvl="1" indent="-2714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defects and imperfections</a:t>
            </a:r>
          </a:p>
          <a:p>
            <a:pPr marL="271463" lvl="1" indent="-271463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on stability and degradation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6C0682-8356-34E6-7FC0-71B38DD8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761" y="304841"/>
            <a:ext cx="7886700" cy="994172"/>
          </a:xfrm>
        </p:spPr>
        <p:txBody>
          <a:bodyPr>
            <a:noAutofit/>
          </a:bodyPr>
          <a:lstStyle/>
          <a:p>
            <a:pPr algn="just"/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Morphology as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eterminant of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rug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161" y="1506956"/>
            <a:ext cx="7713900" cy="2917810"/>
          </a:xfrm>
        </p:spPr>
        <p:txBody>
          <a:bodyPr>
            <a:noAutofit/>
          </a:bodyPr>
          <a:lstStyle/>
          <a:p>
            <a:pPr marL="177800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Affects dissolution rate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flowability and compressibility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Impacts content uniformity</a:t>
            </a:r>
          </a:p>
          <a:p>
            <a:pPr marL="177800" lvl="1" indent="-177800" algn="just">
              <a:lnSpc>
                <a:spcPct val="200000"/>
              </a:lnSpc>
              <a:spcBef>
                <a:spcPts val="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Influences stability and shelf-life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D64793-B198-D0A2-03A5-A101066A2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946</TotalTime>
  <Words>1893</Words>
  <Application>Microsoft Office PowerPoint</Application>
  <PresentationFormat>On-screen Show (16:9)</PresentationFormat>
  <Paragraphs>416</Paragraphs>
  <Slides>67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2" baseType="lpstr">
      <vt:lpstr>Times New Roman</vt:lpstr>
      <vt:lpstr>Arial</vt:lpstr>
      <vt:lpstr>Aptos Display</vt:lpstr>
      <vt:lpstr>Aptos</vt:lpstr>
      <vt:lpstr>Office Theme</vt:lpstr>
      <vt:lpstr>Morphological profiling of drug particles: influence of shape and surface architecture on critical quality attributes </vt:lpstr>
      <vt:lpstr>Learning outcomes</vt:lpstr>
      <vt:lpstr>Contents </vt:lpstr>
      <vt:lpstr>Contents</vt:lpstr>
      <vt:lpstr>Introduction to particle morphology</vt:lpstr>
      <vt:lpstr>Definition and Significance</vt:lpstr>
      <vt:lpstr>Overview of solid-state properties</vt:lpstr>
      <vt:lpstr>Surface and structural characteristics</vt:lpstr>
      <vt:lpstr>Morphology as determinant of drug performance</vt:lpstr>
      <vt:lpstr>Fundamentals of particle shape and size</vt:lpstr>
      <vt:lpstr>Geometric descriptors</vt:lpstr>
      <vt:lpstr>Crystal habit and polymorphism</vt:lpstr>
      <vt:lpstr>Influence of crystallization conditions</vt:lpstr>
      <vt:lpstr>Control strategies in particle engineering</vt:lpstr>
      <vt:lpstr>Surface architecture of drug particles</vt:lpstr>
      <vt:lpstr>Surface roughness and texture</vt:lpstr>
      <vt:lpstr>Porosity and internal structure</vt:lpstr>
      <vt:lpstr>Surface energy and wettability</vt:lpstr>
      <vt:lpstr>Amorphous vs crystalline surfaces</vt:lpstr>
      <vt:lpstr>Morphology and critical quality attributes (CQAs)</vt:lpstr>
      <vt:lpstr>4.1 Dissolution and bioavailability</vt:lpstr>
      <vt:lpstr>Surface area, wettability, and porosity</vt:lpstr>
      <vt:lpstr>Case example: carbamazepine polymorphs</vt:lpstr>
      <vt:lpstr>4.2 Flowability and powder handling</vt:lpstr>
      <vt:lpstr>Cohesion and electrostatic interactions</vt:lpstr>
      <vt:lpstr>Impact on capsule filling and tablet compression</vt:lpstr>
      <vt:lpstr>4.3 Compressibility and compactibility</vt:lpstr>
      <vt:lpstr>Fragmentation vs plastic deformation</vt:lpstr>
      <vt:lpstr>Mechanical interlocking of irregular particles</vt:lpstr>
      <vt:lpstr>4.4 Stability and Degradation</vt:lpstr>
      <vt:lpstr>Surface-mediated oxidation and hydrolysis</vt:lpstr>
      <vt:lpstr>Example: hygroscopicity in aspirin</vt:lpstr>
      <vt:lpstr>Analytical techniques for morphological profiling</vt:lpstr>
      <vt:lpstr>Microscopy methods overview</vt:lpstr>
      <vt:lpstr>Scanning electron microscopy (SEM)</vt:lpstr>
      <vt:lpstr>Applications of SEM in pharmaceuticals</vt:lpstr>
      <vt:lpstr>Atomic force microscopy (AFM)</vt:lpstr>
      <vt:lpstr>Optical microscopy</vt:lpstr>
      <vt:lpstr>Particle size analysis techniques</vt:lpstr>
      <vt:lpstr>Laser diffraction</vt:lpstr>
      <vt:lpstr>Dynamic light scattering (DLS)</vt:lpstr>
      <vt:lpstr>Surface and solid-state characterization</vt:lpstr>
      <vt:lpstr>Manufacturing processes and morphology control</vt:lpstr>
      <vt:lpstr>Crystallization parameters overview</vt:lpstr>
      <vt:lpstr>Effect of temperature</vt:lpstr>
      <vt:lpstr>Effect of solvent selection</vt:lpstr>
      <vt:lpstr>Supersaturation control</vt:lpstr>
      <vt:lpstr>Spray drying</vt:lpstr>
      <vt:lpstr>Freeze drying (lyophilization)</vt:lpstr>
      <vt:lpstr>Milling and micronization</vt:lpstr>
      <vt:lpstr>Granulation techniques</vt:lpstr>
      <vt:lpstr>Process analytical technology (PAT) tools</vt:lpstr>
      <vt:lpstr>Regulatory and quality considerations</vt:lpstr>
      <vt:lpstr>Morphology within quality by design (QbD)</vt:lpstr>
      <vt:lpstr>Morphology as a critical quality attribute (CQA)</vt:lpstr>
      <vt:lpstr>ICH guidelines relevance</vt:lpstr>
      <vt:lpstr>Control strategies and risk assessment</vt:lpstr>
      <vt:lpstr>Case studies in morphological impact</vt:lpstr>
      <vt:lpstr>Polymorphic transformation and bioavailability</vt:lpstr>
      <vt:lpstr>Needle-shaped crystals and tablet defects</vt:lpstr>
      <vt:lpstr>Spray-dried amorphous solid dispersions</vt:lpstr>
      <vt:lpstr>Lessons from case studies</vt:lpstr>
      <vt:lpstr>Conclusion: morphology-performance relationship</vt:lpstr>
      <vt:lpstr>Importance in pharmaceutical development</vt:lpstr>
      <vt:lpstr>Future trends in particle engineering</vt:lpstr>
      <vt:lpstr>Emerging technologies</vt:lpstr>
      <vt:lpstr>Final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Vishwajeet Ghorpade</dc:creator>
  <cp:lastModifiedBy>Sopan N. Nangare</cp:lastModifiedBy>
  <cp:revision>112</cp:revision>
  <dcterms:modified xsi:type="dcterms:W3CDTF">2026-03-10T14:27:15Z</dcterms:modified>
</cp:coreProperties>
</file>