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9"/>
  </p:notesMasterIdLst>
  <p:sldIdLst>
    <p:sldId id="261" r:id="rId2"/>
    <p:sldId id="262" r:id="rId3"/>
    <p:sldId id="270" r:id="rId4"/>
    <p:sldId id="326" r:id="rId5"/>
    <p:sldId id="323" r:id="rId6"/>
    <p:sldId id="331" r:id="rId7"/>
    <p:sldId id="322" r:id="rId8"/>
    <p:sldId id="336" r:id="rId9"/>
    <p:sldId id="327" r:id="rId10"/>
    <p:sldId id="328" r:id="rId11"/>
    <p:sldId id="275" r:id="rId12"/>
    <p:sldId id="337" r:id="rId13"/>
    <p:sldId id="278" r:id="rId14"/>
    <p:sldId id="279" r:id="rId15"/>
    <p:sldId id="280" r:id="rId16"/>
    <p:sldId id="281" r:id="rId17"/>
    <p:sldId id="282" r:id="rId18"/>
    <p:sldId id="283" r:id="rId19"/>
    <p:sldId id="309" r:id="rId20"/>
    <p:sldId id="310" r:id="rId21"/>
    <p:sldId id="311" r:id="rId22"/>
    <p:sldId id="312" r:id="rId23"/>
    <p:sldId id="313" r:id="rId24"/>
    <p:sldId id="345" r:id="rId25"/>
    <p:sldId id="291" r:id="rId26"/>
    <p:sldId id="297" r:id="rId27"/>
    <p:sldId id="292" r:id="rId28"/>
    <p:sldId id="299" r:id="rId29"/>
    <p:sldId id="300" r:id="rId30"/>
    <p:sldId id="289" r:id="rId31"/>
    <p:sldId id="288" r:id="rId32"/>
    <p:sldId id="348" r:id="rId33"/>
    <p:sldId id="296" r:id="rId34"/>
    <p:sldId id="349" r:id="rId35"/>
    <p:sldId id="350" r:id="rId36"/>
    <p:sldId id="302" r:id="rId37"/>
    <p:sldId id="30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7A4A3-4A49-40C4-8A20-70A283147427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3134A-5125-405F-966B-AEAB346A1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1" fontAlgn="base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x\Documents\SOFTWARES\wallpapers\93476.jpg"/>
          <p:cNvPicPr>
            <a:picLocks noChangeAspect="1" noChangeArrowheads="1"/>
          </p:cNvPicPr>
          <p:nvPr/>
        </p:nvPicPr>
        <p:blipFill>
          <a:blip r:embed="rId2"/>
          <a:srcRect r="26073"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4600" y="0"/>
            <a:ext cx="436529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Good Morning..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762000"/>
            <a:ext cx="7543800" cy="8223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OPERATOR POSITIONS</a:t>
            </a:r>
            <a:endParaRPr kumimoji="0" lang="en-US" sz="4800" b="0" i="0" u="none" strike="noStrike" kern="1200" cap="none" spc="-5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33400" y="2057400"/>
            <a:ext cx="8077200" cy="42672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90488" marR="0" lvl="0" indent="-90488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Blip>
                <a:blip r:embed="rId2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Correct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operator positions help to accomplish the following :</a:t>
            </a:r>
          </a:p>
          <a:p>
            <a:pPr marL="547688" lvl="1" indent="-90488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800" b="1" dirty="0" smtClean="0">
                <a:solidFill>
                  <a:srgbClr val="404040"/>
                </a:solidFill>
              </a:rPr>
              <a:t>  1. Reduce operator fatigue &amp; discomfort</a:t>
            </a:r>
          </a:p>
          <a:p>
            <a:pPr marL="547688" lvl="1" indent="-90488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2. Allows the operator to have clear view of the  </a:t>
            </a:r>
          </a:p>
          <a:p>
            <a:pPr marL="547688" lvl="1" indent="-90488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800" b="1" dirty="0" smtClean="0">
                <a:solidFill>
                  <a:srgbClr val="404040"/>
                </a:solidFill>
              </a:rPr>
              <a:t>     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 of the mouth being worked upon</a:t>
            </a:r>
          </a:p>
          <a:p>
            <a:pPr marL="547688" lvl="1" indent="-90488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800" b="1" dirty="0" smtClean="0">
                <a:solidFill>
                  <a:srgbClr val="404040"/>
                </a:solidFill>
              </a:rPr>
              <a:t>  3. Ease of instrument accessibility</a:t>
            </a:r>
          </a:p>
          <a:p>
            <a:pPr marL="547688" lvl="1" indent="-90488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800" b="1" dirty="0" smtClean="0">
                <a:solidFill>
                  <a:srgbClr val="404040"/>
                </a:solidFill>
              </a:rPr>
              <a:t>  4. Saves time </a:t>
            </a:r>
            <a:endParaRPr lang="en-US" sz="2800" b="1" baseline="0" dirty="0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828800"/>
            <a:ext cx="320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600200"/>
            <a:ext cx="5334000" cy="3581400"/>
          </a:xfrm>
          <a:solidFill>
            <a:schemeClr val="bg1"/>
          </a:solidFill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2400" b="1" dirty="0" smtClean="0"/>
              <a:t>Once the patient has been comfortably positioned, the dentist and the assistant should sit themselves in the Proper positions for treatment.</a:t>
            </a:r>
          </a:p>
          <a:p>
            <a:pPr>
              <a:buBlip>
                <a:blip r:embed="rId3"/>
              </a:buBlip>
            </a:pPr>
            <a:endParaRPr lang="en-US" sz="2400" b="1" dirty="0" smtClean="0"/>
          </a:p>
          <a:p>
            <a:pPr>
              <a:buBlip>
                <a:blip r:embed="rId3"/>
              </a:buBlip>
            </a:pPr>
            <a:r>
              <a:rPr lang="en-US" sz="2400" b="1" dirty="0" smtClean="0"/>
              <a:t>Usually sitting position is preferred in Modern dentistry to relieve stress on operator's leg and support the operator's back.</a:t>
            </a:r>
          </a:p>
          <a:p>
            <a:pPr>
              <a:buBlip>
                <a:blip r:embed="rId3"/>
              </a:buBlip>
            </a:pPr>
            <a:endParaRPr lang="en-US" sz="2400" b="1" dirty="0" smtClean="0"/>
          </a:p>
          <a:p>
            <a:pPr>
              <a:buBlip>
                <a:blip r:embed="rId3"/>
              </a:buBlip>
            </a:pPr>
            <a:endParaRPr lang="en-US" sz="24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990600"/>
            <a:ext cx="7620000" cy="3657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90488" marR="0" lvl="0" indent="-90488" algn="l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 be…</a:t>
            </a:r>
          </a:p>
          <a:p>
            <a:pPr marL="90488" lvl="0" indent="-90488" fontAlgn="base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Forearms, thighs &amp; feet </a:t>
            </a:r>
            <a:r>
              <a:rPr lang="en-US" sz="2400" dirty="0" smtClean="0"/>
              <a:t>-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parallel to the floor.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lang="en-US" sz="2400" dirty="0" smtClean="0"/>
              <a:t>balanced weight evenly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seated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Head &amp; back tilt of 0° to 15°</a:t>
            </a:r>
          </a:p>
          <a:p>
            <a:pPr marL="90488" marR="0" lvl="0" indent="-90488" algn="l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Shoulders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horizontal line</a:t>
            </a:r>
          </a:p>
          <a:p>
            <a:pPr marL="90488" marR="0" lvl="0" indent="-90488" algn="l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Elbows at waist level </a:t>
            </a:r>
            <a:r>
              <a:rPr lang="en-US" sz="2400" dirty="0" smtClean="0"/>
              <a:t>-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held slightly away from body</a:t>
            </a:r>
          </a:p>
          <a:p>
            <a:pPr marL="90488" lvl="0" indent="-90488" fontAlgn="base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  <a:defRPr/>
            </a:pPr>
            <a:r>
              <a:rPr lang="en-US" sz="2400" dirty="0" smtClean="0"/>
              <a:t>6. The level of teeth being treated should be placed at same level as the level of operator's elbow.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dell\Desktop\ug class\showimage.as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0"/>
            <a:ext cx="2857500" cy="40576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0" y="457200"/>
            <a:ext cx="28194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Neutral position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7543800" cy="402272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dirty="0" smtClean="0"/>
              <a:t>Sitting positions of operator are related to a clock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dirty="0" smtClean="0"/>
              <a:t>keeping the patient's head at the center of the circle.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/>
              <a:t>Then the numbering to circle is given similar to a clock with the top of the circle at 12 o'clock.</a:t>
            </a:r>
          </a:p>
        </p:txBody>
      </p:sp>
      <p:pic>
        <p:nvPicPr>
          <p:cNvPr id="21506" name="Picture 2" descr="C:\Users\dell\Desktop\ug class\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181" y="3657600"/>
            <a:ext cx="2657819" cy="3200400"/>
          </a:xfrm>
          <a:prstGeom prst="rect">
            <a:avLst/>
          </a:prstGeom>
          <a:noFill/>
        </p:spPr>
      </p:pic>
      <p:pic>
        <p:nvPicPr>
          <p:cNvPr id="7" name="Picture 2" descr="C:\Users\dell\Desktop\ug class\1600-5758-1-P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657600"/>
            <a:ext cx="2971800" cy="312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"/>
            <a:ext cx="7543800" cy="4022725"/>
          </a:xfrm>
          <a:solidFill>
            <a:schemeClr val="bg1"/>
          </a:solidFill>
        </p:spPr>
        <p:txBody>
          <a:bodyPr/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RIGHT FRONT POSITION (7 O'CLOCK)</a:t>
            </a:r>
            <a:endParaRPr lang="en-US" sz="2400" b="1" u="sng" dirty="0" smtClean="0">
              <a:solidFill>
                <a:srgbClr val="0070C0"/>
              </a:solidFill>
            </a:endParaRPr>
          </a:p>
          <a:p>
            <a:r>
              <a:rPr lang="en-US" sz="2400" b="1" dirty="0" smtClean="0"/>
              <a:t>1. It helps in examination of the  patient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2. working areas include:</a:t>
            </a:r>
          </a:p>
          <a:p>
            <a:r>
              <a:rPr lang="en-US" sz="2400" b="1" dirty="0" smtClean="0"/>
              <a:t>         </a:t>
            </a:r>
            <a:r>
              <a:rPr lang="en-US" sz="2400" b="1" dirty="0" smtClean="0">
                <a:solidFill>
                  <a:srgbClr val="FF0000"/>
                </a:solidFill>
              </a:rPr>
              <a:t>a) </a:t>
            </a:r>
            <a:r>
              <a:rPr lang="en-US" sz="2400" b="1" dirty="0" err="1" smtClean="0">
                <a:solidFill>
                  <a:srgbClr val="FF0000"/>
                </a:solidFill>
              </a:rPr>
              <a:t>mandibular</a:t>
            </a:r>
            <a:r>
              <a:rPr lang="en-US" sz="2400" b="1" dirty="0" smtClean="0">
                <a:solidFill>
                  <a:srgbClr val="FF0000"/>
                </a:solidFill>
              </a:rPr>
              <a:t> anterior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       b) </a:t>
            </a:r>
            <a:r>
              <a:rPr lang="en-US" sz="2400" b="1" dirty="0" err="1" smtClean="0">
                <a:solidFill>
                  <a:srgbClr val="FF0000"/>
                </a:solidFill>
              </a:rPr>
              <a:t>mandibular</a:t>
            </a:r>
            <a:r>
              <a:rPr lang="en-US" sz="2400" b="1" dirty="0" smtClean="0">
                <a:solidFill>
                  <a:srgbClr val="FF0000"/>
                </a:solidFill>
              </a:rPr>
              <a:t> posterior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             teeth (right side)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  c) maxillary anterior teeth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3. To increase the ease and</a:t>
            </a:r>
          </a:p>
          <a:p>
            <a:r>
              <a:rPr lang="en-US" sz="2400" b="1" dirty="0" smtClean="0"/>
              <a:t>visibility, the patient's head</a:t>
            </a:r>
          </a:p>
          <a:p>
            <a:r>
              <a:rPr lang="en-US" sz="2400" b="1" dirty="0" smtClean="0"/>
              <a:t>may be turned towards the</a:t>
            </a:r>
          </a:p>
          <a:p>
            <a:r>
              <a:rPr lang="en-US" sz="2400" b="1" dirty="0" smtClean="0"/>
              <a:t>operator.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308774"/>
            <a:ext cx="4343401" cy="470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8275"/>
            <a:ext cx="7543800" cy="4022725"/>
          </a:xfrm>
          <a:solidFill>
            <a:schemeClr val="bg1"/>
          </a:solidFill>
        </p:spPr>
        <p:txBody>
          <a:bodyPr/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DIRECT RIGHT POSITION (9 O'CLOCK</a:t>
            </a:r>
            <a:r>
              <a:rPr lang="en-US" b="1" dirty="0" smtClean="0"/>
              <a:t>)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1. in this position, dentist sits</a:t>
            </a:r>
          </a:p>
          <a:p>
            <a:r>
              <a:rPr lang="en-US" sz="2400" b="1" dirty="0" smtClean="0"/>
              <a:t>exactly right to the patient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2. working areas include: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a) facial surfaces of maxillary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   right posterior teeth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b) facial surfaces of </a:t>
            </a:r>
            <a:r>
              <a:rPr lang="en-US" sz="2400" b="1" dirty="0" err="1" smtClean="0">
                <a:solidFill>
                  <a:srgbClr val="FF0000"/>
                </a:solidFill>
              </a:rPr>
              <a:t>mandibular</a:t>
            </a:r>
            <a:r>
              <a:rPr lang="en-US" sz="2400" b="1" dirty="0" smtClean="0">
                <a:solidFill>
                  <a:srgbClr val="FF0000"/>
                </a:solidFill>
              </a:rPr>
              <a:t> right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posterior teeth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c) </a:t>
            </a:r>
            <a:r>
              <a:rPr lang="en-US" sz="2400" b="1" dirty="0" err="1" smtClean="0">
                <a:solidFill>
                  <a:srgbClr val="FF0000"/>
                </a:solidFill>
              </a:rPr>
              <a:t>occlusal</a:t>
            </a:r>
            <a:r>
              <a:rPr lang="en-US" sz="2400" b="1" dirty="0" smtClean="0">
                <a:solidFill>
                  <a:srgbClr val="FF0000"/>
                </a:solidFill>
              </a:rPr>
              <a:t> surfaces of </a:t>
            </a:r>
            <a:r>
              <a:rPr lang="en-US" sz="2400" b="1" dirty="0" err="1" smtClean="0">
                <a:solidFill>
                  <a:srgbClr val="FF0000"/>
                </a:solidFill>
              </a:rPr>
              <a:t>mandibular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    right posterior teeth.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0" y="619125"/>
            <a:ext cx="382905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7543800" cy="4022725"/>
          </a:xfrm>
          <a:solidFill>
            <a:schemeClr val="bg1"/>
          </a:solidFill>
        </p:spPr>
        <p:txBody>
          <a:bodyPr/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RIGHT REAR POSITION (11 O'CLOCK)</a:t>
            </a:r>
          </a:p>
          <a:p>
            <a:r>
              <a:rPr lang="en-US" b="1" dirty="0" smtClean="0"/>
              <a:t>1. in this position, dentist sits behind and slightly to the right of the</a:t>
            </a:r>
          </a:p>
          <a:p>
            <a:r>
              <a:rPr lang="en-US" b="1" dirty="0" smtClean="0"/>
              <a:t>patient and the left arm is positioned around patient's head</a:t>
            </a:r>
          </a:p>
          <a:p>
            <a:endParaRPr lang="en-US" b="1" dirty="0" smtClean="0"/>
          </a:p>
          <a:p>
            <a:r>
              <a:rPr lang="en-US" b="1" dirty="0" smtClean="0"/>
              <a:t>2. this is </a:t>
            </a:r>
            <a:r>
              <a:rPr lang="en-US" b="1" dirty="0" smtClean="0">
                <a:solidFill>
                  <a:srgbClr val="FF0000"/>
                </a:solidFill>
              </a:rPr>
              <a:t>preferred position </a:t>
            </a:r>
            <a:r>
              <a:rPr lang="en-US" b="1" dirty="0" smtClean="0"/>
              <a:t>for most of dental procedures</a:t>
            </a:r>
          </a:p>
          <a:p>
            <a:endParaRPr lang="en-US" b="1" dirty="0" smtClean="0"/>
          </a:p>
          <a:p>
            <a:r>
              <a:rPr lang="en-US" b="1" dirty="0" smtClean="0"/>
              <a:t>3. most areas of mouth are accessible from this</a:t>
            </a:r>
          </a:p>
          <a:p>
            <a:r>
              <a:rPr lang="en-US" b="1" dirty="0" smtClean="0"/>
              <a:t>    position either using </a:t>
            </a:r>
            <a:r>
              <a:rPr lang="en-US" b="1" dirty="0" smtClean="0">
                <a:solidFill>
                  <a:srgbClr val="FF0000"/>
                </a:solidFill>
              </a:rPr>
              <a:t>direct or indirect vision</a:t>
            </a:r>
          </a:p>
          <a:p>
            <a:endParaRPr lang="en-US" b="1" dirty="0" smtClean="0"/>
          </a:p>
          <a:p>
            <a:r>
              <a:rPr lang="en-US" b="1" dirty="0" smtClean="0"/>
              <a:t>4. working areas include: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a) palatal and </a:t>
            </a:r>
            <a:r>
              <a:rPr lang="en-US" b="1" dirty="0" err="1" smtClean="0">
                <a:solidFill>
                  <a:srgbClr val="FF0000"/>
                </a:solidFill>
              </a:rPr>
              <a:t>incisal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occlusal</a:t>
            </a:r>
            <a:r>
              <a:rPr lang="en-US" b="1" dirty="0" smtClean="0">
                <a:solidFill>
                  <a:srgbClr val="FF0000"/>
                </a:solidFill>
              </a:rPr>
              <a:t>) surfaces of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   maxillary teeth ( indirect vision)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b) </a:t>
            </a:r>
            <a:r>
              <a:rPr lang="en-US" b="1" dirty="0" err="1" smtClean="0">
                <a:solidFill>
                  <a:srgbClr val="FF0000"/>
                </a:solidFill>
              </a:rPr>
              <a:t>mandibular</a:t>
            </a:r>
            <a:r>
              <a:rPr lang="en-US" b="1" dirty="0" smtClean="0">
                <a:solidFill>
                  <a:srgbClr val="FF0000"/>
                </a:solidFill>
              </a:rPr>
              <a:t> teeth (direct vision).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02" y="2676525"/>
            <a:ext cx="3048098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543800" cy="4022725"/>
          </a:xfrm>
        </p:spPr>
        <p:txBody>
          <a:bodyPr/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DIRECT REAR POSITION (12 O'CLOCK)</a:t>
            </a:r>
          </a:p>
          <a:p>
            <a:endParaRPr lang="en-US" b="1" dirty="0" smtClean="0"/>
          </a:p>
          <a:p>
            <a:r>
              <a:rPr lang="en-US" b="1" dirty="0" smtClean="0"/>
              <a:t>1. dentist sits directly behind the patient and looks down over the</a:t>
            </a:r>
          </a:p>
          <a:p>
            <a:pPr>
              <a:buNone/>
            </a:pPr>
            <a:r>
              <a:rPr lang="en-US" b="1" dirty="0" smtClean="0"/>
              <a:t>        patient's head during procedure.</a:t>
            </a:r>
          </a:p>
          <a:p>
            <a:endParaRPr lang="en-US" b="1" dirty="0" smtClean="0"/>
          </a:p>
          <a:p>
            <a:r>
              <a:rPr lang="en-US" b="1" dirty="0" smtClean="0"/>
              <a:t>2. working areas are </a:t>
            </a:r>
            <a:r>
              <a:rPr lang="en-US" b="1" dirty="0" smtClean="0">
                <a:solidFill>
                  <a:srgbClr val="FF0000"/>
                </a:solidFill>
              </a:rPr>
              <a:t>lingual surfaces of </a:t>
            </a:r>
            <a:r>
              <a:rPr lang="en-US" b="1" dirty="0" err="1" smtClean="0">
                <a:solidFill>
                  <a:srgbClr val="FF0000"/>
                </a:solidFill>
              </a:rPr>
              <a:t>mandibular</a:t>
            </a:r>
            <a:r>
              <a:rPr lang="en-US" b="1" dirty="0" smtClean="0">
                <a:solidFill>
                  <a:srgbClr val="FF0000"/>
                </a:solidFill>
              </a:rPr>
              <a:t> teeth.</a:t>
            </a:r>
          </a:p>
          <a:p>
            <a:endParaRPr lang="en-US" b="1" dirty="0" smtClean="0"/>
          </a:p>
          <a:p>
            <a:r>
              <a:rPr lang="en-US" b="1" dirty="0" smtClean="0"/>
              <a:t>3. this position has limited application.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045759"/>
            <a:ext cx="3429000" cy="381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1" y="914401"/>
          <a:ext cx="7985125" cy="4484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4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275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Right handed operator 4 preferred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positions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Left handed operator 4 preferred positions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 O’</a:t>
                      </a:r>
                      <a:r>
                        <a:rPr lang="en-US" sz="2400" baseline="0" dirty="0" smtClean="0"/>
                        <a:t> Clock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5 O’</a:t>
                      </a:r>
                      <a:r>
                        <a:rPr lang="en-US" sz="2400" baseline="0" dirty="0" smtClean="0"/>
                        <a:t> Clock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9 O’</a:t>
                      </a:r>
                      <a:r>
                        <a:rPr lang="en-US" sz="2400" baseline="0" dirty="0" smtClean="0"/>
                        <a:t> Clock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3 O’</a:t>
                      </a:r>
                      <a:r>
                        <a:rPr lang="en-US" sz="2400" baseline="0" dirty="0" smtClean="0"/>
                        <a:t> Clock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11 O’</a:t>
                      </a:r>
                      <a:r>
                        <a:rPr lang="en-US" sz="2400" baseline="0" dirty="0" smtClean="0"/>
                        <a:t> Clock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 O’</a:t>
                      </a:r>
                      <a:r>
                        <a:rPr lang="en-US" sz="2400" baseline="0" dirty="0" smtClean="0"/>
                        <a:t> Clock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8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12 O’</a:t>
                      </a:r>
                      <a:r>
                        <a:rPr lang="en-US" sz="2400" baseline="0" dirty="0" smtClean="0"/>
                        <a:t> Clock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12 O’</a:t>
                      </a:r>
                      <a:r>
                        <a:rPr lang="en-US" sz="2400" baseline="0" dirty="0" smtClean="0"/>
                        <a:t> Clock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1143000"/>
            <a:ext cx="7543800" cy="66992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002060"/>
                </a:solidFill>
              </a:rPr>
              <a:t>Patient Positions</a:t>
            </a:r>
            <a:endParaRPr lang="en-US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362200"/>
            <a:ext cx="4800600" cy="28209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1. Upright Position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2. Almost Supine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3. Reclined 45 Degree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ell\Desktop\biomimetic 12th seminar\BIOMEMITIC PIC\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2" y="8532"/>
            <a:ext cx="9144392" cy="6849468"/>
          </a:xfrm>
          <a:prstGeom prst="rect">
            <a:avLst/>
          </a:prstGeom>
          <a:noFill/>
        </p:spPr>
      </p:pic>
      <p:pic>
        <p:nvPicPr>
          <p:cNvPr id="1027" name="Picture 3" descr="C:\Users\dell\Desktop\ug class\UG CLASS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28889">
            <a:off x="621704" y="1502225"/>
            <a:ext cx="1883576" cy="1715256"/>
          </a:xfrm>
          <a:prstGeom prst="rect">
            <a:avLst/>
          </a:prstGeom>
          <a:noFill/>
        </p:spPr>
      </p:pic>
      <p:pic>
        <p:nvPicPr>
          <p:cNvPr id="1028" name="Picture 4" descr="C:\Users\dell\Desktop\ug class\big_thumb.jpg"/>
          <p:cNvPicPr>
            <a:picLocks noChangeAspect="1" noChangeArrowheads="1"/>
          </p:cNvPicPr>
          <p:nvPr/>
        </p:nvPicPr>
        <p:blipFill>
          <a:blip r:embed="rId4"/>
          <a:srcRect l="22154" t="10618" r="13452" b="36100"/>
          <a:stretch>
            <a:fillRect/>
          </a:stretch>
        </p:blipFill>
        <p:spPr bwMode="auto">
          <a:xfrm>
            <a:off x="5029200" y="4191000"/>
            <a:ext cx="2819400" cy="1752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76600" y="457200"/>
            <a:ext cx="55626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 smtClean="0">
                <a:solidFill>
                  <a:srgbClr val="FFFF00"/>
                </a:solidFill>
              </a:rPr>
              <a:t>Ergonomics </a:t>
            </a:r>
            <a:endParaRPr lang="en-US" sz="6600" b="1" dirty="0">
              <a:solidFill>
                <a:srgbClr val="FFFF00"/>
              </a:solidFill>
            </a:endParaRPr>
          </a:p>
          <a:p>
            <a:pPr algn="ctr"/>
            <a:endParaRPr lang="en-US" sz="6600" b="1" dirty="0">
              <a:solidFill>
                <a:srgbClr val="FFFF00"/>
              </a:solidFill>
              <a:latin typeface="AR BLANCA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543800" cy="4022725"/>
          </a:xfrm>
          <a:solidFill>
            <a:schemeClr val="bg1"/>
          </a:solidFill>
        </p:spPr>
        <p:txBody>
          <a:bodyPr/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UPRIGHT POSITION</a:t>
            </a:r>
          </a:p>
          <a:p>
            <a:r>
              <a:rPr lang="en-US" sz="2400" b="1" dirty="0" smtClean="0"/>
              <a:t>This is the initial position of chair from which further adjustments are made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886392"/>
            <a:ext cx="5162550" cy="3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77875"/>
            <a:ext cx="7543800" cy="4022725"/>
          </a:xfrm>
          <a:solidFill>
            <a:schemeClr val="bg1"/>
          </a:solidFill>
        </p:spPr>
        <p:txBody>
          <a:bodyPr/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ALMOST SUPINE</a:t>
            </a:r>
          </a:p>
          <a:p>
            <a:r>
              <a:rPr lang="en-US" dirty="0" smtClean="0"/>
              <a:t>• </a:t>
            </a:r>
            <a:r>
              <a:rPr lang="en-US" sz="2400" b="1" dirty="0" smtClean="0"/>
              <a:t>In this , chair position is such that head, knees and feet are approx. at same level</a:t>
            </a:r>
          </a:p>
          <a:p>
            <a:r>
              <a:rPr lang="en-US" sz="2400" dirty="0" smtClean="0"/>
              <a:t>• </a:t>
            </a:r>
            <a:r>
              <a:rPr lang="en-US" sz="2400" b="1" dirty="0" smtClean="0"/>
              <a:t>Patient’s head should not be lower than feet except in case of </a:t>
            </a:r>
            <a:r>
              <a:rPr lang="en-US" sz="2400" b="1" dirty="0" err="1" smtClean="0"/>
              <a:t>syncopal</a:t>
            </a:r>
            <a:r>
              <a:rPr lang="en-US" sz="2400" b="1" dirty="0" smtClean="0"/>
              <a:t> attack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114800"/>
            <a:ext cx="477016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114800"/>
            <a:ext cx="4267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543800" cy="4022725"/>
          </a:xfrm>
          <a:solidFill>
            <a:schemeClr val="bg1"/>
          </a:solidFill>
        </p:spPr>
        <p:txBody>
          <a:bodyPr/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REECLINED 45 DEGREES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In this position , chair is reclined at 45 degree</a:t>
            </a:r>
          </a:p>
          <a:p>
            <a:r>
              <a:rPr lang="en-US" sz="2400" b="1" dirty="0" err="1" smtClean="0"/>
              <a:t>Mandibular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occlusal</a:t>
            </a:r>
            <a:r>
              <a:rPr lang="en-US" sz="2400" b="1" dirty="0" smtClean="0"/>
              <a:t> surface are almost 45 degree to the floor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7442"/>
            <a:ext cx="4419600" cy="270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11480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543800" cy="669925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00B050"/>
                </a:solidFill>
              </a:rPr>
              <a:t>Patient headrest position</a:t>
            </a:r>
            <a:endParaRPr lang="en-US" sz="4000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022725"/>
          </a:xfrm>
          <a:solidFill>
            <a:schemeClr val="bg1"/>
          </a:solidFill>
        </p:spPr>
        <p:txBody>
          <a:bodyPr/>
          <a:lstStyle/>
          <a:p>
            <a:endParaRPr lang="en-US" sz="2800" u="sng" dirty="0" smtClean="0">
              <a:solidFill>
                <a:srgbClr val="0070C0"/>
              </a:solidFill>
            </a:endParaRPr>
          </a:p>
          <a:p>
            <a:r>
              <a:rPr lang="en-US" sz="2800" b="1" u="sng" dirty="0" err="1" smtClean="0">
                <a:solidFill>
                  <a:srgbClr val="0070C0"/>
                </a:solidFill>
              </a:rPr>
              <a:t>Maxilllary</a:t>
            </a:r>
            <a:r>
              <a:rPr lang="en-US" sz="2800" b="1" u="sng" dirty="0" smtClean="0">
                <a:solidFill>
                  <a:srgbClr val="0070C0"/>
                </a:solidFill>
              </a:rPr>
              <a:t> arch 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Angle the headrest up into the back of the patient’s head so that the nose and chin are approx. level.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upper arch needs to be angled </a:t>
            </a:r>
            <a:r>
              <a:rPr lang="en-US" sz="2400" dirty="0" err="1" smtClean="0">
                <a:solidFill>
                  <a:schemeClr val="tx1"/>
                </a:solidFill>
              </a:rPr>
              <a:t>backword</a:t>
            </a:r>
            <a:r>
              <a:rPr lang="en-US" sz="2400" dirty="0" smtClean="0">
                <a:solidFill>
                  <a:schemeClr val="tx1"/>
                </a:solidFill>
              </a:rPr>
              <a:t> past the vertical plane.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Chin up position</a:t>
            </a:r>
          </a:p>
        </p:txBody>
      </p:sp>
      <p:pic>
        <p:nvPicPr>
          <p:cNvPr id="12290" name="Picture 2" descr="C:\Users\dell\Desktop\ug class\000dental-chair-positions-and-armamentrum-6-638.jpg"/>
          <p:cNvPicPr>
            <a:picLocks noChangeAspect="1" noChangeArrowheads="1"/>
          </p:cNvPicPr>
          <p:nvPr/>
        </p:nvPicPr>
        <p:blipFill>
          <a:blip r:embed="rId2"/>
          <a:srcRect l="58839" b="49237"/>
          <a:stretch>
            <a:fillRect/>
          </a:stretch>
        </p:blipFill>
        <p:spPr bwMode="auto">
          <a:xfrm>
            <a:off x="6105525" y="228600"/>
            <a:ext cx="3038475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543800" cy="4022725"/>
          </a:xfrm>
          <a:solidFill>
            <a:schemeClr val="bg1"/>
          </a:solidFill>
        </p:spPr>
        <p:txBody>
          <a:bodyPr/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800" b="1" u="sng" dirty="0" err="1" smtClean="0">
                <a:solidFill>
                  <a:srgbClr val="0070C0"/>
                </a:solidFill>
              </a:rPr>
              <a:t>Mandibular</a:t>
            </a:r>
            <a:r>
              <a:rPr lang="en-US" sz="2800" b="1" u="sng" dirty="0" smtClean="0">
                <a:solidFill>
                  <a:srgbClr val="0070C0"/>
                </a:solidFill>
              </a:rPr>
              <a:t> arch 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Angle the headrest </a:t>
            </a:r>
            <a:r>
              <a:rPr lang="en-US" sz="2400" dirty="0" err="1" smtClean="0">
                <a:solidFill>
                  <a:schemeClr val="tx1"/>
                </a:solidFill>
              </a:rPr>
              <a:t>forword</a:t>
            </a:r>
            <a:r>
              <a:rPr lang="en-US" sz="2400" dirty="0" smtClean="0">
                <a:solidFill>
                  <a:schemeClr val="tx1"/>
                </a:solidFill>
              </a:rPr>
              <a:t> &amp; down,  so that the chin is lower than nose level.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 err="1" smtClean="0">
                <a:solidFill>
                  <a:schemeClr val="tx1"/>
                </a:solidFill>
              </a:rPr>
              <a:t>occlusal</a:t>
            </a:r>
            <a:r>
              <a:rPr lang="en-US" sz="2400" dirty="0" smtClean="0">
                <a:solidFill>
                  <a:schemeClr val="tx1"/>
                </a:solidFill>
              </a:rPr>
              <a:t> / </a:t>
            </a:r>
            <a:r>
              <a:rPr lang="en-US" sz="2400" dirty="0" err="1" smtClean="0">
                <a:solidFill>
                  <a:schemeClr val="tx1"/>
                </a:solidFill>
              </a:rPr>
              <a:t>incisal</a:t>
            </a:r>
            <a:r>
              <a:rPr lang="en-US" sz="2400" dirty="0" smtClean="0">
                <a:solidFill>
                  <a:schemeClr val="tx1"/>
                </a:solidFill>
              </a:rPr>
              <a:t> surfaces of the treatment area should be approx. Parallel to the floor.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Chin down position</a:t>
            </a:r>
          </a:p>
          <a:p>
            <a:endParaRPr lang="en-US" sz="2400" dirty="0"/>
          </a:p>
        </p:txBody>
      </p:sp>
      <p:pic>
        <p:nvPicPr>
          <p:cNvPr id="5" name="Picture 2" descr="C:\Users\dell\Desktop\ug class\000dental-chair-positions-and-armamentrum-6-638.jpg"/>
          <p:cNvPicPr>
            <a:picLocks noChangeAspect="1" noChangeArrowheads="1"/>
          </p:cNvPicPr>
          <p:nvPr/>
        </p:nvPicPr>
        <p:blipFill>
          <a:blip r:embed="rId2"/>
          <a:srcRect l="58839" t="45419" b="14505"/>
          <a:stretch>
            <a:fillRect/>
          </a:stretch>
        </p:blipFill>
        <p:spPr bwMode="auto">
          <a:xfrm>
            <a:off x="5791200" y="228600"/>
            <a:ext cx="303847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7338"/>
            <a:ext cx="8839200" cy="144938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Considerations While Doing Patient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1. While doing work in maxillary arch, maxillary </a:t>
            </a:r>
            <a:r>
              <a:rPr lang="en-US" sz="2400" b="1" dirty="0" err="1" smtClean="0"/>
              <a:t>occlusal</a:t>
            </a:r>
            <a:r>
              <a:rPr lang="en-US" sz="2400" b="1" dirty="0" smtClean="0"/>
              <a:t> surfaces should be perpendicular to the floor.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2. In </a:t>
            </a:r>
            <a:r>
              <a:rPr lang="en-US" sz="2400" b="1" dirty="0" err="1" smtClean="0"/>
              <a:t>mandibular</a:t>
            </a:r>
            <a:r>
              <a:rPr lang="en-US" sz="2400" b="1" dirty="0" smtClean="0"/>
              <a:t> arch, </a:t>
            </a:r>
            <a:r>
              <a:rPr lang="en-US" sz="2400" b="1" dirty="0" err="1" smtClean="0"/>
              <a:t>mandibular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occlusal</a:t>
            </a:r>
            <a:r>
              <a:rPr lang="en-US" sz="2400" b="1" dirty="0" smtClean="0"/>
              <a:t> surface should be oriented 45° to the floor.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3. Patient's head can be rotated backward or forward or from side to side for operators ease and visibility while doing work.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21675" cy="4022725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4. Maintain proper working distance during dental procedure. This will lead to increase cooperation and confidence among the patient.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5. Operator should not rest forearms on the patient's shoulders and hands on the face of the patient.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295400"/>
            <a:ext cx="7543800" cy="402272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6. Dentist should not use patient's chest as A instrument trolley.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7. The operator should leave left hand free during most of dental procedures for retraction using mouth mirrors or fingers of left hand.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8. Operator should keep changing position if procedure is of long duration to decrease the muscle strain and fatigue.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Sequence For Practicing Positioning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438400"/>
            <a:ext cx="6400800" cy="3030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“</a:t>
            </a:r>
            <a:r>
              <a:rPr lang="en-US" sz="2400" b="1" i="1" dirty="0" smtClean="0">
                <a:solidFill>
                  <a:srgbClr val="0070C0"/>
                </a:solidFill>
              </a:rPr>
              <a:t>ME, 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0070C0"/>
                </a:solidFill>
              </a:rPr>
              <a:t>MY PATIENT, 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0070C0"/>
                </a:solidFill>
              </a:rPr>
              <a:t> MY EQUIPMENT, 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0070C0"/>
                </a:solidFill>
              </a:rPr>
              <a:t>MY NON-DOMINANT HAND,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0070C0"/>
                </a:solidFill>
              </a:rPr>
              <a:t>MY DOMINANT HAND.”</a:t>
            </a:r>
            <a:endParaRPr lang="en-US" b="1" i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t="135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90600" y="4876800"/>
            <a:ext cx="55626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6800" y="6172200"/>
            <a:ext cx="55626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24600" y="4572000"/>
            <a:ext cx="20574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53200" y="5867400"/>
            <a:ext cx="20574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dell\Desktop\biomimetic 12th seminar\BIOMEMITIC PIC\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908" y="1066800"/>
            <a:ext cx="6510780" cy="48768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124200"/>
            <a:ext cx="2722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429000" y="2362200"/>
            <a:ext cx="3810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  <a:latin typeface="Comic Sans MS" pitchFamily="66" charset="0"/>
              </a:rPr>
              <a:t>Chair Position</a:t>
            </a:r>
            <a:endParaRPr lang="en-US" sz="4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Illumination </a:t>
            </a:r>
            <a:endParaRPr lang="en-US" dirty="0"/>
          </a:p>
        </p:txBody>
      </p:sp>
      <p:pic>
        <p:nvPicPr>
          <p:cNvPr id="3074" name="Picture 2" descr="C:\Users\dell\Desktop\ug class\10.5923.s.instrument.201306.03_004.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9020" y="2362200"/>
            <a:ext cx="5518036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87339"/>
            <a:ext cx="7543800" cy="93662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5791200" cy="50292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The dental light should be as far as possible while within the easy reach of the clinician.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rgbClr val="00B0F0"/>
                </a:solidFill>
              </a:rPr>
              <a:t>Maxillary arch </a:t>
            </a:r>
            <a:r>
              <a:rPr lang="en-US" sz="2400" dirty="0" smtClean="0">
                <a:solidFill>
                  <a:schemeClr val="bg1"/>
                </a:solidFill>
              </a:rPr>
              <a:t>-   above the patient’s chest, tilted so that the beam shines into the oral cavity at an angle.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rgbClr val="00B0F0"/>
                </a:solidFill>
              </a:rPr>
              <a:t>Mandibular</a:t>
            </a:r>
            <a:r>
              <a:rPr lang="en-US" sz="2400" dirty="0" smtClean="0">
                <a:solidFill>
                  <a:srgbClr val="00B0F0"/>
                </a:solidFill>
              </a:rPr>
              <a:t> arch </a:t>
            </a:r>
            <a:r>
              <a:rPr lang="en-US" sz="2400" dirty="0" smtClean="0">
                <a:solidFill>
                  <a:schemeClr val="bg1"/>
                </a:solidFill>
              </a:rPr>
              <a:t>-  above the patient’s head , allowing for the beam to shine directly onto the working area.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dell\Desktop\ug class\UG CLASS\clip_image024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762000"/>
            <a:ext cx="2514600" cy="2656114"/>
          </a:xfrm>
          <a:prstGeom prst="rect">
            <a:avLst/>
          </a:prstGeom>
          <a:noFill/>
        </p:spPr>
      </p:pic>
      <p:pic>
        <p:nvPicPr>
          <p:cNvPr id="2051" name="Picture 3" descr="C:\Users\dell\Desktop\ug class\UG CLASS\clip_image023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886199"/>
            <a:ext cx="2590800" cy="2736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87339"/>
            <a:ext cx="7543800" cy="93662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6248400" cy="2057400"/>
          </a:xfrm>
        </p:spPr>
        <p:txBody>
          <a:bodyPr/>
          <a:lstStyle/>
          <a:p>
            <a:r>
              <a:rPr lang="en-US" sz="2800" dirty="0" smtClean="0">
                <a:solidFill>
                  <a:srgbClr val="92D050"/>
                </a:solidFill>
              </a:rPr>
              <a:t>Operator eyes – operating field =</a:t>
            </a:r>
          </a:p>
          <a:p>
            <a:pPr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               </a:t>
            </a:r>
          </a:p>
          <a:p>
            <a:pPr>
              <a:buNone/>
            </a:pPr>
            <a:r>
              <a:rPr lang="en-US" sz="2800" smtClean="0">
                <a:solidFill>
                  <a:srgbClr val="FFC000"/>
                </a:solidFill>
              </a:rPr>
              <a:t>                                          </a:t>
            </a:r>
            <a:r>
              <a:rPr lang="en-US" sz="2800" smtClean="0">
                <a:solidFill>
                  <a:srgbClr val="FF0000"/>
                </a:solidFill>
              </a:rPr>
              <a:t>length arm(14-16”)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Dental light – operating field =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dell\Desktop\ug class\UG CLASS\clip_image024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762000"/>
            <a:ext cx="2514600" cy="2656114"/>
          </a:xfrm>
          <a:prstGeom prst="rect">
            <a:avLst/>
          </a:prstGeom>
          <a:noFill/>
        </p:spPr>
      </p:pic>
      <p:pic>
        <p:nvPicPr>
          <p:cNvPr id="2051" name="Picture 3" descr="C:\Users\dell\Desktop\ug class\UG CLASS\clip_image023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886199"/>
            <a:ext cx="2590800" cy="2736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1066800"/>
            <a:ext cx="7543800" cy="669925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Four Handed Dentistry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170" name="Picture 2" descr="C:\Users\dell\Desktop\ug class\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343400"/>
            <a:ext cx="3802732" cy="2514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1752600"/>
            <a:ext cx="84582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Its goal is to allow the dentist and assistant to function as a team in a seated position with maximal efficiency and minimal strain.</a:t>
            </a:r>
          </a:p>
          <a:p>
            <a:pPr algn="ctr"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Team efforts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Zones of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dell\Desktop\ug class\dentistry-4-ha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752600"/>
            <a:ext cx="4572000" cy="4572000"/>
          </a:xfrm>
          <a:prstGeom prst="rect">
            <a:avLst/>
          </a:prstGeom>
          <a:noFill/>
        </p:spPr>
      </p:pic>
      <p:pic>
        <p:nvPicPr>
          <p:cNvPr id="6147" name="Picture 3" descr="C:\Users\dell\Desktop\ug class\fig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2800" y="1905000"/>
            <a:ext cx="4521200" cy="4495800"/>
          </a:xfrm>
          <a:prstGeom prst="rect">
            <a:avLst/>
          </a:prstGeom>
          <a:noFill/>
        </p:spPr>
      </p:pic>
      <p:pic>
        <p:nvPicPr>
          <p:cNvPr id="6148" name="Picture 4" descr="C:\Users\dell\Desktop\ug class\fig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00"/>
            <a:ext cx="4419600" cy="4485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7413385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990600"/>
            <a:ext cx="7543800" cy="746125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Chair Position For Pregnant Women</a:t>
            </a:r>
            <a:endParaRPr lang="en-US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543800" cy="2420937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Flat position may cause hypotension and hypoxia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Place a small pillow under right hip – lateral displacement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Head above feet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Preferred – </a:t>
            </a:r>
            <a:r>
              <a:rPr lang="en-US" sz="2400" dirty="0" smtClean="0">
                <a:solidFill>
                  <a:srgbClr val="FF0000"/>
                </a:solidFill>
              </a:rPr>
              <a:t>upright position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4338" name="Picture 2" descr="C:\Users\dell\Desktop\ug class\1-s2.0-S2352003515000404-g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844827"/>
            <a:ext cx="4114800" cy="2479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dell\Desktop\biomimetic 12th seminar\BIOMEMITIC PIC\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7696200" cy="576472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0" y="990600"/>
            <a:ext cx="3200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Summary </a:t>
            </a:r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15363" name="Picture 3" descr="C:\Users\dell\Desktop\biomimetic 12th seminar\BIOMEMITIC PIC\40.jpg"/>
          <p:cNvPicPr>
            <a:picLocks noChangeAspect="1" noChangeArrowheads="1"/>
          </p:cNvPicPr>
          <p:nvPr/>
        </p:nvPicPr>
        <p:blipFill>
          <a:blip r:embed="rId3"/>
          <a:srcRect b="6051"/>
          <a:stretch>
            <a:fillRect/>
          </a:stretch>
        </p:blipFill>
        <p:spPr bwMode="auto">
          <a:xfrm>
            <a:off x="6477000" y="4418670"/>
            <a:ext cx="2667000" cy="243933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2362200"/>
            <a:ext cx="75438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Blip>
                <a:blip r:embed="rId4"/>
              </a:buBlip>
            </a:pPr>
            <a:r>
              <a:rPr lang="en-US" sz="2400" i="1" dirty="0" smtClean="0">
                <a:solidFill>
                  <a:srgbClr val="002060"/>
                </a:solidFill>
              </a:rPr>
              <a:t>Correct posture, smart patient – operator positioning and correct use of dental light are significant allies in preventing musculoskeletal disorders.</a:t>
            </a:r>
          </a:p>
          <a:p>
            <a:endParaRPr lang="en-US" sz="2400" b="1" i="1" dirty="0" smtClean="0">
              <a:solidFill>
                <a:schemeClr val="accent2"/>
              </a:solidFill>
            </a:endParaRPr>
          </a:p>
          <a:p>
            <a:r>
              <a:rPr lang="en-US" sz="2400" b="1" i="1" dirty="0" smtClean="0">
                <a:solidFill>
                  <a:schemeClr val="accent2"/>
                </a:solidFill>
              </a:rPr>
              <a:t>         </a:t>
            </a:r>
            <a:r>
              <a:rPr lang="en-US" sz="2400" b="1" i="1" dirty="0" smtClean="0">
                <a:solidFill>
                  <a:srgbClr val="FF0000"/>
                </a:solidFill>
              </a:rPr>
              <a:t>Ergonomic</a:t>
            </a:r>
            <a:r>
              <a:rPr lang="en-US" sz="2400" b="1" i="1" dirty="0" smtClean="0">
                <a:solidFill>
                  <a:schemeClr val="accent2"/>
                </a:solidFill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</a:rPr>
              <a:t>=</a:t>
            </a:r>
            <a:r>
              <a:rPr lang="en-US" sz="2400" b="1" i="1" dirty="0" smtClean="0">
                <a:solidFill>
                  <a:schemeClr val="accent2"/>
                </a:solidFill>
              </a:rPr>
              <a:t> </a:t>
            </a:r>
            <a:r>
              <a:rPr lang="en-US" sz="2400" b="1" i="1" dirty="0" smtClean="0">
                <a:solidFill>
                  <a:srgbClr val="00B050"/>
                </a:solidFill>
              </a:rPr>
              <a:t>quality, efficient practice </a:t>
            </a:r>
          </a:p>
          <a:p>
            <a:r>
              <a:rPr lang="en-US" sz="2400" b="1" i="1" dirty="0" smtClean="0">
                <a:solidFill>
                  <a:schemeClr val="accent2"/>
                </a:solidFill>
              </a:rPr>
              <a:t>           </a:t>
            </a:r>
            <a:r>
              <a:rPr lang="en-US" sz="2400" b="1" i="1" dirty="0" smtClean="0">
                <a:solidFill>
                  <a:srgbClr val="FF0000"/>
                </a:solidFill>
              </a:rPr>
              <a:t>practice  </a:t>
            </a:r>
            <a:r>
              <a:rPr lang="en-US" sz="2400" b="1" i="1" dirty="0" smtClean="0">
                <a:solidFill>
                  <a:schemeClr val="accent2"/>
                </a:solidFill>
              </a:rPr>
              <a:t>      </a:t>
            </a:r>
            <a:r>
              <a:rPr lang="en-US" sz="2400" b="1" i="1" dirty="0" smtClean="0">
                <a:solidFill>
                  <a:srgbClr val="00B050"/>
                </a:solidFill>
              </a:rPr>
              <a:t>long time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C:\Users\dell\Desktop\ug class\sunday pic\dentist-assistant-patient-dental-clinic-working-353606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362200"/>
            <a:ext cx="3390900" cy="2480139"/>
          </a:xfrm>
          <a:prstGeom prst="rect">
            <a:avLst/>
          </a:prstGeom>
          <a:noFill/>
        </p:spPr>
      </p:pic>
      <p:pic>
        <p:nvPicPr>
          <p:cNvPr id="16387" name="Picture 3" descr="C:\Users\dell\Desktop\ug class\sunday pic\da2b1b58f6acb74a87644a01abe8430c--dentistry-dent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133600"/>
            <a:ext cx="2748007" cy="280035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3886200" y="3200400"/>
            <a:ext cx="1371600" cy="6858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1800" y="5410200"/>
            <a:ext cx="3200400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92D050"/>
                </a:solidFill>
              </a:rPr>
              <a:t>Ergonomics </a:t>
            </a:r>
            <a:endParaRPr lang="en-US" sz="32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ell\Desktop\biomimetic 12th seminar\BIOMEMITIC PIC\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93664"/>
            <a:ext cx="4800600" cy="412613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2325" y="914400"/>
            <a:ext cx="7543800" cy="8223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5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Importance of chair position</a:t>
            </a:r>
            <a:endParaRPr kumimoji="0" lang="en-US" sz="4800" b="0" i="0" u="none" strike="noStrike" kern="1200" cap="none" spc="-5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C:\Users\dell\Desktop\ug class\sunday pic\Screenshot_20171015-145700.png"/>
          <p:cNvPicPr>
            <a:picLocks noChangeAspect="1" noChangeArrowheads="1"/>
          </p:cNvPicPr>
          <p:nvPr/>
        </p:nvPicPr>
        <p:blipFill>
          <a:blip r:embed="rId2"/>
          <a:srcRect t="31250" b="40000"/>
          <a:stretch>
            <a:fillRect/>
          </a:stretch>
        </p:blipFill>
        <p:spPr bwMode="auto">
          <a:xfrm>
            <a:off x="0" y="0"/>
            <a:ext cx="9094305" cy="5334000"/>
          </a:xfrm>
          <a:prstGeom prst="rect">
            <a:avLst/>
          </a:prstGeom>
          <a:noFill/>
        </p:spPr>
      </p:pic>
      <p:pic>
        <p:nvPicPr>
          <p:cNvPr id="5" name="Picture 2" descr="C:\Users\dell\Desktop\ug class\sunday pic\Screenshot_20171015-141959.png"/>
          <p:cNvPicPr>
            <a:picLocks noChangeAspect="1" noChangeArrowheads="1"/>
          </p:cNvPicPr>
          <p:nvPr/>
        </p:nvPicPr>
        <p:blipFill>
          <a:blip r:embed="rId3"/>
          <a:srcRect l="58874" t="39891" r="4762" b="40141"/>
          <a:stretch>
            <a:fillRect/>
          </a:stretch>
        </p:blipFill>
        <p:spPr bwMode="auto">
          <a:xfrm>
            <a:off x="6172200" y="3269342"/>
            <a:ext cx="2895600" cy="2826657"/>
          </a:xfrm>
          <a:prstGeom prst="rect">
            <a:avLst/>
          </a:prstGeom>
          <a:noFill/>
        </p:spPr>
      </p:pic>
      <p:pic>
        <p:nvPicPr>
          <p:cNvPr id="6" name="Picture 2" descr="C:\Users\dell\Desktop\ug class\sunday pic\Screenshot_20171015-142127.png"/>
          <p:cNvPicPr>
            <a:picLocks noChangeAspect="1" noChangeArrowheads="1"/>
          </p:cNvPicPr>
          <p:nvPr/>
        </p:nvPicPr>
        <p:blipFill>
          <a:blip r:embed="rId4"/>
          <a:srcRect l="22750" t="36792" r="25852" b="43776"/>
          <a:stretch>
            <a:fillRect/>
          </a:stretch>
        </p:blipFill>
        <p:spPr bwMode="auto">
          <a:xfrm>
            <a:off x="1772359" y="4800600"/>
            <a:ext cx="426788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ell\Desktop\ug class\sunday pic\Screenshot_20171015-142012.png"/>
          <p:cNvPicPr>
            <a:picLocks noChangeAspect="1" noChangeArrowheads="1"/>
          </p:cNvPicPr>
          <p:nvPr/>
        </p:nvPicPr>
        <p:blipFill>
          <a:blip r:embed="rId2"/>
          <a:srcRect t="25416" b="38750"/>
          <a:stretch>
            <a:fillRect/>
          </a:stretch>
        </p:blipFill>
        <p:spPr bwMode="auto">
          <a:xfrm>
            <a:off x="0" y="423334"/>
            <a:ext cx="9144000" cy="5825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  Patient &amp; Operator Positions: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0000"/>
                </a:solidFill>
              </a:rPr>
              <a:t>Essential for welfare of both persons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For </a:t>
            </a:r>
            <a:r>
              <a:rPr lang="en-US" sz="3200" dirty="0">
                <a:solidFill>
                  <a:srgbClr val="0070C0"/>
                </a:solidFill>
              </a:rPr>
              <a:t>operator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Less physical strain &amp; fatigue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Reduced possibility of musculoskeletal </a:t>
            </a:r>
            <a:r>
              <a:rPr lang="en-US" sz="2800" dirty="0" smtClean="0"/>
              <a:t>disorders</a:t>
            </a:r>
            <a:endParaRPr lang="en-US" sz="3200" dirty="0" smtClean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7030A0"/>
                </a:solidFill>
              </a:rPr>
              <a:t>For </a:t>
            </a:r>
            <a:r>
              <a:rPr lang="en-US" sz="3200" dirty="0">
                <a:solidFill>
                  <a:srgbClr val="7030A0"/>
                </a:solidFill>
              </a:rPr>
              <a:t>patient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More relaxed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Less muscular tension &amp; more cooperation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ll\Desktop\ug class\slide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1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Theme11</Template>
  <TotalTime>3444</TotalTime>
  <Words>1042</Words>
  <Application>Microsoft Office PowerPoint</Application>
  <PresentationFormat>On-screen Show (4:3)</PresentationFormat>
  <Paragraphs>155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 BLANCA</vt:lpstr>
      <vt:lpstr>Arial</vt:lpstr>
      <vt:lpstr>Calibri</vt:lpstr>
      <vt:lpstr>Calibri Light</vt:lpstr>
      <vt:lpstr>Comic Sans MS</vt:lpstr>
      <vt:lpstr>Wingdings</vt:lpstr>
      <vt:lpstr>Theme11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Patient &amp; Operator Positions: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 Positions</vt:lpstr>
      <vt:lpstr>PowerPoint Presentation</vt:lpstr>
      <vt:lpstr>PowerPoint Presentation</vt:lpstr>
      <vt:lpstr>PowerPoint Presentation</vt:lpstr>
      <vt:lpstr>Patient headrest position</vt:lpstr>
      <vt:lpstr>PowerPoint Presentation</vt:lpstr>
      <vt:lpstr>Considerations While Doing Patient</vt:lpstr>
      <vt:lpstr>PowerPoint Presentation</vt:lpstr>
      <vt:lpstr>PowerPoint Presentation</vt:lpstr>
      <vt:lpstr>Sequence For Practicing Positioning</vt:lpstr>
      <vt:lpstr>PowerPoint Presentation</vt:lpstr>
      <vt:lpstr>Illumination </vt:lpstr>
      <vt:lpstr>PowerPoint Presentation</vt:lpstr>
      <vt:lpstr>PowerPoint Presentation</vt:lpstr>
      <vt:lpstr>Four Handed Dentistry</vt:lpstr>
      <vt:lpstr>Zones of operation</vt:lpstr>
      <vt:lpstr>PowerPoint Presentation</vt:lpstr>
      <vt:lpstr>Chair Position For Pregnant Women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Cavities  &amp; Chair Position</dc:title>
  <dc:creator>dell</dc:creator>
  <cp:lastModifiedBy>Priyankkaa</cp:lastModifiedBy>
  <cp:revision>174</cp:revision>
  <dcterms:created xsi:type="dcterms:W3CDTF">2006-08-16T00:00:00Z</dcterms:created>
  <dcterms:modified xsi:type="dcterms:W3CDTF">2024-02-03T07:15:40Z</dcterms:modified>
</cp:coreProperties>
</file>