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4B5C7-BB61-4001-BE5F-573EA7B7CAE5}" v="10" dt="2025-06-15T03:15:55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Shirish Inamdar" userId="e2cb5e5e0155fe8b" providerId="LiveId" clId="{7B24B5C7-BB61-4001-BE5F-573EA7B7CAE5}"/>
    <pc:docChg chg="custSel delSld modSld">
      <pc:chgData name="Dr.Shirish Inamdar" userId="e2cb5e5e0155fe8b" providerId="LiveId" clId="{7B24B5C7-BB61-4001-BE5F-573EA7B7CAE5}" dt="2025-06-15T03:16:00.167" v="189" actId="5793"/>
      <pc:docMkLst>
        <pc:docMk/>
      </pc:docMkLst>
      <pc:sldChg chg="modSp mod">
        <pc:chgData name="Dr.Shirish Inamdar" userId="e2cb5e5e0155fe8b" providerId="LiveId" clId="{7B24B5C7-BB61-4001-BE5F-573EA7B7CAE5}" dt="2025-06-15T03:16:00.167" v="189" actId="5793"/>
        <pc:sldMkLst>
          <pc:docMk/>
          <pc:sldMk cId="0" sldId="256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56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6:00.167" v="189" actId="5793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Dr.Shirish Inamdar" userId="e2cb5e5e0155fe8b" providerId="LiveId" clId="{7B24B5C7-BB61-4001-BE5F-573EA7B7CAE5}" dt="2025-06-15T03:15:55.338" v="188"/>
        <pc:sldMkLst>
          <pc:docMk/>
          <pc:sldMk cId="0" sldId="257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57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09:20.186" v="176" actId="12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58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58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59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59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0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0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1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1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2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2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3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3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4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4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Dr.Shirish Inamdar" userId="e2cb5e5e0155fe8b" providerId="LiveId" clId="{7B24B5C7-BB61-4001-BE5F-573EA7B7CAE5}" dt="2025-06-15T03:15:55.338" v="188"/>
        <pc:sldMkLst>
          <pc:docMk/>
          <pc:sldMk cId="0" sldId="265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5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6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6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7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7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68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8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8"/>
            <ac:spMk id="3" creationId="{00000000-0000-0000-0000-000000000000}"/>
          </ac:spMkLst>
        </pc:spChg>
      </pc:sldChg>
      <pc:sldChg chg="modSp mod">
        <pc:chgData name="Dr.Shirish Inamdar" userId="e2cb5e5e0155fe8b" providerId="LiveId" clId="{7B24B5C7-BB61-4001-BE5F-573EA7B7CAE5}" dt="2025-06-15T03:15:55.338" v="188"/>
        <pc:sldMkLst>
          <pc:docMk/>
          <pc:sldMk cId="0" sldId="269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9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69"/>
            <ac:spMk id="3" creationId="{00000000-0000-0000-0000-000000000000}"/>
          </ac:spMkLst>
        </pc:spChg>
      </pc:sldChg>
      <pc:sldChg chg="del">
        <pc:chgData name="Dr.Shirish Inamdar" userId="e2cb5e5e0155fe8b" providerId="LiveId" clId="{7B24B5C7-BB61-4001-BE5F-573EA7B7CAE5}" dt="2025-06-15T03:05:18.639" v="59" actId="2696"/>
        <pc:sldMkLst>
          <pc:docMk/>
          <pc:sldMk cId="0" sldId="270"/>
        </pc:sldMkLst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71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71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71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72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72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72"/>
            <ac:spMk id="3" creationId="{00000000-0000-0000-0000-000000000000}"/>
          </ac:spMkLst>
        </pc:spChg>
      </pc:sldChg>
      <pc:sldChg chg="modSp">
        <pc:chgData name="Dr.Shirish Inamdar" userId="e2cb5e5e0155fe8b" providerId="LiveId" clId="{7B24B5C7-BB61-4001-BE5F-573EA7B7CAE5}" dt="2025-06-15T03:15:55.338" v="188"/>
        <pc:sldMkLst>
          <pc:docMk/>
          <pc:sldMk cId="0" sldId="273"/>
        </pc:sldMkLst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73"/>
            <ac:spMk id="2" creationId="{00000000-0000-0000-0000-000000000000}"/>
          </ac:spMkLst>
        </pc:spChg>
        <pc:spChg chg="mod">
          <ac:chgData name="Dr.Shirish Inamdar" userId="e2cb5e5e0155fe8b" providerId="LiveId" clId="{7B24B5C7-BB61-4001-BE5F-573EA7B7CAE5}" dt="2025-06-15T03:15:55.338" v="188"/>
          <ac:spMkLst>
            <pc:docMk/>
            <pc:sldMk cId="0" sldId="27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4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3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87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90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21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9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65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4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34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2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5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0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7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96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6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  <p:sldLayoutId id="2147484188" r:id="rId13"/>
    <p:sldLayoutId id="2147484189" r:id="rId14"/>
    <p:sldLayoutId id="2147484190" r:id="rId15"/>
    <p:sldLayoutId id="2147484191" r:id="rId16"/>
    <p:sldLayoutId id="214748419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Introduction to </a:t>
            </a:r>
            <a:r>
              <a:rPr dirty="0"/>
              <a:t>Electrolytes, Lipid Profile, and Blood Glucose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Presented by: Dr. </a:t>
            </a:r>
            <a:r>
              <a:rPr lang="en-IN" dirty="0"/>
              <a:t>Shirish Inamdar </a:t>
            </a:r>
          </a:p>
          <a:p>
            <a:pPr marL="0" indent="0">
              <a:buNone/>
            </a:pPr>
            <a:r>
              <a:rPr lang="en-US" dirty="0"/>
              <a:t>Assistant Professor, Dept. of Pharmacy Practice</a:t>
            </a:r>
          </a:p>
          <a:p>
            <a:pPr marL="0" indent="0">
              <a:buNone/>
            </a:pPr>
            <a:r>
              <a:rPr lang="en-US" dirty="0"/>
              <a:t>Krishna Institute of Pharmacy, Karad</a:t>
            </a:r>
          </a:p>
          <a:p>
            <a:endParaRPr lang="en-IN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Role of Pharmacist in Lipid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Recommend statins</a:t>
            </a:r>
          </a:p>
          <a:p>
            <a:r>
              <a:t>Monitor for muscle pain, liver enzymes</a:t>
            </a:r>
          </a:p>
          <a:p>
            <a:r>
              <a:t>Educate on lifestyle changes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Blood Glucose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Indicates body’s sugar level</a:t>
            </a:r>
          </a:p>
          <a:p>
            <a:r>
              <a:t>Essential for diagnosing diabetes</a:t>
            </a:r>
          </a:p>
          <a:p>
            <a:r>
              <a:t>Common tests: Fasting, Post-prandial, Random, HbA1c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Normal Blood Glucose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Fasting: 70–99 mg/dL</a:t>
            </a:r>
          </a:p>
          <a:p>
            <a:r>
              <a:t>Post-Prandial: &lt;140 mg/dL</a:t>
            </a:r>
          </a:p>
          <a:p>
            <a:r>
              <a:t>Random: &lt;200 mg/dL</a:t>
            </a:r>
          </a:p>
          <a:p>
            <a:r>
              <a:t>HbA1c: &lt;5.7%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Abnormal Glucose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Fasting &gt;126 mg/dL = Diabetes</a:t>
            </a:r>
          </a:p>
          <a:p>
            <a:r>
              <a:t>HbA1c &gt;6.5% = Poor control</a:t>
            </a:r>
          </a:p>
          <a:p>
            <a:r>
              <a:t>&lt;60 mg/dL = Hypoglycemia (confusion, fainting)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Pharmacist’s Role in Diabetes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Recommend insulin, metformin</a:t>
            </a:r>
          </a:p>
          <a:p>
            <a:r>
              <a:t>Educate on diet, timing, side effects</a:t>
            </a:r>
          </a:p>
          <a:p>
            <a:r>
              <a:t>Monitor for signs of hypo/hyperglycemia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Portable monitors for glucose and electrolytes</a:t>
            </a:r>
          </a:p>
          <a:p>
            <a:r>
              <a:t>AI-based prediction tools</a:t>
            </a:r>
          </a:p>
          <a:p>
            <a:r>
              <a:t>Personalized medicine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Electrolytes = Vital for nerve, muscle, and fluid function</a:t>
            </a:r>
          </a:p>
          <a:p>
            <a:r>
              <a:t>Lipids = Measure heart risk</a:t>
            </a:r>
          </a:p>
          <a:p>
            <a:r>
              <a:t>Glucose = Key for diabetes management</a:t>
            </a:r>
          </a:p>
          <a:p>
            <a:r>
              <a:t>Pharmacists play a crucial role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Thank you for your attention!</a:t>
            </a:r>
          </a:p>
          <a:p>
            <a:r>
              <a:t>Questions and discussion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094271"/>
            <a:ext cx="7512702" cy="492596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to Electrolytes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Key Electrolytes and Their Functions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Electrolyte Abnormalities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Introduction to Lipid Profile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Lipid Profile and Normal Values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Lipid Abnormalities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Pharmacist’s Role in Lipid 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Introduction to Blood Glucose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Normal Blood Glucose Values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Pharmacist’s Role in Diabetes Care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Future Trend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Define and explain the importance of electrolytes, lipid profile, and blood glucose</a:t>
            </a:r>
          </a:p>
          <a:p>
            <a:r>
              <a:t>- Know their normal ranges</a:t>
            </a:r>
          </a:p>
          <a:p>
            <a:r>
              <a:t>- Identify abnormal values and their clinical significance</a:t>
            </a:r>
          </a:p>
          <a:p>
            <a:r>
              <a:t>- Understand pharmacist’s role in monitoring and interpretation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Electrolytes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Electrolytes = Charged minerals in blood and body fluids</a:t>
            </a:r>
          </a:p>
          <a:p>
            <a:r>
              <a:t>Regulate nerve, muscle function, hydration, and pH</a:t>
            </a:r>
          </a:p>
          <a:p>
            <a:r>
              <a:t>Major electrolytes: Sodium, Potassium, Chloride, Bicarbonate, Calcium, Magnesium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Electrolytes and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Sodium: 135-145 </a:t>
            </a:r>
            <a:r>
              <a:rPr dirty="0" err="1"/>
              <a:t>mEq</a:t>
            </a:r>
            <a:r>
              <a:rPr dirty="0"/>
              <a:t>/L – Fluid balance, BP</a:t>
            </a:r>
          </a:p>
          <a:p>
            <a:r>
              <a:rPr dirty="0"/>
              <a:t>Potassium: 3.5-5.0 </a:t>
            </a:r>
            <a:r>
              <a:rPr dirty="0" err="1"/>
              <a:t>mEq</a:t>
            </a:r>
            <a:r>
              <a:rPr dirty="0"/>
              <a:t>/L – Heart &amp; muscle</a:t>
            </a:r>
          </a:p>
          <a:p>
            <a:r>
              <a:rPr dirty="0"/>
              <a:t>Chloride: 98-106 </a:t>
            </a:r>
            <a:r>
              <a:rPr dirty="0" err="1"/>
              <a:t>mEq</a:t>
            </a:r>
            <a:r>
              <a:rPr dirty="0"/>
              <a:t>/L – Acid-base balance</a:t>
            </a:r>
          </a:p>
          <a:p>
            <a:r>
              <a:rPr dirty="0"/>
              <a:t>Bicarbonate: 22-28 </a:t>
            </a:r>
            <a:r>
              <a:rPr dirty="0" err="1"/>
              <a:t>mEq</a:t>
            </a:r>
            <a:r>
              <a:rPr dirty="0"/>
              <a:t>/L – pH control</a:t>
            </a:r>
          </a:p>
          <a:p>
            <a:r>
              <a:rPr dirty="0"/>
              <a:t>Calcium: 8.5-10.5 mg/dL – Bone, muscle</a:t>
            </a:r>
          </a:p>
          <a:p>
            <a:r>
              <a:rPr dirty="0"/>
              <a:t>Magnesium: 1.5-2.5 </a:t>
            </a:r>
            <a:r>
              <a:rPr dirty="0" err="1"/>
              <a:t>mEq</a:t>
            </a:r>
            <a:r>
              <a:rPr dirty="0"/>
              <a:t>/L – Nerve function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Electrolyte Abnormalities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Hypernatremia = Dehydration</a:t>
            </a:r>
          </a:p>
          <a:p>
            <a:r>
              <a:t>Hypokalemia = Muscle weakness, arrhythmias</a:t>
            </a:r>
          </a:p>
          <a:p>
            <a:r>
              <a:t>Hypercalcemia = Stones, confusion</a:t>
            </a:r>
          </a:p>
          <a:p>
            <a:r>
              <a:t>Hypomagnesemia = Tremors, seizures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Lipid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Measures fat in blood</a:t>
            </a:r>
          </a:p>
          <a:p>
            <a:r>
              <a:t>Assesses cardiovascular risk</a:t>
            </a:r>
          </a:p>
          <a:p>
            <a:r>
              <a:t>Components: Total cholesterol, LDL, HDL, Triglycerides, VLDL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Lipid Profile and Normal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Total Cholesterol: &lt;200 mg/dL</a:t>
            </a:r>
          </a:p>
          <a:p>
            <a:r>
              <a:t>LDL (Bad): &lt;100 mg/dL</a:t>
            </a:r>
          </a:p>
          <a:p>
            <a:r>
              <a:t>HDL (Good): &gt;60 mg/dL</a:t>
            </a:r>
          </a:p>
          <a:p>
            <a:r>
              <a:t>Triglycerides: &lt;150 mg/dL</a:t>
            </a:r>
          </a:p>
          <a:p>
            <a:r>
              <a:t>VLDL: 2–30 mg/dL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Lipid Abnormalities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High LDL = Risk of heart disease</a:t>
            </a:r>
          </a:p>
          <a:p>
            <a:r>
              <a:t>Low HDL = Poor heart protection</a:t>
            </a:r>
          </a:p>
          <a:p>
            <a:r>
              <a:t>High triglycerides = Risk of stroke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33</TotalTime>
  <Words>506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Ion Boardroom</vt:lpstr>
      <vt:lpstr>Introduction to Electrolytes, Lipid Profile, and Blood Glucose Parameters</vt:lpstr>
      <vt:lpstr>Content Slide</vt:lpstr>
      <vt:lpstr>Learning Objectives</vt:lpstr>
      <vt:lpstr>Introduction to Electrolytes</vt:lpstr>
      <vt:lpstr>Key Electrolytes and Functions</vt:lpstr>
      <vt:lpstr>Electrolyte Abnormalities</vt:lpstr>
      <vt:lpstr>Introduction to Lipid Profile</vt:lpstr>
      <vt:lpstr>Lipid Profile and Normal Values</vt:lpstr>
      <vt:lpstr>Lipid Abnormalities</vt:lpstr>
      <vt:lpstr>Role of Pharmacist in Lipid Management</vt:lpstr>
      <vt:lpstr>Introduction to Blood Glucose</vt:lpstr>
      <vt:lpstr>Normal Blood Glucose Values</vt:lpstr>
      <vt:lpstr>Abnormal Glucose Levels</vt:lpstr>
      <vt:lpstr>Pharmacist’s Role in Diabetes Care</vt:lpstr>
      <vt:lpstr>Future Trends</vt:lpstr>
      <vt:lpstr>Summary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Dr.Shirish Inamdar</dc:creator>
  <cp:keywords/>
  <dc:description>generated using python-pptx</dc:description>
  <cp:lastModifiedBy>Dr.Shirish Inamdar</cp:lastModifiedBy>
  <cp:revision>2</cp:revision>
  <dcterms:created xsi:type="dcterms:W3CDTF">2013-01-27T09:14:16Z</dcterms:created>
  <dcterms:modified xsi:type="dcterms:W3CDTF">2025-06-15T03:16:06Z</dcterms:modified>
  <cp:category/>
</cp:coreProperties>
</file>