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88" r:id="rId3"/>
    <p:sldId id="291" r:id="rId4"/>
    <p:sldId id="300" r:id="rId5"/>
    <p:sldId id="302" r:id="rId6"/>
    <p:sldId id="301" r:id="rId7"/>
    <p:sldId id="303" r:id="rId8"/>
    <p:sldId id="304" r:id="rId9"/>
    <p:sldId id="306" r:id="rId10"/>
    <p:sldId id="305" r:id="rId11"/>
    <p:sldId id="297" r:id="rId12"/>
    <p:sldId id="29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-660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F9A04-42BA-496B-8A4B-8091A059D3F8}" type="datetimeFigureOut">
              <a:rPr lang="en-IN" smtClean="0"/>
              <a:t>03-02-2026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134DF-7912-4F13-8675-DBCF056966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419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6646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83148F48-3355-39E6-557C-FE0F7CD7B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xmlns="" id="{9E565785-1924-25EE-CB27-4E1411105D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xmlns="" id="{4F6FBC04-07E8-9115-82A5-50E93EADA7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587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E87C257D-6DD8-3A2E-B15C-4AAED90AC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xmlns="" id="{3E7AA95D-CD8C-0D37-4EE1-FD5F3AF605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xmlns="" id="{A5977821-13DB-1155-175E-14B11305BB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42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0" name="Google Shape;10;p2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126467" y="1987600"/>
            <a:ext cx="5060000" cy="28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067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E6CCDDE-7AB3-D923-3E3E-7E7F1BA32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49103" y="5689842"/>
            <a:ext cx="760176" cy="75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55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1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92" name="Google Shape;92;p11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11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6" name="Google Shape;96;p11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2077967"/>
            <a:ext cx="87680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98" name="Google Shape;98;p11"/>
          <p:cNvSpPr txBox="1">
            <a:spLocks noGrp="1"/>
          </p:cNvSpPr>
          <p:nvPr>
            <p:ph type="subTitle" idx="1"/>
          </p:nvPr>
        </p:nvSpPr>
        <p:spPr>
          <a:xfrm>
            <a:off x="1712000" y="4092833"/>
            <a:ext cx="87680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2516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302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3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02" name="Google Shape;102;p13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13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13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3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6" name="Google Shape;106;p13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hasCustomPrompt="1"/>
          </p:nvPr>
        </p:nvSpPr>
        <p:spPr>
          <a:xfrm>
            <a:off x="1510317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7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1"/>
          </p:nvPr>
        </p:nvSpPr>
        <p:spPr>
          <a:xfrm>
            <a:off x="1510333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3" hasCustomPrompt="1"/>
          </p:nvPr>
        </p:nvSpPr>
        <p:spPr>
          <a:xfrm>
            <a:off x="4567517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7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4"/>
          </p:nvPr>
        </p:nvSpPr>
        <p:spPr>
          <a:xfrm>
            <a:off x="4567417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5" hasCustomPrompt="1"/>
          </p:nvPr>
        </p:nvSpPr>
        <p:spPr>
          <a:xfrm>
            <a:off x="7624484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7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6"/>
          </p:nvPr>
        </p:nvSpPr>
        <p:spPr>
          <a:xfrm>
            <a:off x="7624500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04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14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16" name="Google Shape;116;p14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4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14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" name="Google Shape;120;p14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6096000" y="3234000"/>
            <a:ext cx="4597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title" idx="2" hasCustomPrompt="1"/>
          </p:nvPr>
        </p:nvSpPr>
        <p:spPr>
          <a:xfrm>
            <a:off x="6096000" y="1595267"/>
            <a:ext cx="4597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691687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5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25" name="Google Shape;125;p15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5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5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5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" name="Google Shape;129;p15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5"/>
          <p:cNvSpPr txBox="1">
            <a:spLocks noGrp="1"/>
          </p:cNvSpPr>
          <p:nvPr>
            <p:ph type="title"/>
          </p:nvPr>
        </p:nvSpPr>
        <p:spPr>
          <a:xfrm>
            <a:off x="6096000" y="3234000"/>
            <a:ext cx="4597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31" name="Google Shape;131;p15"/>
          <p:cNvSpPr txBox="1">
            <a:spLocks noGrp="1"/>
          </p:cNvSpPr>
          <p:nvPr>
            <p:ph type="title" idx="2" hasCustomPrompt="1"/>
          </p:nvPr>
        </p:nvSpPr>
        <p:spPr>
          <a:xfrm>
            <a:off x="6096000" y="1595267"/>
            <a:ext cx="4597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591853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17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44" name="Google Shape;144;p1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8" name="Google Shape;148;p17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7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150" name="Google Shape;150;p17"/>
          <p:cNvSpPr txBox="1">
            <a:spLocks noGrp="1"/>
          </p:cNvSpPr>
          <p:nvPr>
            <p:ph type="body" idx="1"/>
          </p:nvPr>
        </p:nvSpPr>
        <p:spPr>
          <a:xfrm>
            <a:off x="953400" y="1660933"/>
            <a:ext cx="10285200" cy="448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Poppins"/>
              <a:buAutoNum type="arabi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1219170" lvl="1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828754" lvl="2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2438339" lvl="3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3047924" lvl="4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3657509" lvl="5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4267093" lvl="6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4876678" lvl="7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5486263" lvl="8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51" name="Google Shape;151;p17"/>
          <p:cNvSpPr/>
          <p:nvPr/>
        </p:nvSpPr>
        <p:spPr>
          <a:xfrm rot="10800000" flipH="1">
            <a:off x="9997901" y="5498786"/>
            <a:ext cx="171911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33079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8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54" name="Google Shape;154;p18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8" name="Google Shape;158;p18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8"/>
          <p:cNvSpPr txBox="1">
            <a:spLocks noGrp="1"/>
          </p:cNvSpPr>
          <p:nvPr>
            <p:ph type="title"/>
          </p:nvPr>
        </p:nvSpPr>
        <p:spPr>
          <a:xfrm>
            <a:off x="953467" y="2150333"/>
            <a:ext cx="4535200" cy="252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body" idx="1"/>
          </p:nvPr>
        </p:nvSpPr>
        <p:spPr>
          <a:xfrm>
            <a:off x="6096000" y="713333"/>
            <a:ext cx="4932400" cy="543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"/>
              <a:buFont typeface="Poppins"/>
              <a:buAutoNum type="arabi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1219170" lvl="1" indent="-414856" rtl="0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828754" lvl="2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2438339" lvl="3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3047924" lvl="4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3657509" lvl="5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4267093" lvl="6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4876678" lvl="7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5486263" lvl="8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3471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9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63" name="Google Shape;163;p19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9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9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9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19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19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08137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20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71" name="Google Shape;171;p2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5" name="Google Shape;175;p20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20"/>
          <p:cNvSpPr txBox="1">
            <a:spLocks noGrp="1"/>
          </p:cNvSpPr>
          <p:nvPr>
            <p:ph type="ctrTitle"/>
          </p:nvPr>
        </p:nvSpPr>
        <p:spPr>
          <a:xfrm>
            <a:off x="3377600" y="862200"/>
            <a:ext cx="5436800" cy="13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77" name="Google Shape;177;p20"/>
          <p:cNvSpPr txBox="1">
            <a:spLocks noGrp="1"/>
          </p:cNvSpPr>
          <p:nvPr>
            <p:ph type="subTitle" idx="1"/>
          </p:nvPr>
        </p:nvSpPr>
        <p:spPr>
          <a:xfrm>
            <a:off x="3377600" y="2091000"/>
            <a:ext cx="5436800" cy="16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78" name="Google Shape;178;p20"/>
          <p:cNvSpPr txBox="1"/>
          <p:nvPr/>
        </p:nvSpPr>
        <p:spPr>
          <a:xfrm>
            <a:off x="3377600" y="4541100"/>
            <a:ext cx="5436800" cy="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CREDITS: This template has been created by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3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and includes icons by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3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infographics &amp; images by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r>
              <a:rPr lang="en" sz="1333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1333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and content by </a:t>
            </a:r>
            <a:r>
              <a:rPr lang="en" sz="1333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Sandra Medina</a:t>
            </a:r>
            <a:endParaRPr sz="1333" b="1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4147250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1" y="3541832"/>
            <a:ext cx="5239951" cy="3316203"/>
          </a:xfrm>
          <a:custGeom>
            <a:avLst/>
            <a:gdLst/>
            <a:ahLst/>
            <a:cxnLst/>
            <a:rect l="l" t="t" r="r" b="b"/>
            <a:pathLst>
              <a:path w="65606" h="41520" extrusionOk="0">
                <a:moveTo>
                  <a:pt x="3403" y="1"/>
                </a:moveTo>
                <a:cubicBezTo>
                  <a:pt x="1302" y="1"/>
                  <a:pt x="0" y="501"/>
                  <a:pt x="0" y="501"/>
                </a:cubicBezTo>
                <a:lnTo>
                  <a:pt x="0" y="41519"/>
                </a:lnTo>
                <a:lnTo>
                  <a:pt x="65606" y="41519"/>
                </a:lnTo>
                <a:cubicBezTo>
                  <a:pt x="65606" y="41519"/>
                  <a:pt x="61764" y="36094"/>
                  <a:pt x="53544" y="36094"/>
                </a:cubicBezTo>
                <a:cubicBezTo>
                  <a:pt x="52716" y="36094"/>
                  <a:pt x="51844" y="36149"/>
                  <a:pt x="50928" y="36270"/>
                </a:cubicBezTo>
                <a:cubicBezTo>
                  <a:pt x="49598" y="36445"/>
                  <a:pt x="48291" y="36548"/>
                  <a:pt x="47001" y="36548"/>
                </a:cubicBezTo>
                <a:cubicBezTo>
                  <a:pt x="38572" y="36548"/>
                  <a:pt x="30879" y="32171"/>
                  <a:pt x="22233" y="15274"/>
                </a:cubicBezTo>
                <a:cubicBezTo>
                  <a:pt x="15513" y="2141"/>
                  <a:pt x="7749" y="1"/>
                  <a:pt x="34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21"/>
          <p:cNvSpPr/>
          <p:nvPr/>
        </p:nvSpPr>
        <p:spPr>
          <a:xfrm>
            <a:off x="8246180" y="0"/>
            <a:ext cx="3945813" cy="1651709"/>
          </a:xfrm>
          <a:custGeom>
            <a:avLst/>
            <a:gdLst/>
            <a:ahLst/>
            <a:cxnLst/>
            <a:rect l="l" t="t" r="r" b="b"/>
            <a:pathLst>
              <a:path w="54415" h="22778" extrusionOk="0">
                <a:moveTo>
                  <a:pt x="1" y="1"/>
                </a:moveTo>
                <a:cubicBezTo>
                  <a:pt x="8129" y="521"/>
                  <a:pt x="14031" y="3075"/>
                  <a:pt x="17554" y="8487"/>
                </a:cubicBezTo>
                <a:cubicBezTo>
                  <a:pt x="24665" y="19420"/>
                  <a:pt x="34653" y="22777"/>
                  <a:pt x="42844" y="22777"/>
                </a:cubicBezTo>
                <a:cubicBezTo>
                  <a:pt x="47620" y="22777"/>
                  <a:pt x="51785" y="21636"/>
                  <a:pt x="54415" y="20190"/>
                </a:cubicBezTo>
                <a:lnTo>
                  <a:pt x="5441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21"/>
          <p:cNvSpPr/>
          <p:nvPr/>
        </p:nvSpPr>
        <p:spPr>
          <a:xfrm>
            <a:off x="1" y="1"/>
            <a:ext cx="953452" cy="1391599"/>
          </a:xfrm>
          <a:custGeom>
            <a:avLst/>
            <a:gdLst/>
            <a:ahLst/>
            <a:cxnLst/>
            <a:rect l="l" t="t" r="r" b="b"/>
            <a:pathLst>
              <a:path w="9750" h="14230" extrusionOk="0">
                <a:moveTo>
                  <a:pt x="9514" y="1"/>
                </a:moveTo>
                <a:cubicBezTo>
                  <a:pt x="9495" y="2976"/>
                  <a:pt x="8470" y="5968"/>
                  <a:pt x="6716" y="8381"/>
                </a:cubicBezTo>
                <a:cubicBezTo>
                  <a:pt x="4969" y="10784"/>
                  <a:pt x="2623" y="12629"/>
                  <a:pt x="0" y="13955"/>
                </a:cubicBezTo>
                <a:lnTo>
                  <a:pt x="0" y="14230"/>
                </a:lnTo>
                <a:cubicBezTo>
                  <a:pt x="291" y="14084"/>
                  <a:pt x="580" y="13931"/>
                  <a:pt x="864" y="13771"/>
                </a:cubicBezTo>
                <a:cubicBezTo>
                  <a:pt x="3014" y="12568"/>
                  <a:pt x="4972" y="10986"/>
                  <a:pt x="6505" y="9048"/>
                </a:cubicBezTo>
                <a:cubicBezTo>
                  <a:pt x="8073" y="7064"/>
                  <a:pt x="9154" y="4732"/>
                  <a:pt x="9564" y="2231"/>
                </a:cubicBezTo>
                <a:cubicBezTo>
                  <a:pt x="9684" y="1495"/>
                  <a:pt x="9748" y="749"/>
                  <a:pt x="97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21"/>
          <p:cNvSpPr/>
          <p:nvPr/>
        </p:nvSpPr>
        <p:spPr>
          <a:xfrm>
            <a:off x="10842572" y="5936466"/>
            <a:ext cx="1344877" cy="921535"/>
          </a:xfrm>
          <a:custGeom>
            <a:avLst/>
            <a:gdLst/>
            <a:ahLst/>
            <a:cxnLst/>
            <a:rect l="l" t="t" r="r" b="b"/>
            <a:pathLst>
              <a:path w="14230" h="9751" extrusionOk="0">
                <a:moveTo>
                  <a:pt x="14230" y="0"/>
                </a:moveTo>
                <a:cubicBezTo>
                  <a:pt x="13482" y="2"/>
                  <a:pt x="12735" y="67"/>
                  <a:pt x="11999" y="186"/>
                </a:cubicBezTo>
                <a:cubicBezTo>
                  <a:pt x="9498" y="596"/>
                  <a:pt x="7166" y="1677"/>
                  <a:pt x="5182" y="3246"/>
                </a:cubicBezTo>
                <a:cubicBezTo>
                  <a:pt x="3244" y="4777"/>
                  <a:pt x="1663" y="6735"/>
                  <a:pt x="458" y="8884"/>
                </a:cubicBezTo>
                <a:cubicBezTo>
                  <a:pt x="299" y="9170"/>
                  <a:pt x="146" y="9458"/>
                  <a:pt x="1" y="9750"/>
                </a:cubicBezTo>
                <a:lnTo>
                  <a:pt x="274" y="9750"/>
                </a:lnTo>
                <a:cubicBezTo>
                  <a:pt x="1601" y="7125"/>
                  <a:pt x="3446" y="4780"/>
                  <a:pt x="5850" y="3034"/>
                </a:cubicBezTo>
                <a:cubicBezTo>
                  <a:pt x="8263" y="1280"/>
                  <a:pt x="11254" y="256"/>
                  <a:pt x="14230" y="236"/>
                </a:cubicBezTo>
                <a:lnTo>
                  <a:pt x="1423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21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1517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17;p3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8" name="Google Shape;18;p3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3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" name="Google Shape;22;p3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1498151" y="3234000"/>
            <a:ext cx="3695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1498151" y="1595267"/>
            <a:ext cx="3695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933331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 flipH="1">
            <a:off x="-2" y="-33"/>
            <a:ext cx="12192007" cy="6858065"/>
            <a:chOff x="0" y="25"/>
            <a:chExt cx="9144005" cy="5143549"/>
          </a:xfrm>
        </p:grpSpPr>
        <p:sp>
          <p:nvSpPr>
            <p:cNvPr id="187" name="Google Shape;187;p22"/>
            <p:cNvSpPr/>
            <p:nvPr/>
          </p:nvSpPr>
          <p:spPr>
            <a:xfrm>
              <a:off x="0" y="2426243"/>
              <a:ext cx="3712582" cy="2717331"/>
            </a:xfrm>
            <a:custGeom>
              <a:avLst/>
              <a:gdLst/>
              <a:ahLst/>
              <a:cxnLst/>
              <a:rect l="l" t="t" r="r" b="b"/>
              <a:pathLst>
                <a:path w="67108" h="49118" extrusionOk="0">
                  <a:moveTo>
                    <a:pt x="8389" y="1"/>
                  </a:moveTo>
                  <a:cubicBezTo>
                    <a:pt x="4054" y="1"/>
                    <a:pt x="0" y="2152"/>
                    <a:pt x="0" y="2152"/>
                  </a:cubicBezTo>
                  <a:lnTo>
                    <a:pt x="0" y="49117"/>
                  </a:lnTo>
                  <a:lnTo>
                    <a:pt x="67108" y="49117"/>
                  </a:lnTo>
                  <a:cubicBezTo>
                    <a:pt x="58580" y="32150"/>
                    <a:pt x="31936" y="35403"/>
                    <a:pt x="20920" y="32057"/>
                  </a:cubicBezTo>
                  <a:cubicBezTo>
                    <a:pt x="9902" y="28710"/>
                    <a:pt x="22099" y="12463"/>
                    <a:pt x="16084" y="3793"/>
                  </a:cubicBezTo>
                  <a:cubicBezTo>
                    <a:pt x="14068" y="886"/>
                    <a:pt x="11170" y="1"/>
                    <a:pt x="8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490166" y="25"/>
              <a:ext cx="4653839" cy="2546605"/>
            </a:xfrm>
            <a:custGeom>
              <a:avLst/>
              <a:gdLst/>
              <a:ahLst/>
              <a:cxnLst/>
              <a:rect l="l" t="t" r="r" b="b"/>
              <a:pathLst>
                <a:path w="84122" h="46032" extrusionOk="0">
                  <a:moveTo>
                    <a:pt x="0" y="0"/>
                  </a:moveTo>
                  <a:cubicBezTo>
                    <a:pt x="3140" y="4954"/>
                    <a:pt x="13237" y="8242"/>
                    <a:pt x="29765" y="8242"/>
                  </a:cubicBezTo>
                  <a:cubicBezTo>
                    <a:pt x="30380" y="8242"/>
                    <a:pt x="31004" y="8237"/>
                    <a:pt x="31637" y="8228"/>
                  </a:cubicBezTo>
                  <a:cubicBezTo>
                    <a:pt x="31851" y="8225"/>
                    <a:pt x="32062" y="8224"/>
                    <a:pt x="32270" y="8224"/>
                  </a:cubicBezTo>
                  <a:cubicBezTo>
                    <a:pt x="57121" y="8224"/>
                    <a:pt x="46695" y="30052"/>
                    <a:pt x="65108" y="41560"/>
                  </a:cubicBezTo>
                  <a:cubicBezTo>
                    <a:pt x="70037" y="44641"/>
                    <a:pt x="76496" y="46031"/>
                    <a:pt x="81343" y="46031"/>
                  </a:cubicBezTo>
                  <a:cubicBezTo>
                    <a:pt x="82348" y="46031"/>
                    <a:pt x="83283" y="45971"/>
                    <a:pt x="84121" y="45855"/>
                  </a:cubicBezTo>
                  <a:lnTo>
                    <a:pt x="8412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9" name="Google Shape;189;p22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9420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27" name="Google Shape;27;p4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31;p4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754" lvl="2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2438339" lvl="3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3047924" lvl="4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3657509" lvl="5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4267093" lvl="6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4876678" lvl="7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5486263" lvl="8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21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5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36" name="Google Shape;36;p5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" name="Google Shape;40;p5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1"/>
          </p:nvPr>
        </p:nvSpPr>
        <p:spPr>
          <a:xfrm>
            <a:off x="1575233" y="30708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2"/>
          </p:nvPr>
        </p:nvSpPr>
        <p:spPr>
          <a:xfrm>
            <a:off x="6448400" y="30708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3"/>
          </p:nvPr>
        </p:nvSpPr>
        <p:spPr>
          <a:xfrm>
            <a:off x="1575233" y="38895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>
            <a:off x="6448400" y="38895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569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6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48" name="Google Shape;48;p6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6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6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6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" name="Google Shape;52;p6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7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/>
          <p:nvPr/>
        </p:nvSpPr>
        <p:spPr>
          <a:xfrm rot="10800000">
            <a:off x="474965" y="5498786"/>
            <a:ext cx="171730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6"/>
          <p:cNvSpPr/>
          <p:nvPr/>
        </p:nvSpPr>
        <p:spPr>
          <a:xfrm>
            <a:off x="9999698" y="451986"/>
            <a:ext cx="171730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6090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7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58" name="Google Shape;58;p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" name="Google Shape;62;p7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4429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754" lvl="2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2438339" lvl="3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3047924" lvl="4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3657509" lvl="5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4267093" lvl="6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4876678" lvl="7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5486263" lvl="8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4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8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67" name="Google Shape;67;p8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8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" name="Google Shape;71;p8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805800" y="1551000"/>
            <a:ext cx="8580400" cy="37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781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9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75" name="Google Shape;75;p9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9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9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" name="Google Shape;79;p9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960000" y="489897"/>
            <a:ext cx="102720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988733" y="1798333"/>
            <a:ext cx="6214800" cy="22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41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0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84" name="Google Shape;84;p1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" name="Google Shape;88;p10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960000" y="30472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925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3400" y="1660933"/>
            <a:ext cx="10285200" cy="4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815107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>
            <a:spLocks noGrp="1"/>
          </p:cNvSpPr>
          <p:nvPr>
            <p:ph type="ctrTitle"/>
          </p:nvPr>
        </p:nvSpPr>
        <p:spPr>
          <a:xfrm>
            <a:off x="649358" y="980435"/>
            <a:ext cx="10641494" cy="213382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3800" b="1" dirty="0" smtClean="0">
                <a:solidFill>
                  <a:srgbClr val="0070C0"/>
                </a:solidFill>
              </a:rPr>
              <a:t>Pharmaceutical Stability Studies</a:t>
            </a:r>
            <a:r>
              <a:rPr lang="en-US" sz="3800" b="1" dirty="0" smtClean="0">
                <a:solidFill>
                  <a:srgbClr val="0070C0"/>
                </a:solidFill>
              </a:rPr>
              <a:t>: Shelf–life </a:t>
            </a:r>
            <a:r>
              <a:rPr lang="en-US" sz="3800" b="1" dirty="0" smtClean="0">
                <a:solidFill>
                  <a:srgbClr val="0070C0"/>
                </a:solidFill>
              </a:rPr>
              <a:t>Prediction, and </a:t>
            </a:r>
            <a:r>
              <a:rPr lang="en-US" sz="3800" b="1" dirty="0" err="1" smtClean="0">
                <a:solidFill>
                  <a:srgbClr val="0070C0"/>
                </a:solidFill>
              </a:rPr>
              <a:t>Thermadynamic</a:t>
            </a:r>
            <a:r>
              <a:rPr lang="en-US" sz="3800" b="1" dirty="0" smtClean="0">
                <a:solidFill>
                  <a:srgbClr val="0070C0"/>
                </a:solidFill>
              </a:rPr>
              <a:t> Considerations </a:t>
            </a:r>
            <a:endParaRPr sz="3800" b="1" dirty="0">
              <a:solidFill>
                <a:srgbClr val="0070C0"/>
              </a:solidFill>
            </a:endParaRPr>
          </a:p>
        </p:txBody>
      </p:sp>
      <p:sp>
        <p:nvSpPr>
          <p:cNvPr id="11" name="Google Shape;378;p27">
            <a:extLst>
              <a:ext uri="{FF2B5EF4-FFF2-40B4-BE49-F238E27FC236}">
                <a16:creationId xmlns:a16="http://schemas.microsoft.com/office/drawing/2014/main" xmlns="" id="{50AE18C7-007F-8BDF-CC45-46E757CEABC8}"/>
              </a:ext>
            </a:extLst>
          </p:cNvPr>
          <p:cNvSpPr txBox="1">
            <a:spLocks/>
          </p:cNvSpPr>
          <p:nvPr/>
        </p:nvSpPr>
        <p:spPr>
          <a:xfrm>
            <a:off x="3899389" y="4747525"/>
            <a:ext cx="4393217" cy="119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defTabSz="1219170">
              <a:lnSpc>
                <a:spcPct val="150000"/>
              </a:lnSpc>
            </a:pPr>
            <a:r>
              <a:rPr lang="en-IN" sz="2200" b="1" kern="0" dirty="0" err="1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Dr.</a:t>
            </a:r>
            <a:r>
              <a:rPr lang="en-IN" sz="2200" b="1" kern="0" dirty="0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N" sz="2200" b="1" kern="0" dirty="0" err="1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Hemalata</a:t>
            </a:r>
            <a:r>
              <a:rPr lang="en-IN" sz="2200" b="1" kern="0" dirty="0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N" sz="2200" b="1" kern="0" dirty="0" err="1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DOl</a:t>
            </a:r>
            <a:endParaRPr lang="en-IN" sz="2200" b="1" kern="0" dirty="0" smtClean="0">
              <a:solidFill>
                <a:srgbClr val="0954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1219170"/>
            <a:r>
              <a:rPr lang="en-IN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Assistant </a:t>
            </a:r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Professor</a:t>
            </a:r>
          </a:p>
          <a:p>
            <a:pPr algn="ctr" defTabSz="1219170"/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Department of Pharmaceutics,</a:t>
            </a:r>
          </a:p>
          <a:p>
            <a:pPr algn="ctr" defTabSz="1219170"/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Krishna Institute of Pharmacy, </a:t>
            </a:r>
          </a:p>
          <a:p>
            <a:pPr algn="ctr" defTabSz="1219170"/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Krishna Vishwa Vidyapeeth (Deemed to be University), Karad, Maharashtra,  INDIA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B1BAB6E-3891-DD32-0132-03FA112BBE65}"/>
              </a:ext>
            </a:extLst>
          </p:cNvPr>
          <p:cNvSpPr txBox="1"/>
          <p:nvPr/>
        </p:nvSpPr>
        <p:spPr>
          <a:xfrm>
            <a:off x="3047997" y="3835833"/>
            <a:ext cx="6096000" cy="513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>
              <a:lnSpc>
                <a:spcPct val="115000"/>
              </a:lnSpc>
              <a:buClr>
                <a:srgbClr val="000000"/>
              </a:buClr>
            </a:pPr>
            <a:r>
              <a:rPr lang="en-IN" sz="2600" kern="0" dirty="0">
                <a:solidFill>
                  <a:srgbClr val="210A26"/>
                </a:solidFill>
                <a:latin typeface="Poppins Black"/>
                <a:ea typeface="Poppins Black"/>
                <a:cs typeface="Poppins Black"/>
                <a:sym typeface="Poppins Black"/>
              </a:rPr>
              <a:t>Resource Person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826DE65-C934-3146-A458-A13D5F1FAE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14" y="3902495"/>
            <a:ext cx="2847975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4644" y="1306539"/>
            <a:ext cx="103764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400" dirty="0" smtClean="0">
                <a:latin typeface="Poppins Black"/>
              </a:rPr>
              <a:t>The </a:t>
            </a:r>
            <a:r>
              <a:rPr lang="en-IN" sz="2400" dirty="0">
                <a:latin typeface="Poppins Black"/>
              </a:rPr>
              <a:t>bridge between temperature and reaction rate </a:t>
            </a:r>
            <a:r>
              <a:rPr lang="en-IN" sz="2400" dirty="0" smtClean="0">
                <a:latin typeface="Poppins Black"/>
              </a:rPr>
              <a:t>(k). </a:t>
            </a:r>
            <a:r>
              <a:rPr lang="en-IN" sz="2400" dirty="0">
                <a:latin typeface="Poppins Black"/>
              </a:rPr>
              <a:t>This is the foundation of accelerated stability testing.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Poppins Black"/>
              </a:rPr>
              <a:t>k </a:t>
            </a:r>
            <a:r>
              <a:rPr lang="en-IN" sz="2400" dirty="0">
                <a:latin typeface="Poppins Black"/>
              </a:rPr>
              <a:t>= A e^{-\</a:t>
            </a:r>
            <a:r>
              <a:rPr lang="en-IN" sz="2400" dirty="0" err="1">
                <a:latin typeface="Poppins Black"/>
              </a:rPr>
              <a:t>frac</a:t>
            </a:r>
            <a:r>
              <a:rPr lang="en-IN" sz="2400" dirty="0">
                <a:latin typeface="Poppins Black"/>
              </a:rPr>
              <a:t>{</a:t>
            </a:r>
            <a:r>
              <a:rPr lang="en-IN" sz="2400" dirty="0" err="1">
                <a:latin typeface="Poppins Black"/>
              </a:rPr>
              <a:t>E_a</a:t>
            </a:r>
            <a:r>
              <a:rPr lang="en-IN" sz="2400" dirty="0">
                <a:latin typeface="Poppins Black"/>
              </a:rPr>
              <a:t>}{RT</a:t>
            </a:r>
            <a:r>
              <a:rPr lang="en-IN" sz="2400" dirty="0" smtClean="0">
                <a:latin typeface="Poppins Black"/>
              </a:rPr>
              <a:t>}</a:t>
            </a:r>
            <a:endParaRPr lang="en-IN" sz="2400" dirty="0">
              <a:latin typeface="Poppins Black"/>
            </a:endParaRPr>
          </a:p>
          <a:p>
            <a:pPr lvl="0">
              <a:lnSpc>
                <a:spcPct val="150000"/>
              </a:lnSpc>
            </a:pPr>
            <a:r>
              <a:rPr lang="en-IN" sz="2400" b="1" dirty="0" smtClean="0">
                <a:latin typeface="Poppins Black"/>
              </a:rPr>
              <a:t>k:</a:t>
            </a:r>
            <a:r>
              <a:rPr lang="en-IN" sz="2400" dirty="0" smtClean="0">
                <a:latin typeface="Poppins Black"/>
              </a:rPr>
              <a:t> </a:t>
            </a:r>
            <a:r>
              <a:rPr lang="en-IN" sz="2400" dirty="0">
                <a:latin typeface="Poppins Black"/>
              </a:rPr>
              <a:t>Rate constant.</a:t>
            </a:r>
          </a:p>
          <a:p>
            <a:pPr lvl="0">
              <a:lnSpc>
                <a:spcPct val="150000"/>
              </a:lnSpc>
            </a:pPr>
            <a:r>
              <a:rPr lang="en-IN" sz="2400" b="1" dirty="0" smtClean="0">
                <a:latin typeface="Poppins Black"/>
              </a:rPr>
              <a:t>A:</a:t>
            </a:r>
            <a:r>
              <a:rPr lang="en-IN" sz="2400" dirty="0" smtClean="0">
                <a:latin typeface="Poppins Black"/>
              </a:rPr>
              <a:t> </a:t>
            </a:r>
            <a:r>
              <a:rPr lang="en-IN" sz="2400" dirty="0">
                <a:latin typeface="Poppins Black"/>
              </a:rPr>
              <a:t>Frequency factor (pre-exponential).</a:t>
            </a:r>
          </a:p>
          <a:p>
            <a:pPr lvl="0">
              <a:lnSpc>
                <a:spcPct val="150000"/>
              </a:lnSpc>
            </a:pPr>
            <a:r>
              <a:rPr lang="en-IN" sz="2400" b="1" dirty="0" smtClean="0">
                <a:latin typeface="Poppins Black"/>
              </a:rPr>
              <a:t>E:</a:t>
            </a:r>
            <a:r>
              <a:rPr lang="en-IN" sz="2400" dirty="0" smtClean="0">
                <a:latin typeface="Poppins Black"/>
              </a:rPr>
              <a:t> </a:t>
            </a:r>
            <a:r>
              <a:rPr lang="en-IN" sz="2400" dirty="0">
                <a:latin typeface="Poppins Black"/>
              </a:rPr>
              <a:t>Activation energy (typically 50–100 kJ/</a:t>
            </a:r>
            <a:r>
              <a:rPr lang="en-IN" sz="2400" dirty="0" err="1">
                <a:latin typeface="Poppins Black"/>
              </a:rPr>
              <a:t>mol</a:t>
            </a:r>
            <a:r>
              <a:rPr lang="en-IN" sz="2400" dirty="0">
                <a:latin typeface="Poppins Black"/>
              </a:rPr>
              <a:t> for pharmaceuticals</a:t>
            </a:r>
            <a:r>
              <a:rPr lang="en-IN" sz="2400" dirty="0" smtClean="0">
                <a:latin typeface="Poppins Black"/>
              </a:rPr>
              <a:t>)</a:t>
            </a:r>
            <a:endParaRPr lang="en-IN" sz="2400" dirty="0">
              <a:latin typeface="Poppins Black"/>
            </a:endParaRPr>
          </a:p>
          <a:p>
            <a:pPr lvl="0">
              <a:lnSpc>
                <a:spcPct val="150000"/>
              </a:lnSpc>
            </a:pPr>
            <a:r>
              <a:rPr lang="en-IN" sz="2400" b="1" dirty="0" smtClean="0">
                <a:latin typeface="Poppins Black"/>
              </a:rPr>
              <a:t>R:</a:t>
            </a:r>
            <a:r>
              <a:rPr lang="en-IN" sz="2400" dirty="0" smtClean="0">
                <a:latin typeface="Poppins Black"/>
              </a:rPr>
              <a:t> </a:t>
            </a:r>
            <a:r>
              <a:rPr lang="en-IN" sz="2400" dirty="0">
                <a:latin typeface="Poppins Black"/>
              </a:rPr>
              <a:t>Gas constant.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>
                <a:latin typeface="Poppins Black"/>
              </a:rPr>
              <a:t>T:</a:t>
            </a:r>
            <a:r>
              <a:rPr lang="en-IN" sz="2400" dirty="0" smtClean="0">
                <a:latin typeface="Poppins Black"/>
              </a:rPr>
              <a:t> </a:t>
            </a:r>
            <a:r>
              <a:rPr lang="en-IN" sz="2400" dirty="0">
                <a:latin typeface="Poppins Black"/>
              </a:rPr>
              <a:t>Absolute temperature (</a:t>
            </a:r>
            <a:r>
              <a:rPr lang="en-IN" sz="2400" dirty="0" smtClean="0">
                <a:latin typeface="Poppins Black"/>
              </a:rPr>
              <a:t>Kelvin)</a:t>
            </a:r>
            <a:endParaRPr lang="en-IN" sz="2400" dirty="0">
              <a:solidFill>
                <a:srgbClr val="FF0000"/>
              </a:solidFill>
              <a:latin typeface="Poppins Blac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84105" y="728870"/>
            <a:ext cx="5208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IN" sz="3200" b="1" dirty="0">
                <a:latin typeface="Poppins Black"/>
              </a:rPr>
              <a:t>The Arrhenius </a:t>
            </a:r>
            <a:r>
              <a:rPr lang="en-IN" sz="3200" b="1" dirty="0" smtClean="0">
                <a:latin typeface="Poppins Black"/>
              </a:rPr>
              <a:t>Equation</a:t>
            </a:r>
            <a:endParaRPr lang="en-IN" sz="3200" dirty="0">
              <a:latin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82222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B290CFE-8731-ABB6-AA3D-81762088FB18}"/>
              </a:ext>
            </a:extLst>
          </p:cNvPr>
          <p:cNvSpPr txBox="1"/>
          <p:nvPr/>
        </p:nvSpPr>
        <p:spPr>
          <a:xfrm>
            <a:off x="2915920" y="682674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Poppins Black"/>
              </a:rPr>
              <a:t>Conclusion</a:t>
            </a:r>
            <a:endParaRPr lang="en-IN" sz="3600" b="1" dirty="0">
              <a:latin typeface="Poppins Black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0B9C593-121A-B389-5FDB-E7DA3F74F5B3}"/>
              </a:ext>
            </a:extLst>
          </p:cNvPr>
          <p:cNvSpPr txBox="1"/>
          <p:nvPr/>
        </p:nvSpPr>
        <p:spPr>
          <a:xfrm>
            <a:off x="1336702" y="1619858"/>
            <a:ext cx="9254435" cy="4496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800" dirty="0"/>
              <a:t>Stability studies are a blend of </a:t>
            </a:r>
            <a:r>
              <a:rPr lang="en-IN" sz="2800" dirty="0" smtClean="0"/>
              <a:t>regulatory compliance </a:t>
            </a:r>
            <a:r>
              <a:rPr lang="en-IN" sz="2800" dirty="0"/>
              <a:t>and fundamental physical chemistry.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800" dirty="0" smtClean="0"/>
              <a:t>Thermodynamic </a:t>
            </a:r>
            <a:r>
              <a:rPr lang="en-IN" sz="2800" dirty="0"/>
              <a:t>parameters like Activation Energy </a:t>
            </a:r>
            <a:r>
              <a:rPr lang="en-IN" sz="2800" dirty="0" smtClean="0"/>
              <a:t>(E) </a:t>
            </a:r>
            <a:r>
              <a:rPr lang="en-IN" sz="2800" dirty="0"/>
              <a:t>are critical for accurate extrapolation.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800" dirty="0"/>
              <a:t>Accurate shelf-life prediction ensures that every dose taken by a patient is both safe and effective.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§"/>
            </a:pPr>
            <a:endParaRPr lang="en-IN" sz="2600" dirty="0" smtClean="0"/>
          </a:p>
        </p:txBody>
      </p:sp>
    </p:spTree>
    <p:extLst>
      <p:ext uri="{BB962C8B-B14F-4D97-AF65-F5344CB8AC3E}">
        <p14:creationId xmlns:p14="http://schemas.microsoft.com/office/powerpoint/2010/main" val="416834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8C8344-1D9F-1CE4-869F-8D463070A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150" y="1788160"/>
            <a:ext cx="9119049" cy="1005840"/>
          </a:xfrm>
        </p:spPr>
        <p:txBody>
          <a:bodyPr/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Thank You</a:t>
            </a:r>
            <a:endParaRPr lang="en-IN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73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xmlns="" id="{DDE0F429-98C0-D6B9-2B22-0A0EF75A3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xmlns="" id="{7C15EE37-E241-7170-B269-6589955CB217}"/>
              </a:ext>
            </a:extLst>
          </p:cNvPr>
          <p:cNvSpPr txBox="1">
            <a:spLocks/>
          </p:cNvSpPr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defTabSz="1219170">
              <a:buClr>
                <a:srgbClr val="210A26"/>
              </a:buClr>
            </a:pPr>
            <a:r>
              <a:rPr lang="en" sz="3600" b="1" kern="0" dirty="0">
                <a:solidFill>
                  <a:srgbClr val="210A26"/>
                </a:solidFill>
              </a:rPr>
              <a:t>Learning Outcomes</a:t>
            </a:r>
            <a:endParaRPr lang="en-IN" sz="3600" b="1" kern="0" dirty="0">
              <a:solidFill>
                <a:srgbClr val="210A26"/>
              </a:solidFill>
            </a:endParaRP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xmlns="" id="{E07F479E-022F-959A-3B6D-2D852A72EBE3}"/>
              </a:ext>
            </a:extLst>
          </p:cNvPr>
          <p:cNvSpPr txBox="1">
            <a:spLocks/>
          </p:cNvSpPr>
          <p:nvPr/>
        </p:nvSpPr>
        <p:spPr>
          <a:xfrm>
            <a:off x="953468" y="1919551"/>
            <a:ext cx="10034080" cy="39363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r>
              <a:rPr lang="en-US" sz="2400" b="1" kern="0" dirty="0">
                <a:latin typeface="Poppins Black"/>
                <a:cs typeface="Poppins" panose="00000500000000000000" pitchFamily="2" charset="0"/>
              </a:rPr>
              <a:t>After completing this session, students will be able to:</a:t>
            </a:r>
            <a:endParaRPr lang="en-US" sz="2400" kern="0" dirty="0">
              <a:latin typeface="Poppins Black"/>
              <a:cs typeface="Poppins" panose="00000500000000000000" pitchFamily="2" charset="0"/>
            </a:endParaRPr>
          </a:p>
          <a:p>
            <a:pPr marL="194729" defTabSz="1219170">
              <a:spcBef>
                <a:spcPts val="1333"/>
              </a:spcBef>
              <a:buSzPts val="1300"/>
            </a:pPr>
            <a:r>
              <a:rPr lang="en-US" sz="2400" kern="0" dirty="0" smtClean="0">
                <a:latin typeface="Poppins Black"/>
                <a:cs typeface="Poppins" panose="00000500000000000000" pitchFamily="2" charset="0"/>
              </a:rPr>
              <a:t>1.Predict shelf-life of pharmaceuticals under standard storage condition.</a:t>
            </a:r>
          </a:p>
          <a:p>
            <a:pPr marL="194729" defTabSz="1219170">
              <a:spcBef>
                <a:spcPts val="1333"/>
              </a:spcBef>
              <a:buSzPts val="1300"/>
            </a:pPr>
            <a:r>
              <a:rPr lang="en-US" sz="2400" kern="0" dirty="0" smtClean="0">
                <a:latin typeface="Poppins Black"/>
                <a:cs typeface="Poppins" panose="00000500000000000000" pitchFamily="2" charset="0"/>
              </a:rPr>
              <a:t>2. Evaluate thermodynamic parameters responsible for stability of pharmaceuticals</a:t>
            </a:r>
          </a:p>
          <a:p>
            <a:pPr marL="194729" defTabSz="1219170">
              <a:spcBef>
                <a:spcPts val="1333"/>
              </a:spcBef>
              <a:buSzPts val="1300"/>
            </a:pPr>
            <a:r>
              <a:rPr lang="en-US" sz="2400" kern="0" dirty="0" smtClean="0">
                <a:latin typeface="Poppins Black"/>
                <a:cs typeface="Poppins" panose="00000500000000000000" pitchFamily="2" charset="0"/>
              </a:rPr>
              <a:t>3. Design stability testing protocol in accordance with ICH guidelines </a:t>
            </a:r>
            <a:endParaRPr lang="en-US" sz="2400" kern="0" dirty="0">
              <a:latin typeface="Poppins Black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2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xmlns="" id="{54FAF3B3-60A8-B457-3F21-3D358F556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>
            <a:extLst>
              <a:ext uri="{FF2B5EF4-FFF2-40B4-BE49-F238E27FC236}">
                <a16:creationId xmlns:a16="http://schemas.microsoft.com/office/drawing/2014/main" xmlns="" id="{DD5C83C1-EA57-F8D0-5DBC-B00949B23E43}"/>
              </a:ext>
            </a:extLst>
          </p:cNvPr>
          <p:cNvSpPr txBox="1">
            <a:spLocks/>
          </p:cNvSpPr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defTabSz="1219170">
              <a:buClr>
                <a:srgbClr val="210A26"/>
              </a:buClr>
            </a:pPr>
            <a:r>
              <a:rPr lang="en-IN" sz="3600" b="1" kern="0" dirty="0">
                <a:solidFill>
                  <a:srgbClr val="210A26"/>
                </a:solidFill>
              </a:rPr>
              <a:t>Contents</a:t>
            </a:r>
          </a:p>
        </p:txBody>
      </p:sp>
      <p:sp>
        <p:nvSpPr>
          <p:cNvPr id="3" name="Google Shape;1168;p36">
            <a:extLst>
              <a:ext uri="{FF2B5EF4-FFF2-40B4-BE49-F238E27FC236}">
                <a16:creationId xmlns:a16="http://schemas.microsoft.com/office/drawing/2014/main" xmlns="" id="{EE810634-E1F7-B7E0-B4F6-2C0A06CAFD6C}"/>
              </a:ext>
            </a:extLst>
          </p:cNvPr>
          <p:cNvSpPr txBox="1"/>
          <p:nvPr/>
        </p:nvSpPr>
        <p:spPr>
          <a:xfrm>
            <a:off x="2594000" y="1971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-US" sz="2400" kern="0" dirty="0" smtClean="0">
                <a:solidFill>
                  <a:srgbClr val="210A26"/>
                </a:solidFill>
                <a:latin typeface="Poppins Black"/>
                <a:ea typeface="Poppins"/>
                <a:cs typeface="Poppins"/>
                <a:sym typeface="Poppins"/>
              </a:rPr>
              <a:t>Introduction to stability studies</a:t>
            </a:r>
            <a:endParaRPr sz="2400" kern="0" dirty="0">
              <a:solidFill>
                <a:srgbClr val="210A26"/>
              </a:solidFill>
              <a:latin typeface="Poppins Black"/>
              <a:ea typeface="Poppins"/>
              <a:cs typeface="Poppins"/>
              <a:sym typeface="Poppins"/>
            </a:endParaRPr>
          </a:p>
        </p:txBody>
      </p:sp>
      <p:sp>
        <p:nvSpPr>
          <p:cNvPr id="6" name="Google Shape;1169;p36">
            <a:extLst>
              <a:ext uri="{FF2B5EF4-FFF2-40B4-BE49-F238E27FC236}">
                <a16:creationId xmlns:a16="http://schemas.microsoft.com/office/drawing/2014/main" xmlns="" id="{CEFD8035-D7D9-9ABB-C954-E3BB5856A580}"/>
              </a:ext>
            </a:extLst>
          </p:cNvPr>
          <p:cNvSpPr/>
          <p:nvPr/>
        </p:nvSpPr>
        <p:spPr>
          <a:xfrm>
            <a:off x="1371600" y="1971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01</a:t>
            </a:r>
            <a:endParaRPr sz="2400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7" name="Google Shape;1170;p36">
            <a:extLst>
              <a:ext uri="{FF2B5EF4-FFF2-40B4-BE49-F238E27FC236}">
                <a16:creationId xmlns:a16="http://schemas.microsoft.com/office/drawing/2014/main" xmlns="" id="{B6089686-3EED-176B-91F7-E9ED52238DE5}"/>
              </a:ext>
            </a:extLst>
          </p:cNvPr>
          <p:cNvSpPr txBox="1"/>
          <p:nvPr/>
        </p:nvSpPr>
        <p:spPr>
          <a:xfrm>
            <a:off x="2594000" y="3249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-GB" sz="2400" kern="0" dirty="0" smtClean="0">
                <a:solidFill>
                  <a:srgbClr val="210A26"/>
                </a:solidFill>
                <a:latin typeface="Poppins Black"/>
                <a:ea typeface="Poppins"/>
                <a:cs typeface="Poppins"/>
                <a:sym typeface="Poppins"/>
              </a:rPr>
              <a:t>Mechanism of drug </a:t>
            </a:r>
            <a:r>
              <a:rPr lang="en-GB" sz="2400" kern="0" dirty="0" err="1" smtClean="0">
                <a:solidFill>
                  <a:srgbClr val="210A26"/>
                </a:solidFill>
                <a:latin typeface="Poppins Black"/>
                <a:ea typeface="Poppins"/>
                <a:cs typeface="Poppins"/>
                <a:sym typeface="Poppins"/>
              </a:rPr>
              <a:t>degeredation</a:t>
            </a:r>
            <a:endParaRPr sz="2400" kern="0" dirty="0">
              <a:solidFill>
                <a:srgbClr val="210A26"/>
              </a:solidFill>
              <a:latin typeface="Poppins Black"/>
              <a:ea typeface="Poppins"/>
              <a:cs typeface="Poppins"/>
              <a:sym typeface="Poppins"/>
            </a:endParaRPr>
          </a:p>
        </p:txBody>
      </p:sp>
      <p:sp>
        <p:nvSpPr>
          <p:cNvPr id="8" name="Google Shape;1171;p36">
            <a:extLst>
              <a:ext uri="{FF2B5EF4-FFF2-40B4-BE49-F238E27FC236}">
                <a16:creationId xmlns:a16="http://schemas.microsoft.com/office/drawing/2014/main" xmlns="" id="{C89D7779-913B-1175-49D1-4920F023A183}"/>
              </a:ext>
            </a:extLst>
          </p:cNvPr>
          <p:cNvSpPr/>
          <p:nvPr/>
        </p:nvSpPr>
        <p:spPr>
          <a:xfrm>
            <a:off x="1371600" y="3249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02</a:t>
            </a:r>
            <a:endParaRPr sz="2400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9" name="Google Shape;1172;p36">
            <a:extLst>
              <a:ext uri="{FF2B5EF4-FFF2-40B4-BE49-F238E27FC236}">
                <a16:creationId xmlns:a16="http://schemas.microsoft.com/office/drawing/2014/main" xmlns="" id="{05B44D88-18A4-9220-1A41-E510911DF70D}"/>
              </a:ext>
            </a:extLst>
          </p:cNvPr>
          <p:cNvSpPr txBox="1"/>
          <p:nvPr/>
        </p:nvSpPr>
        <p:spPr>
          <a:xfrm>
            <a:off x="2594000" y="4527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-IN" sz="2400" kern="0" dirty="0">
                <a:solidFill>
                  <a:srgbClr val="210A26"/>
                </a:solidFill>
                <a:latin typeface="Poppins Black"/>
                <a:ea typeface="Poppins"/>
                <a:cs typeface="Poppins"/>
                <a:sym typeface="Poppins"/>
              </a:rPr>
              <a:t>Shelf life prediction</a:t>
            </a:r>
            <a:endParaRPr lang="en-IN" sz="2400" kern="0" dirty="0">
              <a:solidFill>
                <a:srgbClr val="210A26"/>
              </a:solidFill>
              <a:latin typeface="Poppins Black"/>
              <a:ea typeface="Poppins"/>
              <a:cs typeface="Poppins"/>
              <a:sym typeface="Poppins"/>
            </a:endParaRPr>
          </a:p>
        </p:txBody>
      </p:sp>
      <p:sp>
        <p:nvSpPr>
          <p:cNvPr id="10" name="Google Shape;1173;p36">
            <a:extLst>
              <a:ext uri="{FF2B5EF4-FFF2-40B4-BE49-F238E27FC236}">
                <a16:creationId xmlns:a16="http://schemas.microsoft.com/office/drawing/2014/main" xmlns="" id="{BD12BB9F-FB20-A857-BBC8-6E458DFC9002}"/>
              </a:ext>
            </a:extLst>
          </p:cNvPr>
          <p:cNvSpPr/>
          <p:nvPr/>
        </p:nvSpPr>
        <p:spPr>
          <a:xfrm>
            <a:off x="1371600" y="4527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03</a:t>
            </a:r>
            <a:endParaRPr sz="2400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1" name="Google Shape;1174;p36">
            <a:extLst>
              <a:ext uri="{FF2B5EF4-FFF2-40B4-BE49-F238E27FC236}">
                <a16:creationId xmlns:a16="http://schemas.microsoft.com/office/drawing/2014/main" xmlns="" id="{0DFC0272-7710-C58F-5DFC-1BE32F71C749}"/>
              </a:ext>
            </a:extLst>
          </p:cNvPr>
          <p:cNvSpPr txBox="1"/>
          <p:nvPr/>
        </p:nvSpPr>
        <p:spPr>
          <a:xfrm>
            <a:off x="7521600" y="1971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-GB" sz="2400" kern="0" dirty="0" smtClean="0">
                <a:solidFill>
                  <a:srgbClr val="210A26"/>
                </a:solidFill>
                <a:latin typeface="Poppins Black"/>
                <a:ea typeface="Poppins"/>
                <a:cs typeface="Poppins"/>
                <a:sym typeface="Poppins"/>
              </a:rPr>
              <a:t>ICH Stability zones and conditions</a:t>
            </a:r>
            <a:endParaRPr lang="en-IN" sz="2400" kern="0" dirty="0">
              <a:solidFill>
                <a:srgbClr val="210A26"/>
              </a:solidFill>
              <a:latin typeface="Poppins Black"/>
              <a:ea typeface="Poppins"/>
              <a:cs typeface="Poppins"/>
              <a:sym typeface="Poppins"/>
            </a:endParaRPr>
          </a:p>
        </p:txBody>
      </p:sp>
      <p:sp>
        <p:nvSpPr>
          <p:cNvPr id="12" name="Google Shape;1175;p36">
            <a:extLst>
              <a:ext uri="{FF2B5EF4-FFF2-40B4-BE49-F238E27FC236}">
                <a16:creationId xmlns:a16="http://schemas.microsoft.com/office/drawing/2014/main" xmlns="" id="{7D02A630-74F2-98F2-494E-4970A43253AF}"/>
              </a:ext>
            </a:extLst>
          </p:cNvPr>
          <p:cNvSpPr/>
          <p:nvPr/>
        </p:nvSpPr>
        <p:spPr>
          <a:xfrm>
            <a:off x="6299200" y="1971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04</a:t>
            </a:r>
            <a:endParaRPr sz="2400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3" name="Google Shape;1176;p36">
            <a:extLst>
              <a:ext uri="{FF2B5EF4-FFF2-40B4-BE49-F238E27FC236}">
                <a16:creationId xmlns:a16="http://schemas.microsoft.com/office/drawing/2014/main" xmlns="" id="{5B3A2915-4AEE-BD61-F5BC-A4594843C20A}"/>
              </a:ext>
            </a:extLst>
          </p:cNvPr>
          <p:cNvSpPr txBox="1"/>
          <p:nvPr/>
        </p:nvSpPr>
        <p:spPr>
          <a:xfrm>
            <a:off x="7662955" y="3511186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-GB" sz="2400" kern="0" dirty="0">
                <a:solidFill>
                  <a:srgbClr val="210A26"/>
                </a:solidFill>
                <a:latin typeface="Poppins Black"/>
                <a:ea typeface="Poppins"/>
                <a:cs typeface="Poppins"/>
                <a:sym typeface="Poppins"/>
              </a:rPr>
              <a:t>Thermodynamic Parameters</a:t>
            </a:r>
            <a:endParaRPr lang="en-IN" sz="2400" kern="0" dirty="0">
              <a:solidFill>
                <a:srgbClr val="210A26"/>
              </a:solidFill>
              <a:latin typeface="Poppins Black"/>
              <a:ea typeface="Poppins"/>
              <a:cs typeface="Poppins"/>
              <a:sym typeface="Poppins"/>
            </a:endParaRPr>
          </a:p>
        </p:txBody>
      </p:sp>
      <p:sp>
        <p:nvSpPr>
          <p:cNvPr id="14" name="Google Shape;1175;p36">
            <a:extLst>
              <a:ext uri="{FF2B5EF4-FFF2-40B4-BE49-F238E27FC236}">
                <a16:creationId xmlns:a16="http://schemas.microsoft.com/office/drawing/2014/main" xmlns="" id="{7D02A630-74F2-98F2-494E-4970A43253AF}"/>
              </a:ext>
            </a:extLst>
          </p:cNvPr>
          <p:cNvSpPr/>
          <p:nvPr/>
        </p:nvSpPr>
        <p:spPr>
          <a:xfrm>
            <a:off x="6502400" y="3511186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2400" kern="0" dirty="0" smtClea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05</a:t>
            </a:r>
            <a:endParaRPr sz="2400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315131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2"/>
          </p:nvPr>
        </p:nvSpPr>
        <p:spPr>
          <a:xfrm>
            <a:off x="1645636" y="430144"/>
            <a:ext cx="7291888" cy="970953"/>
          </a:xfrm>
        </p:spPr>
        <p:txBody>
          <a:bodyPr/>
          <a:lstStyle/>
          <a:p>
            <a:r>
              <a:rPr lang="en-IN" sz="3600" b="1" dirty="0" smtClean="0">
                <a:solidFill>
                  <a:schemeClr val="tx1"/>
                </a:solidFill>
              </a:rPr>
              <a:t>Introduction 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25217" y="1510748"/>
            <a:ext cx="97668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IN" sz="2800" b="1" dirty="0">
                <a:latin typeface="Poppins Black"/>
              </a:rPr>
              <a:t>Definition:</a:t>
            </a:r>
            <a:r>
              <a:rPr lang="en-IN" sz="2800" dirty="0">
                <a:latin typeface="Poppins Black"/>
              </a:rPr>
              <a:t> The capability of a particular formulation in a specific container/closure system to remain within its physical, chemical, microbiological, and toxicological </a:t>
            </a:r>
            <a:r>
              <a:rPr lang="en-IN" sz="2800" dirty="0" smtClean="0">
                <a:latin typeface="Poppins Black"/>
              </a:rPr>
              <a:t>specifications</a:t>
            </a:r>
          </a:p>
          <a:p>
            <a:pPr lvl="0" algn="just"/>
            <a:endParaRPr lang="en-IN" sz="2800" dirty="0">
              <a:latin typeface="Poppins Black"/>
            </a:endParaRPr>
          </a:p>
          <a:p>
            <a:pPr lvl="0"/>
            <a:r>
              <a:rPr lang="en-IN" sz="2800" b="1" dirty="0">
                <a:latin typeface="Poppins Black"/>
              </a:rPr>
              <a:t>The Goal:</a:t>
            </a:r>
            <a:r>
              <a:rPr lang="en-IN" sz="2800" dirty="0">
                <a:latin typeface="Poppins Black"/>
              </a:rPr>
              <a:t> To ensure patient safety and therapeutic efficacy over </a:t>
            </a:r>
            <a:r>
              <a:rPr lang="en-IN" sz="2800" dirty="0" smtClean="0">
                <a:latin typeface="Poppins Black"/>
              </a:rPr>
              <a:t>time</a:t>
            </a:r>
          </a:p>
          <a:p>
            <a:pPr lvl="0"/>
            <a:endParaRPr lang="en-IN" sz="2800" dirty="0">
              <a:latin typeface="Poppins Black"/>
            </a:endParaRPr>
          </a:p>
          <a:p>
            <a:pPr lvl="0"/>
            <a:r>
              <a:rPr lang="en-IN" sz="2800" b="1" dirty="0">
                <a:latin typeface="Poppins Black"/>
              </a:rPr>
              <a:t>Regulatory Drivers:</a:t>
            </a:r>
            <a:r>
              <a:rPr lang="en-IN" sz="2800" dirty="0">
                <a:latin typeface="Poppins Black"/>
              </a:rPr>
              <a:t> ICH Guidelines (Q1A to Q1F) provide the global framework for </a:t>
            </a:r>
            <a:r>
              <a:rPr lang="en-IN" sz="2800" dirty="0" smtClean="0">
                <a:latin typeface="Poppins Black"/>
              </a:rPr>
              <a:t>testing</a:t>
            </a:r>
            <a:endParaRPr lang="en-IN" sz="2800" dirty="0">
              <a:latin typeface="Poppins Black"/>
            </a:endParaRPr>
          </a:p>
          <a:p>
            <a:endParaRPr lang="en-IN" sz="2800" dirty="0">
              <a:latin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428977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2"/>
          </p:nvPr>
        </p:nvSpPr>
        <p:spPr>
          <a:xfrm>
            <a:off x="2104332" y="457075"/>
            <a:ext cx="8431146" cy="970953"/>
          </a:xfrm>
        </p:spPr>
        <p:txBody>
          <a:bodyPr/>
          <a:lstStyle/>
          <a:p>
            <a:r>
              <a:rPr lang="en-IN" sz="3600" b="1" dirty="0" smtClean="0"/>
              <a:t/>
            </a:r>
            <a:br>
              <a:rPr lang="en-IN" sz="3600" b="1" dirty="0" smtClean="0"/>
            </a:br>
            <a:r>
              <a:rPr lang="en-IN" sz="3600" b="1" dirty="0" smtClean="0"/>
              <a:t>Mechanisms </a:t>
            </a:r>
            <a:r>
              <a:rPr lang="en-IN" sz="3600" b="1" dirty="0"/>
              <a:t>of Drug Degradation</a:t>
            </a:r>
            <a:r>
              <a:rPr lang="en-IN" sz="3600" dirty="0"/>
              <a:t/>
            </a:r>
            <a:br>
              <a:rPr lang="en-IN" sz="3600" dirty="0"/>
            </a:b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5617" y="1391906"/>
            <a:ext cx="106547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Stability is essentially the study of chemical kinetics. Common pathways include:</a:t>
            </a:r>
          </a:p>
          <a:p>
            <a:pPr lvl="0">
              <a:lnSpc>
                <a:spcPct val="150000"/>
              </a:lnSpc>
            </a:pPr>
            <a:r>
              <a:rPr lang="en-IN" sz="2800" b="1" dirty="0"/>
              <a:t>Hydrolysis:</a:t>
            </a:r>
            <a:r>
              <a:rPr lang="en-IN" sz="2800" dirty="0"/>
              <a:t> Reaction with water (e.g., Aspirin, </a:t>
            </a:r>
            <a:r>
              <a:rPr lang="en-IN" sz="2800" dirty="0" err="1"/>
              <a:t>Penicillins</a:t>
            </a:r>
            <a:r>
              <a:rPr lang="en-IN" sz="2800" dirty="0"/>
              <a:t>).</a:t>
            </a:r>
          </a:p>
          <a:p>
            <a:pPr lvl="0">
              <a:lnSpc>
                <a:spcPct val="150000"/>
              </a:lnSpc>
            </a:pPr>
            <a:r>
              <a:rPr lang="en-IN" sz="2800" b="1" dirty="0"/>
              <a:t>Oxidation:</a:t>
            </a:r>
            <a:r>
              <a:rPr lang="en-IN" sz="2800" dirty="0"/>
              <a:t> Loss of electrons, often </a:t>
            </a:r>
            <a:r>
              <a:rPr lang="en-IN" sz="2800" dirty="0" err="1"/>
              <a:t>catalyzed</a:t>
            </a:r>
            <a:r>
              <a:rPr lang="en-IN" sz="2800" dirty="0"/>
              <a:t> by light or trace metals.</a:t>
            </a:r>
          </a:p>
          <a:p>
            <a:pPr lvl="0">
              <a:lnSpc>
                <a:spcPct val="150000"/>
              </a:lnSpc>
            </a:pPr>
            <a:r>
              <a:rPr lang="en-IN" sz="2800" b="1" dirty="0"/>
              <a:t>Photolysis:</a:t>
            </a:r>
            <a:r>
              <a:rPr lang="en-IN" sz="2800" dirty="0"/>
              <a:t> Degradation via UV/Visible light exposure.</a:t>
            </a:r>
          </a:p>
          <a:p>
            <a:pPr lvl="0">
              <a:lnSpc>
                <a:spcPct val="150000"/>
              </a:lnSpc>
            </a:pPr>
            <a:r>
              <a:rPr lang="en-IN" sz="2800" b="1" dirty="0"/>
              <a:t>Polymerization/Isomerization:</a:t>
            </a:r>
            <a:r>
              <a:rPr lang="en-IN" sz="2800" dirty="0"/>
              <a:t> Structural changes that alter activity</a:t>
            </a:r>
            <a:r>
              <a:rPr lang="en-IN" sz="2800" dirty="0" smtClean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3312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2"/>
          </p:nvPr>
        </p:nvSpPr>
        <p:spPr>
          <a:xfrm>
            <a:off x="1656522" y="413043"/>
            <a:ext cx="7291888" cy="970953"/>
          </a:xfrm>
        </p:spPr>
        <p:txBody>
          <a:bodyPr/>
          <a:lstStyle/>
          <a:p>
            <a:r>
              <a:rPr lang="en-IN" sz="3600" b="1" dirty="0"/>
              <a:t>Shelf-Life Prediction 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1391" y="1206733"/>
            <a:ext cx="1038970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IN" sz="2800" b="1" dirty="0"/>
              <a:t>Definition:</a:t>
            </a:r>
            <a:r>
              <a:rPr lang="en-IN" sz="2800" dirty="0"/>
              <a:t> </a:t>
            </a:r>
            <a:r>
              <a:rPr lang="en-IN" sz="2800" dirty="0" smtClean="0"/>
              <a:t>The duration during which a product maintains acceptable quality before it deteriorates. </a:t>
            </a:r>
            <a:r>
              <a:rPr lang="en-GB" sz="2800" dirty="0" smtClean="0"/>
              <a:t>It is time required for 10% drug potency to be lost leaving 90% of </a:t>
            </a:r>
            <a:r>
              <a:rPr lang="en-GB" sz="2800" dirty="0" err="1" smtClean="0"/>
              <a:t>labeled</a:t>
            </a:r>
            <a:r>
              <a:rPr lang="en-GB" sz="2800" dirty="0" smtClean="0"/>
              <a:t> amount</a:t>
            </a:r>
          </a:p>
          <a:p>
            <a:pPr lvl="0" algn="ctr">
              <a:lnSpc>
                <a:spcPct val="150000"/>
              </a:lnSpc>
            </a:pPr>
            <a:r>
              <a:rPr lang="en-GB" sz="2800" dirty="0" smtClean="0"/>
              <a:t>Shelf life t 90 = 0.105/K</a:t>
            </a:r>
          </a:p>
          <a:p>
            <a:pPr lvl="0" algn="just">
              <a:lnSpc>
                <a:spcPct val="150000"/>
              </a:lnSpc>
            </a:pPr>
            <a:r>
              <a:rPr lang="en-GB" sz="2800" dirty="0" smtClean="0"/>
              <a:t>Where, K= Rate constant</a:t>
            </a:r>
            <a:endParaRPr lang="en-IN" sz="2800" dirty="0"/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Real-Time vs. Accelerated:</a:t>
            </a:r>
            <a:r>
              <a:rPr lang="en-IN" sz="2800" dirty="0"/>
              <a:t> </a:t>
            </a:r>
            <a:r>
              <a:rPr lang="en-IN" sz="2800" dirty="0" smtClean="0"/>
              <a:t>Arrhenius </a:t>
            </a:r>
            <a:r>
              <a:rPr lang="en-IN" sz="2800" dirty="0"/>
              <a:t>plot </a:t>
            </a:r>
            <a:r>
              <a:rPr lang="en-IN" sz="2800" dirty="0" smtClean="0"/>
              <a:t>extrapolate </a:t>
            </a:r>
            <a:r>
              <a:rPr lang="en-IN" sz="2800" dirty="0"/>
              <a:t>the rate at room temperature </a:t>
            </a:r>
            <a:r>
              <a:rPr lang="en-IN" sz="2800" dirty="0" smtClean="0"/>
              <a:t>from </a:t>
            </a:r>
            <a:r>
              <a:rPr lang="en-IN" sz="2800" dirty="0"/>
              <a:t>data collected at higher </a:t>
            </a:r>
            <a:r>
              <a:rPr lang="en-IN" sz="2800" dirty="0" smtClean="0"/>
              <a:t>temperatures</a:t>
            </a:r>
            <a:endParaRPr lang="en-GB" sz="2600" dirty="0">
              <a:latin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245844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37419" y="1533851"/>
            <a:ext cx="1066308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800" b="1" dirty="0">
                <a:latin typeface="Poppins Black"/>
              </a:rPr>
              <a:t>Temperature:</a:t>
            </a:r>
            <a:r>
              <a:rPr lang="en-IN" sz="2800" dirty="0">
                <a:latin typeface="Poppins Black"/>
              </a:rPr>
              <a:t> Usually the most significant factor.</a:t>
            </a:r>
          </a:p>
          <a:p>
            <a:pPr marL="285750" lvl="0" indent="-285750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800" b="1" dirty="0">
                <a:latin typeface="Poppins Black"/>
              </a:rPr>
              <a:t>Moisture/Humidity:</a:t>
            </a:r>
            <a:r>
              <a:rPr lang="en-IN" sz="2800" dirty="0">
                <a:latin typeface="Poppins Black"/>
              </a:rPr>
              <a:t> Can </a:t>
            </a:r>
            <a:r>
              <a:rPr lang="en-IN" sz="2800" dirty="0" err="1">
                <a:latin typeface="Poppins Black"/>
              </a:rPr>
              <a:t>catalyze</a:t>
            </a:r>
            <a:r>
              <a:rPr lang="en-IN" sz="2800" dirty="0">
                <a:latin typeface="Poppins Black"/>
              </a:rPr>
              <a:t> hydrolysis or physical softening (capsules).</a:t>
            </a:r>
          </a:p>
          <a:p>
            <a:pPr marL="285750" lvl="0" indent="-285750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800" b="1" dirty="0">
                <a:latin typeface="Poppins Black"/>
              </a:rPr>
              <a:t>pH:</a:t>
            </a:r>
            <a:r>
              <a:rPr lang="en-IN" sz="2800" dirty="0">
                <a:latin typeface="Poppins Black"/>
              </a:rPr>
              <a:t> Many drugs have a </a:t>
            </a:r>
            <a:r>
              <a:rPr lang="en-IN" sz="2800" dirty="0" smtClean="0">
                <a:latin typeface="Poppins Black"/>
              </a:rPr>
              <a:t>pH </a:t>
            </a:r>
            <a:r>
              <a:rPr lang="en-IN" sz="2800" dirty="0">
                <a:latin typeface="Poppins Black"/>
              </a:rPr>
              <a:t>of maximum </a:t>
            </a:r>
            <a:r>
              <a:rPr lang="en-IN" sz="2800" dirty="0" smtClean="0">
                <a:latin typeface="Poppins Black"/>
              </a:rPr>
              <a:t>stability</a:t>
            </a:r>
            <a:endParaRPr lang="en-IN" sz="2800" dirty="0">
              <a:latin typeface="Poppins Black"/>
            </a:endParaRPr>
          </a:p>
          <a:p>
            <a:pPr marL="285750" lvl="0" indent="-285750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800" b="1" dirty="0">
                <a:latin typeface="Poppins Black"/>
              </a:rPr>
              <a:t>Excipient Interactions:</a:t>
            </a:r>
            <a:r>
              <a:rPr lang="en-IN" sz="2800" dirty="0">
                <a:latin typeface="Poppins Black"/>
              </a:rPr>
              <a:t> Incompatibility between the API and fillers.</a:t>
            </a:r>
          </a:p>
          <a:p>
            <a:pPr marL="285750" lvl="0" indent="-285750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800" b="1" dirty="0">
                <a:latin typeface="Poppins Black"/>
              </a:rPr>
              <a:t>Packaging:</a:t>
            </a:r>
            <a:r>
              <a:rPr lang="en-IN" sz="2800" dirty="0">
                <a:latin typeface="Poppins Black"/>
              </a:rPr>
              <a:t> </a:t>
            </a:r>
            <a:r>
              <a:rPr lang="en-IN" sz="2800" dirty="0" smtClean="0">
                <a:latin typeface="Poppins Black"/>
              </a:rPr>
              <a:t>Glass, Plastic</a:t>
            </a:r>
            <a:r>
              <a:rPr lang="en-IN" sz="2800" dirty="0">
                <a:latin typeface="Poppins Black"/>
              </a:rPr>
              <a:t>; Amber vials for light protection</a:t>
            </a:r>
            <a:r>
              <a:rPr lang="en-IN" sz="2800" dirty="0" smtClean="0">
                <a:latin typeface="Poppins Black"/>
              </a:rPr>
              <a:t>.</a:t>
            </a:r>
            <a:r>
              <a:rPr lang="en-IN" sz="2800" dirty="0" smtClean="0">
                <a:latin typeface="Poppins Black"/>
              </a:rPr>
              <a:t>.</a:t>
            </a:r>
            <a:endParaRPr lang="en-IN" sz="2800" dirty="0">
              <a:latin typeface="Poppins Blac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58887" y="649357"/>
            <a:ext cx="7487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latin typeface="Poppins Black"/>
              </a:rPr>
              <a:t>Factors Influencing </a:t>
            </a:r>
            <a:r>
              <a:rPr lang="en-IN" sz="3600" b="1" dirty="0" smtClean="0">
                <a:latin typeface="Poppins Black"/>
              </a:rPr>
              <a:t>Shelf-Life</a:t>
            </a:r>
            <a:endParaRPr lang="en-IN" sz="3600" dirty="0">
              <a:latin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39702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2"/>
          </p:nvPr>
        </p:nvSpPr>
        <p:spPr>
          <a:xfrm>
            <a:off x="840658" y="861391"/>
            <a:ext cx="10639770" cy="12766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IN" sz="3600" b="1" dirty="0"/>
              <a:t>ICH Stability Zones and Conditions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6278" y="2001078"/>
            <a:ext cx="899822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latin typeface="Poppins Black"/>
              </a:rPr>
              <a:t>Testing conditions vary based on global climatic zones: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latin typeface="Poppins Black"/>
              </a:rPr>
              <a:t>| Study Type | Storage Condition | Minimum Time </a:t>
            </a:r>
            <a:r>
              <a:rPr lang="en-IN" sz="2800" dirty="0" smtClean="0">
                <a:latin typeface="Poppins Black"/>
              </a:rPr>
              <a:t>|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latin typeface="Poppins Black"/>
              </a:rPr>
              <a:t>| </a:t>
            </a:r>
            <a:r>
              <a:rPr lang="en-IN" sz="2800" b="1" dirty="0">
                <a:latin typeface="Poppins Black"/>
              </a:rPr>
              <a:t>Long-term</a:t>
            </a:r>
            <a:r>
              <a:rPr lang="en-IN" sz="2800" dirty="0">
                <a:latin typeface="Poppins Black"/>
              </a:rPr>
              <a:t> | </a:t>
            </a:r>
            <a:r>
              <a:rPr lang="en-IN" sz="2800" dirty="0" smtClean="0">
                <a:latin typeface="Poppins Black"/>
              </a:rPr>
              <a:t>25 </a:t>
            </a:r>
            <a:r>
              <a:rPr lang="en-IN" sz="2800" dirty="0" smtClean="0">
                <a:latin typeface="Poppins Black"/>
                <a:cs typeface="Times New Roman"/>
              </a:rPr>
              <a:t>℃</a:t>
            </a:r>
            <a:r>
              <a:rPr lang="en-IN" sz="2800" dirty="0" smtClean="0">
                <a:latin typeface="Poppins Black"/>
              </a:rPr>
              <a:t>/ 60% RH</a:t>
            </a:r>
            <a:r>
              <a:rPr lang="en-IN" sz="2800" dirty="0">
                <a:latin typeface="Poppins Black"/>
              </a:rPr>
              <a:t> </a:t>
            </a:r>
            <a:r>
              <a:rPr lang="en-IN" sz="2800" dirty="0" smtClean="0">
                <a:latin typeface="Poppins Black"/>
              </a:rPr>
              <a:t>| </a:t>
            </a:r>
            <a:r>
              <a:rPr lang="en-IN" sz="2800" dirty="0">
                <a:latin typeface="Poppins Black"/>
              </a:rPr>
              <a:t>12 months |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latin typeface="Poppins Black"/>
              </a:rPr>
              <a:t>| </a:t>
            </a:r>
            <a:r>
              <a:rPr lang="en-IN" sz="2800" b="1" dirty="0" smtClean="0">
                <a:latin typeface="Poppins Black"/>
              </a:rPr>
              <a:t>Intermediate </a:t>
            </a:r>
            <a:r>
              <a:rPr lang="en-IN" sz="2800" dirty="0" smtClean="0">
                <a:latin typeface="Poppins Black"/>
              </a:rPr>
              <a:t>| 30</a:t>
            </a:r>
            <a:r>
              <a:rPr lang="en-IN" sz="2800" dirty="0" smtClean="0">
                <a:latin typeface="Poppins Black"/>
                <a:cs typeface="Times New Roman"/>
              </a:rPr>
              <a:t>℃ </a:t>
            </a:r>
            <a:r>
              <a:rPr lang="en-IN" sz="2800" dirty="0" smtClean="0">
                <a:latin typeface="Poppins Black"/>
              </a:rPr>
              <a:t>/ 65% RH| </a:t>
            </a:r>
            <a:r>
              <a:rPr lang="en-IN" sz="2800" dirty="0">
                <a:latin typeface="Poppins Black"/>
              </a:rPr>
              <a:t>6 months |</a:t>
            </a:r>
          </a:p>
          <a:p>
            <a:pPr>
              <a:lnSpc>
                <a:spcPct val="150000"/>
              </a:lnSpc>
            </a:pPr>
            <a:r>
              <a:rPr lang="en-IN" sz="2800" dirty="0">
                <a:latin typeface="Poppins Black"/>
              </a:rPr>
              <a:t>| </a:t>
            </a:r>
            <a:r>
              <a:rPr lang="en-IN" sz="2800" b="1" dirty="0">
                <a:latin typeface="Poppins Black"/>
              </a:rPr>
              <a:t>Accelerated</a:t>
            </a:r>
            <a:r>
              <a:rPr lang="en-IN" sz="2800" dirty="0">
                <a:latin typeface="Poppins Black"/>
              </a:rPr>
              <a:t> | </a:t>
            </a:r>
            <a:r>
              <a:rPr lang="en-IN" sz="2800" dirty="0" smtClean="0">
                <a:latin typeface="Poppins Black"/>
              </a:rPr>
              <a:t>40</a:t>
            </a:r>
            <a:r>
              <a:rPr lang="en-IN" sz="2800" dirty="0">
                <a:latin typeface="Poppins Black"/>
                <a:cs typeface="Times New Roman"/>
              </a:rPr>
              <a:t>℃ </a:t>
            </a:r>
            <a:r>
              <a:rPr lang="en-IN" sz="2800" dirty="0" smtClean="0">
                <a:latin typeface="Poppins Black"/>
              </a:rPr>
              <a:t>/ 75% RH </a:t>
            </a:r>
            <a:r>
              <a:rPr lang="en-IN" sz="2800" dirty="0">
                <a:latin typeface="Poppins Black"/>
              </a:rPr>
              <a:t>| 6 months |</a:t>
            </a:r>
          </a:p>
          <a:p>
            <a:pPr>
              <a:lnSpc>
                <a:spcPct val="150000"/>
              </a:lnSpc>
            </a:pPr>
            <a:endParaRPr lang="en-IN" sz="2800" dirty="0">
              <a:latin typeface="Poppins Black"/>
            </a:endParaRPr>
          </a:p>
          <a:p>
            <a:pPr>
              <a:lnSpc>
                <a:spcPct val="150000"/>
              </a:lnSpc>
            </a:pPr>
            <a:endParaRPr lang="en-IN" sz="2800" dirty="0">
              <a:latin typeface="Poppins Black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41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9113" y="1394453"/>
            <a:ext cx="10866783" cy="481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600" dirty="0">
                <a:latin typeface="Poppins Black"/>
              </a:rPr>
              <a:t>To predict stability, we must understand the energy barriers involved.</a:t>
            </a:r>
          </a:p>
          <a:p>
            <a:pPr lvl="0">
              <a:lnSpc>
                <a:spcPct val="150000"/>
              </a:lnSpc>
            </a:pPr>
            <a:r>
              <a:rPr lang="en-IN" sz="2600" b="1" dirty="0">
                <a:latin typeface="Poppins Black"/>
              </a:rPr>
              <a:t>Gibbs Free Energy </a:t>
            </a:r>
            <a:r>
              <a:rPr lang="en-IN" sz="2600" b="1" dirty="0" smtClean="0">
                <a:latin typeface="Poppins Black"/>
              </a:rPr>
              <a:t>:</a:t>
            </a:r>
            <a:r>
              <a:rPr lang="en-IN" sz="2600" dirty="0" smtClean="0">
                <a:latin typeface="Poppins Black"/>
              </a:rPr>
              <a:t> </a:t>
            </a:r>
            <a:r>
              <a:rPr lang="en-IN" sz="2600" dirty="0">
                <a:latin typeface="Poppins Black"/>
              </a:rPr>
              <a:t>Determines the spontaneity of the degradation reaction.</a:t>
            </a:r>
          </a:p>
          <a:p>
            <a:pPr lvl="0">
              <a:lnSpc>
                <a:spcPct val="150000"/>
              </a:lnSpc>
            </a:pPr>
            <a:r>
              <a:rPr lang="en-IN" sz="2600" b="1" dirty="0">
                <a:latin typeface="Poppins Black"/>
              </a:rPr>
              <a:t>Enthalpy </a:t>
            </a:r>
            <a:r>
              <a:rPr lang="en-IN" sz="2600" b="1" dirty="0" smtClean="0">
                <a:latin typeface="Poppins Black"/>
              </a:rPr>
              <a:t>vs</a:t>
            </a:r>
            <a:r>
              <a:rPr lang="en-IN" sz="2600" b="1" dirty="0">
                <a:latin typeface="Poppins Black"/>
              </a:rPr>
              <a:t>. </a:t>
            </a:r>
            <a:r>
              <a:rPr lang="en-IN" sz="2600" b="1" dirty="0" smtClean="0">
                <a:latin typeface="Poppins Black"/>
              </a:rPr>
              <a:t>Entropy:</a:t>
            </a:r>
            <a:r>
              <a:rPr lang="en-IN" sz="2600" dirty="0" smtClean="0">
                <a:latin typeface="Poppins Black"/>
              </a:rPr>
              <a:t> It reflects </a:t>
            </a:r>
            <a:r>
              <a:rPr lang="en-IN" sz="2600" dirty="0">
                <a:latin typeface="Poppins Black"/>
              </a:rPr>
              <a:t>the heat absorbed/released (bond breaking</a:t>
            </a:r>
            <a:r>
              <a:rPr lang="en-IN" sz="2600" dirty="0" smtClean="0">
                <a:latin typeface="Poppins Black"/>
              </a:rPr>
              <a:t>) and change </a:t>
            </a:r>
            <a:r>
              <a:rPr lang="en-IN" sz="2600" dirty="0">
                <a:latin typeface="Poppins Black"/>
              </a:rPr>
              <a:t>in molecular disorder.</a:t>
            </a:r>
          </a:p>
          <a:p>
            <a:pPr lvl="0">
              <a:lnSpc>
                <a:spcPct val="150000"/>
              </a:lnSpc>
            </a:pPr>
            <a:r>
              <a:rPr lang="en-IN" sz="2600" b="1" dirty="0">
                <a:latin typeface="Poppins Black"/>
              </a:rPr>
              <a:t>The Transition State:</a:t>
            </a:r>
            <a:r>
              <a:rPr lang="en-IN" sz="2600" dirty="0">
                <a:latin typeface="Poppins Black"/>
              </a:rPr>
              <a:t> Drugs don't just "break"; they must overcome an energy barrier </a:t>
            </a:r>
            <a:r>
              <a:rPr lang="en-IN" sz="2600" dirty="0" smtClean="0">
                <a:latin typeface="Poppins Black"/>
              </a:rPr>
              <a:t>to </a:t>
            </a:r>
            <a:r>
              <a:rPr lang="en-IN" sz="2600" dirty="0">
                <a:latin typeface="Poppins Black"/>
              </a:rPr>
              <a:t>reach a degraded state.</a:t>
            </a:r>
          </a:p>
          <a:p>
            <a:pPr lvl="1" algn="just">
              <a:lnSpc>
                <a:spcPct val="150000"/>
              </a:lnSpc>
            </a:pPr>
            <a:endParaRPr lang="en-IN" sz="2600" dirty="0">
              <a:latin typeface="Poppins Blac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6852" y="606622"/>
            <a:ext cx="8155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/>
              <a:t>Thermodynamic Considerations</a:t>
            </a:r>
            <a:endParaRPr lang="en-IN" sz="3600" b="1" dirty="0">
              <a:latin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205892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ps to Prepare for an Exam by Slidesgo">
  <a:themeElements>
    <a:clrScheme name="Simple Light">
      <a:dk1>
        <a:srgbClr val="210A26"/>
      </a:dk1>
      <a:lt1>
        <a:srgbClr val="4D476D"/>
      </a:lt1>
      <a:dk2>
        <a:srgbClr val="A0BFDB"/>
      </a:dk2>
      <a:lt2>
        <a:srgbClr val="DFF3F8"/>
      </a:lt2>
      <a:accent1>
        <a:srgbClr val="EA3554"/>
      </a:accent1>
      <a:accent2>
        <a:srgbClr val="FFA406"/>
      </a:accent2>
      <a:accent3>
        <a:srgbClr val="C1712D"/>
      </a:accent3>
      <a:accent4>
        <a:srgbClr val="1D9E4E"/>
      </a:accent4>
      <a:accent5>
        <a:srgbClr val="3169F8"/>
      </a:accent5>
      <a:accent6>
        <a:srgbClr val="FFFFFF"/>
      </a:accent6>
      <a:hlink>
        <a:srgbClr val="210A2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582</Words>
  <Application>Microsoft Office PowerPoint</Application>
  <PresentationFormat>Custom</PresentationFormat>
  <Paragraphs>70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Tips to Prepare for an Exam by Slidesgo</vt:lpstr>
      <vt:lpstr>Pharmaceutical Stability Studies: Shelf–life Prediction, and Thermadynamic Considerations </vt:lpstr>
      <vt:lpstr>PowerPoint Presentation</vt:lpstr>
      <vt:lpstr>PowerPoint Presentation</vt:lpstr>
      <vt:lpstr>Introduction </vt:lpstr>
      <vt:lpstr> Mechanisms of Drug Degradation </vt:lpstr>
      <vt:lpstr>Shelf-Life Prediction </vt:lpstr>
      <vt:lpstr>PowerPoint Presentation</vt:lpstr>
      <vt:lpstr>ICH Stability Zones and Conditions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Calculations Pertaining to Antibiotics Overages</dc:title>
  <dc:creator>Vishwajeet Ghorpade</dc:creator>
  <cp:lastModifiedBy>vivek</cp:lastModifiedBy>
  <cp:revision>97</cp:revision>
  <dcterms:created xsi:type="dcterms:W3CDTF">2025-03-24T14:32:49Z</dcterms:created>
  <dcterms:modified xsi:type="dcterms:W3CDTF">2026-02-03T10:56:06Z</dcterms:modified>
</cp:coreProperties>
</file>