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9" r:id="rId3"/>
    <p:sldId id="261" r:id="rId4"/>
    <p:sldId id="262" r:id="rId5"/>
    <p:sldId id="263" r:id="rId6"/>
    <p:sldId id="264" r:id="rId7"/>
    <p:sldId id="265" r:id="rId8"/>
    <p:sldId id="266" r:id="rId9"/>
    <p:sldId id="28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3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3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4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00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4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4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043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17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02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01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1145B3-E87B-4E3C-B371-D5EBA9914BF3}" type="datetimeFigureOut">
              <a:rPr lang="en-IN" smtClean="0"/>
              <a:t>08-02-2025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E3C263-D14A-4878-B253-1B63AC454F3E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412588"/>
            <a:ext cx="10058400" cy="273239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PRIMARY AND PERMANENT DENTITION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4647" y="4045529"/>
            <a:ext cx="6531033" cy="22998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Savita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Hadakar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>
              <a:lnSpc>
                <a:spcPct val="12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Paedodontics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Preventive Dentistry</a:t>
            </a:r>
          </a:p>
          <a:p>
            <a:pPr>
              <a:lnSpc>
                <a:spcPct val="12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Dental Sciences,</a:t>
            </a:r>
          </a:p>
          <a:p>
            <a:pPr>
              <a:lnSpc>
                <a:spcPct val="120000"/>
              </a:lnSpc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KRISHNA VISHWA VIDYAPEETH, Karad</a:t>
            </a:r>
            <a:r>
              <a:rPr lang="en-US" cap="none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"/>
    </mc:Choice>
    <mc:Fallback xmlns="">
      <p:transition spd="slow" advTm="156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17" name="Group 29"/>
          <p:cNvGraphicFramePr>
            <a:graphicFrameLocks noGrp="1"/>
          </p:cNvGraphicFramePr>
          <p:nvPr/>
        </p:nvGraphicFramePr>
        <p:xfrm>
          <a:off x="1676400" y="838200"/>
          <a:ext cx="8686800" cy="58674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The roots are larger and more slender in comparison to crown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Furcation is more towards cervical area, so that root trunk is 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The roots are shorter  and bulbous  in comparison to crown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Placement of furcation is apical, thus the root trunk is larger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1676400" y="228601"/>
            <a:ext cx="288694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ROOT MORPHOLOGY</a:t>
            </a:r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 flipH="1">
            <a:off x="3962400" y="601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1873250" y="5867400"/>
            <a:ext cx="20403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Roots flare outward</a:t>
            </a:r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 flipH="1">
            <a:off x="83058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6172200" y="5827713"/>
            <a:ext cx="20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Less flaring of roots</a:t>
            </a:r>
          </a:p>
        </p:txBody>
      </p:sp>
      <p:sp>
        <p:nvSpPr>
          <p:cNvPr id="89143" name="Line 55"/>
          <p:cNvSpPr>
            <a:spLocks noChangeShapeType="1"/>
          </p:cNvSpPr>
          <p:nvPr/>
        </p:nvSpPr>
        <p:spPr bwMode="auto">
          <a:xfrm flipH="1">
            <a:off x="3962400" y="556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44" name="Text Box 56"/>
          <p:cNvSpPr txBox="1">
            <a:spLocks noChangeArrowheads="1"/>
          </p:cNvSpPr>
          <p:nvPr/>
        </p:nvSpPr>
        <p:spPr bwMode="auto">
          <a:xfrm>
            <a:off x="1278572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145" name="Text Box 57"/>
          <p:cNvSpPr txBox="1">
            <a:spLocks noChangeArrowheads="1"/>
          </p:cNvSpPr>
          <p:nvPr/>
        </p:nvSpPr>
        <p:spPr bwMode="auto">
          <a:xfrm>
            <a:off x="2514601" y="5302251"/>
            <a:ext cx="14758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 towards </a:t>
            </a:r>
          </a:p>
          <a:p>
            <a:r>
              <a:rPr lang="en-US"/>
              <a:t>cervical area</a:t>
            </a:r>
          </a:p>
        </p:txBody>
      </p:sp>
      <p:sp>
        <p:nvSpPr>
          <p:cNvPr id="89148" name="Line 60"/>
          <p:cNvSpPr>
            <a:spLocks noChangeShapeType="1"/>
          </p:cNvSpPr>
          <p:nvPr/>
        </p:nvSpPr>
        <p:spPr bwMode="auto">
          <a:xfrm flipH="1">
            <a:off x="84582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49" name="Text Box 61"/>
          <p:cNvSpPr txBox="1">
            <a:spLocks noChangeArrowheads="1"/>
          </p:cNvSpPr>
          <p:nvPr/>
        </p:nvSpPr>
        <p:spPr bwMode="auto">
          <a:xfrm>
            <a:off x="6042044" y="5446713"/>
            <a:ext cx="2373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Furcation towards apex</a:t>
            </a:r>
          </a:p>
        </p:txBody>
      </p:sp>
      <p:sp>
        <p:nvSpPr>
          <p:cNvPr id="89150" name="Line 62"/>
          <p:cNvSpPr>
            <a:spLocks noChangeShapeType="1"/>
          </p:cNvSpPr>
          <p:nvPr/>
        </p:nvSpPr>
        <p:spPr bwMode="auto">
          <a:xfrm flipH="1">
            <a:off x="8610600" y="5181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6587" t="18960" r="60796" b="13298"/>
          <a:stretch/>
        </p:blipFill>
        <p:spPr>
          <a:xfrm>
            <a:off x="4686257" y="4140879"/>
            <a:ext cx="1365523" cy="1991634"/>
          </a:xfrm>
          <a:prstGeom prst="rect">
            <a:avLst/>
          </a:prstGeom>
        </p:spPr>
      </p:pic>
      <p:sp>
        <p:nvSpPr>
          <p:cNvPr id="89129" name="Line 41"/>
          <p:cNvSpPr>
            <a:spLocks noChangeShapeType="1"/>
          </p:cNvSpPr>
          <p:nvPr/>
        </p:nvSpPr>
        <p:spPr bwMode="auto">
          <a:xfrm flipH="1">
            <a:off x="4517752" y="5213866"/>
            <a:ext cx="304800" cy="838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42" name="Line 54"/>
          <p:cNvSpPr>
            <a:spLocks noChangeShapeType="1"/>
          </p:cNvSpPr>
          <p:nvPr/>
        </p:nvSpPr>
        <p:spPr bwMode="auto">
          <a:xfrm flipH="1" flipV="1">
            <a:off x="5410200" y="5446713"/>
            <a:ext cx="23813" cy="39188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60999" t="16200" r="5286" b="753"/>
          <a:stretch/>
        </p:blipFill>
        <p:spPr>
          <a:xfrm>
            <a:off x="8827043" y="4067712"/>
            <a:ext cx="1603782" cy="2469078"/>
          </a:xfrm>
          <a:prstGeom prst="rect">
            <a:avLst/>
          </a:prstGeom>
        </p:spPr>
      </p:pic>
      <p:sp>
        <p:nvSpPr>
          <p:cNvPr id="89146" name="Line 58"/>
          <p:cNvSpPr>
            <a:spLocks noChangeShapeType="1"/>
          </p:cNvSpPr>
          <p:nvPr/>
        </p:nvSpPr>
        <p:spPr bwMode="auto">
          <a:xfrm flipH="1">
            <a:off x="9639818" y="5072743"/>
            <a:ext cx="25424" cy="26125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39" name="Line 51"/>
          <p:cNvSpPr>
            <a:spLocks noChangeShapeType="1"/>
          </p:cNvSpPr>
          <p:nvPr/>
        </p:nvSpPr>
        <p:spPr bwMode="auto">
          <a:xfrm flipH="1">
            <a:off x="8686800" y="5715000"/>
            <a:ext cx="762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4433"/>
      </p:ext>
    </p:extLst>
  </p:cSld>
  <p:clrMapOvr>
    <a:masterClrMapping/>
  </p:clrMapOvr>
  <p:transition advTm="213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42" name="Group 30"/>
          <p:cNvGraphicFramePr>
            <a:graphicFrameLocks noGrp="1"/>
          </p:cNvGraphicFramePr>
          <p:nvPr/>
        </p:nvGraphicFramePr>
        <p:xfrm>
          <a:off x="1676400" y="381001"/>
          <a:ext cx="8839200" cy="624903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 The roots are narrower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-distally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The roots flare outwards and continue to flare as they approach the apices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 Undergo physiological root resorption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 The roots are broader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-distally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Marked flaring of roots 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 Physiological root resorption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9" descr="DSCN122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438400" y="4648200"/>
            <a:ext cx="2936896" cy="1828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" name="Picture 8" descr="DSCN1268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43396" t="-2623"/>
          <a:stretch>
            <a:fillRect/>
          </a:stretch>
        </p:blipFill>
        <p:spPr>
          <a:xfrm>
            <a:off x="7543800" y="4495801"/>
            <a:ext cx="1828800" cy="2050415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422844"/>
      </p:ext>
    </p:extLst>
  </p:cSld>
  <p:clrMapOvr>
    <a:masterClrMapping/>
  </p:clrMapOvr>
  <p:transition advTm="26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1" name="Group 25"/>
          <p:cNvGraphicFramePr>
            <a:graphicFrameLocks noGrp="1"/>
          </p:cNvGraphicFramePr>
          <p:nvPr/>
        </p:nvGraphicFramePr>
        <p:xfrm>
          <a:off x="1676400" y="609600"/>
          <a:ext cx="8839200" cy="617220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Pulp chamber anatomy closely resembles the surface shape of the crown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 Pulp chamber larger in relation to crown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Pulpal outline follow DEJ more closely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Pulp chamber anatomy resembles the surface shape of the crown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 Pulp chamber smaller in relation to crown 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Pulpal outline follow DEJ less closely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1676401" y="76201"/>
            <a:ext cx="841897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PULP</a:t>
            </a:r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H="1">
            <a:off x="3581400" y="5791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1987550" y="5638800"/>
            <a:ext cx="146226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Ribbon shape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48768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4191000" y="5827714"/>
            <a:ext cx="1115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Accessory</a:t>
            </a:r>
          </a:p>
          <a:p>
            <a:r>
              <a:rPr lang="en-US" dirty="0"/>
              <a:t>canals</a:t>
            </a:r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2209801" y="4572001"/>
            <a:ext cx="1216743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Large pulp </a:t>
            </a:r>
          </a:p>
          <a:p>
            <a:r>
              <a:rPr lang="en-US"/>
              <a:t>chamber</a:t>
            </a:r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H="1">
            <a:off x="35814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1905000" y="4038600"/>
            <a:ext cx="1582484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 pulp horn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6178550" y="4510088"/>
            <a:ext cx="1856598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Smaller pulp horn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587" t="18960" r="60796" b="13298"/>
          <a:stretch/>
        </p:blipFill>
        <p:spPr>
          <a:xfrm>
            <a:off x="4279900" y="3811477"/>
            <a:ext cx="1680351" cy="2587845"/>
          </a:xfrm>
          <a:prstGeom prst="rect">
            <a:avLst/>
          </a:prstGeom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581400" y="4495800"/>
            <a:ext cx="1143000" cy="609600"/>
            <a:chOff x="1296" y="2784"/>
            <a:chExt cx="768" cy="432"/>
          </a:xfrm>
        </p:grpSpPr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 flipH="1">
              <a:off x="1584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70" name="Line 34"/>
            <p:cNvSpPr>
              <a:spLocks noChangeShapeType="1"/>
            </p:cNvSpPr>
            <p:nvPr/>
          </p:nvSpPr>
          <p:spPr bwMode="auto">
            <a:xfrm>
              <a:off x="1584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71" name="Line 35"/>
            <p:cNvSpPr>
              <a:spLocks noChangeShapeType="1"/>
            </p:cNvSpPr>
            <p:nvPr/>
          </p:nvSpPr>
          <p:spPr bwMode="auto">
            <a:xfrm flipH="1">
              <a:off x="1584" y="32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72" name="Line 36"/>
            <p:cNvSpPr>
              <a:spLocks noChangeShapeType="1"/>
            </p:cNvSpPr>
            <p:nvPr/>
          </p:nvSpPr>
          <p:spPr bwMode="auto">
            <a:xfrm flipH="1">
              <a:off x="129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75" name="Line 39"/>
          <p:cNvSpPr>
            <a:spLocks noChangeShapeType="1"/>
          </p:cNvSpPr>
          <p:nvPr/>
        </p:nvSpPr>
        <p:spPr bwMode="auto">
          <a:xfrm flipH="1" flipV="1">
            <a:off x="3918554" y="4191000"/>
            <a:ext cx="1016345" cy="272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60999" t="16200" r="5286" b="753"/>
          <a:stretch/>
        </p:blipFill>
        <p:spPr>
          <a:xfrm>
            <a:off x="8492348" y="3581400"/>
            <a:ext cx="1820005" cy="3200400"/>
          </a:xfrm>
          <a:prstGeom prst="rect">
            <a:avLst/>
          </a:prstGeom>
        </p:spPr>
      </p:pic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81534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8610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 flipH="1">
            <a:off x="8610600" y="4495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80" name="Line 44"/>
          <p:cNvSpPr>
            <a:spLocks noChangeShapeType="1"/>
          </p:cNvSpPr>
          <p:nvPr/>
        </p:nvSpPr>
        <p:spPr bwMode="auto">
          <a:xfrm flipH="1">
            <a:off x="8610600" y="493122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4155"/>
      </p:ext>
    </p:extLst>
  </p:cSld>
  <p:clrMapOvr>
    <a:masterClrMapping/>
  </p:clrMapOvr>
  <p:transition advTm="61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6" name="Group 26"/>
          <p:cNvGraphicFramePr>
            <a:graphicFrameLocks noGrp="1"/>
          </p:cNvGraphicFramePr>
          <p:nvPr/>
        </p:nvGraphicFramePr>
        <p:xfrm>
          <a:off x="1828800" y="304801"/>
          <a:ext cx="8534400" cy="5791201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 Pulpal horns are closer to the outer surface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 High degree of cellularity and vascularity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 High potential to repair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 Pulpal horns are comparatively away from  the outer surface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 Comparatively less  degree of cellularity and vascularity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 Comparatively less potential to repair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8330"/>
      </p:ext>
    </p:extLst>
  </p:cSld>
  <p:clrMapOvr>
    <a:masterClrMapping/>
  </p:clrMapOvr>
  <p:transition advTm="237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07" name="Group 23"/>
          <p:cNvGraphicFramePr>
            <a:graphicFrameLocks noGrp="1"/>
          </p:cNvGraphicFramePr>
          <p:nvPr/>
        </p:nvGraphicFramePr>
        <p:xfrm>
          <a:off x="1752600" y="203200"/>
          <a:ext cx="8686800" cy="5945632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 Greater thickness of dentine over pulpal wall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 Root canals are more ribbon like. The radicular pulp follows a thin, tortuous and branching path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 Floor of the pulp chamber is porous. Accessory canals leads directly into the furcation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 Comparatively less thickness of dentine over pulpal wall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 Root canals are well defined and less branched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 Floor does not have any accessory canals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87" t="18960" r="60796" b="13298"/>
          <a:stretch/>
        </p:blipFill>
        <p:spPr>
          <a:xfrm>
            <a:off x="72249" y="3560987"/>
            <a:ext cx="1680351" cy="258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999" t="16200" r="5286" b="753"/>
          <a:stretch/>
        </p:blipFill>
        <p:spPr>
          <a:xfrm>
            <a:off x="10295795" y="3176016"/>
            <a:ext cx="1820005" cy="3200400"/>
          </a:xfrm>
          <a:prstGeom prst="rect">
            <a:avLst/>
          </a:prstGeom>
        </p:spPr>
      </p:pic>
      <p:sp>
        <p:nvSpPr>
          <p:cNvPr id="6" name="Line 29"/>
          <p:cNvSpPr>
            <a:spLocks noChangeShapeType="1"/>
          </p:cNvSpPr>
          <p:nvPr/>
        </p:nvSpPr>
        <p:spPr bwMode="auto">
          <a:xfrm flipH="1">
            <a:off x="1046018" y="4854909"/>
            <a:ext cx="34636" cy="249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1152244" y="4854909"/>
            <a:ext cx="34636" cy="249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>
            <a:off x="714254" y="4846873"/>
            <a:ext cx="34636" cy="249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853544" y="4854909"/>
            <a:ext cx="34636" cy="249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4882"/>
      </p:ext>
    </p:extLst>
  </p:cSld>
  <p:clrMapOvr>
    <a:masterClrMapping/>
  </p:clrMapOvr>
  <p:transition advTm="3618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35" name="Group 27"/>
          <p:cNvGraphicFramePr>
            <a:graphicFrameLocks noGrp="1"/>
          </p:cNvGraphicFramePr>
          <p:nvPr/>
        </p:nvGraphicFramePr>
        <p:xfrm>
          <a:off x="1981200" y="1116013"/>
          <a:ext cx="8382000" cy="506476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27. Roots have enlarged apical foramen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28. Reparative dentin formation more extensive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 Pulp nerve fibers terminate at the odontoblastic area as free nerve endings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 Foramens are restricted . Reduced blood supply favors calcific response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Reparative dentin formation less extensive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 Nerve fibers terminate among the odontoblastic and  even beyond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predentin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1985964" y="381001"/>
            <a:ext cx="380540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HISTOLOGICAL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2293"/>
      </p:ext>
    </p:extLst>
  </p:cSld>
  <p:clrMapOvr>
    <a:masterClrMapping/>
  </p:clrMapOvr>
  <p:transition advTm="2716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5" name="Group 23"/>
          <p:cNvGraphicFramePr>
            <a:graphicFrameLocks noGrp="1"/>
          </p:cNvGraphicFramePr>
          <p:nvPr/>
        </p:nvGraphicFramePr>
        <p:xfrm>
          <a:off x="1828800" y="1066800"/>
          <a:ext cx="8534400" cy="404672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 Density of innervation is less (primary teeth less sensitive)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 Localization of inflammation is poorer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 Density of innervation is 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 Infection and  inflammation in pulp is localized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0704"/>
      </p:ext>
    </p:extLst>
  </p:cSld>
  <p:clrMapOvr>
    <a:masterClrMapping/>
  </p:clrMapOvr>
  <p:transition advTm="138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889125" y="192089"/>
            <a:ext cx="452367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DIFFERENCES IN MINERALIZATION</a:t>
            </a:r>
          </a:p>
        </p:txBody>
      </p:sp>
      <p:graphicFrame>
        <p:nvGraphicFramePr>
          <p:cNvPr id="96278" name="Group 22"/>
          <p:cNvGraphicFramePr>
            <a:graphicFrameLocks noGrp="1"/>
          </p:cNvGraphicFramePr>
          <p:nvPr/>
        </p:nvGraphicFramePr>
        <p:xfrm>
          <a:off x="1676400" y="914400"/>
          <a:ext cx="8839200" cy="4482592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 Enamel and dentine are less mineralized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 Neonatal lines 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 Enamel band 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Retzius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are less 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 Enamel and dentin more mineralized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 Neonatal line seen only in first permanent molars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 Enamel band 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Retzius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are more 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5204"/>
      </p:ext>
    </p:extLst>
  </p:cSld>
  <p:clrMapOvr>
    <a:masterClrMapping/>
  </p:clrMapOvr>
  <p:transition advTm="1943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02" name="Group 22"/>
          <p:cNvGraphicFramePr>
            <a:graphicFrameLocks noGrp="1"/>
          </p:cNvGraphicFramePr>
          <p:nvPr/>
        </p:nvGraphicFramePr>
        <p:xfrm>
          <a:off x="1752600" y="319088"/>
          <a:ext cx="8763000" cy="3680968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 Dentinal tubules are less regular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 Dentine thickness half that of permanent teeth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 Dentinal tubules are more regular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 Dentine thickness double that of primary teeth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3314"/>
      </p:ext>
    </p:extLst>
  </p:cSld>
  <p:clrMapOvr>
    <a:masterClrMapping/>
  </p:clrMapOvr>
  <p:transition advTm="968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34" name="Group 30"/>
          <p:cNvGraphicFramePr>
            <a:graphicFrameLocks noGrp="1"/>
          </p:cNvGraphicFramePr>
          <p:nvPr/>
        </p:nvGraphicFramePr>
        <p:xfrm>
          <a:off x="1676400" y="1016000"/>
          <a:ext cx="8915400" cy="4779264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 Cementum is very thin and of primary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Secondary cementum is 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 Gingivitis and periodontitis less 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 Recession is infrequent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 Secondary cementum is 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 Periodontitis is  common finding in adults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 Recession occurs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1676400" y="304801"/>
            <a:ext cx="373224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PERIODONTAL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202"/>
      </p:ext>
    </p:extLst>
  </p:cSld>
  <p:clrMapOvr>
    <a:masterClrMapping/>
  </p:clrMapOvr>
  <p:transition advTm="184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1701"/>
            <a:ext cx="10058400" cy="666207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84663"/>
            <a:ext cx="10058400" cy="4484431"/>
          </a:xfrm>
        </p:spPr>
        <p:txBody>
          <a:bodyPr/>
          <a:lstStyle/>
          <a:p>
            <a:r>
              <a:rPr lang="en-US" dirty="0"/>
              <a:t>At the end of this session, you will be able to understand:</a:t>
            </a:r>
          </a:p>
          <a:p>
            <a:endParaRPr lang="en-US" dirty="0"/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938349" y="1883003"/>
            <a:ext cx="8191500" cy="427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DIFFERENCES BETWEEN PRIMARY AND PERMANENT TEETH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778725" y="2808380"/>
            <a:ext cx="36988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GENERAL DIFFERENCES</a:t>
            </a: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778725" y="3479939"/>
            <a:ext cx="699826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MORPHOLOGIC and HISTOLOGIC DIFFERENCES</a:t>
            </a:r>
          </a:p>
        </p:txBody>
      </p:sp>
      <p:sp>
        <p:nvSpPr>
          <p:cNvPr id="8" name="Text Box 1042"/>
          <p:cNvSpPr txBox="1">
            <a:spLocks noChangeArrowheads="1"/>
          </p:cNvSpPr>
          <p:nvPr/>
        </p:nvSpPr>
        <p:spPr bwMode="auto">
          <a:xfrm>
            <a:off x="1778725" y="4098359"/>
            <a:ext cx="5680166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DIFFERENCES in MINERAL CONTENT</a:t>
            </a:r>
          </a:p>
        </p:txBody>
      </p:sp>
      <p:sp>
        <p:nvSpPr>
          <p:cNvPr id="9" name="Text Box 1044"/>
          <p:cNvSpPr txBox="1">
            <a:spLocks noChangeArrowheads="1"/>
          </p:cNvSpPr>
          <p:nvPr/>
        </p:nvSpPr>
        <p:spPr bwMode="auto">
          <a:xfrm>
            <a:off x="1783080" y="4755126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PERIODONTAL STRUCTURES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1"/>
    </mc:Choice>
    <mc:Fallback xmlns="">
      <p:transition spd="slow" advTm="1526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2954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teeth are smaller in size than the analogous permanent teeth.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whiter in color than the permanent teeth.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are less mineralized, and become very worn.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have shorter crowns with respect to their roots.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crowns have a marked cervical constriction.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1" y="609601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lgerian" pitchFamily="82" charset="0"/>
              </a:rPr>
              <a:t>summary….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2"/>
    </mc:Choice>
    <mc:Fallback xmlns="">
      <p:transition spd="slow" advTm="1335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4478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layers of enamel and dentin are thinner than in permanent teeth.</a:t>
            </a:r>
          </a:p>
          <a:p>
            <a:pPr algn="just">
              <a:buClr>
                <a:schemeClr val="tx1"/>
              </a:buClr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pulp cavities are proportionally larger.</a:t>
            </a:r>
          </a:p>
          <a:p>
            <a:pPr algn="just">
              <a:buClr>
                <a:schemeClr val="tx1"/>
              </a:buClr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crowns on primary teeth appear bulbous.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8"/>
    </mc:Choice>
    <mc:Fallback xmlns="">
      <p:transition spd="slow" advTm="1007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59" y="642862"/>
            <a:ext cx="10058400" cy="10790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1304"/>
            <a:ext cx="10058400" cy="38977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Textbook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Dentistry-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Shobha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Textbook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Dentistry- Nikhil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Marwah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90" y="3146503"/>
            <a:ext cx="1895475" cy="2419350"/>
          </a:xfrm>
          <a:prstGeom prst="rect">
            <a:avLst/>
          </a:prstGeom>
        </p:spPr>
      </p:pic>
      <p:pic>
        <p:nvPicPr>
          <p:cNvPr id="1026" name="Picture 2" descr="Paediatric Dentistry Hardcover Pediatric pedodontics– by Shobha Tandon  (Author)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90" y="879202"/>
            <a:ext cx="2099312" cy="21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"/>
    </mc:Choice>
    <mc:Fallback xmlns="">
      <p:transition spd="slow" advTm="36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52600" y="1985963"/>
            <a:ext cx="5105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</a:rPr>
              <a:t>1. NUMBER OF TEETH: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/>
              <a:t>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PRIMARY: 20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INCISORS :4(U) +4(L) =8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CANINES  : 2(U)+2(L) =4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MOLARS   : 4(U)+4(L)=8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TOTAL    =20    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141789" y="381001"/>
            <a:ext cx="313278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GENERAL DIFFERENCES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033" y="479169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10010"/>
      </p:ext>
    </p:extLst>
  </p:cSld>
  <p:clrMapOvr>
    <a:masterClrMapping/>
  </p:clrMapOvr>
  <p:transition advTm="72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81200" y="538163"/>
            <a:ext cx="5257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PERMANENT :32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INCISORS :4(U) +4(L) =8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CANINES  : 2(U)+2(L) =4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PREMOLARS: 4(U) +4(L) =8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MOLARS   : 6(U)+6(L)=12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TOTAL    =32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438400" y="4314825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 DURATON OF DENTITION: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PRIMARY  :     6 MONTHS TO 13 YEARS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PERMANENT :     6 YEARS ONWARDS</a:t>
            </a:r>
          </a:p>
        </p:txBody>
      </p:sp>
      <p:pic>
        <p:nvPicPr>
          <p:cNvPr id="5132" name="Picture 1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04776"/>
            <a:ext cx="2743200" cy="2409825"/>
          </a:xfrm>
          <a:prstGeom prst="rect">
            <a:avLst/>
          </a:prstGeom>
          <a:noFill/>
        </p:spPr>
      </p:pic>
      <p:pic>
        <p:nvPicPr>
          <p:cNvPr id="5133" name="Picture 13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90801"/>
            <a:ext cx="2819400" cy="22129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033" y="479169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7610"/>
      </p:ext>
    </p:extLst>
  </p:cSld>
  <p:clrMapOvr>
    <a:masterClrMapping/>
  </p:clrMapOvr>
  <p:transition advTm="148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14" name="Group 22"/>
          <p:cNvGraphicFramePr>
            <a:graphicFrameLocks noGrp="1"/>
          </p:cNvGraphicFramePr>
          <p:nvPr/>
        </p:nvGraphicFramePr>
        <p:xfrm>
          <a:off x="1828800" y="1219200"/>
          <a:ext cx="8458200" cy="5562600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8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Smaller in all dimensions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crowns are wider in their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-distal dimension in relation to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cervico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height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Lighter in color, bluish white (milky white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Larger in dimensions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crowns of anterior teeth are larger in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cervico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dimension than the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-distal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Darker in color, grayish or yellowish white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602038" y="152401"/>
            <a:ext cx="402026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MORPHOLOGIC DIFFERENCES: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1828800" y="685800"/>
            <a:ext cx="2133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CROWN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51562" r="36744" b="45047"/>
          <a:stretch/>
        </p:blipFill>
        <p:spPr>
          <a:xfrm>
            <a:off x="6438900" y="5556452"/>
            <a:ext cx="2730132" cy="115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 t="59116" r="53319" b="36428"/>
          <a:stretch/>
        </p:blipFill>
        <p:spPr>
          <a:xfrm>
            <a:off x="3084872" y="5499100"/>
            <a:ext cx="2527300" cy="119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4652"/>
      </p:ext>
    </p:extLst>
  </p:cSld>
  <p:clrMapOvr>
    <a:masterClrMapping/>
  </p:clrMapOvr>
  <p:transition advTm="337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1" name="Group 25"/>
          <p:cNvGraphicFramePr>
            <a:graphicFrameLocks noGrp="1"/>
          </p:cNvGraphicFramePr>
          <p:nvPr/>
        </p:nvGraphicFramePr>
        <p:xfrm>
          <a:off x="1676400" y="457200"/>
          <a:ext cx="8763000" cy="6172200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4.Cuspids are slender and tend to be more conical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The cervical ridges are more pronounced especially on the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buccal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aspect of first primary molar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Cuspids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are less conical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The cervical ridges are flatter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6046" name="Picture 30" descr="Pict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249488" cy="3187700"/>
          </a:xfrm>
          <a:prstGeom prst="rect">
            <a:avLst/>
          </a:prstGeom>
          <a:noFill/>
        </p:spPr>
      </p:pic>
      <p:sp>
        <p:nvSpPr>
          <p:cNvPr id="86048" name="Line 32"/>
          <p:cNvSpPr>
            <a:spLocks noChangeShapeType="1"/>
          </p:cNvSpPr>
          <p:nvPr/>
        </p:nvSpPr>
        <p:spPr bwMode="auto">
          <a:xfrm>
            <a:off x="32004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889125" y="4343401"/>
            <a:ext cx="1452514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Prominent </a:t>
            </a:r>
          </a:p>
          <a:p>
            <a:r>
              <a:rPr lang="en-US"/>
              <a:t>Cervical ridge</a:t>
            </a:r>
          </a:p>
        </p:txBody>
      </p:sp>
      <p:sp>
        <p:nvSpPr>
          <p:cNvPr id="86052" name="Line 36"/>
          <p:cNvSpPr>
            <a:spLocks noChangeShapeType="1"/>
          </p:cNvSpPr>
          <p:nvPr/>
        </p:nvSpPr>
        <p:spPr bwMode="auto">
          <a:xfrm flipV="1">
            <a:off x="3810000" y="5105400"/>
            <a:ext cx="2286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53" name="Line 37"/>
          <p:cNvSpPr>
            <a:spLocks noChangeShapeType="1"/>
          </p:cNvSpPr>
          <p:nvPr/>
        </p:nvSpPr>
        <p:spPr bwMode="auto">
          <a:xfrm flipH="1" flipV="1">
            <a:off x="4343400" y="5105400"/>
            <a:ext cx="1524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54" name="Line 38"/>
          <p:cNvSpPr>
            <a:spLocks noChangeShapeType="1"/>
          </p:cNvSpPr>
          <p:nvPr/>
        </p:nvSpPr>
        <p:spPr bwMode="auto">
          <a:xfrm>
            <a:off x="3124200" y="525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55" name="Text Box 39"/>
          <p:cNvSpPr txBox="1">
            <a:spLocks noChangeArrowheads="1"/>
          </p:cNvSpPr>
          <p:nvPr/>
        </p:nvSpPr>
        <p:spPr bwMode="auto">
          <a:xfrm>
            <a:off x="1949133" y="5065714"/>
            <a:ext cx="1372234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Marked </a:t>
            </a:r>
          </a:p>
          <a:p>
            <a:pPr algn="ctr"/>
            <a:r>
              <a:rPr lang="en-US"/>
              <a:t>convergence</a:t>
            </a:r>
          </a:p>
        </p:txBody>
      </p:sp>
      <p:pic>
        <p:nvPicPr>
          <p:cNvPr id="86060" name="Picture 44" descr="C:\Documents and Settings\Roshan.ROSHAN-PXBW3FLE\Desktop\theory class ppt 1\toot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0" y="3505200"/>
            <a:ext cx="2393950" cy="3048000"/>
          </a:xfrm>
          <a:prstGeom prst="rect">
            <a:avLst/>
          </a:prstGeom>
          <a:noFill/>
        </p:spPr>
      </p:pic>
      <p:sp>
        <p:nvSpPr>
          <p:cNvPr id="86061" name="Line 45"/>
          <p:cNvSpPr>
            <a:spLocks noChangeShapeType="1"/>
          </p:cNvSpPr>
          <p:nvPr/>
        </p:nvSpPr>
        <p:spPr bwMode="auto">
          <a:xfrm>
            <a:off x="7772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62" name="Text Box 46"/>
          <p:cNvSpPr txBox="1">
            <a:spLocks noChangeArrowheads="1"/>
          </p:cNvSpPr>
          <p:nvPr/>
        </p:nvSpPr>
        <p:spPr bwMode="auto">
          <a:xfrm>
            <a:off x="6305550" y="4191001"/>
            <a:ext cx="1346522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Flat cervical </a:t>
            </a:r>
          </a:p>
          <a:p>
            <a:r>
              <a:rPr lang="en-US"/>
              <a:t>ridge</a:t>
            </a:r>
          </a:p>
        </p:txBody>
      </p:sp>
      <p:sp>
        <p:nvSpPr>
          <p:cNvPr id="86063" name="Line 47"/>
          <p:cNvSpPr>
            <a:spLocks noChangeShapeType="1"/>
          </p:cNvSpPr>
          <p:nvPr/>
        </p:nvSpPr>
        <p:spPr bwMode="auto">
          <a:xfrm flipV="1">
            <a:off x="8534400" y="3657600"/>
            <a:ext cx="7620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64" name="Line 48"/>
          <p:cNvSpPr>
            <a:spLocks noChangeShapeType="1"/>
          </p:cNvSpPr>
          <p:nvPr/>
        </p:nvSpPr>
        <p:spPr bwMode="auto">
          <a:xfrm flipH="1" flipV="1">
            <a:off x="9829800" y="3581400"/>
            <a:ext cx="1524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65" name="Line 49"/>
          <p:cNvSpPr>
            <a:spLocks noChangeShapeType="1"/>
          </p:cNvSpPr>
          <p:nvPr/>
        </p:nvSpPr>
        <p:spPr bwMode="auto">
          <a:xfrm>
            <a:off x="7696200" y="3581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66" name="Text Box 50"/>
          <p:cNvSpPr txBox="1">
            <a:spLocks noChangeArrowheads="1"/>
          </p:cNvSpPr>
          <p:nvPr/>
        </p:nvSpPr>
        <p:spPr bwMode="auto">
          <a:xfrm>
            <a:off x="6019800" y="3290888"/>
            <a:ext cx="181787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Less convergence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0632"/>
      </p:ext>
    </p:extLst>
  </p:cSld>
  <p:clrMapOvr>
    <a:masterClrMapping/>
  </p:clrMapOvr>
  <p:transition advTm="1831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71" name="Group 31"/>
          <p:cNvGraphicFramePr>
            <a:graphicFrameLocks noGrp="1"/>
          </p:cNvGraphicFramePr>
          <p:nvPr/>
        </p:nvGraphicFramePr>
        <p:xfrm>
          <a:off x="1752600" y="76200"/>
          <a:ext cx="8763000" cy="6705600"/>
        </p:xfrm>
        <a:graphic>
          <a:graphicData uri="http://schemas.openxmlformats.org/drawingml/2006/table">
            <a:tbl>
              <a:tblPr/>
              <a:tblGrid>
                <a:gridCol w="438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Buccal and lingual surfaces of molars, especially first molars, converge towards occlusal surfaces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The occlusal plane is relatively flat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Molars are more bulbous and are sharply constricted      ( bell shaped)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cervically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Less convergence 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buccal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lingual surfaces of molars towards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surface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The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plane has more curved contour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They have less constriction on neck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3886200" y="5181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1828801" y="4989513"/>
            <a:ext cx="188577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Sharp constriction</a:t>
            </a:r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5638800" y="5029200"/>
            <a:ext cx="228600" cy="304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81534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6248400" y="4648200"/>
            <a:ext cx="1738296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Less constriction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587" t="18960" r="60796" b="13298"/>
          <a:stretch/>
        </p:blipFill>
        <p:spPr>
          <a:xfrm>
            <a:off x="4377918" y="4243387"/>
            <a:ext cx="1680351" cy="2181225"/>
          </a:xfrm>
          <a:prstGeom prst="rect">
            <a:avLst/>
          </a:prstGeom>
        </p:spPr>
      </p:pic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4402136" y="4907479"/>
            <a:ext cx="304800" cy="304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0999" t="16200" r="5286" b="753"/>
          <a:stretch/>
        </p:blipFill>
        <p:spPr>
          <a:xfrm>
            <a:off x="8821347" y="3825340"/>
            <a:ext cx="1603782" cy="2469078"/>
          </a:xfrm>
          <a:prstGeom prst="rect">
            <a:avLst/>
          </a:prstGeom>
        </p:spPr>
      </p:pic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8779665" y="4516954"/>
            <a:ext cx="295275" cy="3905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94310"/>
      </p:ext>
    </p:extLst>
  </p:cSld>
  <p:clrMapOvr>
    <a:masterClrMapping/>
  </p:clrMapOvr>
  <p:transition advTm="289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3696"/>
              </p:ext>
            </p:extLst>
          </p:nvPr>
        </p:nvGraphicFramePr>
        <p:xfrm>
          <a:off x="1905000" y="304800"/>
          <a:ext cx="8458200" cy="6324600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TEETH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TEETH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Enamel is thinner and has a more consistent depth of about 1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The contact areas between molars are broader, flatter, and situated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gingivally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The supplemental grooves are 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The enamel rods at the cervical slopes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occlusally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from DEJ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The enamel is thicker and has a thickness of about 2-3mm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The contact points between permanent molars is situated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occlusally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The supplemental grooves are 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Enamel rods oriented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gingivally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556" y="2102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525"/>
      </p:ext>
    </p:extLst>
  </p:cSld>
  <p:clrMapOvr>
    <a:masterClrMapping/>
  </p:clrMapOvr>
  <p:transition advTm="338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8" r="5377"/>
          <a:stretch/>
        </p:blipFill>
        <p:spPr>
          <a:xfrm>
            <a:off x="1984489" y="1145312"/>
            <a:ext cx="6204857" cy="4327888"/>
          </a:xfrm>
          <a:prstGeom prst="rect">
            <a:avLst/>
          </a:prstGeom>
        </p:spPr>
      </p:pic>
      <p:sp>
        <p:nvSpPr>
          <p:cNvPr id="5" name="Line 36"/>
          <p:cNvSpPr>
            <a:spLocks noChangeShapeType="1"/>
          </p:cNvSpPr>
          <p:nvPr/>
        </p:nvSpPr>
        <p:spPr bwMode="auto">
          <a:xfrm flipV="1">
            <a:off x="3836274" y="2722179"/>
            <a:ext cx="147147" cy="22672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7753829" y="2975926"/>
            <a:ext cx="178479" cy="189344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556" y="10510"/>
            <a:ext cx="115224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"/>
    </mc:Choice>
    <mc:Fallback xmlns="">
      <p:transition spd="slow" advTm="952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</TotalTime>
  <Words>1131</Words>
  <Application>Microsoft Office PowerPoint</Application>
  <PresentationFormat>Widescreen</PresentationFormat>
  <Paragraphs>233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Times New Roman</vt:lpstr>
      <vt:lpstr>Wingdings</vt:lpstr>
      <vt:lpstr>Retrospect</vt:lpstr>
      <vt:lpstr>DIFFERENCES BETWEEN PRIMARY AND PERMANENT DENTITION</vt:lpstr>
      <vt:lpstr>  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primary and permanent dentition</dc:title>
  <dc:creator>Admin</dc:creator>
  <cp:lastModifiedBy>Dentalpido</cp:lastModifiedBy>
  <cp:revision>23</cp:revision>
  <dcterms:created xsi:type="dcterms:W3CDTF">2023-09-18T14:19:03Z</dcterms:created>
  <dcterms:modified xsi:type="dcterms:W3CDTF">2025-02-08T04:56:47Z</dcterms:modified>
</cp:coreProperties>
</file>