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3" r:id="rId1"/>
  </p:sldMasterIdLst>
  <p:notesMasterIdLst>
    <p:notesMasterId r:id="rId28"/>
  </p:notesMasterIdLst>
  <p:handoutMasterIdLst>
    <p:handoutMasterId r:id="rId29"/>
  </p:handoutMasterIdLst>
  <p:sldIdLst>
    <p:sldId id="256" r:id="rId2"/>
    <p:sldId id="491" r:id="rId3"/>
    <p:sldId id="492" r:id="rId4"/>
    <p:sldId id="260" r:id="rId5"/>
    <p:sldId id="385" r:id="rId6"/>
    <p:sldId id="258" r:id="rId7"/>
    <p:sldId id="257" r:id="rId8"/>
    <p:sldId id="386" r:id="rId9"/>
    <p:sldId id="335" r:id="rId10"/>
    <p:sldId id="387" r:id="rId11"/>
    <p:sldId id="259" r:id="rId12"/>
    <p:sldId id="481" r:id="rId13"/>
    <p:sldId id="261" r:id="rId14"/>
    <p:sldId id="443" r:id="rId15"/>
    <p:sldId id="494" r:id="rId16"/>
    <p:sldId id="476" r:id="rId17"/>
    <p:sldId id="495" r:id="rId18"/>
    <p:sldId id="262" r:id="rId19"/>
    <p:sldId id="496" r:id="rId20"/>
    <p:sldId id="263" r:id="rId21"/>
    <p:sldId id="497" r:id="rId22"/>
    <p:sldId id="264" r:id="rId23"/>
    <p:sldId id="388" r:id="rId24"/>
    <p:sldId id="498" r:id="rId25"/>
    <p:sldId id="500" r:id="rId26"/>
    <p:sldId id="49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00" autoAdjust="0"/>
    <p:restoredTop sz="94624" autoAdjust="0"/>
  </p:normalViewPr>
  <p:slideViewPr>
    <p:cSldViewPr>
      <p:cViewPr varScale="1">
        <p:scale>
          <a:sx n="70" d="100"/>
          <a:sy n="70" d="100"/>
        </p:scale>
        <p:origin x="16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49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1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A02E6E-D38C-4119-9B9B-1A9D64B1336F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F2B4BFF5-3852-4731-9B45-34E0E127CFE0}">
      <dgm:prSet phldrT="[Text]"/>
      <dgm:spPr/>
      <dgm:t>
        <a:bodyPr/>
        <a:lstStyle/>
        <a:p>
          <a:r>
            <a:rPr lang="en-IN" dirty="0" smtClean="0">
              <a:latin typeface="Times New Roman" pitchFamily="18" charset="0"/>
              <a:cs typeface="Times New Roman" pitchFamily="18" charset="0"/>
            </a:rPr>
            <a:t>Acute ulcers  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BC636255-8DC2-44AC-B142-03B83C0E1EA0}" type="parTrans" cxnId="{D67C1B96-AC3E-4DAA-8E43-14BE29D14CF4}">
      <dgm:prSet/>
      <dgm:spPr/>
      <dgm:t>
        <a:bodyPr/>
        <a:lstStyle/>
        <a:p>
          <a:endParaRPr lang="en-US"/>
        </a:p>
      </dgm:t>
    </dgm:pt>
    <dgm:pt modelId="{75464AE2-5174-47D1-8998-086A141FE3FB}" type="sibTrans" cxnId="{D67C1B96-AC3E-4DAA-8E43-14BE29D14CF4}">
      <dgm:prSet/>
      <dgm:spPr/>
      <dgm:t>
        <a:bodyPr/>
        <a:lstStyle/>
        <a:p>
          <a:endParaRPr lang="en-US"/>
        </a:p>
      </dgm:t>
    </dgm:pt>
    <dgm:pt modelId="{1D2DFDFD-DAF8-4440-A105-AF572763D44F}">
      <dgm:prSet phldrT="[Text]"/>
      <dgm:spPr/>
      <dgm:t>
        <a:bodyPr/>
        <a:lstStyle/>
        <a:p>
          <a:r>
            <a:rPr lang="en-IN" dirty="0" smtClean="0">
              <a:latin typeface="Times New Roman" pitchFamily="18" charset="0"/>
              <a:cs typeface="Times New Roman" pitchFamily="18" charset="0"/>
            </a:rPr>
            <a:t>Chronic ulcers  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4B630736-AA75-4999-9E4A-44FD709C6547}" type="parTrans" cxnId="{65145226-3BB5-4A38-A8E8-939412FCC6EF}">
      <dgm:prSet/>
      <dgm:spPr/>
      <dgm:t>
        <a:bodyPr/>
        <a:lstStyle/>
        <a:p>
          <a:endParaRPr lang="en-US"/>
        </a:p>
      </dgm:t>
    </dgm:pt>
    <dgm:pt modelId="{C3B15283-EFA8-4776-837A-50104F5BD622}" type="sibTrans" cxnId="{65145226-3BB5-4A38-A8E8-939412FCC6EF}">
      <dgm:prSet/>
      <dgm:spPr/>
      <dgm:t>
        <a:bodyPr/>
        <a:lstStyle/>
        <a:p>
          <a:endParaRPr lang="en-US"/>
        </a:p>
      </dgm:t>
    </dgm:pt>
    <dgm:pt modelId="{F03E14C7-045C-46A0-A95D-0048FDC4FDFD}">
      <dgm:prSet phldrT="[Text]"/>
      <dgm:spPr/>
      <dgm:t>
        <a:bodyPr/>
        <a:lstStyle/>
        <a:p>
          <a:r>
            <a:rPr lang="en-IN" dirty="0" smtClean="0">
              <a:latin typeface="Times New Roman" pitchFamily="18" charset="0"/>
              <a:cs typeface="Times New Roman" pitchFamily="18" charset="0"/>
            </a:rPr>
            <a:t>Recurrent ulcers </a:t>
          </a:r>
        </a:p>
        <a:p>
          <a:r>
            <a:rPr lang="en-IN" dirty="0" smtClean="0">
              <a:latin typeface="Times New Roman" pitchFamily="18" charset="0"/>
              <a:cs typeface="Times New Roman" pitchFamily="18" charset="0"/>
            </a:rPr>
            <a:t>Single   ulcers 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9C622896-AA5A-45D6-BC6A-C19865ADCC1B}" type="parTrans" cxnId="{5F52D007-D8D9-4F14-9B95-4F9D2A057A4A}">
      <dgm:prSet/>
      <dgm:spPr/>
      <dgm:t>
        <a:bodyPr/>
        <a:lstStyle/>
        <a:p>
          <a:endParaRPr lang="en-US"/>
        </a:p>
      </dgm:t>
    </dgm:pt>
    <dgm:pt modelId="{30C01C96-6D8C-4CB4-8A34-4DD515AA4D4C}" type="sibTrans" cxnId="{5F52D007-D8D9-4F14-9B95-4F9D2A057A4A}">
      <dgm:prSet/>
      <dgm:spPr/>
      <dgm:t>
        <a:bodyPr/>
        <a:lstStyle/>
        <a:p>
          <a:endParaRPr lang="en-US"/>
        </a:p>
      </dgm:t>
    </dgm:pt>
    <dgm:pt modelId="{7267B77A-6B6B-42B3-9802-BB323E6ADA4C}" type="pres">
      <dgm:prSet presAssocID="{CBA02E6E-D38C-4119-9B9B-1A9D64B1336F}" presName="linearFlow" presStyleCnt="0">
        <dgm:presLayoutVars>
          <dgm:dir/>
          <dgm:resizeHandles val="exact"/>
        </dgm:presLayoutVars>
      </dgm:prSet>
      <dgm:spPr/>
    </dgm:pt>
    <dgm:pt modelId="{E137712B-2F74-4E37-8B93-8320A4CC6D5C}" type="pres">
      <dgm:prSet presAssocID="{F2B4BFF5-3852-4731-9B45-34E0E127CFE0}" presName="composite" presStyleCnt="0"/>
      <dgm:spPr/>
    </dgm:pt>
    <dgm:pt modelId="{769D5FA0-DDC6-4D3C-B522-6873D8911D6C}" type="pres">
      <dgm:prSet presAssocID="{F2B4BFF5-3852-4731-9B45-34E0E127CFE0}" presName="imgShp" presStyleLbl="fgImgPlace1" presStyleIdx="0" presStyleCnt="3"/>
      <dgm:spPr/>
    </dgm:pt>
    <dgm:pt modelId="{49876BA5-33E3-470D-B36F-B057CEF05793}" type="pres">
      <dgm:prSet presAssocID="{F2B4BFF5-3852-4731-9B45-34E0E127CFE0}" presName="txShp" presStyleLbl="node1" presStyleIdx="0" presStyleCnt="3" custLinFactNeighborX="-1846" custLinFactNeighborY="-26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A3446A-E14A-4DC5-A59F-207C8BCD1DEB}" type="pres">
      <dgm:prSet presAssocID="{75464AE2-5174-47D1-8998-086A141FE3FB}" presName="spacing" presStyleCnt="0"/>
      <dgm:spPr/>
    </dgm:pt>
    <dgm:pt modelId="{5EA3A6D8-5EEE-4274-BA23-BFF77CFA896F}" type="pres">
      <dgm:prSet presAssocID="{1D2DFDFD-DAF8-4440-A105-AF572763D44F}" presName="composite" presStyleCnt="0"/>
      <dgm:spPr/>
    </dgm:pt>
    <dgm:pt modelId="{0163988D-75DA-4ED3-9F2E-FB01A28EE692}" type="pres">
      <dgm:prSet presAssocID="{1D2DFDFD-DAF8-4440-A105-AF572763D44F}" presName="imgShp" presStyleLbl="fgImgPlace1" presStyleIdx="1" presStyleCnt="3"/>
      <dgm:spPr/>
    </dgm:pt>
    <dgm:pt modelId="{DC4C7299-ECBD-49FF-8DD7-B742C0558E11}" type="pres">
      <dgm:prSet presAssocID="{1D2DFDFD-DAF8-4440-A105-AF572763D44F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1772FC-418B-4286-8CD1-D5272B97FD0F}" type="pres">
      <dgm:prSet presAssocID="{C3B15283-EFA8-4776-837A-50104F5BD622}" presName="spacing" presStyleCnt="0"/>
      <dgm:spPr/>
    </dgm:pt>
    <dgm:pt modelId="{D8064BDD-A8AD-42B7-A771-0D0E153B8F0A}" type="pres">
      <dgm:prSet presAssocID="{F03E14C7-045C-46A0-A95D-0048FDC4FDFD}" presName="composite" presStyleCnt="0"/>
      <dgm:spPr/>
    </dgm:pt>
    <dgm:pt modelId="{3F4DF047-4F09-4E73-BA9B-4E5944BFC506}" type="pres">
      <dgm:prSet presAssocID="{F03E14C7-045C-46A0-A95D-0048FDC4FDFD}" presName="imgShp" presStyleLbl="fgImgPlace1" presStyleIdx="2" presStyleCnt="3"/>
      <dgm:spPr/>
    </dgm:pt>
    <dgm:pt modelId="{90F52601-BCB0-473D-B163-FCFE4F0226A5}" type="pres">
      <dgm:prSet presAssocID="{F03E14C7-045C-46A0-A95D-0048FDC4FDFD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5145226-3BB5-4A38-A8E8-939412FCC6EF}" srcId="{CBA02E6E-D38C-4119-9B9B-1A9D64B1336F}" destId="{1D2DFDFD-DAF8-4440-A105-AF572763D44F}" srcOrd="1" destOrd="0" parTransId="{4B630736-AA75-4999-9E4A-44FD709C6547}" sibTransId="{C3B15283-EFA8-4776-837A-50104F5BD622}"/>
    <dgm:cxn modelId="{12179162-6432-4DCC-9C50-8C2BD7917D77}" type="presOf" srcId="{1D2DFDFD-DAF8-4440-A105-AF572763D44F}" destId="{DC4C7299-ECBD-49FF-8DD7-B742C0558E11}" srcOrd="0" destOrd="0" presId="urn:microsoft.com/office/officeart/2005/8/layout/vList3#1"/>
    <dgm:cxn modelId="{AD86FB23-135A-4BB4-844F-912936821DF8}" type="presOf" srcId="{F2B4BFF5-3852-4731-9B45-34E0E127CFE0}" destId="{49876BA5-33E3-470D-B36F-B057CEF05793}" srcOrd="0" destOrd="0" presId="urn:microsoft.com/office/officeart/2005/8/layout/vList3#1"/>
    <dgm:cxn modelId="{5F52D007-D8D9-4F14-9B95-4F9D2A057A4A}" srcId="{CBA02E6E-D38C-4119-9B9B-1A9D64B1336F}" destId="{F03E14C7-045C-46A0-A95D-0048FDC4FDFD}" srcOrd="2" destOrd="0" parTransId="{9C622896-AA5A-45D6-BC6A-C19865ADCC1B}" sibTransId="{30C01C96-6D8C-4CB4-8A34-4DD515AA4D4C}"/>
    <dgm:cxn modelId="{BE082A2D-6CC4-4506-8DB4-73EB3F211785}" type="presOf" srcId="{F03E14C7-045C-46A0-A95D-0048FDC4FDFD}" destId="{90F52601-BCB0-473D-B163-FCFE4F0226A5}" srcOrd="0" destOrd="0" presId="urn:microsoft.com/office/officeart/2005/8/layout/vList3#1"/>
    <dgm:cxn modelId="{C8C818E1-F824-4AD2-8F10-7D3F19AB7FC4}" type="presOf" srcId="{CBA02E6E-D38C-4119-9B9B-1A9D64B1336F}" destId="{7267B77A-6B6B-42B3-9802-BB323E6ADA4C}" srcOrd="0" destOrd="0" presId="urn:microsoft.com/office/officeart/2005/8/layout/vList3#1"/>
    <dgm:cxn modelId="{D67C1B96-AC3E-4DAA-8E43-14BE29D14CF4}" srcId="{CBA02E6E-D38C-4119-9B9B-1A9D64B1336F}" destId="{F2B4BFF5-3852-4731-9B45-34E0E127CFE0}" srcOrd="0" destOrd="0" parTransId="{BC636255-8DC2-44AC-B142-03B83C0E1EA0}" sibTransId="{75464AE2-5174-47D1-8998-086A141FE3FB}"/>
    <dgm:cxn modelId="{4A535972-4B8E-4CF1-9E4F-20E136699E5E}" type="presParOf" srcId="{7267B77A-6B6B-42B3-9802-BB323E6ADA4C}" destId="{E137712B-2F74-4E37-8B93-8320A4CC6D5C}" srcOrd="0" destOrd="0" presId="urn:microsoft.com/office/officeart/2005/8/layout/vList3#1"/>
    <dgm:cxn modelId="{BFFB11D0-68F9-4B00-A373-64807242E75F}" type="presParOf" srcId="{E137712B-2F74-4E37-8B93-8320A4CC6D5C}" destId="{769D5FA0-DDC6-4D3C-B522-6873D8911D6C}" srcOrd="0" destOrd="0" presId="urn:microsoft.com/office/officeart/2005/8/layout/vList3#1"/>
    <dgm:cxn modelId="{F006ED26-E99C-4351-B2F6-C5FD86C797B1}" type="presParOf" srcId="{E137712B-2F74-4E37-8B93-8320A4CC6D5C}" destId="{49876BA5-33E3-470D-B36F-B057CEF05793}" srcOrd="1" destOrd="0" presId="urn:microsoft.com/office/officeart/2005/8/layout/vList3#1"/>
    <dgm:cxn modelId="{45EE26C3-16F0-465C-967B-504D3BB0D62D}" type="presParOf" srcId="{7267B77A-6B6B-42B3-9802-BB323E6ADA4C}" destId="{AAA3446A-E14A-4DC5-A59F-207C8BCD1DEB}" srcOrd="1" destOrd="0" presId="urn:microsoft.com/office/officeart/2005/8/layout/vList3#1"/>
    <dgm:cxn modelId="{A4641E3E-71D1-4FF6-BDCA-6F674A528F55}" type="presParOf" srcId="{7267B77A-6B6B-42B3-9802-BB323E6ADA4C}" destId="{5EA3A6D8-5EEE-4274-BA23-BFF77CFA896F}" srcOrd="2" destOrd="0" presId="urn:microsoft.com/office/officeart/2005/8/layout/vList3#1"/>
    <dgm:cxn modelId="{2D168936-6A60-4675-9822-26401BCE276A}" type="presParOf" srcId="{5EA3A6D8-5EEE-4274-BA23-BFF77CFA896F}" destId="{0163988D-75DA-4ED3-9F2E-FB01A28EE692}" srcOrd="0" destOrd="0" presId="urn:microsoft.com/office/officeart/2005/8/layout/vList3#1"/>
    <dgm:cxn modelId="{847F87F6-0C34-4411-9782-70D0A9502A6A}" type="presParOf" srcId="{5EA3A6D8-5EEE-4274-BA23-BFF77CFA896F}" destId="{DC4C7299-ECBD-49FF-8DD7-B742C0558E11}" srcOrd="1" destOrd="0" presId="urn:microsoft.com/office/officeart/2005/8/layout/vList3#1"/>
    <dgm:cxn modelId="{38290180-DA7B-4F7C-A28B-0C0DB1B94382}" type="presParOf" srcId="{7267B77A-6B6B-42B3-9802-BB323E6ADA4C}" destId="{C51772FC-418B-4286-8CD1-D5272B97FD0F}" srcOrd="3" destOrd="0" presId="urn:microsoft.com/office/officeart/2005/8/layout/vList3#1"/>
    <dgm:cxn modelId="{7891AFD9-F2B6-410A-9219-48F8A5398FD5}" type="presParOf" srcId="{7267B77A-6B6B-42B3-9802-BB323E6ADA4C}" destId="{D8064BDD-A8AD-42B7-A771-0D0E153B8F0A}" srcOrd="4" destOrd="0" presId="urn:microsoft.com/office/officeart/2005/8/layout/vList3#1"/>
    <dgm:cxn modelId="{12449EEE-5AEF-4A67-8F93-5C97950208B5}" type="presParOf" srcId="{D8064BDD-A8AD-42B7-A771-0D0E153B8F0A}" destId="{3F4DF047-4F09-4E73-BA9B-4E5944BFC506}" srcOrd="0" destOrd="0" presId="urn:microsoft.com/office/officeart/2005/8/layout/vList3#1"/>
    <dgm:cxn modelId="{E689651C-0E43-4FED-B34E-ABBE786143A3}" type="presParOf" srcId="{D8064BDD-A8AD-42B7-A771-0D0E153B8F0A}" destId="{90F52601-BCB0-473D-B163-FCFE4F0226A5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876BA5-33E3-470D-B36F-B057CEF05793}">
      <dsp:nvSpPr>
        <dsp:cNvPr id="0" name=""/>
        <dsp:cNvSpPr/>
      </dsp:nvSpPr>
      <dsp:spPr>
        <a:xfrm rot="10800000">
          <a:off x="1523987" y="0"/>
          <a:ext cx="5168646" cy="127009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6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200" kern="1200" dirty="0" smtClean="0">
              <a:latin typeface="Times New Roman" pitchFamily="18" charset="0"/>
              <a:cs typeface="Times New Roman" pitchFamily="18" charset="0"/>
            </a:rPr>
            <a:t>Acute ulcers  </a:t>
          </a:r>
          <a:endParaRPr lang="en-US" sz="32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841510" y="0"/>
        <a:ext cx="4851123" cy="1270092"/>
      </dsp:txXfrm>
    </dsp:sp>
    <dsp:sp modelId="{769D5FA0-DDC6-4D3C-B522-6873D8911D6C}">
      <dsp:nvSpPr>
        <dsp:cNvPr id="0" name=""/>
        <dsp:cNvSpPr/>
      </dsp:nvSpPr>
      <dsp:spPr>
        <a:xfrm>
          <a:off x="984353" y="1728"/>
          <a:ext cx="1270092" cy="127009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4C7299-ECBD-49FF-8DD7-B742C0558E11}">
      <dsp:nvSpPr>
        <dsp:cNvPr id="0" name=""/>
        <dsp:cNvSpPr/>
      </dsp:nvSpPr>
      <dsp:spPr>
        <a:xfrm rot="10800000">
          <a:off x="1619400" y="1650953"/>
          <a:ext cx="5168646" cy="127009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6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200" kern="1200" dirty="0" smtClean="0">
              <a:latin typeface="Times New Roman" pitchFamily="18" charset="0"/>
              <a:cs typeface="Times New Roman" pitchFamily="18" charset="0"/>
            </a:rPr>
            <a:t>Chronic ulcers  </a:t>
          </a:r>
          <a:endParaRPr lang="en-US" sz="32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936923" y="1650953"/>
        <a:ext cx="4851123" cy="1270092"/>
      </dsp:txXfrm>
    </dsp:sp>
    <dsp:sp modelId="{0163988D-75DA-4ED3-9F2E-FB01A28EE692}">
      <dsp:nvSpPr>
        <dsp:cNvPr id="0" name=""/>
        <dsp:cNvSpPr/>
      </dsp:nvSpPr>
      <dsp:spPr>
        <a:xfrm>
          <a:off x="984353" y="1650953"/>
          <a:ext cx="1270092" cy="127009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F52601-BCB0-473D-B163-FCFE4F0226A5}">
      <dsp:nvSpPr>
        <dsp:cNvPr id="0" name=""/>
        <dsp:cNvSpPr/>
      </dsp:nvSpPr>
      <dsp:spPr>
        <a:xfrm rot="10800000">
          <a:off x="1619400" y="3300178"/>
          <a:ext cx="5168646" cy="127009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6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200" kern="1200" dirty="0" smtClean="0">
              <a:latin typeface="Times New Roman" pitchFamily="18" charset="0"/>
              <a:cs typeface="Times New Roman" pitchFamily="18" charset="0"/>
            </a:rPr>
            <a:t>Recurrent ulcers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200" kern="1200" dirty="0" smtClean="0">
              <a:latin typeface="Times New Roman" pitchFamily="18" charset="0"/>
              <a:cs typeface="Times New Roman" pitchFamily="18" charset="0"/>
            </a:rPr>
            <a:t>Single   ulcers </a:t>
          </a:r>
          <a:endParaRPr lang="en-US" sz="32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936923" y="3300178"/>
        <a:ext cx="4851123" cy="1270092"/>
      </dsp:txXfrm>
    </dsp:sp>
    <dsp:sp modelId="{3F4DF047-4F09-4E73-BA9B-4E5944BFC506}">
      <dsp:nvSpPr>
        <dsp:cNvPr id="0" name=""/>
        <dsp:cNvSpPr/>
      </dsp:nvSpPr>
      <dsp:spPr>
        <a:xfrm>
          <a:off x="984353" y="3300178"/>
          <a:ext cx="1270092" cy="127009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KVV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E6829-3E01-40BF-8440-6F42B7B7160E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1FEB2-B5F6-468B-A460-094DD77A5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59247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KVV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1D82E-6E25-4BDD-8BA1-CFDC15F162B9}" type="datetimeFigureOut">
              <a:rPr lang="en-US" smtClean="0"/>
              <a:pPr/>
              <a:t>9/26/2023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7B6D40-E627-4115-AC18-605A35916A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7349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B6D40-E627-4115-AC18-605A35916A9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KVV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22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B6D40-E627-4115-AC18-605A35916A9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KVV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95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B6D40-E627-4115-AC18-605A35916A9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KVV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5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D2E6-699A-49A3-9D7A-A9A70E3536DA}" type="datetime1">
              <a:rPr lang="en-US" smtClean="0"/>
              <a:t>9/26/2023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AB6E62D-5B62-455B-AFCC-6D8C5C019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5EA-86FD-4857-8AB4-BB0FC5934674}" type="datetime1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E62D-5B62-455B-AFCC-6D8C5C019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AA428-3910-45A8-A7BD-6C748BB55229}" type="datetime1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E62D-5B62-455B-AFCC-6D8C5C019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CAED-2CE9-4BB8-8691-41530C276D5C}" type="datetime1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E62D-5B62-455B-AFCC-6D8C5C019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F39D3-923E-4B99-9BD4-4BC38BB60D20}" type="datetime1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AB6E62D-5B62-455B-AFCC-6D8C5C019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2DB2-1D69-4C06-AE81-B42A908879AD}" type="datetime1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E62D-5B62-455B-AFCC-6D8C5C019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6002F-EC84-494F-9C0C-F9D9FED83B5A}" type="datetime1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E62D-5B62-455B-AFCC-6D8C5C019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2CAB-BEA2-4B20-AFDC-3E517E1D3B61}" type="datetime1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E62D-5B62-455B-AFCC-6D8C5C019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F4295-6826-443D-B089-529E16B9B359}" type="datetime1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E62D-5B62-455B-AFCC-6D8C5C019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F86EA-A933-44C4-BD65-DA8DCCCDEF6B}" type="datetime1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E62D-5B62-455B-AFCC-6D8C5C019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7A8B-0DB4-41B8-8BAA-DDE857EA2E65}" type="datetime1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AB6E62D-5B62-455B-AFCC-6D8C5C019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3F8A041-7A7C-40B1-87D9-4716F7372FB4}" type="datetime1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AB6E62D-5B62-455B-AFCC-6D8C5C019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transition spd="slow">
    <p:zoom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934200" cy="2819400"/>
          </a:xfrm>
        </p:spPr>
        <p:txBody>
          <a:bodyPr>
            <a:normAutofit/>
          </a:bodyPr>
          <a:lstStyle/>
          <a:p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 Ashwini Rani SR</a:t>
            </a:r>
          </a:p>
          <a:p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 of Oral Medicine &amp;Radiology</a:t>
            </a:r>
          </a:p>
          <a:p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School of Dental Sciences </a:t>
            </a:r>
          </a:p>
          <a:p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KVV</a:t>
            </a:r>
          </a:p>
          <a:p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Karad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N" sz="5400" dirty="0" smtClean="0">
                <a:latin typeface="Times New Roman" pitchFamily="18" charset="0"/>
                <a:cs typeface="Times New Roman" pitchFamily="18" charset="0"/>
              </a:rPr>
              <a:t>Classification of Oral Ulcers 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533400"/>
          <a:ext cx="7696200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6200"/>
              </a:tblGrid>
              <a:tr h="381000">
                <a:tc>
                  <a:txBody>
                    <a:bodyPr/>
                    <a:lstStyle/>
                    <a:p>
                      <a:r>
                        <a:rPr lang="en-IN" sz="2800" b="0" dirty="0" smtClean="0">
                          <a:solidFill>
                            <a:schemeClr val="tx1"/>
                          </a:solidFill>
                        </a:rPr>
                        <a:t>University Education Technology Cell &amp; Centre of Distance</a:t>
                      </a:r>
                      <a:r>
                        <a:rPr lang="en-IN" sz="2800" b="0" baseline="0" dirty="0" smtClean="0">
                          <a:solidFill>
                            <a:schemeClr val="tx1"/>
                          </a:solidFill>
                        </a:rPr>
                        <a:t> and Online Education </a:t>
                      </a:r>
                      <a:r>
                        <a:rPr lang="en-IN" sz="2800" b="0" dirty="0" smtClean="0">
                          <a:solidFill>
                            <a:schemeClr val="tx1"/>
                          </a:solidFill>
                        </a:rPr>
                        <a:t>KVV 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0046" y="60145"/>
            <a:ext cx="1133954" cy="141439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4038600" cy="6013387"/>
          </a:xfrm>
        </p:spPr>
        <p:txBody>
          <a:bodyPr anchor="ctr">
            <a:normAutofit/>
          </a:bodyPr>
          <a:lstStyle/>
          <a:p>
            <a:pPr>
              <a:buNone/>
            </a:pPr>
            <a:endParaRPr lang="en-US" sz="2400" b="1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what is pustule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Raised lesions containing purulent material.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655344" y="1770501"/>
            <a:ext cx="3955256" cy="150609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3623" y="0"/>
            <a:ext cx="1133954" cy="141439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457200"/>
            <a:ext cx="4267200" cy="6318187"/>
          </a:xfrm>
        </p:spPr>
        <p:txBody>
          <a:bodyPr anchor="ctr"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What is ulcer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defect in the epithelium; it is a well-circumscribed depressed lesion over which the epidermal layer has been lost.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0046" y="0"/>
            <a:ext cx="1133954" cy="141439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457200"/>
            <a:ext cx="4267200" cy="6318187"/>
          </a:xfrm>
        </p:spPr>
        <p:txBody>
          <a:bodyPr anchor="ctr">
            <a:normAutofit/>
          </a:bodyPr>
          <a:lstStyle/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What is nodule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lesions are present deep in the dermis,   and the epidermis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7536" y="-37531"/>
            <a:ext cx="1133954" cy="141439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4038600" cy="6089587"/>
          </a:xfrm>
        </p:spPr>
        <p:txBody>
          <a:bodyPr anchor="ctr"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What is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purpura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Reddish to purple flat lesions caused by blood from vessels leaking into the subcutaneous tissue.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These Lesions do not blanch when pressed.</a:t>
            </a: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0046" y="13648"/>
            <a:ext cx="1133954" cy="141439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4038600" cy="6089587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  <a:buFont typeface="Wingdings 2" pitchFamily="18" charset="2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What is petechiae</a:t>
            </a: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Small pin point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Purpuric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lesions 1 to 2 mm in diameter</a:t>
            </a:r>
          </a:p>
          <a:p>
            <a:pPr>
              <a:lnSpc>
                <a:spcPct val="110000"/>
              </a:lnSpc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Larger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purpuric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lesions are called</a:t>
            </a:r>
            <a:r>
              <a:rPr lang="en-US" sz="24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ECCHYMOSIS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655344" y="1770501"/>
            <a:ext cx="2964656" cy="135369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0046" y="0"/>
            <a:ext cx="1133954" cy="141439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Classifications of Oral Ulcers </a:t>
            </a:r>
            <a:b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Oral ulcers are classified in to different types based on the  duration and type of occurrence in to -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0046" y="33405"/>
            <a:ext cx="1133954" cy="141439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CLASSIFICATION OF ULCERS 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45303" y="-7961"/>
            <a:ext cx="1133954" cy="141439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Acute ulcers are ulcers which stay for shorter duration and majority of acute ulcers are having prodromal symptoms of fever,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malasaie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head ache,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7577" y="0"/>
            <a:ext cx="1133954" cy="141439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 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050536"/>
          </a:xfrm>
        </p:spPr>
        <p:txBody>
          <a:bodyPr>
            <a:normAutofit/>
          </a:bodyPr>
          <a:lstStyle/>
          <a:p>
            <a:pPr marL="514350" indent="-514350">
              <a:buNone/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ACUTE ULCERS are classified in to </a:t>
            </a:r>
          </a:p>
          <a:p>
            <a:pPr marL="398463" indent="-398463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Herpes simplex virus infection 1 &amp; 2</a:t>
            </a:r>
          </a:p>
          <a:p>
            <a:pPr marL="398463" indent="-398463">
              <a:defRPr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Cytomegalovirus infection</a:t>
            </a:r>
          </a:p>
          <a:p>
            <a:pPr marL="398463" indent="-398463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Erythema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multiforme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98463" indent="-398463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Herpes zoster infection</a:t>
            </a:r>
          </a:p>
          <a:p>
            <a:pPr marL="398463" indent="-398463">
              <a:defRPr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Episten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Barr virus infection</a:t>
            </a:r>
          </a:p>
          <a:p>
            <a:pPr marL="398463" indent="-398463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Coxsackie virus infection</a:t>
            </a:r>
          </a:p>
          <a:p>
            <a:pPr marL="398463" indent="-398463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ANUG</a:t>
            </a:r>
          </a:p>
          <a:p>
            <a:pPr marL="398463" indent="-398463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Contact Allergic reaction</a:t>
            </a:r>
          </a:p>
          <a:p>
            <a:pPr marL="398463" indent="-398463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7577" y="0"/>
            <a:ext cx="1133954" cy="141439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Chronic ulcers are ulcers which stay for longer duration</a:t>
            </a:r>
          </a:p>
          <a:p>
            <a:pPr lv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more than 2 months or sometimes years.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0046" y="33405"/>
            <a:ext cx="1133954" cy="141439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010400" cy="792162"/>
          </a:xfrm>
        </p:spPr>
        <p:txBody>
          <a:bodyPr>
            <a:normAutofit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Specific learning objective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Definition of vesicle.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Definition of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Bullae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Definition of Papule.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Definition of   Plaque.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Definition of Erosion.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Definition of Pustule.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Definition of Ulcer.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Classifications of ulcers of oral cavity.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0046" y="33405"/>
            <a:ext cx="1133954" cy="141439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229600" cy="5888736"/>
          </a:xfrm>
        </p:spPr>
        <p:txBody>
          <a:bodyPr anchor="ctr"/>
          <a:lstStyle/>
          <a:p>
            <a:pPr marL="514350" indent="-514350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CHRONIC ULCERS are classified in to </a:t>
            </a:r>
            <a:endParaRPr 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Pemphigus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Pemphigoid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Cicatrical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pemphigoid</a:t>
            </a:r>
          </a:p>
          <a:p>
            <a:pPr marL="514350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Epidermolysis bullosa</a:t>
            </a:r>
          </a:p>
          <a:p>
            <a:pPr marL="514350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Paraneoplastic pemphigus</a:t>
            </a:r>
          </a:p>
          <a:p>
            <a:pPr marL="514350" indent="-51435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Subepithelial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bullos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dermatoses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Chronic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bullous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disease of childhood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6538" y="0"/>
            <a:ext cx="977462" cy="1219200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Recurrent ulcers are ulcers which occurs and heals after sometime and again reoccurs after some period of time.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0046" y="-28602"/>
            <a:ext cx="1133954" cy="141439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762000"/>
            <a:ext cx="8229600" cy="5660136"/>
          </a:xfrm>
        </p:spPr>
        <p:txBody>
          <a:bodyPr anchor="ctr">
            <a:normAutofit/>
          </a:bodyPr>
          <a:lstStyle/>
          <a:p>
            <a:pPr marL="514350" indent="-51435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RECURRENT  ULCERS are classified in to </a:t>
            </a:r>
          </a:p>
          <a:p>
            <a:pPr marL="514350" indent="-51435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Recurrent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apthous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stomatitis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Bechcet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disease</a:t>
            </a:r>
          </a:p>
          <a:p>
            <a:pPr marL="514350" indent="-51435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Recurrent HSV</a:t>
            </a:r>
          </a:p>
          <a:p>
            <a:pPr marL="514350" indent="-514350">
              <a:buFont typeface="Wingdings 2" pitchFamily="18" charset="2"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0046" y="54802"/>
            <a:ext cx="1133954" cy="141439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762000"/>
            <a:ext cx="8229600" cy="5660136"/>
          </a:xfrm>
        </p:spPr>
        <p:txBody>
          <a:bodyPr anchor="ctr"/>
          <a:lstStyle/>
          <a:p>
            <a:pPr marL="514350" indent="-514350"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SINGLE ULCERS are classified in to </a:t>
            </a:r>
            <a:endParaRPr lang="en-US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Traumatic injury causing solitary ulcers</a:t>
            </a:r>
          </a:p>
          <a:p>
            <a:pPr marL="514350" indent="-514350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Eosinophillic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ulcers of tongue (traumatic ulcerative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granuloma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Infectious ulcer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4124" y="-3412"/>
            <a:ext cx="1133954" cy="141439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b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conclude oral ulcers may be acute, chronic or recurrent. These ulcers may also occur either as single or multiple and occurs anywhere in the oral cavity.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classification of oral ulcers helps in diagnosis and management of ulcers easily.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1655" y="0"/>
            <a:ext cx="1133954" cy="141439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endParaRPr lang="en-IN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I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THANK YOU 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5025" y="18324"/>
            <a:ext cx="1133954" cy="141439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References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Text book of Oral Medicine –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Burkets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12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Text book of Oral Medicine Oral Diagnosis and Oral Radiology, Second edition   - Dr Ravi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Ongole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Dr Praveen B N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6204" y="10067"/>
            <a:ext cx="1133954" cy="141439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5715000" cy="8683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solidFill>
                  <a:srgbClr val="FF0000"/>
                </a:solidFill>
              </a:rPr>
              <a:t>Introduction   </a:t>
            </a:r>
            <a:r>
              <a:rPr lang="en-US" b="1" u="sng" dirty="0" smtClean="0"/>
              <a:t>  </a:t>
            </a:r>
            <a:br>
              <a:rPr lang="en-US" b="1" u="sng" dirty="0" smtClean="0"/>
            </a:b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Oral ulcers are experienced by majority of the people in their life time. 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ulcers may occur alone in oral cavity or sometimes includes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cutaneous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areas also. 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Treating these ulcers are challenging to the dentists.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Diagnosing the type of ulcers helps in treatment plan.</a:t>
            </a:r>
          </a:p>
          <a:p>
            <a:pPr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77200" y="457200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7771" y="0"/>
            <a:ext cx="1133954" cy="141439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609600"/>
            <a:ext cx="8229600" cy="10668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Terminologies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5175187"/>
          </a:xfrm>
        </p:spPr>
        <p:txBody>
          <a:bodyPr anchor="ctr">
            <a:no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What is vesicle</a:t>
            </a: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Elevated blisters containing clear fluid that are less than 1cm in diameter.</a:t>
            </a:r>
          </a:p>
          <a:p>
            <a:pPr>
              <a:lnSpc>
                <a:spcPct val="11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1718" y="14785"/>
            <a:ext cx="1133954" cy="141439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609600"/>
            <a:ext cx="8229600" cy="1066800"/>
          </a:xfrm>
        </p:spPr>
        <p:txBody>
          <a:bodyPr/>
          <a:lstStyle/>
          <a:p>
            <a:r>
              <a:rPr lang="en-US" b="1" dirty="0" smtClean="0">
                <a:solidFill>
                  <a:schemeClr val="accent4"/>
                </a:solidFill>
              </a:rPr>
              <a:t>Terminologies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5175187"/>
          </a:xfrm>
        </p:spPr>
        <p:txBody>
          <a:bodyPr anchor="ctr">
            <a:no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24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What is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bullae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Elevated blisters containing clear fluids that     are greater than 1cm in diameter.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2"/>
          </p:nvPr>
        </p:nvSpPr>
        <p:spPr>
          <a:xfrm>
            <a:off x="5715000" y="1770501"/>
            <a:ext cx="1600200" cy="142989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0046" y="0"/>
            <a:ext cx="1133954" cy="141439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4495800" cy="6241987"/>
          </a:xfrm>
        </p:spPr>
        <p:txBody>
          <a:bodyPr anchor="ctr">
            <a:noAutofit/>
          </a:bodyPr>
          <a:lstStyle/>
          <a:p>
            <a:pPr>
              <a:buFont typeface="Wingdings 2" pitchFamily="18" charset="2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What is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Macule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Well-circumscribed, flat lesions change from normal skin color.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may be Red in color due to vascular lesions or inflammation.</a:t>
            </a:r>
          </a:p>
          <a:p>
            <a:pPr lv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Brown in color due to Pigment melanin,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hemosiderin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and drugs.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0046" y="0"/>
            <a:ext cx="1133954" cy="141439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4038600" cy="5937187"/>
          </a:xfrm>
        </p:spPr>
        <p:txBody>
          <a:bodyPr anchor="ctr"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What is papule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Solid lesions raised above the skin surface that are smaller than 1 cm in diameter.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Ex-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Erythema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multiforme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Rubella.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0046" y="0"/>
            <a:ext cx="1133954" cy="141439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124200" cy="3809999"/>
          </a:xfrm>
        </p:spPr>
        <p:txBody>
          <a:bodyPr anchor="ctr">
            <a:normAutofit/>
          </a:bodyPr>
          <a:lstStyle/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What is plaque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Solid raised lesions that are over 1cm.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655344" y="1770501"/>
            <a:ext cx="3802856" cy="173469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0046" y="0"/>
            <a:ext cx="1133954" cy="141439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4038600" cy="6013387"/>
          </a:xfrm>
        </p:spPr>
        <p:txBody>
          <a:bodyPr anchor="ctr"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What is erosion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Moist red lesions often caused by the rupture of vesicles or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bullae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as well as trauma.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b="1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2085" y="0"/>
            <a:ext cx="1133954" cy="141439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2330</TotalTime>
  <Words>633</Words>
  <Application>Microsoft Office PowerPoint</Application>
  <PresentationFormat>On-screen Show (4:3)</PresentationFormat>
  <Paragraphs>120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Calibri</vt:lpstr>
      <vt:lpstr>Franklin Gothic Book</vt:lpstr>
      <vt:lpstr>Perpetua</vt:lpstr>
      <vt:lpstr>Times New Roman</vt:lpstr>
      <vt:lpstr>Wingdings 2</vt:lpstr>
      <vt:lpstr>Equity</vt:lpstr>
      <vt:lpstr>Classification of Oral Ulcers </vt:lpstr>
      <vt:lpstr>Specific learning objective </vt:lpstr>
      <vt:lpstr>Introduction      </vt:lpstr>
      <vt:lpstr>Terminologies </vt:lpstr>
      <vt:lpstr>Terminologies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Classifications of Oral Ulcers  </vt:lpstr>
      <vt:lpstr>CLASSIFICATION OF ULCERS 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 </vt:lpstr>
      <vt:lpstr>PowerPoint Presentation</vt:lpstr>
      <vt:lpstr>References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Ulcerative vesiculobullous lesions</dc:title>
  <dc:creator>Ananya Ghan</dc:creator>
  <cp:lastModifiedBy>OMDR</cp:lastModifiedBy>
  <cp:revision>265</cp:revision>
  <dcterms:created xsi:type="dcterms:W3CDTF">2015-09-25T05:55:17Z</dcterms:created>
  <dcterms:modified xsi:type="dcterms:W3CDTF">2023-09-26T05:12:22Z</dcterms:modified>
</cp:coreProperties>
</file>