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7" r:id="rId9"/>
    <p:sldId id="265" r:id="rId10"/>
    <p:sldId id="268" r:id="rId11"/>
    <p:sldId id="262" r:id="rId12"/>
    <p:sldId id="263" r:id="rId13"/>
    <p:sldId id="264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7B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495" autoAdjust="0"/>
  </p:normalViewPr>
  <p:slideViewPr>
    <p:cSldViewPr snapToGrid="0" snapToObjects="1"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BCAD085-E8A6-8845-BD4E-CB4CCA059FC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497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790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6702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42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4737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451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697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609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870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990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649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BCAD085-E8A6-8845-BD4E-CB4CCA059FC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682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Theoretical Yield, Actual Yield, and Reaction Efficiency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55209" y="4497799"/>
            <a:ext cx="2400300" cy="1463040"/>
          </a:xfrm>
        </p:spPr>
        <p:txBody>
          <a:bodyPr>
            <a:normAutofit/>
          </a:bodyPr>
          <a:lstStyle/>
          <a:p>
            <a:r>
              <a:rPr lang="en-US" dirty="0" smtClean="0"/>
              <a:t>Dr.Trupti Pratik </a:t>
            </a:r>
            <a:r>
              <a:rPr lang="en-US" dirty="0" err="1" smtClean="0"/>
              <a:t>Durgawale</a:t>
            </a:r>
            <a:endParaRPr lang="en-US" dirty="0" smtClean="0"/>
          </a:p>
          <a:p>
            <a:r>
              <a:rPr lang="en-US" dirty="0" smtClean="0"/>
              <a:t>Assistant professor ,</a:t>
            </a:r>
            <a:r>
              <a:rPr lang="en-US" dirty="0" err="1" smtClean="0"/>
              <a:t>Dept</a:t>
            </a:r>
            <a:r>
              <a:rPr lang="en-US" dirty="0" smtClean="0"/>
              <a:t> of Pharmaceutical chemistry KIP KVV’s </a:t>
            </a:r>
            <a:r>
              <a:rPr lang="en-US" dirty="0" err="1" smtClean="0"/>
              <a:t>Karad</a:t>
            </a:r>
            <a:endParaRPr dirty="0"/>
          </a:p>
        </p:txBody>
      </p:sp>
      <p:sp>
        <p:nvSpPr>
          <p:cNvPr id="5" name="AutoShape 2" descr="Krishna Vishwa Vidyapeeth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2485" y="5774076"/>
            <a:ext cx="1251515" cy="108392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Step-by-Step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813" y="1981199"/>
            <a:ext cx="8563897" cy="4616245"/>
          </a:xfrm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b="1" dirty="0" smtClean="0"/>
              <a:t>STEP 3: Actual </a:t>
            </a:r>
            <a:r>
              <a:rPr lang="en-US" b="1" dirty="0"/>
              <a:t>Yield (from experiment)</a:t>
            </a:r>
          </a:p>
          <a:p>
            <a:r>
              <a:rPr lang="en-US" dirty="0"/>
              <a:t>Suppose you isolated </a:t>
            </a:r>
            <a:r>
              <a:rPr lang="en-US" b="1" dirty="0"/>
              <a:t>6.8 g</a:t>
            </a:r>
            <a:r>
              <a:rPr lang="en-US" dirty="0"/>
              <a:t> of </a:t>
            </a:r>
            <a:r>
              <a:rPr lang="en-US" dirty="0" err="1"/>
              <a:t>barbituric</a:t>
            </a:r>
            <a:r>
              <a:rPr lang="en-US" dirty="0"/>
              <a:t> acid. </a:t>
            </a:r>
            <a:endParaRPr lang="en-US" dirty="0" smtClean="0"/>
          </a:p>
          <a:p>
            <a:r>
              <a:rPr lang="en-US" b="1" dirty="0" smtClean="0"/>
              <a:t>STEP 4: Percent Yield </a:t>
            </a:r>
            <a:r>
              <a:rPr lang="en-US" b="1" dirty="0"/>
              <a:t>(Reaction Efficiency</a:t>
            </a:r>
            <a:r>
              <a:rPr lang="en-US" dirty="0" smtClean="0"/>
              <a:t>)</a:t>
            </a:r>
          </a:p>
          <a:p>
            <a:r>
              <a:rPr lang="en-US" dirty="0" smtClean="0"/>
              <a:t>Percent</a:t>
            </a:r>
            <a:r>
              <a:rPr lang="en-US" dirty="0"/>
              <a:t> Yield=(6.87.99)×100=85.1%Percent Yield=( 7.996.8​ )×100=85.1</a:t>
            </a:r>
            <a:r>
              <a:rPr lang="en-US" dirty="0" smtClean="0"/>
              <a:t>%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8644535"/>
              </p:ext>
            </p:extLst>
          </p:nvPr>
        </p:nvGraphicFramePr>
        <p:xfrm>
          <a:off x="670027" y="4153528"/>
          <a:ext cx="7289800" cy="1981836"/>
        </p:xfrm>
        <a:graphic>
          <a:graphicData uri="http://schemas.openxmlformats.org/drawingml/2006/table">
            <a:tbl>
              <a:tblPr/>
              <a:tblGrid>
                <a:gridCol w="3644900"/>
                <a:gridCol w="3644900"/>
              </a:tblGrid>
              <a:tr h="49545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Yield</a:t>
                      </a:r>
                      <a:r>
                        <a:rPr lang="en-US" b="1" baseline="0" dirty="0" smtClean="0"/>
                        <a:t> type</a:t>
                      </a:r>
                      <a:endParaRPr lang="en-IN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b="1" dirty="0"/>
                        <a:t>Value</a:t>
                      </a:r>
                      <a:endParaRPr lang="en-IN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5459">
                <a:tc>
                  <a:txBody>
                    <a:bodyPr/>
                    <a:lstStyle/>
                    <a:p>
                      <a:r>
                        <a:rPr lang="en-IN"/>
                        <a:t>Theoretical Yield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7.99 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5459">
                <a:tc>
                  <a:txBody>
                    <a:bodyPr/>
                    <a:lstStyle/>
                    <a:p>
                      <a:r>
                        <a:rPr lang="en-IN"/>
                        <a:t>Actual Yield (given)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/>
                        <a:t>6.8 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5459">
                <a:tc>
                  <a:txBody>
                    <a:bodyPr/>
                    <a:lstStyle/>
                    <a:p>
                      <a:r>
                        <a:rPr lang="en-IN"/>
                        <a:t>Percent Yield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85.1%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70027" y="3761112"/>
            <a:ext cx="266310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Summary of Results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62684" y="5486400"/>
            <a:ext cx="1474685" cy="1111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9669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t>Factors Affecting Yield and Efficiency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dirty="0"/>
              <a:t>• Impure reactants</a:t>
            </a:r>
          </a:p>
          <a:p>
            <a:r>
              <a:rPr dirty="0"/>
              <a:t>• Side reactions</a:t>
            </a:r>
          </a:p>
          <a:p>
            <a:r>
              <a:rPr dirty="0"/>
              <a:t>• Incomplete reactions</a:t>
            </a:r>
          </a:p>
          <a:p>
            <a:r>
              <a:rPr dirty="0"/>
              <a:t>• Measurement inaccuracies</a:t>
            </a:r>
          </a:p>
          <a:p>
            <a:r>
              <a:rPr dirty="0"/>
              <a:t>• Product loss during transfer or purification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8723" y="5496232"/>
            <a:ext cx="1199380" cy="935048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t>Applications in Real Life and Industry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dirty="0"/>
              <a:t>• Chemical manufacturing: maximize product, minimize waste</a:t>
            </a:r>
          </a:p>
          <a:p>
            <a:r>
              <a:rPr dirty="0"/>
              <a:t>• Pharmaceuticals: ensure high purity and consistent dosage</a:t>
            </a:r>
          </a:p>
          <a:p>
            <a:r>
              <a:rPr dirty="0"/>
              <a:t>• Environmental chemistry: reduce harmful byproducts</a:t>
            </a:r>
          </a:p>
          <a:p>
            <a:r>
              <a:rPr dirty="0"/>
              <a:t>• Research labs: improve experimental accuracy and predict outcomes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6421" y="5191432"/>
            <a:ext cx="1061730" cy="1221658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dirty="0"/>
              <a:t>• Theoretical yield represents the ideal scenario.</a:t>
            </a:r>
          </a:p>
          <a:p>
            <a:r>
              <a:rPr dirty="0"/>
              <a:t>• Actual yield reflects the real, experimental result.</a:t>
            </a:r>
          </a:p>
          <a:p>
            <a:r>
              <a:rPr dirty="0"/>
              <a:t>• Percent yield quantifies the efficiency of the reaction.</a:t>
            </a:r>
          </a:p>
          <a:p>
            <a:r>
              <a:rPr dirty="0"/>
              <a:t>• Understanding yields helps improve chemical process design.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0875" y="5486399"/>
            <a:ext cx="1516401" cy="115070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  <a:effectLst>
            <a:glow rad="101600">
              <a:schemeClr val="accent1">
                <a:alpha val="40000"/>
              </a:schemeClr>
            </a:glow>
            <a:reflection blurRad="50800" stA="91000" endPos="70000" dist="101600" dir="5400000" sy="-100000" algn="bl" rotWithShape="0"/>
          </a:effectLst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b="1" dirty="0">
                <a:solidFill>
                  <a:schemeClr val="accent1"/>
                </a:solidFill>
              </a:rPr>
              <a:t>- Define theoretical yield, actual yield, and reaction (percent) yield</a:t>
            </a:r>
          </a:p>
          <a:p>
            <a:pPr>
              <a:lnSpc>
                <a:spcPct val="150000"/>
              </a:lnSpc>
            </a:pPr>
            <a:r>
              <a:rPr b="1" dirty="0">
                <a:solidFill>
                  <a:schemeClr val="accent1"/>
                </a:solidFill>
              </a:rPr>
              <a:t>- Identify limiting reagents and calculate theoretical yield</a:t>
            </a:r>
          </a:p>
          <a:p>
            <a:pPr>
              <a:lnSpc>
                <a:spcPct val="150000"/>
              </a:lnSpc>
            </a:pPr>
            <a:r>
              <a:rPr b="1" dirty="0">
                <a:solidFill>
                  <a:schemeClr val="accent1"/>
                </a:solidFill>
              </a:rPr>
              <a:t>- Measure and interpret actual yield from experiments</a:t>
            </a:r>
          </a:p>
          <a:p>
            <a:pPr>
              <a:lnSpc>
                <a:spcPct val="150000"/>
              </a:lnSpc>
            </a:pPr>
            <a:r>
              <a:rPr b="1" dirty="0">
                <a:solidFill>
                  <a:schemeClr val="accent1"/>
                </a:solidFill>
              </a:rPr>
              <a:t>- Calculate percent yield to evaluate reaction efficiency</a:t>
            </a:r>
          </a:p>
          <a:p>
            <a:pPr>
              <a:lnSpc>
                <a:spcPct val="150000"/>
              </a:lnSpc>
            </a:pPr>
            <a:r>
              <a:rPr b="1" dirty="0">
                <a:solidFill>
                  <a:schemeClr val="accent1"/>
                </a:solidFill>
              </a:rPr>
              <a:t>- Understand factors affecting reaction efficiency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4426" y="5107366"/>
            <a:ext cx="1189549" cy="120199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1018014"/>
            <a:ext cx="7290054" cy="63402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spAutoFit/>
          </a:bodyPr>
          <a:lstStyle/>
          <a:p>
            <a:r>
              <a:rPr dirty="0"/>
              <a:t>Key 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dirty="0">
                <a:solidFill>
                  <a:schemeClr val="bg1"/>
                </a:solidFill>
              </a:rPr>
              <a:t>• Theoretical Yield: The maximum amount of product predicted by stoichiometry.</a:t>
            </a:r>
          </a:p>
          <a:p>
            <a:r>
              <a:rPr dirty="0">
                <a:solidFill>
                  <a:schemeClr val="bg1"/>
                </a:solidFill>
              </a:rPr>
              <a:t>• Actual Yield: The amount of product actually obtained from a reaction.</a:t>
            </a:r>
          </a:p>
          <a:p>
            <a:r>
              <a:rPr dirty="0">
                <a:solidFill>
                  <a:schemeClr val="bg1"/>
                </a:solidFill>
              </a:rPr>
              <a:t>• Percent Yield: A measure of efficiency, calculated as:</a:t>
            </a:r>
          </a:p>
          <a:p>
            <a:r>
              <a:rPr dirty="0">
                <a:solidFill>
                  <a:schemeClr val="bg1"/>
                </a:solidFill>
              </a:rPr>
              <a:t>  Percent Yield = (Actual Yield / Theoretical Yield) × 100%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36774" y="4969715"/>
            <a:ext cx="1421376" cy="133964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Limiting Reagent Concept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pPr>
              <a:lnSpc>
                <a:spcPct val="200000"/>
              </a:lnSpc>
            </a:pPr>
            <a:r>
              <a:rPr dirty="0"/>
              <a:t>• </a:t>
            </a:r>
            <a:r>
              <a:rPr dirty="0">
                <a:solidFill>
                  <a:schemeClr val="accent3">
                    <a:lumMod val="50000"/>
                  </a:schemeClr>
                </a:solidFill>
              </a:rPr>
              <a:t>The limiting reagent is the reactant that is completely consumed first.</a:t>
            </a:r>
          </a:p>
          <a:p>
            <a:pPr>
              <a:lnSpc>
                <a:spcPct val="200000"/>
              </a:lnSpc>
            </a:pPr>
            <a:r>
              <a:rPr dirty="0">
                <a:solidFill>
                  <a:schemeClr val="accent3">
                    <a:lumMod val="50000"/>
                  </a:schemeClr>
                </a:solidFill>
              </a:rPr>
              <a:t>• It determines the maximum amount of product that can form.</a:t>
            </a:r>
          </a:p>
          <a:p>
            <a:pPr>
              <a:lnSpc>
                <a:spcPct val="200000"/>
              </a:lnSpc>
            </a:pPr>
            <a:r>
              <a:rPr dirty="0">
                <a:solidFill>
                  <a:schemeClr val="accent3">
                    <a:lumMod val="50000"/>
                  </a:schemeClr>
                </a:solidFill>
              </a:rPr>
              <a:t>• Other reactants are in excess and do not limit product formation.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1910" y="5053596"/>
            <a:ext cx="1582839" cy="157580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t>Worked Example: Problem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pattFill prst="dotGrid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r>
              <a:rPr b="1" dirty="0"/>
              <a:t>Given: 10.0 g of hydrogen gas (H₂) reacts with excess oxygen gas (O₂)</a:t>
            </a:r>
          </a:p>
          <a:p>
            <a:r>
              <a:rPr b="1" dirty="0"/>
              <a:t>Balanced Reaction: 2H₂ + O₂ → 2H₂O</a:t>
            </a:r>
          </a:p>
          <a:p>
            <a:r>
              <a:rPr b="1" dirty="0"/>
              <a:t>Find:</a:t>
            </a:r>
          </a:p>
          <a:p>
            <a:r>
              <a:rPr b="1" dirty="0"/>
              <a:t>1. Theoretical yield of H₂O in grams</a:t>
            </a:r>
          </a:p>
          <a:p>
            <a:r>
              <a:rPr b="1" dirty="0"/>
              <a:t>2. If actual yield is 85.0 g, calculate percent yield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7819" y="5761702"/>
            <a:ext cx="1441041" cy="109629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Step-by-Step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pattFill prst="pct50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r>
              <a:rPr dirty="0"/>
              <a:t>1. Molar mass of H₂ = 2.02 g/</a:t>
            </a:r>
            <a:r>
              <a:rPr dirty="0" err="1"/>
              <a:t>mol</a:t>
            </a:r>
            <a:endParaRPr dirty="0"/>
          </a:p>
          <a:p>
            <a:r>
              <a:rPr dirty="0"/>
              <a:t>   → Moles H₂ = 10.0 g / 2.02 g/</a:t>
            </a:r>
            <a:r>
              <a:rPr dirty="0" err="1"/>
              <a:t>mol</a:t>
            </a:r>
            <a:r>
              <a:rPr dirty="0"/>
              <a:t> = 4.95 </a:t>
            </a:r>
            <a:r>
              <a:rPr dirty="0" err="1"/>
              <a:t>mol</a:t>
            </a:r>
            <a:endParaRPr dirty="0"/>
          </a:p>
          <a:p>
            <a:r>
              <a:rPr dirty="0"/>
              <a:t>2. 2 </a:t>
            </a:r>
            <a:r>
              <a:rPr dirty="0" err="1"/>
              <a:t>mol</a:t>
            </a:r>
            <a:r>
              <a:rPr dirty="0"/>
              <a:t> H₂ → 2 </a:t>
            </a:r>
            <a:r>
              <a:rPr dirty="0" err="1"/>
              <a:t>mol</a:t>
            </a:r>
            <a:r>
              <a:rPr dirty="0"/>
              <a:t> H₂O → 4.95 </a:t>
            </a:r>
            <a:r>
              <a:rPr dirty="0" err="1"/>
              <a:t>mol</a:t>
            </a:r>
            <a:r>
              <a:rPr dirty="0"/>
              <a:t> H₂O</a:t>
            </a:r>
          </a:p>
          <a:p>
            <a:r>
              <a:rPr dirty="0"/>
              <a:t>3. Molar mass of H₂O = 18.02 g/</a:t>
            </a:r>
            <a:r>
              <a:rPr dirty="0" err="1"/>
              <a:t>mol</a:t>
            </a:r>
            <a:endParaRPr dirty="0"/>
          </a:p>
          <a:p>
            <a:r>
              <a:rPr dirty="0"/>
              <a:t>   → Mass H₂O = 4.95 </a:t>
            </a:r>
            <a:r>
              <a:rPr dirty="0" err="1"/>
              <a:t>mol</a:t>
            </a:r>
            <a:r>
              <a:rPr dirty="0"/>
              <a:t> × 18.02 g/</a:t>
            </a:r>
            <a:r>
              <a:rPr dirty="0" err="1"/>
              <a:t>mol</a:t>
            </a:r>
            <a:r>
              <a:rPr dirty="0"/>
              <a:t> = 89.2 g (theoretical)</a:t>
            </a:r>
          </a:p>
          <a:p>
            <a:r>
              <a:rPr dirty="0"/>
              <a:t>4. Percent yield = (85.0 g / 89.2 g) × 100% = 95.3%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4865" y="5132438"/>
            <a:ext cx="1681162" cy="157561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Synthesis of </a:t>
            </a:r>
            <a:r>
              <a:rPr lang="en-US" dirty="0" err="1"/>
              <a:t>Barbituric</a:t>
            </a:r>
            <a:r>
              <a:rPr lang="en-US" dirty="0"/>
              <a:t> Acid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2452" y="2286000"/>
            <a:ext cx="8327922" cy="402336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2400" dirty="0" smtClean="0"/>
              <a:t>Reaction:  </a:t>
            </a:r>
            <a:r>
              <a:rPr lang="en-US" sz="2400" dirty="0" err="1" smtClean="0"/>
              <a:t>Barbituric</a:t>
            </a:r>
            <a:r>
              <a:rPr lang="en-US" sz="2400" dirty="0" smtClean="0"/>
              <a:t> </a:t>
            </a:r>
            <a:r>
              <a:rPr lang="en-US" sz="2400" dirty="0"/>
              <a:t>acid is synthesized via condensation of diethyl malonate with urea in the presence of a base such as sodium </a:t>
            </a:r>
            <a:r>
              <a:rPr lang="en-US" sz="2400" dirty="0" err="1"/>
              <a:t>ethoxide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IN" dirty="0"/>
              <a:t>CH2(COOC2H5)2 + NH2CONH2 → C4H4N2O3 (</a:t>
            </a:r>
            <a:r>
              <a:rPr lang="en-IN" dirty="0" err="1"/>
              <a:t>Barbituric</a:t>
            </a:r>
            <a:r>
              <a:rPr lang="en-IN" dirty="0"/>
              <a:t> Acid) + 2C2H5OH</a:t>
            </a:r>
          </a:p>
          <a:p>
            <a:r>
              <a:rPr lang="en-IN" dirty="0"/>
              <a:t>Diethyl malonate     Urea         </a:t>
            </a:r>
            <a:r>
              <a:rPr lang="en-IN" dirty="0" smtClean="0"/>
              <a:t>        </a:t>
            </a:r>
            <a:r>
              <a:rPr lang="en-IN" dirty="0" err="1"/>
              <a:t>Barbituric</a:t>
            </a:r>
            <a:r>
              <a:rPr lang="en-IN" dirty="0"/>
              <a:t> Acid       </a:t>
            </a:r>
            <a:r>
              <a:rPr lang="en-IN" dirty="0" smtClean="0"/>
              <a:t>                        Ethanol</a:t>
            </a:r>
            <a:endParaRPr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2348" y="4979547"/>
            <a:ext cx="1288026" cy="1329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6974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Step-by-Step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/>
          <a:lstStyle/>
          <a:p>
            <a:r>
              <a:rPr lang="en-IN" b="1" dirty="0"/>
              <a:t>Given:</a:t>
            </a:r>
          </a:p>
          <a:p>
            <a:r>
              <a:rPr lang="en-IN" b="1" dirty="0"/>
              <a:t>Diethyl malonate = 10.0 g</a:t>
            </a:r>
          </a:p>
          <a:p>
            <a:r>
              <a:rPr lang="en-IN" b="1" dirty="0"/>
              <a:t>Urea = Excess</a:t>
            </a:r>
          </a:p>
          <a:p>
            <a:r>
              <a:rPr lang="en-IN" b="1" dirty="0"/>
              <a:t>Molar Mass of diethyl malonate = 160.17 g/</a:t>
            </a:r>
            <a:r>
              <a:rPr lang="en-IN" b="1" dirty="0" err="1"/>
              <a:t>mol</a:t>
            </a:r>
            <a:endParaRPr lang="en-IN" b="1" dirty="0"/>
          </a:p>
          <a:p>
            <a:r>
              <a:rPr lang="en-IN" b="1" dirty="0"/>
              <a:t>Molar Mass of </a:t>
            </a:r>
            <a:r>
              <a:rPr lang="en-IN" b="1" dirty="0" err="1"/>
              <a:t>barbituric</a:t>
            </a:r>
            <a:r>
              <a:rPr lang="en-IN" b="1" dirty="0"/>
              <a:t> acid = 128.09 g/</a:t>
            </a:r>
            <a:r>
              <a:rPr lang="en-IN" b="1" dirty="0" err="1"/>
              <a:t>mol</a:t>
            </a:r>
            <a:endParaRPr lang="en-IN" b="1" dirty="0"/>
          </a:p>
          <a:p>
            <a:endParaRPr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3690" y="5081550"/>
            <a:ext cx="1435356" cy="1428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633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Step-by-Step Solution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90" y="1641987"/>
            <a:ext cx="8839200" cy="4667373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IN" sz="2400" dirty="0"/>
              <a:t>Step 1: Moles of Limiting </a:t>
            </a:r>
            <a:r>
              <a:rPr lang="en-IN" sz="2400" dirty="0" smtClean="0"/>
              <a:t>Reagent </a:t>
            </a:r>
          </a:p>
          <a:p>
            <a:r>
              <a:rPr lang="en-IN" sz="2400" dirty="0" smtClean="0"/>
              <a:t>(Diethyl Malonate)Moles=10.0</a:t>
            </a:r>
            <a:r>
              <a:rPr lang="en-IN" sz="2400" dirty="0"/>
              <a:t> </a:t>
            </a:r>
            <a:r>
              <a:rPr lang="en-IN" sz="2400" dirty="0" smtClean="0"/>
              <a:t>g/160.17</a:t>
            </a:r>
            <a:r>
              <a:rPr lang="en-IN" sz="2400" dirty="0"/>
              <a:t> g/</a:t>
            </a:r>
            <a:r>
              <a:rPr lang="en-IN" sz="2400" dirty="0" err="1"/>
              <a:t>mol</a:t>
            </a:r>
            <a:r>
              <a:rPr lang="en-IN" sz="2400" dirty="0"/>
              <a:t>=0.06245 </a:t>
            </a:r>
            <a:r>
              <a:rPr lang="en-IN" sz="2400" dirty="0" err="1"/>
              <a:t>molMoles</a:t>
            </a:r>
            <a:r>
              <a:rPr lang="en-IN" sz="2400" dirty="0"/>
              <a:t>= 160.17 g/mol10.0 g​ =0.06245 </a:t>
            </a:r>
            <a:r>
              <a:rPr lang="en-IN" sz="2400" dirty="0" err="1" smtClean="0"/>
              <a:t>mol</a:t>
            </a:r>
            <a:endParaRPr lang="en-US" sz="2400" dirty="0"/>
          </a:p>
          <a:p>
            <a:endParaRPr lang="en-US" sz="2400" dirty="0" smtClean="0"/>
          </a:p>
          <a:p>
            <a:r>
              <a:rPr lang="en-IN" sz="2400" dirty="0" smtClean="0"/>
              <a:t>STEP 2 : Theoretical </a:t>
            </a:r>
            <a:r>
              <a:rPr lang="en-IN" sz="2400" dirty="0"/>
              <a:t>Yield of </a:t>
            </a:r>
            <a:r>
              <a:rPr lang="en-IN" sz="2400" dirty="0" err="1"/>
              <a:t>Barbituric</a:t>
            </a:r>
            <a:r>
              <a:rPr lang="en-IN" sz="2400" dirty="0"/>
              <a:t> </a:t>
            </a:r>
            <a:r>
              <a:rPr lang="en-IN" sz="2400" dirty="0" err="1"/>
              <a:t>AcidFrom</a:t>
            </a:r>
            <a:r>
              <a:rPr lang="en-IN" sz="2400" dirty="0"/>
              <a:t> the reaction:1 </a:t>
            </a:r>
            <a:r>
              <a:rPr lang="en-IN" sz="2400" dirty="0" err="1"/>
              <a:t>mol</a:t>
            </a:r>
            <a:r>
              <a:rPr lang="en-IN" sz="2400" dirty="0"/>
              <a:t> diethyl malonate → 1 </a:t>
            </a:r>
            <a:r>
              <a:rPr lang="en-IN" sz="2400" dirty="0" err="1"/>
              <a:t>mol</a:t>
            </a:r>
            <a:r>
              <a:rPr lang="en-IN" sz="2400" dirty="0"/>
              <a:t> </a:t>
            </a:r>
            <a:r>
              <a:rPr lang="en-IN" sz="2400" dirty="0" err="1" smtClean="0"/>
              <a:t>barbituricacid</a:t>
            </a:r>
            <a:endParaRPr lang="en-IN" sz="2400" dirty="0" smtClean="0"/>
          </a:p>
          <a:p>
            <a:r>
              <a:rPr lang="en-IN" sz="2400" dirty="0" smtClean="0"/>
              <a:t>Moles</a:t>
            </a:r>
            <a:r>
              <a:rPr lang="en-IN" sz="2400" dirty="0"/>
              <a:t> of </a:t>
            </a:r>
            <a:r>
              <a:rPr lang="en-IN" sz="2400" dirty="0" err="1"/>
              <a:t>Barbituric</a:t>
            </a:r>
            <a:r>
              <a:rPr lang="en-IN" sz="2400" dirty="0"/>
              <a:t> Acid=0.06245 </a:t>
            </a:r>
            <a:r>
              <a:rPr lang="en-IN" sz="2400" dirty="0" err="1"/>
              <a:t>molMoles</a:t>
            </a:r>
            <a:r>
              <a:rPr lang="en-IN" sz="2400" dirty="0"/>
              <a:t> of </a:t>
            </a:r>
            <a:r>
              <a:rPr lang="en-IN" sz="2400" dirty="0" err="1"/>
              <a:t>Barbituric</a:t>
            </a:r>
            <a:r>
              <a:rPr lang="en-IN" sz="2400" dirty="0"/>
              <a:t> Acid=0.06245 </a:t>
            </a:r>
            <a:r>
              <a:rPr lang="en-IN" sz="2400" dirty="0" err="1" smtClean="0"/>
              <a:t>mol</a:t>
            </a:r>
            <a:endParaRPr lang="en-IN" sz="2400" dirty="0" smtClean="0"/>
          </a:p>
          <a:p>
            <a:r>
              <a:rPr lang="en-IN" sz="2400" dirty="0" smtClean="0"/>
              <a:t>Mass=0.06245</a:t>
            </a:r>
            <a:r>
              <a:rPr lang="en-IN" sz="2400" dirty="0"/>
              <a:t> mol×128.09 g/</a:t>
            </a:r>
            <a:r>
              <a:rPr lang="en-IN" sz="2400" dirty="0" err="1"/>
              <a:t>mol</a:t>
            </a:r>
            <a:r>
              <a:rPr lang="en-IN" sz="2400" dirty="0"/>
              <a:t>=7.99 g (theoretical yield)Mass=0.06245 mol×128.09 g/</a:t>
            </a:r>
            <a:r>
              <a:rPr lang="en-IN" sz="2400" dirty="0" err="1"/>
              <a:t>mol</a:t>
            </a:r>
            <a:r>
              <a:rPr lang="en-IN" sz="2400" dirty="0"/>
              <a:t>=7.99 g (theoretical yield)</a:t>
            </a:r>
            <a:endParaRPr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46142" y="5767357"/>
            <a:ext cx="1169885" cy="1084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4741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37</TotalTime>
  <Words>555</Words>
  <Application>Microsoft Office PowerPoint</Application>
  <PresentationFormat>On-screen Show (4:3)</PresentationFormat>
  <Paragraphs>79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Tw Cen MT</vt:lpstr>
      <vt:lpstr>Tw Cen MT Condensed</vt:lpstr>
      <vt:lpstr>Wingdings 3</vt:lpstr>
      <vt:lpstr>Integral</vt:lpstr>
      <vt:lpstr>Theoretical Yield, Actual Yield, and Reaction Efficiency</vt:lpstr>
      <vt:lpstr>Learning Objectives</vt:lpstr>
      <vt:lpstr>Key Definitions</vt:lpstr>
      <vt:lpstr>Limiting Reagent Concept</vt:lpstr>
      <vt:lpstr>Worked Example: Problem Statement</vt:lpstr>
      <vt:lpstr>Step-by-Step Solution</vt:lpstr>
      <vt:lpstr>Synthesis of Barbituric Acid</vt:lpstr>
      <vt:lpstr>Step-by-Step Solution</vt:lpstr>
      <vt:lpstr>Step-by-Step Solution</vt:lpstr>
      <vt:lpstr>Step-by-Step Solution</vt:lpstr>
      <vt:lpstr>Factors Affecting Yield and Efficiency</vt:lpstr>
      <vt:lpstr>Applications in Real Life and Industry</vt:lpstr>
      <vt:lpstr>Summary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Theoretical Yield, Actual Yield, and Reaction Efficiency</dc:title>
  <dc:subject/>
  <dc:creator>Admin</dc:creator>
  <cp:keywords/>
  <dc:description>generated using python-pptx</dc:description>
  <cp:lastModifiedBy>Admin</cp:lastModifiedBy>
  <cp:revision>9</cp:revision>
  <dcterms:created xsi:type="dcterms:W3CDTF">2013-01-27T09:14:16Z</dcterms:created>
  <dcterms:modified xsi:type="dcterms:W3CDTF">2025-05-13T09:43:56Z</dcterms:modified>
  <cp:category/>
</cp:coreProperties>
</file>