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64" r:id="rId12"/>
    <p:sldId id="267" r:id="rId13"/>
    <p:sldId id="273" r:id="rId14"/>
    <p:sldId id="265" r:id="rId15"/>
    <p:sldId id="268" r:id="rId16"/>
    <p:sldId id="269" r:id="rId17"/>
    <p:sldId id="270" r:id="rId18"/>
    <p:sldId id="275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0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30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73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26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8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019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98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53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70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29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354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F3FF1C-DF8E-4389-B350-E9F702AB58BC}" type="datetimeFigureOut">
              <a:rPr lang="en-IN" smtClean="0"/>
              <a:pPr/>
              <a:t>06-05-2026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8FCB3F-5298-4231-A585-4A68813423BC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272" y="301752"/>
            <a:ext cx="10058400" cy="3566160"/>
          </a:xfrm>
        </p:spPr>
        <p:txBody>
          <a:bodyPr/>
          <a:lstStyle/>
          <a:p>
            <a:r>
              <a:rPr lang="en-US" b="1" dirty="0"/>
              <a:t>Clinical Examination of Cardiovascular 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Dr. </a:t>
            </a:r>
            <a:r>
              <a:rPr lang="en-US" b="1" dirty="0" err="1" smtClean="0">
                <a:solidFill>
                  <a:schemeClr val="accent6"/>
                </a:solidFill>
              </a:rPr>
              <a:t>Anuya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joshi</a:t>
            </a:r>
            <a:r>
              <a:rPr lang="en-US" b="1" dirty="0" smtClean="0">
                <a:solidFill>
                  <a:schemeClr val="accent6"/>
                </a:solidFill>
              </a:rPr>
              <a:t>.(Assistant  Professor.)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Kims</a:t>
            </a:r>
            <a:r>
              <a:rPr lang="en-US" b="1" dirty="0" smtClean="0">
                <a:solidFill>
                  <a:schemeClr val="accent6"/>
                </a:solidFill>
              </a:rPr>
              <a:t>, </a:t>
            </a:r>
            <a:r>
              <a:rPr lang="en-US" b="1" dirty="0" err="1" smtClean="0">
                <a:solidFill>
                  <a:schemeClr val="accent6"/>
                </a:solidFill>
              </a:rPr>
              <a:t>karad</a:t>
            </a:r>
            <a:endParaRPr lang="en-IN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1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tomy: Thoracic Cav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408" y="786384"/>
            <a:ext cx="7040880" cy="5303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251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2. Determination of JVP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JVP indicates Right atrial pressure.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To determine </a:t>
            </a:r>
            <a:r>
              <a:rPr lang="en-US" sz="2800" dirty="0" smtClean="0"/>
              <a:t>JVP, </a:t>
            </a:r>
            <a:r>
              <a:rPr lang="en-US" sz="2800" dirty="0"/>
              <a:t>keep the subject’s head at an angle of 45 degree.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Keep one scale at Lewis angle (vertical) </a:t>
            </a:r>
            <a:r>
              <a:rPr lang="en-US" sz="2800" dirty="0" smtClean="0"/>
              <a:t>,and </a:t>
            </a:r>
            <a:r>
              <a:rPr lang="en-US" sz="2800" dirty="0"/>
              <a:t>another </a:t>
            </a:r>
            <a:r>
              <a:rPr lang="en-US" sz="2800" dirty="0" smtClean="0"/>
              <a:t>scale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horizontally at maximal filling point of vein. Measure the height.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Normal pressure is 2 to 4 </a:t>
            </a:r>
            <a:r>
              <a:rPr lang="en-US" sz="2800" dirty="0" smtClean="0"/>
              <a:t>cm. </a:t>
            </a:r>
            <a:r>
              <a:rPr lang="en-US" sz="2800" dirty="0"/>
              <a:t>of water.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554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age\JVP-measurement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094" y="376640"/>
            <a:ext cx="6731000" cy="570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45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192" y="621792"/>
            <a:ext cx="7205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Causes of Elevation of JVP.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2663" y="1798612"/>
            <a:ext cx="70200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 Congestive heart failure.</a:t>
            </a:r>
          </a:p>
          <a:p>
            <a:pPr marL="457200" indent="-457200">
              <a:buAutoNum type="arabicPeriod"/>
            </a:pPr>
            <a:endParaRPr lang="en-US" sz="3200" dirty="0" smtClean="0"/>
          </a:p>
          <a:p>
            <a:r>
              <a:rPr lang="en-US" sz="3200" dirty="0" smtClean="0"/>
              <a:t>2. Pulmonary embolism.</a:t>
            </a:r>
          </a:p>
          <a:p>
            <a:endParaRPr lang="en-US" sz="3200" dirty="0" smtClean="0"/>
          </a:p>
          <a:p>
            <a:r>
              <a:rPr lang="en-US" sz="3200" dirty="0" smtClean="0"/>
              <a:t>3. Constrictive pericarditis.</a:t>
            </a:r>
          </a:p>
          <a:p>
            <a:endParaRPr lang="en-US" sz="3200" dirty="0" smtClean="0"/>
          </a:p>
          <a:p>
            <a:r>
              <a:rPr lang="en-US" sz="3200" dirty="0" smtClean="0"/>
              <a:t>4. Tricuspid valve disease.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7" y="0"/>
            <a:ext cx="10058400" cy="805218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Percussion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691662"/>
            <a:ext cx="10058400" cy="553171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To Map out the area of cardiac </a:t>
            </a:r>
            <a:r>
              <a:rPr lang="en-US" sz="2800" b="1" dirty="0" smtClean="0"/>
              <a:t>dullness, </a:t>
            </a:r>
            <a:r>
              <a:rPr lang="en-US" sz="2800" b="1" dirty="0"/>
              <a:t>by which the size of heart can be </a:t>
            </a:r>
            <a:r>
              <a:rPr lang="en-US" sz="2800" b="1" dirty="0" smtClean="0"/>
              <a:t>determined.</a:t>
            </a:r>
          </a:p>
          <a:p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L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 Border of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heart:-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Locate the apex beat- Start percussing from mid axillary line, from lateral to medial in 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intercostal space, till you get dull note and mark the point.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Repeat the process in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intercostal spaces and mark the points.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By joining all points you get left border of heart.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 of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heart:- </a:t>
            </a: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percussing from 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intercostal space downwards ,in mid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clavicular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line, till you get liver dullness in 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intercostal  space.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Then go one space above, and start percussion from lateral to medial,</a:t>
            </a: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 5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intercostal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22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77372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Auscultation.</a:t>
            </a:r>
            <a:endParaRPr lang="en-IN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890955"/>
            <a:ext cx="11019203" cy="5359720"/>
          </a:xfrm>
        </p:spPr>
        <p:txBody>
          <a:bodyPr>
            <a:noAutofit/>
          </a:bodyPr>
          <a:lstStyle/>
          <a:p>
            <a:r>
              <a:rPr lang="en-US" sz="2400" dirty="0"/>
              <a:t>It gives information about function of the heart valves and the state of </a:t>
            </a:r>
            <a:endParaRPr lang="en-US" sz="2400" dirty="0" smtClean="0"/>
          </a:p>
          <a:p>
            <a:r>
              <a:rPr lang="en-US" sz="2400" dirty="0" smtClean="0"/>
              <a:t>myocardium </a:t>
            </a:r>
            <a:r>
              <a:rPr lang="en-US" sz="2400" dirty="0"/>
              <a:t>and pericardium.</a:t>
            </a:r>
          </a:p>
          <a:p>
            <a:endParaRPr lang="en-US" sz="2400" dirty="0"/>
          </a:p>
          <a:p>
            <a:pPr marL="457200" indent="-457200">
              <a:buNone/>
            </a:pPr>
            <a:r>
              <a:rPr lang="en-US" sz="2400" dirty="0"/>
              <a:t>1</a:t>
            </a:r>
            <a:r>
              <a:rPr lang="en-US" sz="2800" dirty="0"/>
              <a:t>.  </a:t>
            </a:r>
            <a:r>
              <a:rPr lang="en-US" sz="2800" dirty="0">
                <a:solidFill>
                  <a:srgbClr val="FF0000"/>
                </a:solidFill>
              </a:rPr>
              <a:t>Mitral area-</a:t>
            </a:r>
            <a:r>
              <a:rPr lang="en-US" sz="2800" dirty="0"/>
              <a:t>--- At the apex of </a:t>
            </a:r>
            <a:r>
              <a:rPr lang="en-US" sz="2800" dirty="0" smtClean="0"/>
              <a:t>heart.</a:t>
            </a:r>
            <a:endParaRPr lang="en-US" sz="2800" dirty="0"/>
          </a:p>
          <a:p>
            <a:pPr marL="457200" indent="-457200">
              <a:buNone/>
            </a:pPr>
            <a:r>
              <a:rPr lang="en-US" sz="2800" dirty="0"/>
              <a:t>2.  </a:t>
            </a:r>
            <a:r>
              <a:rPr lang="en-US" sz="2800" dirty="0">
                <a:solidFill>
                  <a:srgbClr val="FF0000"/>
                </a:solidFill>
              </a:rPr>
              <a:t>Tricuspid  area-</a:t>
            </a:r>
            <a:r>
              <a:rPr lang="en-US" sz="2800" dirty="0"/>
              <a:t>--- Lt. 4</a:t>
            </a:r>
            <a:r>
              <a:rPr lang="en-US" sz="2800" baseline="30000" dirty="0"/>
              <a:t>th</a:t>
            </a:r>
            <a:r>
              <a:rPr lang="en-US" sz="2800" dirty="0"/>
              <a:t> intercostal </a:t>
            </a:r>
            <a:r>
              <a:rPr lang="en-US" sz="2800" dirty="0" smtClean="0"/>
              <a:t>space, </a:t>
            </a:r>
            <a:r>
              <a:rPr lang="en-US" sz="2800" dirty="0"/>
              <a:t>just lateral to sternal </a:t>
            </a:r>
            <a:r>
              <a:rPr lang="en-US" sz="2800" dirty="0" smtClean="0"/>
              <a:t>border.</a:t>
            </a:r>
            <a:endParaRPr lang="en-US" sz="2800" dirty="0"/>
          </a:p>
          <a:p>
            <a:pPr marL="457200" indent="-457200">
              <a:buNone/>
            </a:pPr>
            <a:r>
              <a:rPr lang="en-US" sz="2800" dirty="0"/>
              <a:t>3. </a:t>
            </a:r>
            <a:r>
              <a:rPr lang="en-US" sz="2800" dirty="0">
                <a:solidFill>
                  <a:srgbClr val="FF0000"/>
                </a:solidFill>
              </a:rPr>
              <a:t>Pulmonary area-</a:t>
            </a:r>
            <a:r>
              <a:rPr lang="en-US" sz="2800" dirty="0"/>
              <a:t>--- Lt. 2</a:t>
            </a:r>
            <a:r>
              <a:rPr lang="en-US" sz="2800" baseline="30000" dirty="0"/>
              <a:t>nd</a:t>
            </a:r>
            <a:r>
              <a:rPr lang="en-US" sz="2800" dirty="0"/>
              <a:t>  intercostal </a:t>
            </a:r>
            <a:r>
              <a:rPr lang="en-US" sz="2800" dirty="0" smtClean="0"/>
              <a:t>space, 2 cm. </a:t>
            </a:r>
            <a:r>
              <a:rPr lang="en-US" sz="2800" dirty="0"/>
              <a:t>lateral to sternal </a:t>
            </a:r>
            <a:r>
              <a:rPr lang="en-US" sz="2800" dirty="0" smtClean="0"/>
              <a:t>border.</a:t>
            </a:r>
            <a:endParaRPr lang="en-US" sz="2800" dirty="0"/>
          </a:p>
          <a:p>
            <a:pPr marL="457200" indent="-457200">
              <a:buNone/>
            </a:pPr>
            <a:r>
              <a:rPr lang="en-US" sz="2800" dirty="0"/>
              <a:t>4. </a:t>
            </a:r>
            <a:r>
              <a:rPr lang="en-US" sz="2800" dirty="0">
                <a:solidFill>
                  <a:srgbClr val="FF0000"/>
                </a:solidFill>
              </a:rPr>
              <a:t>Aortic area-</a:t>
            </a:r>
            <a:r>
              <a:rPr lang="en-US" sz="2800" dirty="0"/>
              <a:t>---- Rt. 2</a:t>
            </a:r>
            <a:r>
              <a:rPr lang="en-US" sz="2800" baseline="30000" dirty="0"/>
              <a:t>nd</a:t>
            </a:r>
            <a:r>
              <a:rPr lang="en-US" sz="2800" dirty="0"/>
              <a:t>  intercostal </a:t>
            </a:r>
            <a:r>
              <a:rPr lang="en-US" sz="2800" dirty="0" smtClean="0"/>
              <a:t>space, </a:t>
            </a:r>
            <a:r>
              <a:rPr lang="en-US" sz="2800" dirty="0"/>
              <a:t>just  lateral to sternal </a:t>
            </a:r>
            <a:r>
              <a:rPr lang="en-US" sz="2800" dirty="0" smtClean="0"/>
              <a:t>border.</a:t>
            </a:r>
            <a:endParaRPr lang="en-US" sz="2800" dirty="0"/>
          </a:p>
          <a:p>
            <a:pPr marL="457200" indent="-457200">
              <a:buNone/>
            </a:pPr>
            <a:endParaRPr lang="en-US" sz="2800" dirty="0"/>
          </a:p>
          <a:p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191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age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41697"/>
            <a:ext cx="5644259" cy="44559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89162" y="464024"/>
            <a:ext cx="131018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Pulmonary area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383627" y="1110355"/>
            <a:ext cx="1433015" cy="24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4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7104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Interpretation</a:t>
            </a:r>
            <a:endParaRPr lang="en-IN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3708"/>
            <a:ext cx="10058400" cy="469538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Both 1</a:t>
            </a:r>
            <a:r>
              <a:rPr lang="en-US" sz="3200" baseline="30000" dirty="0"/>
              <a:t>st</a:t>
            </a:r>
            <a:r>
              <a:rPr lang="en-US" sz="3200" dirty="0"/>
              <a:t> &amp; 2</a:t>
            </a:r>
            <a:r>
              <a:rPr lang="en-US" sz="3200" baseline="30000" dirty="0"/>
              <a:t>nd</a:t>
            </a:r>
            <a:r>
              <a:rPr lang="en-US" sz="3200" dirty="0"/>
              <a:t> heart sounds are heard in all 4 </a:t>
            </a:r>
            <a:r>
              <a:rPr lang="en-US" sz="3200" dirty="0" smtClean="0"/>
              <a:t>areas.</a:t>
            </a:r>
            <a:endParaRPr lang="en-US" sz="3200" dirty="0"/>
          </a:p>
          <a:p>
            <a:r>
              <a:rPr lang="en-US" sz="3200" dirty="0"/>
              <a:t>But 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  <a:r>
              <a:rPr lang="en-US" sz="3200" dirty="0" smtClean="0"/>
              <a:t>Heart sound </a:t>
            </a:r>
            <a:r>
              <a:rPr lang="en-US" sz="3200" dirty="0"/>
              <a:t>is better </a:t>
            </a:r>
            <a:r>
              <a:rPr lang="en-US" sz="3200" dirty="0" smtClean="0"/>
              <a:t>heard, </a:t>
            </a:r>
            <a:r>
              <a:rPr lang="en-US" sz="3200" dirty="0"/>
              <a:t>at </a:t>
            </a:r>
            <a:r>
              <a:rPr lang="en-US" sz="3200" dirty="0" smtClean="0"/>
              <a:t>Mitral </a:t>
            </a:r>
            <a:r>
              <a:rPr lang="en-US" sz="3200" dirty="0"/>
              <a:t>and </a:t>
            </a:r>
            <a:r>
              <a:rPr lang="en-US" sz="3200" dirty="0" smtClean="0"/>
              <a:t>Tricuspid </a:t>
            </a:r>
            <a:r>
              <a:rPr lang="en-US" sz="3200" dirty="0"/>
              <a:t>area</a:t>
            </a:r>
          </a:p>
          <a:p>
            <a:r>
              <a:rPr lang="en-US" sz="3200" dirty="0"/>
              <a:t>And 2nd </a:t>
            </a:r>
            <a:r>
              <a:rPr lang="en-US" sz="3200" dirty="0" smtClean="0"/>
              <a:t>Heart sound </a:t>
            </a:r>
            <a:r>
              <a:rPr lang="en-US" sz="3200" dirty="0"/>
              <a:t>is better </a:t>
            </a:r>
            <a:r>
              <a:rPr lang="en-US" sz="3200" dirty="0" smtClean="0"/>
              <a:t>heard, </a:t>
            </a:r>
            <a:r>
              <a:rPr lang="en-US" sz="3200" dirty="0"/>
              <a:t>at </a:t>
            </a:r>
            <a:r>
              <a:rPr lang="en-US" sz="3200" dirty="0" smtClean="0"/>
              <a:t>Aortic </a:t>
            </a:r>
            <a:r>
              <a:rPr lang="en-US" sz="3200" dirty="0"/>
              <a:t>and Pulmonary area.</a:t>
            </a:r>
          </a:p>
          <a:p>
            <a:endParaRPr lang="en-US" sz="3200" dirty="0"/>
          </a:p>
          <a:p>
            <a:r>
              <a:rPr lang="en-US" sz="3200" dirty="0"/>
              <a:t>The 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  <a:r>
              <a:rPr lang="en-US" sz="3200" dirty="0" smtClean="0"/>
              <a:t>Heart sound </a:t>
            </a:r>
            <a:r>
              <a:rPr lang="en-US" sz="3200" dirty="0"/>
              <a:t>coincides with </a:t>
            </a:r>
            <a:r>
              <a:rPr lang="en-US" sz="3200" dirty="0" smtClean="0"/>
              <a:t>Carotid </a:t>
            </a:r>
            <a:r>
              <a:rPr lang="en-US" sz="3200" dirty="0"/>
              <a:t>artery pulsation</a:t>
            </a:r>
            <a:r>
              <a:rPr lang="en-US" sz="3200" dirty="0" smtClean="0"/>
              <a:t>. </a:t>
            </a:r>
            <a:r>
              <a:rPr lang="en-US" sz="3200" smtClean="0"/>
              <a:t>While auscultating </a:t>
            </a:r>
            <a:r>
              <a:rPr lang="en-US" sz="3200" dirty="0" smtClean="0"/>
              <a:t>all 4 areas, simultaneously palpate Carotid artery pulsations.</a:t>
            </a:r>
            <a:endParaRPr lang="en-IN" sz="32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714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20615"/>
          </a:xfrm>
        </p:spPr>
        <p:txBody>
          <a:bodyPr/>
          <a:lstStyle/>
          <a:p>
            <a:r>
              <a:rPr lang="en-IN" b="1" dirty="0" smtClean="0">
                <a:solidFill>
                  <a:schemeClr val="accent6"/>
                </a:solidFill>
              </a:rPr>
              <a:t>3</a:t>
            </a:r>
            <a:r>
              <a:rPr lang="en-IN" b="1" baseline="30000" dirty="0" smtClean="0">
                <a:solidFill>
                  <a:schemeClr val="accent6"/>
                </a:solidFill>
              </a:rPr>
              <a:t>rd</a:t>
            </a:r>
            <a:r>
              <a:rPr lang="en-IN" b="1" dirty="0" smtClean="0">
                <a:solidFill>
                  <a:schemeClr val="accent6"/>
                </a:solidFill>
              </a:rPr>
              <a:t> and 4</a:t>
            </a:r>
            <a:r>
              <a:rPr lang="en-IN" b="1" baseline="30000" dirty="0" smtClean="0">
                <a:solidFill>
                  <a:schemeClr val="accent6"/>
                </a:solidFill>
              </a:rPr>
              <a:t>th</a:t>
            </a:r>
            <a:r>
              <a:rPr lang="en-IN" b="1" dirty="0" smtClean="0">
                <a:solidFill>
                  <a:schemeClr val="accent6"/>
                </a:solidFill>
              </a:rPr>
              <a:t> Heart Sounds:-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20615"/>
            <a:ext cx="10058400" cy="5048479"/>
          </a:xfrm>
        </p:spPr>
        <p:txBody>
          <a:bodyPr>
            <a:normAutofit/>
          </a:bodyPr>
          <a:lstStyle/>
          <a:p>
            <a:r>
              <a:rPr lang="en-IN" sz="2800" dirty="0" smtClean="0"/>
              <a:t>3</a:t>
            </a:r>
            <a:r>
              <a:rPr lang="en-IN" sz="2800" baseline="30000" dirty="0" smtClean="0"/>
              <a:t>rd</a:t>
            </a:r>
            <a:r>
              <a:rPr lang="en-IN" sz="2800" dirty="0" smtClean="0"/>
              <a:t> heart sound is produced due </a:t>
            </a:r>
            <a:r>
              <a:rPr lang="en-IN" sz="2800" dirty="0"/>
              <a:t>,</a:t>
            </a:r>
            <a:r>
              <a:rPr lang="en-IN" sz="2800" dirty="0" smtClean="0"/>
              <a:t>vibrations of ventricular wall and A-V valve cusps, by inrush of blood during 1</a:t>
            </a:r>
            <a:r>
              <a:rPr lang="en-IN" sz="2800" baseline="30000" dirty="0" smtClean="0"/>
              <a:t>st</a:t>
            </a:r>
            <a:r>
              <a:rPr lang="en-IN" sz="2800" dirty="0" smtClean="0"/>
              <a:t> rapid filling phase of diastole.</a:t>
            </a:r>
          </a:p>
          <a:p>
            <a:r>
              <a:rPr lang="en-IN" sz="2800" dirty="0" smtClean="0"/>
              <a:t>4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heart sound occurs shortly, before 1</a:t>
            </a:r>
            <a:r>
              <a:rPr lang="en-IN" sz="2800" baseline="30000" dirty="0" smtClean="0"/>
              <a:t>st</a:t>
            </a:r>
            <a:r>
              <a:rPr lang="en-IN" sz="2800" dirty="0" smtClean="0"/>
              <a:t> heart sound  due to arterial systole, in last rapid filling phase. </a:t>
            </a:r>
          </a:p>
          <a:p>
            <a:endParaRPr lang="en-IN" sz="2800" dirty="0" smtClean="0"/>
          </a:p>
          <a:p>
            <a:r>
              <a:rPr lang="en-IN" sz="2800" dirty="0" smtClean="0"/>
              <a:t>These heart sounds are not heard during routine auscultation, but can be recorded by phonocardiography.  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4860" y="191994"/>
            <a:ext cx="10058400" cy="736054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Abnormal heart </a:t>
            </a:r>
            <a:r>
              <a:rPr lang="en-US" b="1" dirty="0" smtClean="0">
                <a:solidFill>
                  <a:schemeClr val="accent6"/>
                </a:solidFill>
              </a:rPr>
              <a:t>sounds</a:t>
            </a:r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4" name="Picture 2" descr="F:\image\Phonocardiograms-from-normal-and-abnormal-heart-sound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490" y="1282890"/>
            <a:ext cx="6416235" cy="5336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17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Symptoms</a:t>
            </a:r>
            <a:endParaRPr lang="en-IN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457" y="1859911"/>
            <a:ext cx="53313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5904" y="2415654"/>
            <a:ext cx="67146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8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 YOU</a:t>
            </a:r>
            <a:endParaRPr lang="en-IN" sz="88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07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MATERIALS</a:t>
            </a:r>
            <a:endParaRPr lang="en-IN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938" y="2242502"/>
            <a:ext cx="409077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2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Systemic Examination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134" y="2064098"/>
            <a:ext cx="6370774" cy="252155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/>
              <a:t>1. Examination of Heart</a:t>
            </a:r>
          </a:p>
          <a:p>
            <a:pPr marL="514350" indent="-514350">
              <a:buNone/>
            </a:pPr>
            <a:endParaRPr lang="en-US" sz="3600" b="1" dirty="0"/>
          </a:p>
          <a:p>
            <a:pPr marL="514350" indent="-514350">
              <a:buNone/>
            </a:pPr>
            <a:r>
              <a:rPr lang="en-US" sz="3600" b="1" dirty="0"/>
              <a:t>2. Examination of Blood vessels</a:t>
            </a:r>
          </a:p>
          <a:p>
            <a:pPr marL="514350" indent="-514350">
              <a:buAutoNum type="arabicPeriod"/>
            </a:pPr>
            <a:endParaRPr lang="en-US" sz="1400" b="1" dirty="0"/>
          </a:p>
          <a:p>
            <a:pPr marL="514350" indent="-514350">
              <a:buAutoNum type="arabicPeriod"/>
            </a:pPr>
            <a:endParaRPr lang="en-US" sz="1400" b="1" dirty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21995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Systemic examination of heart</a:t>
            </a:r>
            <a:endParaRPr lang="en-IN" b="1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210" y="1914502"/>
            <a:ext cx="323691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14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Inspection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2309"/>
            <a:ext cx="10058400" cy="5017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1. Chest </a:t>
            </a:r>
            <a:r>
              <a:rPr lang="en-US" sz="2800" b="1" dirty="0">
                <a:solidFill>
                  <a:schemeClr val="tx1"/>
                </a:solidFill>
              </a:rPr>
              <a:t>wall: </a:t>
            </a:r>
            <a:r>
              <a:rPr lang="en-US" sz="2800" b="1" dirty="0" smtClean="0">
                <a:solidFill>
                  <a:schemeClr val="tx1"/>
                </a:solidFill>
              </a:rPr>
              <a:t>Symmetrical / Asymmetrical 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2. Shape </a:t>
            </a:r>
            <a:r>
              <a:rPr lang="en-US" sz="2800" b="1" dirty="0">
                <a:solidFill>
                  <a:schemeClr val="tx1"/>
                </a:solidFill>
              </a:rPr>
              <a:t>of Precordium: B</a:t>
            </a:r>
            <a:r>
              <a:rPr lang="en-US" sz="2800" b="1" dirty="0" smtClean="0">
                <a:solidFill>
                  <a:schemeClr val="tx1"/>
                </a:solidFill>
              </a:rPr>
              <a:t>ulging / Retracted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en-US" sz="2800" b="1" dirty="0">
                <a:solidFill>
                  <a:schemeClr val="tx1"/>
                </a:solidFill>
              </a:rPr>
              <a:t>3. Pulsations in the Precordium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/>
              <a:t>(</a:t>
            </a:r>
            <a:r>
              <a:rPr lang="en-US" sz="2800" b="1" dirty="0">
                <a:solidFill>
                  <a:srgbClr val="FF0000"/>
                </a:solidFill>
              </a:rPr>
              <a:t>Apex Beat)</a:t>
            </a:r>
            <a:endParaRPr lang="en-US" sz="2800" b="1" dirty="0"/>
          </a:p>
          <a:p>
            <a:pPr marL="457200" indent="-457200">
              <a:buNone/>
            </a:pPr>
            <a:r>
              <a:rPr lang="en-US" sz="2800" b="1" dirty="0">
                <a:solidFill>
                  <a:schemeClr val="tx1"/>
                </a:solidFill>
              </a:rPr>
              <a:t>4. Pulsations outside the Precordium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en-US" sz="2400" dirty="0"/>
              <a:t>   </a:t>
            </a:r>
            <a:r>
              <a:rPr lang="en-US" sz="2400" b="1" dirty="0">
                <a:solidFill>
                  <a:srgbClr val="FF0000"/>
                </a:solidFill>
              </a:rPr>
              <a:t>(Suprasternal </a:t>
            </a:r>
            <a:r>
              <a:rPr lang="en-US" sz="2400" b="1" dirty="0" smtClean="0">
                <a:solidFill>
                  <a:srgbClr val="FF0000"/>
                </a:solidFill>
              </a:rPr>
              <a:t>Notch , Epigastric , </a:t>
            </a:r>
            <a:r>
              <a:rPr lang="en-US" sz="2400" b="1" dirty="0">
                <a:solidFill>
                  <a:srgbClr val="FF0000"/>
                </a:solidFill>
              </a:rPr>
              <a:t>Neck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Epigastric  pulsations:-</a:t>
            </a:r>
            <a:r>
              <a:rPr lang="en-IN" sz="2400" b="1" dirty="0" smtClean="0">
                <a:solidFill>
                  <a:schemeClr val="tx1"/>
                </a:solidFill>
              </a:rPr>
              <a:t> Seen in hypertrophied right ventricle, </a:t>
            </a:r>
          </a:p>
          <a:p>
            <a:pPr marL="457200" indent="-457200">
              <a:buNone/>
            </a:pPr>
            <a:r>
              <a:rPr lang="en-IN" sz="2400" b="1" dirty="0">
                <a:solidFill>
                  <a:schemeClr val="tx1"/>
                </a:solidFill>
              </a:rPr>
              <a:t>P</a:t>
            </a:r>
            <a:r>
              <a:rPr lang="en-IN" sz="2400" b="1" dirty="0" smtClean="0">
                <a:solidFill>
                  <a:schemeClr val="tx1"/>
                </a:solidFill>
              </a:rPr>
              <a:t>ulsations of abdominal aorta -  Seen in aneurysm of aorta , Pulsatile  </a:t>
            </a:r>
            <a:r>
              <a:rPr lang="en-IN" sz="2400" b="1" dirty="0" err="1" smtClean="0">
                <a:solidFill>
                  <a:schemeClr val="tx1"/>
                </a:solidFill>
              </a:rPr>
              <a:t>expansile</a:t>
            </a:r>
            <a:r>
              <a:rPr lang="en-IN" sz="2400" b="1" dirty="0" smtClean="0">
                <a:solidFill>
                  <a:schemeClr val="tx1"/>
                </a:solidFill>
              </a:rPr>
              <a:t> swelling of Liver.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5. Neck veins :- Look for distended veins in neck and thorax.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88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age\cardio-vascular-system-examination-13-638.jpg"/>
          <p:cNvPicPr>
            <a:picLocks noChangeAspect="1" noChangeArrowheads="1"/>
          </p:cNvPicPr>
          <p:nvPr/>
        </p:nvPicPr>
        <p:blipFill rotWithShape="1">
          <a:blip r:embed="rId2" cstate="print"/>
          <a:srcRect l="16791" t="4890" r="16912" b="18682"/>
          <a:stretch/>
        </p:blipFill>
        <p:spPr bwMode="auto">
          <a:xfrm>
            <a:off x="3057099" y="398970"/>
            <a:ext cx="5827593" cy="5687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21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818865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Palpation</a:t>
            </a:r>
            <a:endParaRPr lang="en-IN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495" y="1137141"/>
            <a:ext cx="10846981" cy="5099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400" dirty="0"/>
              <a:t>Confirmation of  </a:t>
            </a:r>
            <a:r>
              <a:rPr lang="en-US" sz="7400" dirty="0" err="1" smtClean="0"/>
              <a:t>inspectory</a:t>
            </a:r>
            <a:r>
              <a:rPr lang="en-US" sz="7400" dirty="0" smtClean="0"/>
              <a:t>  </a:t>
            </a:r>
            <a:r>
              <a:rPr lang="en-US" sz="7400" dirty="0"/>
              <a:t>findings.</a:t>
            </a:r>
          </a:p>
          <a:p>
            <a:pPr>
              <a:buNone/>
            </a:pPr>
            <a:endParaRPr lang="en-US" sz="7400" dirty="0"/>
          </a:p>
          <a:p>
            <a:r>
              <a:rPr lang="en-US" sz="7400" dirty="0"/>
              <a:t>1.Apex beat</a:t>
            </a:r>
            <a:r>
              <a:rPr lang="en-US" sz="7400" dirty="0" smtClean="0"/>
              <a:t>– It is the lowermost and outermost part of cardiac impulse.</a:t>
            </a:r>
          </a:p>
          <a:p>
            <a:r>
              <a:rPr lang="en-US" sz="7400" dirty="0" smtClean="0"/>
              <a:t>                     a</a:t>
            </a:r>
            <a:r>
              <a:rPr lang="en-US" sz="7400" dirty="0"/>
              <a:t>)  Position</a:t>
            </a:r>
          </a:p>
          <a:p>
            <a:pPr>
              <a:buNone/>
            </a:pPr>
            <a:r>
              <a:rPr lang="en-US" sz="7400" dirty="0"/>
              <a:t>                       b) Character: Rate, Rhythm and force</a:t>
            </a:r>
          </a:p>
          <a:p>
            <a:endParaRPr lang="en-US" sz="7400" dirty="0"/>
          </a:p>
          <a:p>
            <a:r>
              <a:rPr lang="en-US" sz="7400" b="1" dirty="0"/>
              <a:t>Apex beat is displaced </a:t>
            </a:r>
            <a:r>
              <a:rPr lang="en-US" sz="7400" b="1" dirty="0" smtClean="0"/>
              <a:t>in - </a:t>
            </a:r>
            <a:endParaRPr lang="en-US" sz="7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7400" dirty="0"/>
              <a:t>Scoliosis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400" dirty="0"/>
              <a:t>Pleural effusion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400" dirty="0"/>
              <a:t>Pulmonary Fibrosis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400" dirty="0"/>
              <a:t>Enlargement of heart</a:t>
            </a:r>
            <a:endParaRPr lang="en-IN" sz="7400" dirty="0"/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065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mage\apical-pulse-nursing (1).png"/>
          <p:cNvPicPr>
            <a:picLocks noChangeAspect="1" noChangeArrowheads="1"/>
          </p:cNvPicPr>
          <p:nvPr/>
        </p:nvPicPr>
        <p:blipFill>
          <a:blip r:embed="rId2" cstate="print"/>
          <a:srcRect l="1190" r="1190" b="6006"/>
          <a:stretch>
            <a:fillRect/>
          </a:stretch>
        </p:blipFill>
        <p:spPr bwMode="auto">
          <a:xfrm>
            <a:off x="2425890" y="586854"/>
            <a:ext cx="6903151" cy="5310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7607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630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Retrospect</vt:lpstr>
      <vt:lpstr>Clinical Examination of Cardiovascular System</vt:lpstr>
      <vt:lpstr>Symptoms</vt:lpstr>
      <vt:lpstr>MATERIALS</vt:lpstr>
      <vt:lpstr>Systemic Examination</vt:lpstr>
      <vt:lpstr>Systemic examination of heart</vt:lpstr>
      <vt:lpstr>Inspection</vt:lpstr>
      <vt:lpstr>PowerPoint Presentation</vt:lpstr>
      <vt:lpstr>Palpation</vt:lpstr>
      <vt:lpstr>PowerPoint Presentation</vt:lpstr>
      <vt:lpstr>PowerPoint Presentation</vt:lpstr>
      <vt:lpstr>2. Determination of JVP</vt:lpstr>
      <vt:lpstr>PowerPoint Presentation</vt:lpstr>
      <vt:lpstr>PowerPoint Presentation</vt:lpstr>
      <vt:lpstr>Percussion</vt:lpstr>
      <vt:lpstr>Auscultation.</vt:lpstr>
      <vt:lpstr>PowerPoint Presentation</vt:lpstr>
      <vt:lpstr>Interpretation</vt:lpstr>
      <vt:lpstr>3rd and 4th Heart Sounds:-</vt:lpstr>
      <vt:lpstr>Abnormal heart sounds.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Examination of Cardiovascular System</dc:title>
  <dc:creator>admin</dc:creator>
  <cp:lastModifiedBy>H P</cp:lastModifiedBy>
  <cp:revision>40</cp:revision>
  <dcterms:created xsi:type="dcterms:W3CDTF">2022-01-02T16:01:21Z</dcterms:created>
  <dcterms:modified xsi:type="dcterms:W3CDTF">2026-05-06T05:54:54Z</dcterms:modified>
</cp:coreProperties>
</file>