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F3CBD-6247-3FC1-97C7-73752AE5BB2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4066E7D-9287-2F52-A0FC-1ECF3FF1DB18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6DFBA4E-0F55-03F6-68A2-7BADB870E58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16F-6CF1-4F5B-876B-DA2BC7804CB0}" type="datetimeFigureOut">
              <a:rPr lang="en-IN" smtClean="0"/>
              <a:t>10-10-2023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8061917-AC4A-34CE-944A-E3EC9CB6EF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A2B253F-6AD7-DB25-31E4-C0AE333E93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808A-06A2-4123-9006-4CCE2BD7699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76145360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87B407-FF00-F335-230F-14BC19F6310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C6D4D53-AD34-68D2-4FDC-8EE003497C1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B26FC39-8BD3-6706-77A0-7E1D88C562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16F-6CF1-4F5B-876B-DA2BC7804CB0}" type="datetimeFigureOut">
              <a:rPr lang="en-IN" smtClean="0"/>
              <a:t>10-10-2023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9D7F-0F46-1C6B-2BD4-F86A3740F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D895291-146E-DDC4-A98C-DDDA5C24A5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808A-06A2-4123-9006-4CCE2BD7699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43966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1698E4BC-C264-4FAC-6AC1-370D368DB5C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401037-58B3-C771-DE11-3311219EFF8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C1E6A7-31A5-B18B-61C4-88B14A5224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16F-6CF1-4F5B-876B-DA2BC7804CB0}" type="datetimeFigureOut">
              <a:rPr lang="en-IN" smtClean="0"/>
              <a:t>10-10-2023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5A55153-E80F-3C0B-8E03-633A55E74E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1981E9-8BF0-0963-4A6C-CA1D672713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808A-06A2-4123-9006-4CCE2BD7699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01514185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2A3182-8952-7473-5F45-6734E3B82EC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93D55-AADA-00CA-2EC5-1684371E840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C64D16-D27B-4A98-ECC3-C3463D6E44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16F-6CF1-4F5B-876B-DA2BC7804CB0}" type="datetimeFigureOut">
              <a:rPr lang="en-IN" smtClean="0"/>
              <a:t>10-10-2023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C5E0EE-5BCC-2B60-F703-01F7A8C4EE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F55DAC-B825-A5CE-9D71-9C807F2C9E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808A-06A2-4123-9006-4CCE2BD7699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0119094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FEFBBF-C130-375B-E7B0-9C847E1BE2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62FE64C-55BD-EB2D-DC40-76D6A72D9C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9FF5FC3-4F40-FEDF-CEC6-CA643B215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16F-6CF1-4F5B-876B-DA2BC7804CB0}" type="datetimeFigureOut">
              <a:rPr lang="en-IN" smtClean="0"/>
              <a:t>10-10-2023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043EEB4-347F-FDDE-9103-2B512FC14F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09ED1C-37EE-94BA-7998-5D3BEBD0285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808A-06A2-4123-9006-4CCE2BD7699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8897606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15C9A9-071E-4B9A-9E68-85949336384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550E820-42D8-2463-C2F3-FC9318F56A0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61527C8-26FA-0A5F-C7C0-B6ECC44B6D8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645F4C2-0443-B784-7222-403CE74C9E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16F-6CF1-4F5B-876B-DA2BC7804CB0}" type="datetimeFigureOut">
              <a:rPr lang="en-IN" smtClean="0"/>
              <a:t>10-10-2023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0A310F9-A266-474E-941C-AC6FB9552D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3B7DB41-41F3-E510-3414-401986BDE4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808A-06A2-4123-9006-4CCE2BD7699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78222621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6EBCD3-2B40-4EC3-E53A-E74BA0E5F9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45DFD3-63E7-AE37-7C2D-27737EA498C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D2B7061-0BB2-AA9E-4E05-2495D09F612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1F96061-DDD0-5F1A-D789-3AB29141D1D8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0FDCE6-6AFE-C2AF-D4FC-69DE4E7120F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E6295F03-91A5-4FB5-9E99-A51CACBA55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16F-6CF1-4F5B-876B-DA2BC7804CB0}" type="datetimeFigureOut">
              <a:rPr lang="en-IN" smtClean="0"/>
              <a:t>10-10-2023</a:t>
            </a:fld>
            <a:endParaRPr lang="en-IN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175F955-C2A7-820F-477A-29957D4B09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EA0288E-4FBB-B8C1-CF91-1BBEC6C68B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808A-06A2-4123-9006-4CCE2BD7699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8710501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3911AE-06FE-9710-D32D-47A38D38A23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FBE830B-4B5B-3D13-3DAE-93DB1DBD3A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16F-6CF1-4F5B-876B-DA2BC7804CB0}" type="datetimeFigureOut">
              <a:rPr lang="en-IN" smtClean="0"/>
              <a:t>10-10-2023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861BDEA-498D-6623-062F-558DD12794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925AC0E-79BA-827D-8C76-5A9998D8DBB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808A-06A2-4123-9006-4CCE2BD7699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13792448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059189FA-C155-5ABC-DFF0-C32230DA4E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16F-6CF1-4F5B-876B-DA2BC7804CB0}" type="datetimeFigureOut">
              <a:rPr lang="en-IN" smtClean="0"/>
              <a:t>10-10-2023</a:t>
            </a:fld>
            <a:endParaRPr lang="en-I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9947521-3BAF-9B89-C306-DDEEB3B6B6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240693-96F6-F3F7-35BE-6975E9C18F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808A-06A2-4123-9006-4CCE2BD7699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9947145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C6B204F-C93D-8965-60DC-7563435E3B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7FBCBE-121E-920F-7B6C-A75E47045BA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237F8F-BC28-D504-CBA4-ADE0D32AF53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8D733A3-5F04-9C57-25DE-E74B818EF6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16F-6CF1-4F5B-876B-DA2BC7804CB0}" type="datetimeFigureOut">
              <a:rPr lang="en-IN" smtClean="0"/>
              <a:t>10-10-2023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D63A76D-22F4-DA5F-84C5-EFEFC1A0DC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67B7C8-8EC6-A2B0-5E9D-E5336EB4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808A-06A2-4123-9006-4CCE2BD7699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56535939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4AB92C-BBDB-5F3E-F56E-42D3F86653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0387D6B-53B9-B524-CDE9-A0FDF18BCEB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IN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A47550B-AC02-6C72-97C1-6B50913428E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E745C2-E0E7-A205-B0DF-9F40CC5F13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4C116F-6CF1-4F5B-876B-DA2BC7804CB0}" type="datetimeFigureOut">
              <a:rPr lang="en-IN" smtClean="0"/>
              <a:t>10-10-2023</a:t>
            </a:fld>
            <a:endParaRPr lang="en-IN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8645CB-E2C7-FFC4-E7D8-DB9EC1A136E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0FA39904-52EA-4EDD-960A-DB1ACAC558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EDE808A-06A2-4123-9006-4CCE2BD7699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5963280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2F0BCD8-F6DC-D5E6-EE21-216B733F58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IN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5EAEC39-64C6-A62E-04DE-D37F2A7DF40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IN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3D8124C-5AD3-A99F-6CA6-C475BF2073E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B4C116F-6CF1-4F5B-876B-DA2BC7804CB0}" type="datetimeFigureOut">
              <a:rPr lang="en-IN" smtClean="0"/>
              <a:t>10-10-2023</a:t>
            </a:fld>
            <a:endParaRPr lang="en-I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4A500A-D560-36AB-94DF-AF900FC6A4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I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EE75852-D5A4-29F8-2310-99A5D4B21B6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DE808A-06A2-4123-9006-4CCE2BD7699D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3659680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B41D4E2-A159-907B-2525-4C8FA5140558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>
            <a:normAutofit fontScale="90000"/>
          </a:bodyPr>
          <a:lstStyle/>
          <a:p>
            <a:r>
              <a:rPr lang="en-IN" dirty="0"/>
              <a:t>CLASSIFICATION OF  MALOCCLUSION</a:t>
            </a:r>
            <a:br>
              <a:rPr lang="en-IN" dirty="0"/>
            </a:b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57116310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FB5D262D-B752-D4A7-2339-E5C0FBAD349B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78393" y="1825625"/>
            <a:ext cx="8635213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70119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12B09DF-735D-FD98-551B-DD75905DF5B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400" spc="-10" dirty="0">
                <a:uFill>
                  <a:solidFill>
                    <a:srgbClr val="FFFF00"/>
                  </a:solidFill>
                </a:uFill>
              </a:rPr>
              <a:t>CLASS</a:t>
            </a:r>
            <a:r>
              <a:rPr lang="en-IN" sz="4400" spc="-40" dirty="0">
                <a:uFill>
                  <a:solidFill>
                    <a:srgbClr val="FFFF00"/>
                  </a:solidFill>
                </a:uFill>
              </a:rPr>
              <a:t> </a:t>
            </a:r>
            <a:r>
              <a:rPr lang="en-IN" sz="4400" spc="-5" dirty="0">
                <a:uFill>
                  <a:solidFill>
                    <a:srgbClr val="FFFF00"/>
                  </a:solidFill>
                </a:uFill>
              </a:rPr>
              <a:t>II</a:t>
            </a:r>
            <a:r>
              <a:rPr lang="en-IN" sz="4400" spc="-25" dirty="0">
                <a:uFill>
                  <a:solidFill>
                    <a:srgbClr val="FFFF00"/>
                  </a:solidFill>
                </a:uFill>
              </a:rPr>
              <a:t> </a:t>
            </a:r>
            <a:r>
              <a:rPr lang="en-IN" sz="4400" spc="-5" dirty="0">
                <a:uFill>
                  <a:solidFill>
                    <a:srgbClr val="FFFF00"/>
                  </a:solidFill>
                </a:uFill>
              </a:rPr>
              <a:t>DIVISION</a:t>
            </a:r>
            <a:r>
              <a:rPr lang="en-IN" sz="4400" spc="-30" dirty="0">
                <a:uFill>
                  <a:solidFill>
                    <a:srgbClr val="FFFF00"/>
                  </a:solidFill>
                </a:uFill>
              </a:rPr>
              <a:t> </a:t>
            </a:r>
            <a:r>
              <a:rPr lang="en-IN" sz="4400" dirty="0">
                <a:uFill>
                  <a:solidFill>
                    <a:srgbClr val="FFFF00"/>
                  </a:solidFill>
                </a:uFill>
              </a:rPr>
              <a:t>1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D453E55-A571-B353-8814-8813DF66AC2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Condition when class II molar relationship is present  with </a:t>
            </a:r>
            <a:r>
              <a:rPr lang="en-US" dirty="0" err="1"/>
              <a:t>proclined</a:t>
            </a:r>
            <a:r>
              <a:rPr lang="en-US" dirty="0"/>
              <a:t> upper central incisors.</a:t>
            </a:r>
          </a:p>
          <a:p>
            <a:r>
              <a:rPr lang="en-US" dirty="0"/>
              <a:t>There is an increase in overjet.</a:t>
            </a:r>
          </a:p>
          <a:p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41118F0-EB29-2553-EB7C-4C6CC52549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38800" y="2594537"/>
            <a:ext cx="6157242" cy="3717363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4134096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721BF-6036-B8EE-4161-F6EB0DAA1D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400" spc="-10" dirty="0">
                <a:uFill>
                  <a:solidFill>
                    <a:srgbClr val="FFFF00"/>
                  </a:solidFill>
                </a:uFill>
              </a:rPr>
              <a:t>CLASS</a:t>
            </a:r>
            <a:r>
              <a:rPr lang="en-IN" sz="4400" spc="-35" dirty="0">
                <a:uFill>
                  <a:solidFill>
                    <a:srgbClr val="FFFF00"/>
                  </a:solidFill>
                </a:uFill>
              </a:rPr>
              <a:t> </a:t>
            </a:r>
            <a:r>
              <a:rPr lang="en-IN" sz="4400" spc="-5" dirty="0">
                <a:uFill>
                  <a:solidFill>
                    <a:srgbClr val="FFFF00"/>
                  </a:solidFill>
                </a:uFill>
              </a:rPr>
              <a:t>II</a:t>
            </a:r>
            <a:r>
              <a:rPr lang="en-IN" sz="4400" spc="-35" dirty="0">
                <a:uFill>
                  <a:solidFill>
                    <a:srgbClr val="FFFF00"/>
                  </a:solidFill>
                </a:uFill>
              </a:rPr>
              <a:t> </a:t>
            </a:r>
            <a:r>
              <a:rPr lang="en-IN" sz="4400" spc="-5" dirty="0">
                <a:uFill>
                  <a:solidFill>
                    <a:srgbClr val="FFFF00"/>
                  </a:solidFill>
                </a:uFill>
              </a:rPr>
              <a:t>DIVISION</a:t>
            </a:r>
            <a:r>
              <a:rPr lang="en-IN" sz="4400" spc="-25" dirty="0">
                <a:uFill>
                  <a:solidFill>
                    <a:srgbClr val="FFFF00"/>
                  </a:solidFill>
                </a:uFill>
              </a:rPr>
              <a:t> </a:t>
            </a:r>
            <a:r>
              <a:rPr lang="en-IN" sz="4400" dirty="0">
                <a:uFill>
                  <a:solidFill>
                    <a:srgbClr val="FFFF00"/>
                  </a:solidFill>
                </a:uFill>
              </a:rPr>
              <a:t>2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A934F12-B06D-CE8F-2517-431D21563B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79705" marR="5080" indent="-167640">
              <a:lnSpc>
                <a:spcPct val="100000"/>
              </a:lnSpc>
              <a:spcBef>
                <a:spcPts val="100"/>
              </a:spcBef>
            </a:pPr>
            <a:r>
              <a:rPr lang="en-US" sz="2800" i="1" spc="-5" dirty="0">
                <a:latin typeface="Calibri"/>
                <a:cs typeface="Calibri"/>
              </a:rPr>
              <a:t>Condition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when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class</a:t>
            </a:r>
            <a:r>
              <a:rPr lang="en-US" sz="2800" i="1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II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molar </a:t>
            </a:r>
            <a:r>
              <a:rPr lang="en-US" sz="2800" i="1" spc="-10" dirty="0">
                <a:latin typeface="Calibri"/>
                <a:cs typeface="Calibri"/>
              </a:rPr>
              <a:t>relationship</a:t>
            </a:r>
            <a:r>
              <a:rPr lang="en-US" sz="2800" i="1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is</a:t>
            </a:r>
            <a:r>
              <a:rPr lang="en-US" sz="2800" i="1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present </a:t>
            </a:r>
            <a:r>
              <a:rPr lang="en-US" sz="2800" i="1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with </a:t>
            </a:r>
            <a:r>
              <a:rPr lang="en-US" sz="2800" i="1" spc="-10" dirty="0" err="1">
                <a:latin typeface="Calibri"/>
                <a:cs typeface="Calibri"/>
              </a:rPr>
              <a:t>retroclined</a:t>
            </a:r>
            <a:r>
              <a:rPr lang="en-US" sz="2800" i="1" spc="-5" dirty="0">
                <a:latin typeface="Calibri"/>
                <a:cs typeface="Calibri"/>
              </a:rPr>
              <a:t> upper central</a:t>
            </a:r>
            <a:r>
              <a:rPr lang="en-US" sz="2800" i="1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incisors,</a:t>
            </a:r>
            <a:r>
              <a:rPr lang="en-US" sz="2800" i="1" dirty="0">
                <a:latin typeface="Calibri"/>
                <a:cs typeface="Calibri"/>
              </a:rPr>
              <a:t> </a:t>
            </a:r>
            <a:r>
              <a:rPr lang="en-US" sz="2800" i="1" spc="-10" dirty="0">
                <a:latin typeface="Calibri"/>
                <a:cs typeface="Calibri"/>
              </a:rPr>
              <a:t>upper</a:t>
            </a:r>
            <a:r>
              <a:rPr lang="en-US" sz="2800" i="1" spc="-5" dirty="0">
                <a:latin typeface="Calibri"/>
                <a:cs typeface="Calibri"/>
              </a:rPr>
              <a:t> </a:t>
            </a:r>
            <a:r>
              <a:rPr lang="en-US" sz="2800" i="1" spc="-10" dirty="0">
                <a:latin typeface="Calibri"/>
                <a:cs typeface="Calibri"/>
              </a:rPr>
              <a:t>lateral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sz="2800" i="1" spc="-5" dirty="0" err="1">
                <a:latin typeface="Calibri"/>
                <a:cs typeface="Calibri"/>
              </a:rPr>
              <a:t>ncisors</a:t>
            </a:r>
            <a:r>
              <a:rPr lang="en-US" sz="2800" i="1" spc="-5" dirty="0">
                <a:latin typeface="Calibri"/>
                <a:cs typeface="Calibri"/>
              </a:rPr>
              <a:t> may</a:t>
            </a:r>
            <a:r>
              <a:rPr lang="en-US" sz="2800" i="1" dirty="0">
                <a:latin typeface="Calibri"/>
                <a:cs typeface="Calibri"/>
              </a:rPr>
              <a:t> be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spc="-10" dirty="0" err="1">
                <a:latin typeface="Calibri"/>
                <a:cs typeface="Calibri"/>
              </a:rPr>
              <a:t>proclined</a:t>
            </a:r>
            <a:r>
              <a:rPr lang="en-US" sz="2800" i="1" dirty="0">
                <a:latin typeface="Calibri"/>
                <a:cs typeface="Calibri"/>
              </a:rPr>
              <a:t> or</a:t>
            </a:r>
            <a:r>
              <a:rPr lang="en-US" sz="2800" i="1" spc="-5" dirty="0">
                <a:latin typeface="Calibri"/>
                <a:cs typeface="Calibri"/>
              </a:rPr>
              <a:t> </a:t>
            </a:r>
            <a:r>
              <a:rPr lang="en-US" sz="2800" i="1" spc="-10" dirty="0">
                <a:latin typeface="Calibri"/>
                <a:cs typeface="Calibri"/>
              </a:rPr>
              <a:t>normally</a:t>
            </a:r>
            <a:r>
              <a:rPr lang="en-US" sz="2800" i="1" dirty="0">
                <a:latin typeface="Calibri"/>
                <a:cs typeface="Calibri"/>
              </a:rPr>
              <a:t> </a:t>
            </a:r>
            <a:r>
              <a:rPr lang="en-US" sz="2800" i="1" spc="-10" dirty="0">
                <a:latin typeface="Calibri"/>
                <a:cs typeface="Calibri"/>
              </a:rPr>
              <a:t>inclined.</a:t>
            </a:r>
            <a:endParaRPr lang="en-US" dirty="0">
              <a:latin typeface="Calibri"/>
              <a:cs typeface="Calibri"/>
            </a:endParaRPr>
          </a:p>
          <a:p>
            <a:pPr marR="427990">
              <a:lnSpc>
                <a:spcPct val="100000"/>
              </a:lnSpc>
            </a:pPr>
            <a:r>
              <a:rPr lang="en-US" sz="2800" i="1" spc="-5" dirty="0">
                <a:latin typeface="Calibri"/>
                <a:cs typeface="Calibri"/>
              </a:rPr>
              <a:t>Overjet</a:t>
            </a:r>
            <a:r>
              <a:rPr lang="en-US" sz="2800" i="1" spc="-15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is usually </a:t>
            </a:r>
            <a:r>
              <a:rPr lang="en-US" sz="2800" i="1" spc="-10" dirty="0">
                <a:latin typeface="Calibri"/>
                <a:cs typeface="Calibri"/>
              </a:rPr>
              <a:t>minimal</a:t>
            </a:r>
            <a:r>
              <a:rPr lang="en-US" sz="2800" i="1" spc="-15" dirty="0">
                <a:latin typeface="Calibri"/>
                <a:cs typeface="Calibri"/>
              </a:rPr>
              <a:t> </a:t>
            </a:r>
          </a:p>
          <a:p>
            <a:pPr marL="0" marR="427990" indent="0">
              <a:lnSpc>
                <a:spcPct val="100000"/>
              </a:lnSpc>
              <a:buNone/>
            </a:pPr>
            <a:r>
              <a:rPr lang="en-US" sz="2800" i="1" dirty="0">
                <a:latin typeface="Calibri"/>
                <a:cs typeface="Calibri"/>
              </a:rPr>
              <a:t>or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may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dirty="0">
                <a:latin typeface="Calibri"/>
                <a:cs typeface="Calibri"/>
              </a:rPr>
              <a:t>be</a:t>
            </a:r>
            <a:r>
              <a:rPr lang="en-US" sz="2800" i="1" spc="-10" dirty="0">
                <a:latin typeface="Calibri"/>
                <a:cs typeface="Calibri"/>
              </a:rPr>
              <a:t> increased.</a:t>
            </a:r>
            <a:endParaRPr lang="en-US" sz="28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A9E5F25C-2E81-5425-1836-13E2C4C26DF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419725" y="2874117"/>
            <a:ext cx="5007726" cy="3371108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17006782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E5F04FB-89C7-A7FD-5BE2-7FF1E41F7E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400" spc="-5" dirty="0">
                <a:uFill>
                  <a:solidFill>
                    <a:srgbClr val="FFFF00"/>
                  </a:solidFill>
                </a:uFill>
              </a:rPr>
              <a:t>CLASS</a:t>
            </a:r>
            <a:r>
              <a:rPr lang="en-IN" sz="4400" spc="-25" dirty="0">
                <a:uFill>
                  <a:solidFill>
                    <a:srgbClr val="FFFF00"/>
                  </a:solidFill>
                </a:uFill>
              </a:rPr>
              <a:t> </a:t>
            </a:r>
            <a:r>
              <a:rPr lang="en-IN" sz="4400" spc="-5" dirty="0">
                <a:uFill>
                  <a:solidFill>
                    <a:srgbClr val="FFFF00"/>
                  </a:solidFill>
                </a:uFill>
              </a:rPr>
              <a:t>II</a:t>
            </a:r>
            <a:r>
              <a:rPr lang="en-IN" sz="4400" spc="-30" dirty="0">
                <a:uFill>
                  <a:solidFill>
                    <a:srgbClr val="FFFF00"/>
                  </a:solidFill>
                </a:uFill>
              </a:rPr>
              <a:t> </a:t>
            </a:r>
            <a:r>
              <a:rPr lang="en-IN" sz="4400" spc="-10" dirty="0">
                <a:uFill>
                  <a:solidFill>
                    <a:srgbClr val="FFFF00"/>
                  </a:solidFill>
                </a:uFill>
              </a:rPr>
              <a:t>SUB-DIVISION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9E0FA6F-90E5-8782-E381-3924C93E9B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525780" marR="5080" indent="-513080">
              <a:lnSpc>
                <a:spcPct val="100000"/>
              </a:lnSpc>
              <a:spcBef>
                <a:spcPts val="100"/>
              </a:spcBef>
            </a:pPr>
            <a:r>
              <a:rPr lang="en-US" sz="2800" i="1" spc="-5" dirty="0">
                <a:latin typeface="Calibri"/>
                <a:cs typeface="Calibri"/>
              </a:rPr>
              <a:t>Condition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when</a:t>
            </a:r>
            <a:r>
              <a:rPr lang="en-US" sz="2800" i="1" spc="5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the</a:t>
            </a:r>
            <a:r>
              <a:rPr lang="en-US" sz="2800" i="1" spc="5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class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II molar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relationship </a:t>
            </a:r>
            <a:r>
              <a:rPr lang="en-US" sz="2800" i="1" spc="-705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exists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on</a:t>
            </a:r>
            <a:r>
              <a:rPr lang="en-US" sz="2800" i="1" spc="-15" dirty="0">
                <a:latin typeface="Calibri"/>
                <a:cs typeface="Calibri"/>
              </a:rPr>
              <a:t> </a:t>
            </a:r>
            <a:r>
              <a:rPr lang="en-US" sz="2800" i="1" dirty="0">
                <a:latin typeface="Calibri"/>
                <a:cs typeface="Calibri"/>
              </a:rPr>
              <a:t>only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dirty="0">
                <a:latin typeface="Calibri"/>
                <a:cs typeface="Calibri"/>
              </a:rPr>
              <a:t>one</a:t>
            </a:r>
            <a:r>
              <a:rPr lang="en-US" sz="2800" i="1" spc="-15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side</a:t>
            </a:r>
            <a:r>
              <a:rPr lang="en-US" sz="2800" i="1" dirty="0">
                <a:latin typeface="Calibri"/>
                <a:cs typeface="Calibri"/>
              </a:rPr>
              <a:t> with</a:t>
            </a:r>
            <a:r>
              <a:rPr lang="en-US" sz="2800" i="1" spc="-15" dirty="0">
                <a:latin typeface="Calibri"/>
                <a:cs typeface="Calibri"/>
              </a:rPr>
              <a:t> </a:t>
            </a:r>
            <a:r>
              <a:rPr lang="en-US" i="1" spc="-5" dirty="0">
                <a:latin typeface="Calibri"/>
                <a:cs typeface="Calibri"/>
              </a:rPr>
              <a:t>class I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dirty="0">
                <a:latin typeface="Calibri"/>
                <a:cs typeface="Calibri"/>
              </a:rPr>
              <a:t>molar </a:t>
            </a:r>
            <a:r>
              <a:rPr lang="en-US" sz="2800" i="1" spc="-5" dirty="0">
                <a:latin typeface="Calibri"/>
                <a:cs typeface="Calibri"/>
              </a:rPr>
              <a:t>relationship</a:t>
            </a:r>
            <a:r>
              <a:rPr lang="en-US" sz="2800" i="1" spc="-15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on</a:t>
            </a:r>
            <a:r>
              <a:rPr lang="en-US" sz="2800" i="1" spc="-15" dirty="0">
                <a:latin typeface="Calibri"/>
                <a:cs typeface="Calibri"/>
              </a:rPr>
              <a:t> </a:t>
            </a:r>
            <a:r>
              <a:rPr lang="en-US" sz="2800" i="1" dirty="0">
                <a:latin typeface="Calibri"/>
                <a:cs typeface="Calibri"/>
              </a:rPr>
              <a:t>the</a:t>
            </a:r>
            <a:r>
              <a:rPr lang="en-US" sz="2800" i="1" spc="-15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other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side.</a:t>
            </a:r>
            <a:endParaRPr lang="en-US" sz="2800" dirty="0">
              <a:latin typeface="Calibri"/>
              <a:cs typeface="Calibri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26972790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2BBF81C-BDAD-5582-1969-0FA42DFDAF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pc="-10" dirty="0"/>
              <a:t>CLASS</a:t>
            </a:r>
            <a:r>
              <a:rPr lang="en-IN" spc="-25" dirty="0"/>
              <a:t> </a:t>
            </a:r>
            <a:r>
              <a:rPr lang="en-IN" spc="-5" dirty="0"/>
              <a:t>III</a:t>
            </a:r>
            <a:r>
              <a:rPr lang="en-IN" spc="-30" dirty="0"/>
              <a:t> </a:t>
            </a:r>
            <a:r>
              <a:rPr lang="en-IN" spc="-10" dirty="0"/>
              <a:t>MALOCCLUSION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D877085-EF9C-9845-716D-89076D16CC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spc="-5" dirty="0">
                <a:latin typeface="Calibri"/>
                <a:cs typeface="Calibri"/>
              </a:rPr>
              <a:t> THE MESIOBUCCAL CUSP</a:t>
            </a:r>
            <a:r>
              <a:rPr lang="en-US" sz="2800" spc="-10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OF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spc="-10" dirty="0">
                <a:latin typeface="Calibri"/>
                <a:cs typeface="Calibri"/>
              </a:rPr>
              <a:t>THE</a:t>
            </a:r>
            <a:r>
              <a:rPr lang="en-US" sz="2800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UPPER</a:t>
            </a:r>
            <a:r>
              <a:rPr lang="en-US" sz="2800" spc="-10" dirty="0">
                <a:latin typeface="Calibri"/>
                <a:cs typeface="Calibri"/>
              </a:rPr>
              <a:t> FIRST</a:t>
            </a:r>
            <a:r>
              <a:rPr lang="en-US" sz="2800" spc="-5" dirty="0">
                <a:latin typeface="Calibri"/>
                <a:cs typeface="Calibri"/>
              </a:rPr>
              <a:t> MOLAR </a:t>
            </a:r>
            <a:r>
              <a:rPr lang="en-US" sz="2800" spc="-620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OCCLUDES</a:t>
            </a:r>
            <a:r>
              <a:rPr lang="en-US" sz="2800" spc="-15" dirty="0">
                <a:latin typeface="Calibri"/>
                <a:cs typeface="Calibri"/>
              </a:rPr>
              <a:t> </a:t>
            </a:r>
            <a:r>
              <a:rPr lang="en-US" sz="2800" spc="-5" dirty="0">
                <a:latin typeface="Calibri"/>
                <a:cs typeface="Calibri"/>
              </a:rPr>
              <a:t>IN THE INTERDENTAL SPACE BETWEEN THE MANDIBULAR FIRST AND SECOND MOLAR.</a:t>
            </a:r>
          </a:p>
          <a:p>
            <a:pPr marL="0" indent="0">
              <a:buNone/>
            </a:pPr>
            <a:endParaRPr lang="en-IN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09A540D5-582F-A2AF-BDF9-4C9FF824D43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71738" y="3371850"/>
            <a:ext cx="4438273" cy="2505673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13FC587-9DC2-7EDB-28FB-E0F157CEF44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864" y="2612353"/>
            <a:ext cx="3542083" cy="3785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76985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614A93-019C-D970-EAD5-EE70F19322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True Class III Malocclusion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468D08E-8C28-5107-98D8-2FD61BC65DE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Which is genetic in origin due to excessively large mandible or smaller than normal maxilla.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0597348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05210D-7912-E1C7-40FC-93117100890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pc="-5" dirty="0">
                <a:uFill>
                  <a:solidFill>
                    <a:srgbClr val="FFFF00"/>
                  </a:solidFill>
                </a:uFill>
              </a:rPr>
              <a:t>PSEUDO</a:t>
            </a:r>
            <a:r>
              <a:rPr lang="en-IN" spc="-25" dirty="0">
                <a:uFill>
                  <a:solidFill>
                    <a:srgbClr val="FFFF00"/>
                  </a:solidFill>
                </a:uFill>
              </a:rPr>
              <a:t> </a:t>
            </a:r>
            <a:r>
              <a:rPr lang="en-IN" spc="-10" dirty="0">
                <a:uFill>
                  <a:solidFill>
                    <a:srgbClr val="FFFF00"/>
                  </a:solidFill>
                </a:uFill>
              </a:rPr>
              <a:t>CLASS</a:t>
            </a:r>
            <a:r>
              <a:rPr lang="en-IN" spc="-25" dirty="0">
                <a:uFill>
                  <a:solidFill>
                    <a:srgbClr val="FFFF00"/>
                  </a:solidFill>
                </a:uFill>
              </a:rPr>
              <a:t> </a:t>
            </a:r>
            <a:r>
              <a:rPr lang="en-IN" dirty="0">
                <a:uFill>
                  <a:solidFill>
                    <a:srgbClr val="FFFF00"/>
                  </a:solidFill>
                </a:uFill>
              </a:rPr>
              <a:t>III</a:t>
            </a:r>
            <a:r>
              <a:rPr lang="en-IN" spc="-25" dirty="0">
                <a:uFill>
                  <a:solidFill>
                    <a:srgbClr val="FFFF00"/>
                  </a:solidFill>
                </a:uFill>
              </a:rPr>
              <a:t> </a:t>
            </a:r>
            <a:r>
              <a:rPr lang="en-IN" spc="-10" dirty="0">
                <a:uFill>
                  <a:solidFill>
                    <a:srgbClr val="FFFF00"/>
                  </a:solidFill>
                </a:uFill>
              </a:rPr>
              <a:t>MALOCCLUSION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98041B-A7C2-053A-A29C-A7E19DC3EBE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235585" marR="5080" indent="-223520" algn="just">
              <a:lnSpc>
                <a:spcPct val="100000"/>
              </a:lnSpc>
              <a:spcBef>
                <a:spcPts val="100"/>
              </a:spcBef>
            </a:pPr>
            <a:r>
              <a:rPr lang="en-US" sz="2800" i="1" spc="-5" dirty="0">
                <a:latin typeface="Calibri"/>
                <a:cs typeface="Calibri"/>
              </a:rPr>
              <a:t>Due </a:t>
            </a:r>
            <a:r>
              <a:rPr lang="en-US" sz="2800" i="1" dirty="0">
                <a:latin typeface="Calibri"/>
                <a:cs typeface="Calibri"/>
              </a:rPr>
              <a:t>to </a:t>
            </a:r>
            <a:r>
              <a:rPr lang="en-US" sz="2800" i="1" spc="-5" dirty="0">
                <a:latin typeface="Calibri"/>
                <a:cs typeface="Calibri"/>
              </a:rPr>
              <a:t>occlusal prematurity, </a:t>
            </a:r>
            <a:r>
              <a:rPr lang="en-US" sz="2800" i="1" spc="-10" dirty="0">
                <a:latin typeface="Calibri"/>
                <a:cs typeface="Calibri"/>
              </a:rPr>
              <a:t>when </a:t>
            </a:r>
            <a:r>
              <a:rPr lang="en-US" sz="2800" i="1" spc="-5" dirty="0">
                <a:latin typeface="Calibri"/>
                <a:cs typeface="Calibri"/>
              </a:rPr>
              <a:t>the </a:t>
            </a:r>
            <a:r>
              <a:rPr lang="en-US" sz="2800" i="1" spc="-10" dirty="0">
                <a:latin typeface="Calibri"/>
                <a:cs typeface="Calibri"/>
              </a:rPr>
              <a:t>mandible </a:t>
            </a:r>
            <a:r>
              <a:rPr lang="en-US" sz="2800" i="1" spc="-5" dirty="0">
                <a:latin typeface="Calibri"/>
                <a:cs typeface="Calibri"/>
              </a:rPr>
              <a:t> </a:t>
            </a:r>
            <a:r>
              <a:rPr lang="en-US" sz="2800" i="1" spc="-10" dirty="0">
                <a:latin typeface="Calibri"/>
                <a:cs typeface="Calibri"/>
              </a:rPr>
              <a:t>moves </a:t>
            </a:r>
            <a:r>
              <a:rPr lang="en-US" sz="2800" i="1" spc="-5" dirty="0">
                <a:latin typeface="Calibri"/>
                <a:cs typeface="Calibri"/>
              </a:rPr>
              <a:t>from rest position to occlusion, it </a:t>
            </a:r>
            <a:r>
              <a:rPr lang="en-US" sz="2800" i="1" spc="-10" dirty="0">
                <a:latin typeface="Calibri"/>
                <a:cs typeface="Calibri"/>
              </a:rPr>
              <a:t>slides </a:t>
            </a:r>
            <a:r>
              <a:rPr lang="en-US" sz="2800" i="1" spc="-5" dirty="0">
                <a:latin typeface="Calibri"/>
                <a:cs typeface="Calibri"/>
              </a:rPr>
              <a:t> forward</a:t>
            </a:r>
            <a:r>
              <a:rPr lang="en-US" sz="2800" i="1" spc="-15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into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dirty="0">
                <a:latin typeface="Calibri"/>
                <a:cs typeface="Calibri"/>
              </a:rPr>
              <a:t>a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pseudo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class III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position.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It’s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also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known</a:t>
            </a:r>
            <a:r>
              <a:rPr lang="en-US" sz="2800" i="1" spc="-20" dirty="0">
                <a:latin typeface="Calibri"/>
                <a:cs typeface="Calibri"/>
              </a:rPr>
              <a:t> </a:t>
            </a:r>
            <a:r>
              <a:rPr lang="en-US" sz="2800" i="1" dirty="0">
                <a:latin typeface="Calibri"/>
                <a:cs typeface="Calibri"/>
              </a:rPr>
              <a:t>as</a:t>
            </a:r>
            <a:r>
              <a:rPr lang="en-US" sz="2800" i="1" spc="-5" dirty="0">
                <a:latin typeface="Calibri"/>
                <a:cs typeface="Calibri"/>
              </a:rPr>
              <a:t> </a:t>
            </a:r>
            <a:r>
              <a:rPr lang="en-US" sz="2800" i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postural</a:t>
            </a:r>
            <a:r>
              <a:rPr lang="en-US" sz="2800" i="1" u="heavy" spc="-2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2800" i="1" u="heavy" spc="-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class</a:t>
            </a:r>
            <a:r>
              <a:rPr lang="en-US" sz="2800" i="1" u="heavy" spc="-15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 </a:t>
            </a:r>
            <a:r>
              <a:rPr lang="en-US" sz="2800" i="1" u="heavy" dirty="0">
                <a:uFill>
                  <a:solidFill>
                    <a:srgbClr val="000000"/>
                  </a:solidFill>
                </a:uFill>
                <a:latin typeface="Calibri"/>
                <a:cs typeface="Calibri"/>
              </a:rPr>
              <a:t>III</a:t>
            </a:r>
            <a:r>
              <a:rPr lang="en-US" sz="2800" i="1" dirty="0">
                <a:latin typeface="Calibri"/>
                <a:cs typeface="Calibri"/>
              </a:rPr>
              <a:t>.</a:t>
            </a:r>
            <a:endParaRPr lang="en-US" sz="2800" dirty="0">
              <a:latin typeface="Calibri"/>
              <a:cs typeface="Calibri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422455786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6576A78-D262-E374-DE74-04687F4E4A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IN" sz="4400" spc="-10" dirty="0"/>
              <a:t>CLASS</a:t>
            </a:r>
            <a:r>
              <a:rPr lang="en-IN" sz="4400" spc="-40" dirty="0"/>
              <a:t> </a:t>
            </a:r>
            <a:r>
              <a:rPr lang="en-IN" sz="4400" spc="-5" dirty="0"/>
              <a:t>III</a:t>
            </a:r>
            <a:r>
              <a:rPr lang="en-IN" sz="4400" spc="-40" dirty="0"/>
              <a:t> </a:t>
            </a:r>
            <a:r>
              <a:rPr lang="en-IN" sz="4400" spc="-5" dirty="0"/>
              <a:t>SUB-DIVISION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3455D0-9EA8-5294-6ED3-C7F4708462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95250" marR="5080" indent="-82550">
              <a:lnSpc>
                <a:spcPct val="100000"/>
              </a:lnSpc>
              <a:spcBef>
                <a:spcPts val="100"/>
              </a:spcBef>
            </a:pPr>
            <a:r>
              <a:rPr lang="en-US" sz="2800" i="1" spc="-5" dirty="0">
                <a:latin typeface="Calibri"/>
                <a:cs typeface="Calibri"/>
              </a:rPr>
              <a:t>Condition in which class III molar </a:t>
            </a:r>
            <a:r>
              <a:rPr lang="en-US" sz="2800" i="1" spc="-10" dirty="0">
                <a:latin typeface="Calibri"/>
                <a:cs typeface="Calibri"/>
              </a:rPr>
              <a:t>relationship </a:t>
            </a:r>
            <a:r>
              <a:rPr lang="en-US" sz="2800" i="1" spc="-5" dirty="0">
                <a:latin typeface="Calibri"/>
                <a:cs typeface="Calibri"/>
              </a:rPr>
              <a:t>is </a:t>
            </a:r>
            <a:r>
              <a:rPr lang="en-US" sz="2800" i="1" dirty="0">
                <a:latin typeface="Calibri"/>
                <a:cs typeface="Calibri"/>
              </a:rPr>
              <a:t> </a:t>
            </a:r>
            <a:r>
              <a:rPr lang="en-US" sz="2800" i="1" spc="-10" dirty="0">
                <a:latin typeface="Calibri"/>
                <a:cs typeface="Calibri"/>
              </a:rPr>
              <a:t>present</a:t>
            </a:r>
            <a:r>
              <a:rPr lang="en-US" sz="2800" i="1" spc="-5" dirty="0">
                <a:latin typeface="Calibri"/>
                <a:cs typeface="Calibri"/>
              </a:rPr>
              <a:t> only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dirty="0">
                <a:latin typeface="Calibri"/>
                <a:cs typeface="Calibri"/>
              </a:rPr>
              <a:t>on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one side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with normal</a:t>
            </a:r>
            <a:r>
              <a:rPr lang="en-US" sz="2800" i="1" spc="-10" dirty="0">
                <a:latin typeface="Calibri"/>
                <a:cs typeface="Calibri"/>
              </a:rPr>
              <a:t> relation</a:t>
            </a:r>
            <a:r>
              <a:rPr lang="en-US" sz="2800" i="1" spc="-5" dirty="0">
                <a:latin typeface="Calibri"/>
                <a:cs typeface="Calibri"/>
              </a:rPr>
              <a:t> </a:t>
            </a:r>
            <a:r>
              <a:rPr lang="en-US" sz="2800" i="1" dirty="0">
                <a:latin typeface="Calibri"/>
                <a:cs typeface="Calibri"/>
              </a:rPr>
              <a:t>on</a:t>
            </a:r>
            <a:r>
              <a:rPr lang="en-US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the</a:t>
            </a:r>
            <a:r>
              <a:rPr lang="en-US" sz="2800" i="1" spc="-4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other</a:t>
            </a:r>
            <a:r>
              <a:rPr lang="en-US" sz="2800" i="1" spc="-3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side.</a:t>
            </a:r>
            <a:endParaRPr lang="en-US" sz="2800" dirty="0">
              <a:latin typeface="Calibri"/>
              <a:cs typeface="Calibri"/>
            </a:endParaRP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16010210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8CC5A4-3FDB-F2EA-9CFE-D75444F41DD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sz="13800" dirty="0"/>
              <a:t>   Thank You</a:t>
            </a:r>
            <a:endParaRPr lang="en-IN" sz="13800" dirty="0"/>
          </a:p>
        </p:txBody>
      </p:sp>
    </p:spTree>
    <p:extLst>
      <p:ext uri="{BB962C8B-B14F-4D97-AF65-F5344CB8AC3E}">
        <p14:creationId xmlns:p14="http://schemas.microsoft.com/office/powerpoint/2010/main" val="351140117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2B99F3-D163-5599-0A51-B7E457C0FE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Dr. Seema Patil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0F90BD7-FDE9-907D-ABC1-3832B2A6F90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28362066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EDB23A-1403-4F67-7EC4-F6CA0FAC48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Content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CC37722-1A4D-71FB-6C66-5F1F3ACD3B0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What is Malocclusion?</a:t>
            </a:r>
          </a:p>
          <a:p>
            <a:r>
              <a:rPr lang="en-US" dirty="0"/>
              <a:t>Angle’s Classification Malocclusion</a:t>
            </a:r>
          </a:p>
          <a:p>
            <a:r>
              <a:rPr lang="en-US" dirty="0"/>
              <a:t>Angle’s Class I malocclusion</a:t>
            </a:r>
          </a:p>
          <a:p>
            <a:r>
              <a:rPr lang="en-US" dirty="0"/>
              <a:t>Angle’s Class II malocclusion</a:t>
            </a:r>
          </a:p>
          <a:p>
            <a:r>
              <a:rPr lang="en-US" dirty="0"/>
              <a:t>Angle’s Class III malocclusion</a:t>
            </a:r>
          </a:p>
          <a:p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361912297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25D067-A9D3-C0E9-6D8E-77BFF7D2D4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is a Malocclusion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EFF63ED-3FCB-D083-4090-055DA9E8143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A malocclusion is a misalignment or incorrect relation between the teeth of the two dental arches when they approach each other as the jaws close. 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7592507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BE39D57-7FC1-6278-AC1A-71A2588CE1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N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AA1640-7F41-807C-AEB3-C94BB8E468F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Edward Angle, who is considered the father of modern orthodontics, was the first to classify malocclusion. </a:t>
            </a:r>
          </a:p>
          <a:p>
            <a:r>
              <a:rPr lang="en-US" dirty="0"/>
              <a:t>He based his classifications on the relative position of the permanent MAXILLARY FIRST MOLAR. </a:t>
            </a:r>
          </a:p>
          <a:p>
            <a:r>
              <a:rPr lang="en-US" dirty="0"/>
              <a:t>Angle believed that the anteroposterior dental base relationship could be assessed reliably from first permanent molar relationship, as its position remained constant following eruption.</a:t>
            </a: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1661083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D657B2-73A6-9C96-E42D-4D1A51FBD7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Angle’s Classification of Malocclusion</a:t>
            </a:r>
            <a:endParaRPr lang="en-IN" dirty="0"/>
          </a:p>
        </p:txBody>
      </p: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9F504A8-F997-2725-6868-12B09E022C8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743075" y="3210719"/>
            <a:ext cx="8705850" cy="1581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76824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BD5ACB2-4C3C-39B3-AFEA-B392C1E51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Angle’s class I Malocclusion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EE8684-EE4F-71F5-F148-2633B43683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i="1" spc="-5" dirty="0">
                <a:latin typeface="Calibri"/>
                <a:cs typeface="Calibri"/>
              </a:rPr>
              <a:t>THE MESIOBUCCAL CUSP </a:t>
            </a:r>
            <a:r>
              <a:rPr lang="en-US" sz="2800" i="1" dirty="0">
                <a:latin typeface="Calibri"/>
                <a:cs typeface="Calibri"/>
              </a:rPr>
              <a:t>OF </a:t>
            </a:r>
            <a:r>
              <a:rPr lang="en-US" sz="2800" i="1" spc="-5" dirty="0">
                <a:latin typeface="Calibri"/>
                <a:cs typeface="Calibri"/>
              </a:rPr>
              <a:t>THE UPPER FIRST PERMANENT </a:t>
            </a:r>
            <a:r>
              <a:rPr lang="en-US" sz="2800" i="1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MOLAR </a:t>
            </a:r>
            <a:r>
              <a:rPr lang="en-US" sz="2800" i="1" dirty="0">
                <a:latin typeface="Calibri"/>
                <a:cs typeface="Calibri"/>
              </a:rPr>
              <a:t>OCCLUDES </a:t>
            </a:r>
            <a:r>
              <a:rPr lang="en-US" sz="2800" i="1" spc="-10" dirty="0">
                <a:latin typeface="Calibri"/>
                <a:cs typeface="Calibri"/>
              </a:rPr>
              <a:t>WITH </a:t>
            </a:r>
            <a:r>
              <a:rPr lang="en-US" sz="2800" i="1" spc="-5" dirty="0">
                <a:latin typeface="Calibri"/>
                <a:cs typeface="Calibri"/>
              </a:rPr>
              <a:t>THE MESIOBUCCAL GROOVE </a:t>
            </a:r>
            <a:r>
              <a:rPr lang="en-US" sz="2800" i="1" dirty="0">
                <a:latin typeface="Calibri"/>
                <a:cs typeface="Calibri"/>
              </a:rPr>
              <a:t>OF </a:t>
            </a:r>
            <a:r>
              <a:rPr lang="en-US" sz="2800" i="1" spc="-5" dirty="0">
                <a:latin typeface="Calibri"/>
                <a:cs typeface="Calibri"/>
              </a:rPr>
              <a:t>THE </a:t>
            </a:r>
            <a:r>
              <a:rPr lang="en-US" sz="2800" i="1" spc="-53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LOWER</a:t>
            </a:r>
            <a:r>
              <a:rPr lang="en-US" sz="2800" i="1" spc="5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FIRST MOLAR,</a:t>
            </a:r>
            <a:r>
              <a:rPr lang="en-US" sz="2800" i="1" spc="1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BUT LINE</a:t>
            </a:r>
            <a:r>
              <a:rPr lang="en-US" sz="2800" i="1" spc="1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OF</a:t>
            </a:r>
            <a:r>
              <a:rPr lang="en-US" sz="2800" i="1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OCCLUSION</a:t>
            </a:r>
            <a:r>
              <a:rPr lang="en-US" sz="2800" i="1" dirty="0">
                <a:latin typeface="Calibri"/>
                <a:cs typeface="Calibri"/>
              </a:rPr>
              <a:t> </a:t>
            </a:r>
            <a:r>
              <a:rPr lang="en-US" sz="2800" i="1" spc="-10" dirty="0">
                <a:latin typeface="Calibri"/>
                <a:cs typeface="Calibri"/>
              </a:rPr>
              <a:t>IS</a:t>
            </a:r>
            <a:r>
              <a:rPr lang="en-US" sz="2800" i="1" spc="-5" dirty="0">
                <a:latin typeface="Calibri"/>
                <a:cs typeface="Calibri"/>
              </a:rPr>
              <a:t> INCORRECT </a:t>
            </a:r>
            <a:r>
              <a:rPr lang="en-US" sz="2800" i="1" spc="-525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BECAUSE</a:t>
            </a:r>
            <a:r>
              <a:rPr lang="en-US" sz="2800" i="1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OF</a:t>
            </a:r>
            <a:r>
              <a:rPr lang="en-US" sz="2800" i="1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MALPOSED</a:t>
            </a:r>
            <a:r>
              <a:rPr lang="en-US" sz="2800" i="1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TEETH,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ROTATIONS</a:t>
            </a:r>
            <a:r>
              <a:rPr lang="en-US" sz="2800" i="1" spc="-10" dirty="0">
                <a:latin typeface="Calibri"/>
                <a:cs typeface="Calibri"/>
              </a:rPr>
              <a:t> </a:t>
            </a:r>
            <a:r>
              <a:rPr lang="en-US" sz="2800" i="1" dirty="0">
                <a:latin typeface="Calibri"/>
                <a:cs typeface="Calibri"/>
              </a:rPr>
              <a:t>OR </a:t>
            </a:r>
            <a:r>
              <a:rPr lang="en-US" sz="2800" i="1" spc="-5" dirty="0">
                <a:latin typeface="Calibri"/>
                <a:cs typeface="Calibri"/>
              </a:rPr>
              <a:t>OTHER </a:t>
            </a:r>
            <a:r>
              <a:rPr lang="en-US" sz="2800" i="1" dirty="0">
                <a:latin typeface="Calibri"/>
                <a:cs typeface="Calibri"/>
              </a:rPr>
              <a:t> </a:t>
            </a:r>
            <a:r>
              <a:rPr lang="en-US" sz="2800" i="1" spc="-5" dirty="0">
                <a:latin typeface="Calibri"/>
                <a:cs typeface="Calibri"/>
              </a:rPr>
              <a:t>DISCREPANCIES.</a:t>
            </a:r>
            <a:endParaRPr lang="en-US" sz="2800" dirty="0">
              <a:latin typeface="Calibri"/>
              <a:cs typeface="Calibri"/>
            </a:endParaRPr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35623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272C3DB0-F38F-2625-7223-C69C737A0D0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914460" y="1825625"/>
            <a:ext cx="8363079" cy="4351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0181765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FDF04-19D0-67EC-B1EA-C0329476D9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Angle’s class II Malocclusion</a:t>
            </a:r>
            <a:endParaRPr lang="en-IN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5C1CA9-88E6-A6FE-69E7-324D245595E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THE DISTOBUCCAL CUSP OF THE UPPER FIRST PERMANENT  MOLAR OCCLUDES DISTAL IN THE MESIOBUCCAL GROOVE OF THE LOWER FIRST PERMANENT MOLAR.</a:t>
            </a:r>
          </a:p>
          <a:p>
            <a:pPr marL="0" indent="0">
              <a:buNone/>
            </a:pPr>
            <a:endParaRPr lang="en-IN" dirty="0"/>
          </a:p>
        </p:txBody>
      </p:sp>
    </p:spTree>
    <p:extLst>
      <p:ext uri="{BB962C8B-B14F-4D97-AF65-F5344CB8AC3E}">
        <p14:creationId xmlns:p14="http://schemas.microsoft.com/office/powerpoint/2010/main" val="236177337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384</Words>
  <Application>Microsoft Office PowerPoint</Application>
  <PresentationFormat>Widescreen</PresentationFormat>
  <Paragraphs>36</Paragraphs>
  <Slides>18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18</vt:i4>
      </vt:variant>
    </vt:vector>
  </HeadingPairs>
  <TitlesOfParts>
    <vt:vector size="22" baseType="lpstr">
      <vt:lpstr>Arial</vt:lpstr>
      <vt:lpstr>Calibri</vt:lpstr>
      <vt:lpstr>Calibri Light</vt:lpstr>
      <vt:lpstr>Office Theme</vt:lpstr>
      <vt:lpstr>CLASSIFICATION OF  MALOCCLUSION </vt:lpstr>
      <vt:lpstr>Dr. Seema Patil</vt:lpstr>
      <vt:lpstr>Content</vt:lpstr>
      <vt:lpstr>What is a Malocclusion</vt:lpstr>
      <vt:lpstr>PowerPoint Presentation</vt:lpstr>
      <vt:lpstr>Angle’s Classification of Malocclusion</vt:lpstr>
      <vt:lpstr>Angle’s class I Malocclusion</vt:lpstr>
      <vt:lpstr>PowerPoint Presentation</vt:lpstr>
      <vt:lpstr>Angle’s class II Malocclusion</vt:lpstr>
      <vt:lpstr>PowerPoint Presentation</vt:lpstr>
      <vt:lpstr>CLASS II DIVISION 1</vt:lpstr>
      <vt:lpstr>CLASS II DIVISION 2</vt:lpstr>
      <vt:lpstr>CLASS II SUB-DIVISION</vt:lpstr>
      <vt:lpstr>CLASS III MALOCCLUSION</vt:lpstr>
      <vt:lpstr>True Class III Malocclusion</vt:lpstr>
      <vt:lpstr>PSEUDO CLASS III MALOCCLUSION</vt:lpstr>
      <vt:lpstr>CLASS III SUB-DIVISION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CLASSIFICATION OF  MALOCCLUSION </dc:title>
  <dc:creator>seema patil</dc:creator>
  <cp:lastModifiedBy>seema patil</cp:lastModifiedBy>
  <cp:revision>4</cp:revision>
  <dcterms:created xsi:type="dcterms:W3CDTF">2023-10-10T06:23:59Z</dcterms:created>
  <dcterms:modified xsi:type="dcterms:W3CDTF">2023-10-10T06:46:39Z</dcterms:modified>
</cp:coreProperties>
</file>