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17291-AB01-C286-DAAB-786BF2D423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FC6113-2B6F-0AFE-227F-A5858E1257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CB3C91-C80B-3D8C-CC05-C09BDBE3D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B8DC9-E470-FD11-31A4-9C6BB34FF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B30B2-C5DE-3998-D9CE-6EF4699B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382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2A7B9-9B03-37AE-F367-C6D23AA38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654462-4EED-8FB8-2A64-C5645A75B4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27A2A8-62DF-6DF8-FF7E-E7A294D4E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1BB0AA-4AD5-F3C1-4BF6-DC90444F2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7FCC7-C5CC-7701-4996-891742AB3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742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0CB261-73A4-BCEC-665D-85CBF3BDDE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269601-6599-7D08-CC31-7E140D34D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1B8EE-DAF9-FA0E-8C14-E2212CCCB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00052D-EF53-3059-A9FE-7F0026FB9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F6F882-F63E-4734-CB31-4C88362DD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051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BB62D-7CCA-F2CE-69DC-3F9B2EB22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69633-76F0-B00C-B78F-A8543A7C80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B5E6D-AE4A-8D35-1639-70B208886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764E3-D5B3-1259-C669-B91E0D441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14D047-0484-5403-7C5F-9B1F5FCFC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87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49D1D-75A0-BE36-CE7D-F63946E83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164E55-F28D-8D8D-F22F-AA31196C3D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7C8BA-073E-ADDB-4E12-B6A33F610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9B89AD-033B-D932-6EC3-C206A5D39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79E9F-ABAD-6B31-E5D4-670E68155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523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E47A5-E5CF-A72C-5348-1FE76E35A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8DDA7-F7C1-6A36-884A-C010138121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294D02-3339-391A-7D7F-3E8E0D218A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E74139-62EF-3E23-33F4-1799DB2D9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9A8FEA-73A7-99C1-8164-A8D10158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04E2DA-7120-0028-FF5A-06FB54CEB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971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4DE6D-16B9-9564-F52D-22931F4A6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FA26A-5655-A425-715E-187D7592A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EE3594-9047-D873-16A5-67DD78F7CA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D742FF-D3C3-2369-ADBE-CF04D70D2A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73DA71-4A03-7B34-4541-1B67A90276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76BC34-DF1D-D915-489B-34603D283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30B61C-11E9-4C4E-5C2F-4ED74D519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67174D-463A-6C60-BD20-9B619E5B7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86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07F1C-69F5-716F-2BDC-9D11EDE7D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E701B9-983D-E04B-A43B-6F91165D3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CCE16C-2517-6D44-9934-D8919483A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74E6F4-6114-9BB4-45D8-557A057C3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32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110658-BFDA-A03E-AD82-BAED4D757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7D675F-A0F5-482F-8561-4EDFD6895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9C14E0-C472-73A5-4910-966FF0AC1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982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1006F-A803-96F5-2485-BB3061BCD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3A07A-7FA8-53E3-5AE6-A9D2AECC8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23C070-118C-BED5-40E5-17370838F8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86FBB-E252-2229-B0F5-BCB731E67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95F1B0-8C2C-C78E-1017-6700EA013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F38F64-8E54-440E-84E0-728C25957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70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E47F7-6148-F4EA-66B4-19FEF226F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156F61-9CB5-5D96-5BB0-656FC6EF3B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988A57-A671-E2C2-ED6F-92C903307A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013BB1-F95A-555B-7DA2-5683FDEDC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0DCC8A-3CFE-9D24-7EE3-8E2F24D2F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D4C7F6-2B95-8384-5BF0-E8DDC4252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170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4FFA63-3905-A58C-F99A-A18011DC1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ACBC7B-06A3-213F-6159-F8181D5E6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23294-3A00-5105-6C9A-615BD816C9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62499-0307-494A-B300-1F052C526C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BDBF6-8D4D-37A6-0147-65B2B1788E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341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Case Study: Type 2 Diabetes Mellitus with Dyslipidemia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Clinical Interpretation of Electrolytes, Lipid Profile, and Glucose Parameters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Renal Function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Serum Creatinine: 1.1 mg/dL (Normal)</a:t>
            </a:r>
          </a:p>
          <a:p>
            <a:r>
              <a:t>eGFR presumed normal</a:t>
            </a:r>
          </a:p>
          <a:p>
            <a:r>
              <a:t>No current renal impairment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Diagnosis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Type 2 Diabetes Mellitus with Poor Glycemic Control</a:t>
            </a:r>
          </a:p>
          <a:p>
            <a:r>
              <a:t>Dyslipidemia (High LDL, TG, Low HDL)</a:t>
            </a:r>
          </a:p>
          <a:p>
            <a:r>
              <a:t>Hypertension</a:t>
            </a:r>
          </a:p>
          <a:p>
            <a:r>
              <a:t>Obesity (BMI 30.2)</a:t>
            </a:r>
          </a:p>
          <a:p>
            <a:r>
              <a:t>Mild hyponatremia, borderline hyperkalemia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Pharmacological Management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Glucose Control:</a:t>
            </a:r>
          </a:p>
          <a:p>
            <a:r>
              <a:rPr dirty="0"/>
              <a:t>- Optimize metformin and/or adjust glimepiride</a:t>
            </a:r>
          </a:p>
          <a:p>
            <a:r>
              <a:rPr dirty="0"/>
              <a:t>- Consider adding Lipid Control:</a:t>
            </a:r>
          </a:p>
          <a:p>
            <a:r>
              <a:rPr dirty="0"/>
              <a:t>- Switch to  statin</a:t>
            </a:r>
          </a:p>
          <a:p>
            <a:r>
              <a:rPr dirty="0"/>
              <a:t>- BP Control:</a:t>
            </a:r>
          </a:p>
          <a:p>
            <a:r>
              <a:rPr dirty="0"/>
              <a:t>- Monitor for ARB-induced hyperkalemia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Lifestyle Modifications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Diet: Low-fat, low-sugar, high-fiber</a:t>
            </a:r>
          </a:p>
          <a:p>
            <a:r>
              <a:t>Exercise: 30 min/day</a:t>
            </a:r>
          </a:p>
          <a:p>
            <a:r>
              <a:t>Weight loss target: 5–10% of body weight</a:t>
            </a:r>
          </a:p>
          <a:p>
            <a:r>
              <a:t>Smoking/alcohol cessation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Patient Education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Medication adherence</a:t>
            </a:r>
          </a:p>
          <a:p>
            <a:r>
              <a:t>Self-monitoring of blood glucose</a:t>
            </a:r>
          </a:p>
          <a:p>
            <a:r>
              <a:t>Recognizing signs of hypo-/hyperglycemia</a:t>
            </a:r>
          </a:p>
          <a:p>
            <a:r>
              <a:t>Importance of regular follow-up and labs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Monitoring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HbA1c every 3 months</a:t>
            </a:r>
          </a:p>
          <a:p>
            <a:r>
              <a:t>Lipid profile every 6 months</a:t>
            </a:r>
          </a:p>
          <a:p>
            <a:r>
              <a:t>Electrolytes &amp; renal function every 3–6 months</a:t>
            </a:r>
          </a:p>
          <a:p>
            <a:r>
              <a:t>Annual foot, eye, and cardiac exams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Clinical Outcome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HbA1c &lt; 7%</a:t>
            </a:r>
          </a:p>
          <a:p>
            <a:r>
              <a:t>LDL &lt; 100 mg/dL (or &lt;70 if ASCVD risk)</a:t>
            </a:r>
          </a:p>
          <a:p>
            <a:r>
              <a:t>HDL &gt; 40 mg/dL (men)</a:t>
            </a:r>
          </a:p>
          <a:p>
            <a:r>
              <a:t>TG &lt; 150 mg/dL</a:t>
            </a:r>
          </a:p>
          <a:p>
            <a:r>
              <a:t>BP &lt; 130/80 mmHg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Learning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Diabetes often coexists with dyslipidemia and hypertension</a:t>
            </a:r>
          </a:p>
          <a:p>
            <a:r>
              <a:t>Lab interpretation aids early complication prevention</a:t>
            </a:r>
          </a:p>
          <a:p>
            <a:r>
              <a:t>Integrated lifestyle and pharmacological management is key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Clinical Questions for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What electrolyte imbalance is seen and what could cause it?</a:t>
            </a:r>
          </a:p>
          <a:p>
            <a:r>
              <a:t>2. How does the patient’s lipid profile increase ASCVD risk?</a:t>
            </a:r>
          </a:p>
          <a:p>
            <a:r>
              <a:t>3. What adjustments can be made to current therapy?</a:t>
            </a:r>
          </a:p>
          <a:p>
            <a:r>
              <a:t>4. What are non-pharmacologic strategies to support control?</a:t>
            </a:r>
          </a:p>
          <a:p>
            <a:r>
              <a:t>5. Which lab values require immediate attention?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Patient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Name: Mr. R.S.</a:t>
            </a:r>
          </a:p>
          <a:p>
            <a:r>
              <a:t>Age/Sex: 60 years / Male</a:t>
            </a:r>
          </a:p>
          <a:p>
            <a:r>
              <a:t>Occupation: Retired Teacher</a:t>
            </a:r>
          </a:p>
          <a:p>
            <a:r>
              <a:t>Weight: 84 kg</a:t>
            </a:r>
          </a:p>
          <a:p>
            <a:r>
              <a:t>BMI: 30.2 kg/m² (Obese)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Medical &amp; Medication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Type 2 Diabetes Mellitus (T2DM) - 8 years</a:t>
            </a:r>
          </a:p>
          <a:p>
            <a:r>
              <a:t>Hypertension - 3 years</a:t>
            </a:r>
          </a:p>
          <a:p>
            <a:r>
              <a:t>Medications:</a:t>
            </a:r>
          </a:p>
          <a:p>
            <a:r>
              <a:t>- Metformin 1000 mg BID</a:t>
            </a:r>
          </a:p>
          <a:p>
            <a:r>
              <a:t>- Glimepiride 2 mg OD</a:t>
            </a:r>
          </a:p>
          <a:p>
            <a:r>
              <a:t>- Telmisartan 40 mg OD</a:t>
            </a:r>
          </a:p>
          <a:p>
            <a:r>
              <a:t>- Atorvastatin 20 mg OD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Presenting Complaints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Generalized fatigue</a:t>
            </a:r>
          </a:p>
          <a:p>
            <a:r>
              <a:t>Polydipsia &amp; Polyuria</a:t>
            </a:r>
          </a:p>
          <a:p>
            <a:r>
              <a:t>Blurred vision</a:t>
            </a:r>
          </a:p>
          <a:p>
            <a:r>
              <a:t>Mild intermittent chest discomfort</a:t>
            </a:r>
          </a:p>
          <a:p>
            <a:r>
              <a:t>No angina, dyspnea on exertion, or pedal edema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Clinical Examination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Blood Pressure: 150/90 mmHg</a:t>
            </a:r>
          </a:p>
          <a:p>
            <a:r>
              <a:t>Pulse: 82 bpm</a:t>
            </a:r>
          </a:p>
          <a:p>
            <a:r>
              <a:t>Foot Exam: Diminished peripheral sensation</a:t>
            </a:r>
          </a:p>
          <a:p>
            <a:r>
              <a:t>No signs of acute heart or kidney failure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Lab Investigations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1D6EC8A-6699-4940-6651-C8CC5BE284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3664" y="1927123"/>
            <a:ext cx="6533456" cy="369418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Blood Glucose Interpretation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Fasting Blood Glucose: 172 mg/dL (High)</a:t>
            </a:r>
          </a:p>
          <a:p>
            <a:r>
              <a:t>HbA1c: 8.7% (Poor glycemic control)</a:t>
            </a:r>
          </a:p>
          <a:p>
            <a:r>
              <a:t>Indicates uncontrolled diabetes</a:t>
            </a:r>
          </a:p>
          <a:p>
            <a:r>
              <a:t>High risk of complications like neuropathy, retinopathy, nephropathy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Lipid Profile Interpretation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Total Cholesterol: 254 mg/dL (High)</a:t>
            </a:r>
          </a:p>
          <a:p>
            <a:r>
              <a:t>LDL-C: 170 mg/dL (Very High)</a:t>
            </a:r>
          </a:p>
          <a:p>
            <a:r>
              <a:t>HDL-C: 32 mg/dL (Low)</a:t>
            </a:r>
          </a:p>
          <a:p>
            <a:r>
              <a:t>Triglycerides: 312 mg/dL (High)</a:t>
            </a:r>
          </a:p>
          <a:p>
            <a:r>
              <a:t>Diagnosis: Atherogenic Diabetic Dyslipidemia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Electrolyte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Serum Sodium: 133 mEq/L (Mild hyponatremia)</a:t>
            </a:r>
          </a:p>
          <a:p>
            <a:r>
              <a:t>Serum Potassium: 5.3 mEq/L (Borderline high)</a:t>
            </a:r>
          </a:p>
          <a:p>
            <a:r>
              <a:t>Possible Causes:</a:t>
            </a:r>
          </a:p>
          <a:p>
            <a:r>
              <a:t>- Hyperglycemia-induced osmotic shift</a:t>
            </a:r>
          </a:p>
          <a:p>
            <a:r>
              <a:t>- Telmisartan-induced hyperkalemia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543</Words>
  <Application>Microsoft Office PowerPoint</Application>
  <PresentationFormat>On-screen Show (4:3)</PresentationFormat>
  <Paragraphs>93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Case Study: Type 2 Diabetes Mellitus with Dyslipidemia</vt:lpstr>
      <vt:lpstr>Patient Introduction</vt:lpstr>
      <vt:lpstr>Medical &amp; Medication History</vt:lpstr>
      <vt:lpstr>Presenting Complaints</vt:lpstr>
      <vt:lpstr>Clinical Examination Findings</vt:lpstr>
      <vt:lpstr>Lab Investigations </vt:lpstr>
      <vt:lpstr>Blood Glucose Interpretation</vt:lpstr>
      <vt:lpstr>Lipid Profile Interpretation</vt:lpstr>
      <vt:lpstr>Electrolyte Analysis</vt:lpstr>
      <vt:lpstr>Renal Function Status</vt:lpstr>
      <vt:lpstr>Diagnosis Summary</vt:lpstr>
      <vt:lpstr>Pharmacological Management Review</vt:lpstr>
      <vt:lpstr>Lifestyle Modifications</vt:lpstr>
      <vt:lpstr>Patient Education Points</vt:lpstr>
      <vt:lpstr>Monitoring Plan</vt:lpstr>
      <vt:lpstr>Clinical Outcome Goals</vt:lpstr>
      <vt:lpstr>Key Learning Points</vt:lpstr>
      <vt:lpstr>Clinical Questions for Review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Dr.Shirish Inamdar</dc:creator>
  <cp:keywords/>
  <dc:description>generated using python-pptx</dc:description>
  <cp:lastModifiedBy>Dr.Shirish Inamdar</cp:lastModifiedBy>
  <cp:revision>2</cp:revision>
  <dcterms:created xsi:type="dcterms:W3CDTF">2013-01-27T09:14:16Z</dcterms:created>
  <dcterms:modified xsi:type="dcterms:W3CDTF">2025-06-15T05:13:19Z</dcterms:modified>
  <cp:category/>
</cp:coreProperties>
</file>