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288" r:id="rId3"/>
    <p:sldId id="291" r:id="rId4"/>
    <p:sldId id="293" r:id="rId5"/>
    <p:sldId id="301" r:id="rId6"/>
    <p:sldId id="308" r:id="rId7"/>
    <p:sldId id="310" r:id="rId8"/>
    <p:sldId id="311" r:id="rId9"/>
    <p:sldId id="312" r:id="rId10"/>
    <p:sldId id="29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F9A04-42BA-496B-8A4B-8091A059D3F8}" type="datetimeFigureOut">
              <a:rPr lang="en-IN" smtClean="0"/>
              <a:t>14-05-2026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134DF-7912-4F13-8675-DBCF056966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049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9041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4971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4350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4314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2657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3784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619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0" name="Google Shape;10;p2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126467" y="1987600"/>
            <a:ext cx="5060000" cy="2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06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49103" y="5689842"/>
            <a:ext cx="760176" cy="75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3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02" name="Google Shape;102;p13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3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13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3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hasCustomPrompt="1"/>
          </p:nvPr>
        </p:nvSpPr>
        <p:spPr>
          <a:xfrm>
            <a:off x="15103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1"/>
          </p:nvPr>
        </p:nvSpPr>
        <p:spPr>
          <a:xfrm>
            <a:off x="1510333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 hasCustomPrompt="1"/>
          </p:nvPr>
        </p:nvSpPr>
        <p:spPr>
          <a:xfrm>
            <a:off x="45675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4"/>
          </p:nvPr>
        </p:nvSpPr>
        <p:spPr>
          <a:xfrm>
            <a:off x="4567417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5" hasCustomPrompt="1"/>
          </p:nvPr>
        </p:nvSpPr>
        <p:spPr>
          <a:xfrm>
            <a:off x="7624484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6"/>
          </p:nvPr>
        </p:nvSpPr>
        <p:spPr>
          <a:xfrm>
            <a:off x="7624500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14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16" name="Google Shape;116;p14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4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14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" name="Google Shape;120;p1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5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25" name="Google Shape;125;p15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5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5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5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" name="Google Shape;129;p1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5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31" name="Google Shape;131;p15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44" name="Google Shape;144;p1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8" name="Google Shape;148;p1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7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51" name="Google Shape;151;p17"/>
          <p:cNvSpPr/>
          <p:nvPr/>
        </p:nvSpPr>
        <p:spPr>
          <a:xfrm rot="10800000" flipH="1">
            <a:off x="9997901" y="5498786"/>
            <a:ext cx="171911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54" name="Google Shape;154;p1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8" name="Google Shape;158;p1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3467" y="2150333"/>
            <a:ext cx="4535200" cy="252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body" idx="1"/>
          </p:nvPr>
        </p:nvSpPr>
        <p:spPr>
          <a:xfrm>
            <a:off x="6096000" y="713333"/>
            <a:ext cx="4932400" cy="543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200" lvl="1" indent="-414655" rtl="0">
              <a:lnSpc>
                <a:spcPct val="115000"/>
              </a:lnSpc>
              <a:spcBef>
                <a:spcPts val="133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9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63" name="Google Shape;163;p19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9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9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9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1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19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2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71" name="Google Shape;171;p2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5" name="Google Shape;175;p2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20"/>
          <p:cNvSpPr txBox="1">
            <a:spLocks noGrp="1"/>
          </p:cNvSpPr>
          <p:nvPr>
            <p:ph type="ctrTitle"/>
          </p:nvPr>
        </p:nvSpPr>
        <p:spPr>
          <a:xfrm>
            <a:off x="3377600" y="862200"/>
            <a:ext cx="5436800" cy="13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subTitle" idx="1"/>
          </p:nvPr>
        </p:nvSpPr>
        <p:spPr>
          <a:xfrm>
            <a:off x="3377600" y="2091000"/>
            <a:ext cx="5436800" cy="16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78" name="Google Shape;178;p20"/>
          <p:cNvSpPr txBox="1"/>
          <p:nvPr/>
        </p:nvSpPr>
        <p:spPr>
          <a:xfrm>
            <a:off x="3377600" y="4541100"/>
            <a:ext cx="5436800" cy="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CREDITS: This template has been created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2"/>
              </a:rPr>
              <a:t>Slidesgo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and includes icons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3"/>
              </a:rPr>
              <a:t>Flaticon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infographics &amp; images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4"/>
              </a:rPr>
              <a:t>Freepik</a:t>
            </a:r>
            <a:r>
              <a:rPr lang="en-GB" sz="1335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and content by </a:t>
            </a:r>
            <a:r>
              <a:rPr lang="en-GB" sz="1335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Sandra Medina</a:t>
            </a:r>
            <a:endParaRPr sz="1335" b="1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1" y="3541832"/>
            <a:ext cx="5239951" cy="3316203"/>
          </a:xfrm>
          <a:custGeom>
            <a:avLst/>
            <a:gdLst/>
            <a:ahLst/>
            <a:cxnLst/>
            <a:rect l="l" t="t" r="r" b="b"/>
            <a:pathLst>
              <a:path w="65606" h="41520" extrusionOk="0">
                <a:moveTo>
                  <a:pt x="3403" y="1"/>
                </a:moveTo>
                <a:cubicBezTo>
                  <a:pt x="1302" y="1"/>
                  <a:pt x="0" y="501"/>
                  <a:pt x="0" y="501"/>
                </a:cubicBezTo>
                <a:lnTo>
                  <a:pt x="0" y="41519"/>
                </a:lnTo>
                <a:lnTo>
                  <a:pt x="65606" y="41519"/>
                </a:lnTo>
                <a:cubicBezTo>
                  <a:pt x="65606" y="41519"/>
                  <a:pt x="61764" y="36094"/>
                  <a:pt x="53544" y="36094"/>
                </a:cubicBezTo>
                <a:cubicBezTo>
                  <a:pt x="52716" y="36094"/>
                  <a:pt x="51844" y="36149"/>
                  <a:pt x="50928" y="36270"/>
                </a:cubicBezTo>
                <a:cubicBezTo>
                  <a:pt x="49598" y="36445"/>
                  <a:pt x="48291" y="36548"/>
                  <a:pt x="47001" y="36548"/>
                </a:cubicBezTo>
                <a:cubicBezTo>
                  <a:pt x="38572" y="36548"/>
                  <a:pt x="30879" y="32171"/>
                  <a:pt x="22233" y="15274"/>
                </a:cubicBezTo>
                <a:cubicBezTo>
                  <a:pt x="15513" y="2141"/>
                  <a:pt x="7749" y="1"/>
                  <a:pt x="34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21"/>
          <p:cNvSpPr/>
          <p:nvPr/>
        </p:nvSpPr>
        <p:spPr>
          <a:xfrm>
            <a:off x="8246180" y="0"/>
            <a:ext cx="3945813" cy="1651709"/>
          </a:xfrm>
          <a:custGeom>
            <a:avLst/>
            <a:gdLst/>
            <a:ahLst/>
            <a:cxnLst/>
            <a:rect l="l" t="t" r="r" b="b"/>
            <a:pathLst>
              <a:path w="54415" h="22778" extrusionOk="0">
                <a:moveTo>
                  <a:pt x="1" y="1"/>
                </a:moveTo>
                <a:cubicBezTo>
                  <a:pt x="8129" y="521"/>
                  <a:pt x="14031" y="3075"/>
                  <a:pt x="17554" y="8487"/>
                </a:cubicBezTo>
                <a:cubicBezTo>
                  <a:pt x="24665" y="19420"/>
                  <a:pt x="34653" y="22777"/>
                  <a:pt x="42844" y="22777"/>
                </a:cubicBezTo>
                <a:cubicBezTo>
                  <a:pt x="47620" y="22777"/>
                  <a:pt x="51785" y="21636"/>
                  <a:pt x="54415" y="20190"/>
                </a:cubicBezTo>
                <a:lnTo>
                  <a:pt x="5441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1"/>
          <p:cNvSpPr/>
          <p:nvPr/>
        </p:nvSpPr>
        <p:spPr>
          <a:xfrm>
            <a:off x="1" y="1"/>
            <a:ext cx="953452" cy="1391599"/>
          </a:xfrm>
          <a:custGeom>
            <a:avLst/>
            <a:gdLst/>
            <a:ahLst/>
            <a:cxnLst/>
            <a:rect l="l" t="t" r="r" b="b"/>
            <a:pathLst>
              <a:path w="9750" h="14230" extrusionOk="0">
                <a:moveTo>
                  <a:pt x="9514" y="1"/>
                </a:moveTo>
                <a:cubicBezTo>
                  <a:pt x="9495" y="2976"/>
                  <a:pt x="8470" y="5968"/>
                  <a:pt x="6716" y="8381"/>
                </a:cubicBezTo>
                <a:cubicBezTo>
                  <a:pt x="4969" y="10784"/>
                  <a:pt x="2623" y="12629"/>
                  <a:pt x="0" y="13955"/>
                </a:cubicBezTo>
                <a:lnTo>
                  <a:pt x="0" y="14230"/>
                </a:lnTo>
                <a:cubicBezTo>
                  <a:pt x="291" y="14084"/>
                  <a:pt x="580" y="13931"/>
                  <a:pt x="864" y="13771"/>
                </a:cubicBezTo>
                <a:cubicBezTo>
                  <a:pt x="3014" y="12568"/>
                  <a:pt x="4972" y="10986"/>
                  <a:pt x="6505" y="9048"/>
                </a:cubicBezTo>
                <a:cubicBezTo>
                  <a:pt x="8073" y="7064"/>
                  <a:pt x="9154" y="4732"/>
                  <a:pt x="9564" y="2231"/>
                </a:cubicBezTo>
                <a:cubicBezTo>
                  <a:pt x="9684" y="1495"/>
                  <a:pt x="9748" y="749"/>
                  <a:pt x="97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21"/>
          <p:cNvSpPr/>
          <p:nvPr/>
        </p:nvSpPr>
        <p:spPr>
          <a:xfrm>
            <a:off x="10842572" y="5936466"/>
            <a:ext cx="1344877" cy="921535"/>
          </a:xfrm>
          <a:custGeom>
            <a:avLst/>
            <a:gdLst/>
            <a:ahLst/>
            <a:cxnLst/>
            <a:rect l="l" t="t" r="r" b="b"/>
            <a:pathLst>
              <a:path w="14230" h="9751" extrusionOk="0">
                <a:moveTo>
                  <a:pt x="14230" y="0"/>
                </a:moveTo>
                <a:cubicBezTo>
                  <a:pt x="13482" y="2"/>
                  <a:pt x="12735" y="67"/>
                  <a:pt x="11999" y="186"/>
                </a:cubicBezTo>
                <a:cubicBezTo>
                  <a:pt x="9498" y="596"/>
                  <a:pt x="7166" y="1677"/>
                  <a:pt x="5182" y="3246"/>
                </a:cubicBezTo>
                <a:cubicBezTo>
                  <a:pt x="3244" y="4777"/>
                  <a:pt x="1663" y="6735"/>
                  <a:pt x="458" y="8884"/>
                </a:cubicBezTo>
                <a:cubicBezTo>
                  <a:pt x="299" y="9170"/>
                  <a:pt x="146" y="9458"/>
                  <a:pt x="1" y="9750"/>
                </a:cubicBezTo>
                <a:lnTo>
                  <a:pt x="274" y="9750"/>
                </a:lnTo>
                <a:cubicBezTo>
                  <a:pt x="1601" y="7125"/>
                  <a:pt x="3446" y="4780"/>
                  <a:pt x="5850" y="3034"/>
                </a:cubicBezTo>
                <a:cubicBezTo>
                  <a:pt x="8263" y="1280"/>
                  <a:pt x="11254" y="256"/>
                  <a:pt x="14230" y="236"/>
                </a:cubicBezTo>
                <a:lnTo>
                  <a:pt x="1423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2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 flipH="1">
            <a:off x="-2" y="-33"/>
            <a:ext cx="12192007" cy="6858065"/>
            <a:chOff x="0" y="25"/>
            <a:chExt cx="9144005" cy="5143549"/>
          </a:xfrm>
        </p:grpSpPr>
        <p:sp>
          <p:nvSpPr>
            <p:cNvPr id="187" name="Google Shape;187;p22"/>
            <p:cNvSpPr/>
            <p:nvPr/>
          </p:nvSpPr>
          <p:spPr>
            <a:xfrm>
              <a:off x="0" y="2426243"/>
              <a:ext cx="3712582" cy="2717331"/>
            </a:xfrm>
            <a:custGeom>
              <a:avLst/>
              <a:gdLst/>
              <a:ahLst/>
              <a:cxnLst/>
              <a:rect l="l" t="t" r="r" b="b"/>
              <a:pathLst>
                <a:path w="67108" h="49118" extrusionOk="0">
                  <a:moveTo>
                    <a:pt x="8389" y="1"/>
                  </a:moveTo>
                  <a:cubicBezTo>
                    <a:pt x="4054" y="1"/>
                    <a:pt x="0" y="2152"/>
                    <a:pt x="0" y="2152"/>
                  </a:cubicBezTo>
                  <a:lnTo>
                    <a:pt x="0" y="49117"/>
                  </a:lnTo>
                  <a:lnTo>
                    <a:pt x="67108" y="49117"/>
                  </a:lnTo>
                  <a:cubicBezTo>
                    <a:pt x="58580" y="32150"/>
                    <a:pt x="31936" y="35403"/>
                    <a:pt x="20920" y="32057"/>
                  </a:cubicBezTo>
                  <a:cubicBezTo>
                    <a:pt x="9902" y="28710"/>
                    <a:pt x="22099" y="12463"/>
                    <a:pt x="16084" y="3793"/>
                  </a:cubicBezTo>
                  <a:cubicBezTo>
                    <a:pt x="14068" y="886"/>
                    <a:pt x="11170" y="1"/>
                    <a:pt x="8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490166" y="25"/>
              <a:ext cx="4653839" cy="2546605"/>
            </a:xfrm>
            <a:custGeom>
              <a:avLst/>
              <a:gdLst/>
              <a:ahLst/>
              <a:cxnLst/>
              <a:rect l="l" t="t" r="r" b="b"/>
              <a:pathLst>
                <a:path w="84122" h="46032" extrusionOk="0">
                  <a:moveTo>
                    <a:pt x="0" y="0"/>
                  </a:moveTo>
                  <a:cubicBezTo>
                    <a:pt x="3140" y="4954"/>
                    <a:pt x="13237" y="8242"/>
                    <a:pt x="29765" y="8242"/>
                  </a:cubicBezTo>
                  <a:cubicBezTo>
                    <a:pt x="30380" y="8242"/>
                    <a:pt x="31004" y="8237"/>
                    <a:pt x="31637" y="8228"/>
                  </a:cubicBezTo>
                  <a:cubicBezTo>
                    <a:pt x="31851" y="8225"/>
                    <a:pt x="32062" y="8224"/>
                    <a:pt x="32270" y="8224"/>
                  </a:cubicBezTo>
                  <a:cubicBezTo>
                    <a:pt x="57121" y="8224"/>
                    <a:pt x="46695" y="30052"/>
                    <a:pt x="65108" y="41560"/>
                  </a:cubicBezTo>
                  <a:cubicBezTo>
                    <a:pt x="70037" y="44641"/>
                    <a:pt x="76496" y="46031"/>
                    <a:pt x="81343" y="46031"/>
                  </a:cubicBezTo>
                  <a:cubicBezTo>
                    <a:pt x="82348" y="46031"/>
                    <a:pt x="83283" y="45971"/>
                    <a:pt x="84121" y="45855"/>
                  </a:cubicBezTo>
                  <a:lnTo>
                    <a:pt x="8412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9" name="Google Shape;189;p2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27" name="Google Shape;27;p4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5"/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36" name="Google Shape;36;p5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1575233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6448400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1575233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6448400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6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48" name="Google Shape;48;p6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6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6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6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" name="Google Shape;52;p6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/>
          <p:nvPr/>
        </p:nvSpPr>
        <p:spPr>
          <a:xfrm rot="10800000">
            <a:off x="474965" y="54987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6"/>
          <p:cNvSpPr/>
          <p:nvPr/>
        </p:nvSpPr>
        <p:spPr>
          <a:xfrm>
            <a:off x="9999698" y="4519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58" name="Google Shape;58;p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" name="Google Shape;62;p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4429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5"/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67" name="Google Shape;67;p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" name="Google Shape;71;p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805800" y="1551000"/>
            <a:ext cx="8580400" cy="37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9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75" name="Google Shape;75;p9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" name="Google Shape;79;p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960000" y="489897"/>
            <a:ext cx="102720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988733" y="1798333"/>
            <a:ext cx="6214800" cy="22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84" name="Google Shape;84;p1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1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960000" y="30472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1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92" name="Google Shape;92;p11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" name="Google Shape;96;p1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2077967"/>
            <a:ext cx="87680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98" name="Google Shape;98;p11"/>
          <p:cNvSpPr txBox="1">
            <a:spLocks noGrp="1"/>
          </p:cNvSpPr>
          <p:nvPr>
            <p:ph type="subTitle" idx="1"/>
          </p:nvPr>
        </p:nvSpPr>
        <p:spPr>
          <a:xfrm>
            <a:off x="1712000" y="4092833"/>
            <a:ext cx="87680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754380" y="1987550"/>
            <a:ext cx="10397490" cy="135615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ANTICANCER DRUGS</a:t>
            </a:r>
            <a:endParaRPr lang="en-US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Google Shape;378;p27"/>
          <p:cNvSpPr txBox="1"/>
          <p:nvPr/>
        </p:nvSpPr>
        <p:spPr>
          <a:xfrm>
            <a:off x="3899535" y="4615180"/>
            <a:ext cx="4392930" cy="133032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ctr" defTabSz="1219200">
              <a:lnSpc>
                <a:spcPct val="150000"/>
              </a:lnSpc>
            </a:pPr>
            <a:r>
              <a:rPr lang="en-IN" sz="1865" b="1" kern="0" dirty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Mrs. </a:t>
            </a:r>
            <a:r>
              <a:rPr lang="en-US" altLang="en-IN" sz="1865" b="1" kern="0" dirty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Pratiksha P. Jadhav</a:t>
            </a:r>
            <a:endParaRPr lang="en-IN" sz="1865" b="1" kern="0" dirty="0">
              <a:solidFill>
                <a:srgbClr val="0954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200"/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Ass</a:t>
            </a:r>
            <a:r>
              <a:rPr lang="en-US" alt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istant</a:t>
            </a:r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 Professor</a:t>
            </a:r>
          </a:p>
          <a:p>
            <a:pPr algn="ctr" defTabSz="1219200"/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Department of Phar</a:t>
            </a:r>
            <a:r>
              <a:rPr lang="en-US" alt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macology</a:t>
            </a:r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</a:p>
          <a:p>
            <a:pPr algn="ctr" defTabSz="1219200"/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Krishna Institute of Pharmacy, </a:t>
            </a:r>
          </a:p>
          <a:p>
            <a:pPr algn="ctr" defTabSz="1219200"/>
            <a:r>
              <a:rPr lang="en-IN" sz="1600" kern="0" dirty="0">
                <a:latin typeface="Poppins" panose="00000500000000000000" pitchFamily="2" charset="0"/>
                <a:cs typeface="Poppins" panose="00000500000000000000" pitchFamily="2" charset="0"/>
              </a:rPr>
              <a:t>Krishna Vishwa Vidyapeeth (Deemed to be University), Karad, Maharashtra,  INDIA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7997" y="3647553"/>
            <a:ext cx="6096000" cy="407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200">
              <a:lnSpc>
                <a:spcPct val="115000"/>
              </a:lnSpc>
              <a:buClr>
                <a:srgbClr val="000000"/>
              </a:buClr>
            </a:pPr>
            <a:r>
              <a:rPr lang="en-IN" sz="1865" kern="0" dirty="0">
                <a:solidFill>
                  <a:srgbClr val="210A26"/>
                </a:solidFill>
                <a:latin typeface="Poppins Black"/>
                <a:ea typeface="Poppins Black"/>
                <a:cs typeface="Poppins Black"/>
                <a:sym typeface="Poppins Black"/>
              </a:rPr>
              <a:t>Resource Person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200">
              <a:buClr>
                <a:srgbClr val="210A26"/>
              </a:buClr>
            </a:pPr>
            <a:r>
              <a:rPr lang="en-GB" sz="5065" kern="0" dirty="0">
                <a:solidFill>
                  <a:srgbClr val="210A26"/>
                </a:solidFill>
              </a:rPr>
              <a:t>Reflection Spot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5" name="Google Shape;667;p29"/>
          <p:cNvSpPr txBox="1"/>
          <p:nvPr/>
        </p:nvSpPr>
        <p:spPr>
          <a:xfrm>
            <a:off x="1376045" y="2396490"/>
            <a:ext cx="9631680" cy="369125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>
              <a:lnSpc>
                <a:spcPct val="200000"/>
              </a:lnSpc>
            </a:pPr>
            <a:r>
              <a:rPr lang="en-IN" sz="2400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Why </a:t>
            </a:r>
            <a:r>
              <a:rPr lang="en-IN" sz="2400" kern="0" dirty="0">
                <a:latin typeface="Poppins" panose="00000500000000000000" pitchFamily="2" charset="0"/>
                <a:cs typeface="Poppins" panose="00000500000000000000" pitchFamily="2" charset="0"/>
              </a:rPr>
              <a:t>do anticancer drugs commonly cause side effects like bone marrow suppression, hair loss, and gastrointestinal disturbances?</a:t>
            </a:r>
          </a:p>
          <a:p>
            <a:pPr marL="194945" defTabSz="1219200">
              <a:lnSpc>
                <a:spcPct val="150000"/>
              </a:lnSpc>
              <a:spcBef>
                <a:spcPts val="1335"/>
              </a:spcBef>
              <a:buSzPct val="135000"/>
            </a:pPr>
            <a:endParaRPr lang="en-US" altLang="en-US" sz="1865" kern="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2" name="Google Shape;10183;p53"/>
          <p:cNvGrpSpPr/>
          <p:nvPr/>
        </p:nvGrpSpPr>
        <p:grpSpPr>
          <a:xfrm>
            <a:off x="9187201" y="600487"/>
            <a:ext cx="1095499" cy="1060447"/>
            <a:chOff x="2189568" y="1961603"/>
            <a:chExt cx="364993" cy="359049"/>
          </a:xfrm>
        </p:grpSpPr>
        <p:sp>
          <p:nvSpPr>
            <p:cNvPr id="3" name="Google Shape;10184;p53"/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" name="Google Shape;10185;p53"/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" name="Google Shape;10186;p53"/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" name="Google Shape;10187;p53"/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" name="Google Shape;10188;p53"/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" name="Google Shape;10189;p53"/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" name="Google Shape;10190;p53"/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" name="Google Shape;10191;p53"/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" name="Google Shape;10192;p53"/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" name="Google Shape;10193;p53"/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" name="Google Shape;10194;p53"/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" name="Google Shape;10195;p53"/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10196;p53"/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" name="Google Shape;10197;p53"/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" name="Google Shape;10198;p53"/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" name="Google Shape;10199;p53"/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1" name="Google Shape;10183;p53"/>
          <p:cNvGrpSpPr/>
          <p:nvPr/>
        </p:nvGrpSpPr>
        <p:grpSpPr>
          <a:xfrm>
            <a:off x="1773139" y="560867"/>
            <a:ext cx="1095499" cy="1060447"/>
            <a:chOff x="2189568" y="1961603"/>
            <a:chExt cx="364993" cy="359049"/>
          </a:xfrm>
        </p:grpSpPr>
        <p:sp>
          <p:nvSpPr>
            <p:cNvPr id="22" name="Google Shape;10184;p53"/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" name="Google Shape;10185;p53"/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" name="Google Shape;10186;p53"/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" name="Google Shape;10187;p53"/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" name="Google Shape;10188;p53"/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10189;p53"/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 dirty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10190;p53"/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" name="Google Shape;10191;p53"/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" name="Google Shape;10192;p53"/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" name="Google Shape;10193;p53"/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" name="Google Shape;10194;p53"/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" name="Google Shape;10195;p53"/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" name="Google Shape;10196;p53"/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" name="Google Shape;10197;p53"/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" name="Google Shape;10198;p53"/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" name="Google Shape;10199;p53"/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 dirty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 defTabSz="1219200">
              <a:buClr>
                <a:srgbClr val="210A26"/>
              </a:buClr>
            </a:pPr>
            <a:r>
              <a:rPr lang="en-GB" sz="5065" kern="0" dirty="0">
                <a:solidFill>
                  <a:srgbClr val="210A26"/>
                </a:solidFill>
              </a:rPr>
              <a:t>Learning Outcomes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5" name="Google Shape;667;p29"/>
          <p:cNvSpPr txBox="1"/>
          <p:nvPr/>
        </p:nvSpPr>
        <p:spPr>
          <a:xfrm>
            <a:off x="953468" y="1919551"/>
            <a:ext cx="10377551" cy="39363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200"/>
            <a:r>
              <a:rPr lang="en-US" sz="2400" b="1" kern="0" dirty="0">
                <a:latin typeface="Poppins" panose="00000500000000000000" pitchFamily="2" charset="0"/>
                <a:cs typeface="Poppins" panose="00000500000000000000" pitchFamily="2" charset="0"/>
              </a:rPr>
              <a:t>By the end of this session, students will be able to:</a:t>
            </a:r>
          </a:p>
          <a:p>
            <a:pPr marL="457200" indent="-457200" algn="just" defTabSz="1219200">
              <a:buFont typeface="Arial" panose="020B0604020202020204"/>
              <a:buAutoNum type="arabicParenR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Explain the </a:t>
            </a:r>
            <a:r>
              <a:rPr lang="en-US" altLang="en-US" sz="2400" dirty="0" smtClean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basic concepts of cancer and anticancer therapy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57200" indent="-457200" algn="just" defTabSz="1219200">
              <a:buFont typeface="Arial" panose="020B0604020202020204"/>
              <a:buAutoNum type="arabicParenR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Describe the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basis of anticancer drug action.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57200" indent="-457200" algn="just" defTabSz="1219200">
              <a:buFont typeface="Arial" panose="020B0604020202020204"/>
              <a:buAutoNum type="arabicParenR"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Classify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major groups of anticancer drugs.</a:t>
            </a:r>
          </a:p>
          <a:p>
            <a:pPr marL="457200" indent="-457200" algn="just" defTabSz="1219200">
              <a:buFont typeface="Arial" panose="020B0604020202020204"/>
              <a:buAutoNum type="arabicParenR"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Discuss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the mechanism of action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and examples of alkylating agents, platinum complexes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and antimetabolites.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200">
              <a:buClr>
                <a:srgbClr val="210A26"/>
              </a:buClr>
            </a:pPr>
            <a:r>
              <a:rPr lang="en-IN" sz="5065" kern="0">
                <a:solidFill>
                  <a:srgbClr val="210A26"/>
                </a:solidFill>
              </a:rPr>
              <a:t>Contents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3" name="Google Shape;1168;p36"/>
          <p:cNvSpPr txBox="1"/>
          <p:nvPr/>
        </p:nvSpPr>
        <p:spPr>
          <a:xfrm>
            <a:off x="2256235" y="1971167"/>
            <a:ext cx="4042965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sz="2400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Introduction to </a:t>
            </a:r>
            <a:r>
              <a:rPr lang="en-US" sz="2400" kern="0" dirty="0" smtClean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cancer</a:t>
            </a:r>
            <a:endParaRPr lang="en-US" sz="240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Google Shape;1169;p36"/>
          <p:cNvSpPr/>
          <p:nvPr/>
        </p:nvSpPr>
        <p:spPr>
          <a:xfrm>
            <a:off x="1142767" y="1991562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01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7" name="Google Shape;1170;p36"/>
          <p:cNvSpPr txBox="1"/>
          <p:nvPr/>
        </p:nvSpPr>
        <p:spPr>
          <a:xfrm>
            <a:off x="2161967" y="3249166"/>
            <a:ext cx="4335717" cy="1181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sz="2400" kern="0" dirty="0" smtClean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Basis of Anticancer therapy</a:t>
            </a:r>
            <a:endParaRPr lang="en-US" sz="240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Google Shape;1171;p36"/>
          <p:cNvSpPr/>
          <p:nvPr/>
        </p:nvSpPr>
        <p:spPr>
          <a:xfrm>
            <a:off x="1142767" y="332060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02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9" name="Google Shape;1172;p36"/>
          <p:cNvSpPr txBox="1"/>
          <p:nvPr/>
        </p:nvSpPr>
        <p:spPr>
          <a:xfrm>
            <a:off x="7424161" y="1889925"/>
            <a:ext cx="3937204" cy="120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sz="2400" kern="0" dirty="0" smtClean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Classification of Anticancer drugs</a:t>
            </a:r>
            <a:endParaRPr lang="en-IN" sz="240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Google Shape;1173;p36"/>
          <p:cNvSpPr/>
          <p:nvPr/>
        </p:nvSpPr>
        <p:spPr>
          <a:xfrm>
            <a:off x="6299200" y="1971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03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1" name="Google Shape;1174;p36"/>
          <p:cNvSpPr txBox="1"/>
          <p:nvPr/>
        </p:nvSpPr>
        <p:spPr>
          <a:xfrm>
            <a:off x="7412668" y="3392050"/>
            <a:ext cx="4248289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sz="2400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Reflection spot and summary.</a:t>
            </a:r>
            <a:endParaRPr lang="en-IN" sz="240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175;p36"/>
          <p:cNvSpPr/>
          <p:nvPr/>
        </p:nvSpPr>
        <p:spPr>
          <a:xfrm>
            <a:off x="6393468" y="3320608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04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cxnSp>
        <p:nvCxnSpPr>
          <p:cNvPr id="17" name="Google Shape;1180;p36"/>
          <p:cNvCxnSpPr>
            <a:stCxn id="6" idx="4"/>
            <a:endCxn id="8" idx="0"/>
          </p:cNvCxnSpPr>
          <p:nvPr/>
        </p:nvCxnSpPr>
        <p:spPr>
          <a:xfrm>
            <a:off x="1652367" y="3010762"/>
            <a:ext cx="0" cy="309845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1" name="Google Shape;1180;p36"/>
          <p:cNvCxnSpPr/>
          <p:nvPr/>
        </p:nvCxnSpPr>
        <p:spPr>
          <a:xfrm>
            <a:off x="6815638" y="3041477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953770" y="713105"/>
            <a:ext cx="10578465" cy="947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 defTabSz="1219200">
              <a:buClr>
                <a:srgbClr val="210A26"/>
              </a:buClr>
            </a:pPr>
            <a:r>
              <a:rPr lang="en-US" sz="3600" b="1" kern="0" dirty="0">
                <a:solidFill>
                  <a:schemeClr val="accent1"/>
                </a:solidFill>
              </a:rPr>
              <a:t>INTRODUCTION </a:t>
            </a:r>
          </a:p>
        </p:txBody>
      </p:sp>
      <p:sp>
        <p:nvSpPr>
          <p:cNvPr id="5" name="Google Shape;667;p29"/>
          <p:cNvSpPr txBox="1"/>
          <p:nvPr/>
        </p:nvSpPr>
        <p:spPr>
          <a:xfrm>
            <a:off x="953770" y="1489710"/>
            <a:ext cx="9631680" cy="458597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Cancer is a complex disease characterized by uncontrolled and abnormal cell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growth.</a:t>
            </a:r>
            <a:endParaRPr lang="en-IN" sz="2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Genetic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mutations that disturb normal cell cycle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regulation.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Cancer cells proliferate, invade tissues and metastasize.</a:t>
            </a:r>
            <a:endParaRPr lang="en-IN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736583" y="528346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 defTabSz="1219200">
              <a:buClr>
                <a:srgbClr val="210A26"/>
              </a:buClr>
            </a:pPr>
            <a:r>
              <a:rPr lang="en-US" sz="4000" b="1" kern="0" dirty="0" smtClean="0">
                <a:solidFill>
                  <a:schemeClr val="accent3"/>
                </a:solidFill>
              </a:rPr>
              <a:t>BASIS OF ANTICANCER THERAPY</a:t>
            </a:r>
            <a:endParaRPr lang="en-US" sz="4000" b="1" kern="0" dirty="0">
              <a:solidFill>
                <a:schemeClr val="accent3"/>
              </a:solidFill>
            </a:endParaRPr>
          </a:p>
        </p:txBody>
      </p:sp>
      <p:sp>
        <p:nvSpPr>
          <p:cNvPr id="5" name="Google Shape;667;p29"/>
          <p:cNvSpPr txBox="1"/>
          <p:nvPr/>
        </p:nvSpPr>
        <p:spPr>
          <a:xfrm>
            <a:off x="953468" y="1337481"/>
            <a:ext cx="9951093" cy="498143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Genetic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mutations that disturb normal cell cycle </a:t>
            </a:r>
            <a:r>
              <a:rPr lang="en-IN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regulation.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These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drugs interfere with critical cellular processes such as DNA replication, RNA synthesis, and </a:t>
            </a:r>
            <a:r>
              <a:rPr lang="en-IN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mitosis.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Normal rapidly dividing cells are also affected.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common adverse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effects include </a:t>
            </a: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bone marrow cells, gastrointestinal mucosa, and hair follicles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736583" y="528346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 defTabSz="1219200">
              <a:buClr>
                <a:srgbClr val="210A26"/>
              </a:buClr>
            </a:pPr>
            <a:r>
              <a:rPr lang="en-US" sz="3600" b="1" kern="0" dirty="0" smtClean="0">
                <a:solidFill>
                  <a:schemeClr val="accent3"/>
                </a:solidFill>
              </a:rPr>
              <a:t>CLASSIFICATION OF ANTICANCER DRUGS</a:t>
            </a:r>
            <a:endParaRPr lang="en-US" sz="3600" b="1" kern="0" dirty="0">
              <a:solidFill>
                <a:schemeClr val="accent3"/>
              </a:solidFill>
            </a:endParaRPr>
          </a:p>
        </p:txBody>
      </p:sp>
      <p:sp>
        <p:nvSpPr>
          <p:cNvPr id="5" name="Google Shape;667;p29"/>
          <p:cNvSpPr txBox="1"/>
          <p:nvPr/>
        </p:nvSpPr>
        <p:spPr>
          <a:xfrm>
            <a:off x="953468" y="1919551"/>
            <a:ext cx="9631473" cy="39363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dirty="0">
                <a:latin typeface="Poppins" panose="00000500000000000000" pitchFamily="2" charset="0"/>
                <a:cs typeface="Poppins" panose="00000500000000000000" pitchFamily="2" charset="0"/>
              </a:rPr>
              <a:t>Anticancer drugs can be broadly classified into three major groups based on their mechanism of </a:t>
            </a:r>
            <a:r>
              <a:rPr lang="en-IN" sz="2400" dirty="0" smtClean="0">
                <a:latin typeface="Poppins" panose="00000500000000000000" pitchFamily="2" charset="0"/>
                <a:cs typeface="Poppins" panose="00000500000000000000" pitchFamily="2" charset="0"/>
              </a:rPr>
              <a:t>action.</a:t>
            </a:r>
            <a:endParaRPr lang="en-IN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dirty="0">
                <a:solidFill>
                  <a:schemeClr val="accent3"/>
                </a:solidFill>
              </a:rPr>
              <a:t>ALKYLATING AGENTS</a:t>
            </a:r>
            <a:br>
              <a:rPr lang="en-US" sz="3600" b="1" dirty="0">
                <a:solidFill>
                  <a:schemeClr val="accent3"/>
                </a:solidFill>
              </a:rPr>
            </a:br>
            <a:endParaRPr lang="en-IN" sz="3600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3255" indent="-457200">
              <a:buAutoNum type="arabicPeriod"/>
            </a:pPr>
            <a:r>
              <a:rPr lang="en-US" sz="2400" kern="1200" dirty="0" smtClean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  <a:sym typeface="Arial" panose="020B0604020202020204"/>
              </a:rPr>
              <a:t>Damage </a:t>
            </a:r>
            <a:r>
              <a:rPr lang="en-US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  <a:sym typeface="Arial" panose="020B0604020202020204"/>
              </a:rPr>
              <a:t>DNA and inhibit cell division</a:t>
            </a:r>
            <a:r>
              <a:rPr lang="en-US" sz="2400" kern="1200" dirty="0" smtClean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  <a:sym typeface="Arial" panose="020B0604020202020204"/>
              </a:rPr>
              <a:t>.</a:t>
            </a:r>
          </a:p>
          <a:p>
            <a:pPr marL="643255" indent="-457200">
              <a:buAutoNum type="arabicPeriod"/>
            </a:pPr>
            <a:r>
              <a:rPr lang="en-IN" sz="2400" b="1" dirty="0"/>
              <a:t>Nitrogen mustards</a:t>
            </a:r>
            <a:r>
              <a:rPr lang="en-IN" sz="2400" dirty="0"/>
              <a:t> </a:t>
            </a:r>
            <a:endParaRPr lang="en-IN" sz="2400" dirty="0" smtClean="0"/>
          </a:p>
          <a:p>
            <a:pPr lvl="0"/>
            <a:r>
              <a:rPr lang="en-IN" sz="2000" dirty="0" err="1"/>
              <a:t>Mechlorethamine</a:t>
            </a:r>
            <a:r>
              <a:rPr lang="en-IN" sz="2000" dirty="0"/>
              <a:t>, Cyclophosphamide, </a:t>
            </a:r>
            <a:r>
              <a:rPr lang="en-IN" sz="2000" dirty="0" err="1"/>
              <a:t>Ifosfamide</a:t>
            </a:r>
            <a:r>
              <a:rPr lang="en-IN" sz="2000" dirty="0"/>
              <a:t>, </a:t>
            </a:r>
            <a:r>
              <a:rPr lang="en-IN" sz="2000" dirty="0" err="1"/>
              <a:t>Chlorambucil</a:t>
            </a:r>
            <a:r>
              <a:rPr lang="en-IN" sz="2000" dirty="0"/>
              <a:t>, </a:t>
            </a:r>
            <a:r>
              <a:rPr lang="en-IN" sz="2000" dirty="0" err="1"/>
              <a:t>Melphalan</a:t>
            </a:r>
            <a:r>
              <a:rPr lang="en-IN" sz="2000" dirty="0"/>
              <a:t> </a:t>
            </a:r>
          </a:p>
          <a:p>
            <a:pPr lvl="0"/>
            <a:r>
              <a:rPr lang="en-IN" sz="2000" b="1" dirty="0" err="1"/>
              <a:t>Ethylenimine</a:t>
            </a:r>
            <a:r>
              <a:rPr lang="en-IN" sz="2000" dirty="0"/>
              <a:t> – </a:t>
            </a:r>
            <a:r>
              <a:rPr lang="en-IN" sz="2000" dirty="0" err="1"/>
              <a:t>Thiotepa</a:t>
            </a:r>
            <a:r>
              <a:rPr lang="en-IN" sz="2000" dirty="0"/>
              <a:t> </a:t>
            </a:r>
          </a:p>
          <a:p>
            <a:pPr lvl="0"/>
            <a:r>
              <a:rPr lang="en-IN" sz="2000" b="1" dirty="0" err="1"/>
              <a:t>Nitrosoureas</a:t>
            </a:r>
            <a:r>
              <a:rPr lang="en-IN" sz="2000" dirty="0"/>
              <a:t> </a:t>
            </a:r>
            <a:r>
              <a:rPr lang="en-IN" sz="2000" dirty="0" smtClean="0"/>
              <a:t>– </a:t>
            </a:r>
            <a:r>
              <a:rPr lang="en-IN" sz="2000" dirty="0" err="1" smtClean="0"/>
              <a:t>Carmustine</a:t>
            </a:r>
            <a:r>
              <a:rPr lang="en-IN" sz="2000" dirty="0"/>
              <a:t>, </a:t>
            </a:r>
            <a:r>
              <a:rPr lang="en-IN" sz="2000" dirty="0" err="1"/>
              <a:t>Lomustine</a:t>
            </a:r>
            <a:r>
              <a:rPr lang="en-IN" sz="2000" dirty="0"/>
              <a:t> </a:t>
            </a:r>
          </a:p>
          <a:p>
            <a:pPr lvl="0"/>
            <a:r>
              <a:rPr lang="en-IN" sz="2000" b="1" dirty="0"/>
              <a:t>Alkyl </a:t>
            </a:r>
            <a:r>
              <a:rPr lang="en-IN" sz="2000" b="1" dirty="0" err="1"/>
              <a:t>sulfonates</a:t>
            </a:r>
            <a:r>
              <a:rPr lang="en-IN" sz="2000" dirty="0"/>
              <a:t> – </a:t>
            </a:r>
            <a:r>
              <a:rPr lang="en-IN" sz="2000" dirty="0" err="1"/>
              <a:t>Busulfan</a:t>
            </a:r>
            <a:r>
              <a:rPr lang="en-IN" sz="2000" dirty="0"/>
              <a:t> </a:t>
            </a:r>
          </a:p>
          <a:p>
            <a:pPr lvl="0"/>
            <a:r>
              <a:rPr lang="en-IN" sz="2000" b="1" dirty="0" err="1"/>
              <a:t>Triazines</a:t>
            </a:r>
            <a:r>
              <a:rPr lang="en-IN" sz="2000" dirty="0"/>
              <a:t> – </a:t>
            </a:r>
            <a:r>
              <a:rPr lang="en-IN" sz="2000" dirty="0" err="1"/>
              <a:t>Dacarbazine</a:t>
            </a:r>
            <a:r>
              <a:rPr lang="en-IN" sz="2000" dirty="0"/>
              <a:t>, </a:t>
            </a:r>
            <a:r>
              <a:rPr lang="en-IN" sz="2000" dirty="0" err="1"/>
              <a:t>Temozolomide</a:t>
            </a:r>
            <a:r>
              <a:rPr lang="en-IN" sz="2000" dirty="0"/>
              <a:t> </a:t>
            </a:r>
          </a:p>
          <a:p>
            <a:pPr lvl="0"/>
            <a:r>
              <a:rPr lang="en-IN" sz="2000" b="1" dirty="0" err="1"/>
              <a:t>Methylhydrazine</a:t>
            </a:r>
            <a:r>
              <a:rPr lang="en-IN" sz="2000" dirty="0"/>
              <a:t> – </a:t>
            </a:r>
            <a:r>
              <a:rPr lang="en-IN" sz="2000" dirty="0" err="1"/>
              <a:t>Procarbazine</a:t>
            </a:r>
            <a:r>
              <a:rPr lang="en-IN" sz="2000" dirty="0"/>
              <a:t> </a:t>
            </a:r>
          </a:p>
          <a:p>
            <a:pPr marL="643255" indent="-457200">
              <a:buAutoNum type="arabicPeriod"/>
            </a:pPr>
            <a:endParaRPr lang="en-IN" sz="2400" kern="1200" dirty="0">
              <a:solidFill>
                <a:srgbClr val="000000"/>
              </a:solidFill>
              <a:latin typeface="Poppins" panose="00000500000000000000" pitchFamily="2" charset="0"/>
              <a:ea typeface="Arial" panose="020B0604020202020204"/>
              <a:cs typeface="Poppins" panose="00000500000000000000" pitchFamily="2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8247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sz="3600" b="1" dirty="0">
                <a:solidFill>
                  <a:schemeClr val="accent3"/>
                </a:solidFill>
              </a:rPr>
              <a:t>Platinum</a:t>
            </a:r>
            <a:r>
              <a:rPr lang="en-IN" dirty="0"/>
              <a:t> </a:t>
            </a:r>
            <a:r>
              <a:rPr lang="en-IN" sz="3600" b="1" dirty="0">
                <a:solidFill>
                  <a:schemeClr val="accent3"/>
                </a:solidFill>
              </a:rPr>
              <a:t>Coordination Complexes</a:t>
            </a:r>
            <a:r>
              <a:rPr lang="en-IN" b="1" dirty="0"/>
              <a:t/>
            </a:r>
            <a:br>
              <a:rPr lang="en-IN" b="1" dirty="0"/>
            </a:b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Cisplatin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 </a:t>
            </a:r>
            <a:endParaRPr lang="en-IN" sz="2400" kern="1200" dirty="0" smtClean="0">
              <a:solidFill>
                <a:srgbClr val="000000"/>
              </a:solidFill>
              <a:latin typeface="Poppins" panose="00000500000000000000" pitchFamily="2" charset="0"/>
              <a:ea typeface="Arial" panose="020B0604020202020204"/>
              <a:cs typeface="Poppins" panose="00000500000000000000" pitchFamily="2" charset="0"/>
            </a:endParaRPr>
          </a:p>
          <a:p>
            <a:pPr lvl="0">
              <a:lnSpc>
                <a:spcPct val="200000"/>
              </a:lnSpc>
            </a:pPr>
            <a:r>
              <a:rPr lang="en-IN" sz="2400" kern="1200" dirty="0" smtClean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Carboplatin </a:t>
            </a:r>
            <a:endParaRPr lang="en-IN" sz="2400" kern="1200" dirty="0">
              <a:solidFill>
                <a:srgbClr val="000000"/>
              </a:solidFill>
              <a:latin typeface="Poppins" panose="00000500000000000000" pitchFamily="2" charset="0"/>
              <a:ea typeface="Arial" panose="020B0604020202020204"/>
              <a:cs typeface="Poppins" panose="000005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Oxaliplatin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6669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sz="3600" b="1" dirty="0">
                <a:solidFill>
                  <a:schemeClr val="accent3"/>
                </a:solidFill>
              </a:rPr>
              <a:t>Antimetabolites</a:t>
            </a:r>
            <a:r>
              <a:rPr lang="en-IN" b="1" dirty="0"/>
              <a:t/>
            </a:r>
            <a:br>
              <a:rPr lang="en-IN" b="1" dirty="0"/>
            </a:b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Folate antagonists – 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Methotrexate, </a:t>
            </a: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Pemetrexed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 </a:t>
            </a:r>
            <a:endParaRPr lang="en-IN" sz="2400" kern="1200" dirty="0">
              <a:solidFill>
                <a:srgbClr val="000000"/>
              </a:solidFill>
              <a:latin typeface="Poppins" panose="00000500000000000000" pitchFamily="2" charset="0"/>
              <a:ea typeface="Arial" panose="020B0604020202020204"/>
              <a:cs typeface="Poppins" panose="00000500000000000000" pitchFamily="2" charset="0"/>
            </a:endParaRPr>
          </a:p>
          <a:p>
            <a:pPr lvl="0">
              <a:lnSpc>
                <a:spcPct val="200000"/>
              </a:lnSpc>
            </a:pP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Purine antagonists – 6-Mercaptopurine, 6-Thioguanine, Azathioprine, </a:t>
            </a: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Fludarabine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Pyrimidine antagonists – 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5-Fluorouracil, </a:t>
            </a: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Capecitabine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, </a:t>
            </a:r>
            <a:r>
              <a:rPr lang="en-IN" sz="2400" kern="1200" dirty="0" err="1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Cytarabine</a:t>
            </a:r>
            <a:r>
              <a:rPr lang="en-IN" sz="2400" kern="1200" dirty="0">
                <a:solidFill>
                  <a:srgbClr val="000000"/>
                </a:solidFill>
                <a:latin typeface="Poppins" panose="00000500000000000000" pitchFamily="2" charset="0"/>
                <a:ea typeface="Arial" panose="020B0604020202020204"/>
                <a:cs typeface="Poppins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1502408"/>
      </p:ext>
    </p:extLst>
  </p:cSld>
  <p:clrMapOvr>
    <a:masterClrMapping/>
  </p:clrMapOvr>
</p:sld>
</file>

<file path=ppt/theme/theme1.xml><?xml version="1.0" encoding="utf-8"?>
<a:theme xmlns:a="http://schemas.openxmlformats.org/drawingml/2006/main" name="Tips to Prepare for an Exam by Slidesgo">
  <a:themeElements>
    <a:clrScheme name="Simple Light">
      <a:dk1>
        <a:srgbClr val="210A26"/>
      </a:dk1>
      <a:lt1>
        <a:srgbClr val="4D476D"/>
      </a:lt1>
      <a:dk2>
        <a:srgbClr val="A0BFDB"/>
      </a:dk2>
      <a:lt2>
        <a:srgbClr val="DFF3F8"/>
      </a:lt2>
      <a:accent1>
        <a:srgbClr val="EA3554"/>
      </a:accent1>
      <a:accent2>
        <a:srgbClr val="FFA406"/>
      </a:accent2>
      <a:accent3>
        <a:srgbClr val="C1712D"/>
      </a:accent3>
      <a:accent4>
        <a:srgbClr val="1D9E4E"/>
      </a:accent4>
      <a:accent5>
        <a:srgbClr val="3169F8"/>
      </a:accent5>
      <a:accent6>
        <a:srgbClr val="FFFFFF"/>
      </a:accent6>
      <a:hlink>
        <a:srgbClr val="210A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313</Words>
  <Application>Microsoft Office PowerPoint</Application>
  <PresentationFormat>Widescreen</PresentationFormat>
  <Paragraphs>52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Bebas Neue</vt:lpstr>
      <vt:lpstr>Calibri</vt:lpstr>
      <vt:lpstr>Poppins</vt:lpstr>
      <vt:lpstr>Poppins Black</vt:lpstr>
      <vt:lpstr>Tips to Prepare for an Exam by Slidesgo</vt:lpstr>
      <vt:lpstr>ANTICANCER DRUGS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ALKYLATING AGENTS </vt:lpstr>
      <vt:lpstr>Platinum Coordination Complexes </vt:lpstr>
      <vt:lpstr>Antimetabolites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Conversions in Imperial and Metric System</dc:title>
  <dc:creator>Vishwajeet Ghorpade</dc:creator>
  <cp:lastModifiedBy>DELL</cp:lastModifiedBy>
  <cp:revision>57</cp:revision>
  <dcterms:created xsi:type="dcterms:W3CDTF">2025-03-24T14:32:00Z</dcterms:created>
  <dcterms:modified xsi:type="dcterms:W3CDTF">2026-05-14T17:52:11Z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A47FFC9287914D169A41560D8C9096E3_13</vt:lpwstr>
  </property>
  <property fmtid="{D5CDD505-2E9C-101B-9397-08002B2CF9AE}" pid="3" name="KSOProductBuildVer">
    <vt:lpwstr>1033-12.2.0.21546</vt:lpwstr>
  </property>
</Properties>
</file>