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99" r:id="rId4"/>
    <p:sldId id="314" r:id="rId5"/>
    <p:sldId id="258" r:id="rId6"/>
    <p:sldId id="264" r:id="rId7"/>
    <p:sldId id="323" r:id="rId8"/>
    <p:sldId id="324" r:id="rId9"/>
    <p:sldId id="327" r:id="rId10"/>
    <p:sldId id="326" r:id="rId11"/>
    <p:sldId id="309" r:id="rId12"/>
    <p:sldId id="329" r:id="rId13"/>
    <p:sldId id="332" r:id="rId14"/>
    <p:sldId id="334" r:id="rId15"/>
    <p:sldId id="284" r:id="rId16"/>
    <p:sldId id="285" r:id="rId17"/>
    <p:sldId id="265" r:id="rId18"/>
    <p:sldId id="268" r:id="rId19"/>
    <p:sldId id="290" r:id="rId20"/>
    <p:sldId id="298" r:id="rId21"/>
    <p:sldId id="269" r:id="rId22"/>
    <p:sldId id="266" r:id="rId23"/>
    <p:sldId id="286" r:id="rId24"/>
    <p:sldId id="267" r:id="rId25"/>
    <p:sldId id="272" r:id="rId26"/>
    <p:sldId id="293" r:id="rId27"/>
    <p:sldId id="289" r:id="rId28"/>
    <p:sldId id="303" r:id="rId29"/>
    <p:sldId id="304" r:id="rId30"/>
    <p:sldId id="305" r:id="rId31"/>
    <p:sldId id="306" r:id="rId32"/>
    <p:sldId id="307" r:id="rId33"/>
    <p:sldId id="308" r:id="rId34"/>
    <p:sldId id="302" r:id="rId35"/>
    <p:sldId id="301" r:id="rId36"/>
    <p:sldId id="275" r:id="rId3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DF4CF2-8093-4851-8E3E-D4B0403D20EF}">
          <p14:sldIdLst>
            <p14:sldId id="283"/>
            <p14:sldId id="256"/>
            <p14:sldId id="299"/>
            <p14:sldId id="314"/>
            <p14:sldId id="258"/>
            <p14:sldId id="264"/>
            <p14:sldId id="323"/>
            <p14:sldId id="324"/>
            <p14:sldId id="327"/>
            <p14:sldId id="326"/>
            <p14:sldId id="309"/>
            <p14:sldId id="329"/>
            <p14:sldId id="332"/>
            <p14:sldId id="334"/>
            <p14:sldId id="284"/>
            <p14:sldId id="285"/>
            <p14:sldId id="265"/>
            <p14:sldId id="268"/>
            <p14:sldId id="290"/>
            <p14:sldId id="298"/>
            <p14:sldId id="269"/>
            <p14:sldId id="266"/>
            <p14:sldId id="286"/>
            <p14:sldId id="267"/>
          </p14:sldIdLst>
        </p14:section>
        <p14:section name="Untitled Section" id="{1AD61949-4687-46CF-A65A-497233DF871F}">
          <p14:sldIdLst>
            <p14:sldId id="272"/>
            <p14:sldId id="293"/>
            <p14:sldId id="289"/>
            <p14:sldId id="303"/>
            <p14:sldId id="304"/>
            <p14:sldId id="305"/>
            <p14:sldId id="306"/>
            <p14:sldId id="307"/>
            <p14:sldId id="308"/>
            <p14:sldId id="302"/>
            <p14:sldId id="30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AD28-E50C-7D4A-4249-EAD85970C5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EF2838-500C-2CBB-5ED0-9603FAAD2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190C3-B22C-23A3-BE65-3B8FEEB57E5F}"/>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3560FCCF-09D8-6FBD-8572-3B4A4EA5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DFFC5-DAF1-AA07-B616-083164C99B25}"/>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36296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DF7-2E13-B659-0D72-D5570118B0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0884B-19BF-4EB8-B67F-EF35405B9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DB383-5FB9-25DC-AC3A-FCC3562A90EC}"/>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D5EF6A81-E4B3-91B4-D22E-EC4C198FA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DC250-07CA-DBB8-5A6E-9D43A8D2ECF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34690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3AE83-6DBC-1C1D-0690-3E5A7B26E8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AE2ED7-F00A-1385-D802-2F1C581EFD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8431B-C169-17CA-129A-FAB488187A09}"/>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3DC339A0-7654-F10B-23D0-07489FBE0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667D2-54C0-563D-660A-BDC89AD43E93}"/>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5640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2D91-4073-9EB1-C1AD-908C7277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2D6E9-4CD4-C232-7EA1-6FC45ADEB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FEE2A-F4D1-CAE6-673F-DCC89ADE2B6A}"/>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07D71AB5-7D2B-4799-BE6E-F8B9525F6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16BA6-EE33-4E64-A3A2-6CDD79048157}"/>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82084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C1D9-3731-FBDC-4E30-75E2B9013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E94E8C-E014-0147-DE6C-E7C014A0E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E7048-D54C-1C87-2970-F50AEC3D3AF2}"/>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FCC7352E-8F90-E39A-9578-87C3F3286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48487-0EA1-C28A-FB11-8319D65B79F5}"/>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63849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5196-1E97-2FDE-8C0F-9B2A01E36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877BC-4114-F9E2-561C-A04971878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6FCBB-9D66-180F-AB52-1E48730F5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C4466-8251-4EFF-7785-401258BDD7C7}"/>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CC560399-7844-22C5-0EA0-0CBE9EAC0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0F67F-410F-6F3A-4698-B2806CF34478}"/>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21076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00BB-0330-14B6-150E-F29936DD8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03303-BFD3-59D1-3397-C153E948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09900-0E20-119F-895C-73B8C09D0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7B357-4F96-2DBF-4D4C-658932D85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0255E-1343-5ACF-98B4-FD999695B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44151-37A0-BF8D-DBCA-A6888F75898B}"/>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8" name="Footer Placeholder 7">
            <a:extLst>
              <a:ext uri="{FF2B5EF4-FFF2-40B4-BE49-F238E27FC236}">
                <a16:creationId xmlns:a16="http://schemas.microsoft.com/office/drawing/2014/main" id="{14BF9401-D7D4-2FAF-6169-EC12B1C798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A4B6E2-61AA-3F52-C8A7-19172E6A57C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34017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FDF1-923B-7701-9719-B1CBF0625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05CD2-AF9D-DC5E-F8DC-0DDB15949BC3}"/>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4" name="Footer Placeholder 3">
            <a:extLst>
              <a:ext uri="{FF2B5EF4-FFF2-40B4-BE49-F238E27FC236}">
                <a16:creationId xmlns:a16="http://schemas.microsoft.com/office/drawing/2014/main" id="{979AFE81-B6FE-5C30-19EE-165AE6824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05C502-A284-F2A1-1A99-2EB2D2DA6FB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24628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9BC3E-7583-6D41-AA94-93A9A8B96045}"/>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3" name="Footer Placeholder 2">
            <a:extLst>
              <a:ext uri="{FF2B5EF4-FFF2-40B4-BE49-F238E27FC236}">
                <a16:creationId xmlns:a16="http://schemas.microsoft.com/office/drawing/2014/main" id="{DE5D6D30-8AB3-CA0B-C5C2-BB594C669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EE0B66-5257-9143-EB4E-A6344697DC7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65214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B500-7331-1B9B-D65E-3DC0E4A22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FA731-C72A-3E64-95B1-404EFE51A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696B43-DBDE-36BA-D4E8-2C02E998B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E5318-BA65-9DCE-4BF6-3598922D49D2}"/>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597C4EC5-3D0B-BD5E-AB81-AE47F238C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7AD2F-DAEA-2D60-581B-8E136818469D}"/>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24399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7ED0-848E-A9E0-79E5-6468F311F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D62576-C139-4B85-F4CE-C88162AD4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3D506-3638-9622-1D3A-34D1EAE1C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A8B3E-A059-C267-0D17-281F7EB97F95}"/>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617EBB68-481C-2619-1A2D-55BDE517D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B1829-2A10-FEFA-73E4-C510405A8CF3}"/>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62890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973C5-7941-0B06-263D-72692D228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30B00-E35C-67D0-C2A8-4BCBC23A2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76738-A77B-9623-D1F1-9BE493C04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AE7A1CB6-1357-13DB-533F-F7CCC5CD4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11287B-C8F5-6C56-B2D8-B0B2A1DC8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1602D-53C3-4963-9496-BA93272D2959}" type="slidenum">
              <a:rPr lang="en-US" smtClean="0"/>
              <a:t>‹#›</a:t>
            </a:fld>
            <a:endParaRPr lang="en-US"/>
          </a:p>
        </p:txBody>
      </p:sp>
    </p:spTree>
    <p:extLst>
      <p:ext uri="{BB962C8B-B14F-4D97-AF65-F5344CB8AC3E}">
        <p14:creationId xmlns:p14="http://schemas.microsoft.com/office/powerpoint/2010/main" val="41958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eyondivf.com/balancing-female-hormones/" TargetMode="External"/><Relationship Id="rId2" Type="http://schemas.openxmlformats.org/officeDocument/2006/relationships/hyperlink" Target="https://www.healthline.com/health/female-sex-hormones#types" TargetMode="External"/><Relationship Id="rId1" Type="http://schemas.openxmlformats.org/officeDocument/2006/relationships/slideLayout" Target="../slideLayouts/slideLayout2.xml"/><Relationship Id="rId6" Type="http://schemas.openxmlformats.org/officeDocument/2006/relationships/hyperlink" Target="https://www.samitivejhospitals.com/article/detail/female-hormones-menopause-guide" TargetMode="External"/><Relationship Id="rId5" Type="http://schemas.openxmlformats.org/officeDocument/2006/relationships/hyperlink" Target="https://www.chulacancer.net/faq-list-page.php?id=332" TargetMode="External"/><Relationship Id="rId4" Type="http://schemas.openxmlformats.org/officeDocument/2006/relationships/hyperlink" Target="https://www.medicalnewstoday.com/articles/324887#summ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76B6-541E-366F-C142-0D6AD32B8570}"/>
              </a:ext>
            </a:extLst>
          </p:cNvPr>
          <p:cNvSpPr>
            <a:spLocks noGrp="1"/>
          </p:cNvSpPr>
          <p:nvPr>
            <p:ph type="ctrTitle"/>
          </p:nvPr>
        </p:nvSpPr>
        <p:spPr>
          <a:xfrm>
            <a:off x="1524000" y="412955"/>
            <a:ext cx="9144000" cy="619432"/>
          </a:xfrm>
        </p:spPr>
        <p:txBody>
          <a:bodyPr>
            <a:normAutofit fontScale="90000"/>
          </a:bodyPr>
          <a:lstStyle/>
          <a:p>
            <a:endParaRPr lang="en-US" dirty="0"/>
          </a:p>
        </p:txBody>
      </p:sp>
      <p:sp>
        <p:nvSpPr>
          <p:cNvPr id="3" name="Subtitle 2">
            <a:extLst>
              <a:ext uri="{FF2B5EF4-FFF2-40B4-BE49-F238E27FC236}">
                <a16:creationId xmlns:a16="http://schemas.microsoft.com/office/drawing/2014/main" id="{14126467-9FBC-78A8-C524-0A3F042F968F}"/>
              </a:ext>
            </a:extLst>
          </p:cNvPr>
          <p:cNvSpPr>
            <a:spLocks noGrp="1"/>
          </p:cNvSpPr>
          <p:nvPr>
            <p:ph type="subTitle" idx="1"/>
          </p:nvPr>
        </p:nvSpPr>
        <p:spPr>
          <a:xfrm>
            <a:off x="1524000" y="1238865"/>
            <a:ext cx="9144000" cy="5206180"/>
          </a:xfrm>
        </p:spPr>
        <p:txBody>
          <a:bodyPr/>
          <a:lstStyle/>
          <a:p>
            <a:endParaRPr lang="en-US" dirty="0"/>
          </a:p>
        </p:txBody>
      </p:sp>
      <p:pic>
        <p:nvPicPr>
          <p:cNvPr id="4" name="Picture 3">
            <a:extLst>
              <a:ext uri="{FF2B5EF4-FFF2-40B4-BE49-F238E27FC236}">
                <a16:creationId xmlns:a16="http://schemas.microsoft.com/office/drawing/2014/main" id="{94E624FE-2CC8-DB96-C004-1BCC3C75B3BD}"/>
              </a:ext>
            </a:extLst>
          </p:cNvPr>
          <p:cNvPicPr>
            <a:picLocks noChangeAspect="1"/>
          </p:cNvPicPr>
          <p:nvPr/>
        </p:nvPicPr>
        <p:blipFill>
          <a:blip r:embed="rId2"/>
          <a:stretch>
            <a:fillRect/>
          </a:stretch>
        </p:blipFill>
        <p:spPr>
          <a:xfrm>
            <a:off x="1032387" y="265471"/>
            <a:ext cx="10284542" cy="6341806"/>
          </a:xfrm>
          <a:prstGeom prst="rect">
            <a:avLst/>
          </a:prstGeom>
        </p:spPr>
      </p:pic>
    </p:spTree>
    <p:extLst>
      <p:ext uri="{BB962C8B-B14F-4D97-AF65-F5344CB8AC3E}">
        <p14:creationId xmlns:p14="http://schemas.microsoft.com/office/powerpoint/2010/main" val="142384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3E9D-17D1-9E4F-7EEB-2180F9BF6D78}"/>
              </a:ext>
            </a:extLst>
          </p:cNvPr>
          <p:cNvSpPr>
            <a:spLocks noGrp="1"/>
          </p:cNvSpPr>
          <p:nvPr>
            <p:ph type="title"/>
          </p:nvPr>
        </p:nvSpPr>
        <p:spPr>
          <a:xfrm>
            <a:off x="838200" y="365125"/>
            <a:ext cx="10515600" cy="480449"/>
          </a:xfrm>
        </p:spPr>
        <p:txBody>
          <a:bodyPr>
            <a:noAutofit/>
          </a:bodyPr>
          <a:lstStyle/>
          <a:p>
            <a:r>
              <a:rPr lang="en-US" sz="2800" dirty="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98665D32-1F2F-1242-D2AC-163092373A7B}"/>
              </a:ext>
            </a:extLst>
          </p:cNvPr>
          <p:cNvSpPr>
            <a:spLocks noGrp="1"/>
          </p:cNvSpPr>
          <p:nvPr>
            <p:ph idx="1"/>
          </p:nvPr>
        </p:nvSpPr>
        <p:spPr>
          <a:xfrm>
            <a:off x="975852" y="1345176"/>
            <a:ext cx="10515600" cy="4351338"/>
          </a:xfrm>
        </p:spPr>
        <p:txBody>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Menopause symptoms are caused by the declining levels of progesterone, which can no longer balance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levels, causing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to become dominant before it, too, declines.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91580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47B7-BE62-2701-8456-E33553CD6FC9}"/>
              </a:ext>
            </a:extLst>
          </p:cNvPr>
          <p:cNvSpPr>
            <a:spLocks noGrp="1"/>
          </p:cNvSpPr>
          <p:nvPr>
            <p:ph type="title"/>
          </p:nvPr>
        </p:nvSpPr>
        <p:spPr>
          <a:xfrm>
            <a:off x="838200" y="365125"/>
            <a:ext cx="10515600" cy="460785"/>
          </a:xfrm>
        </p:spPr>
        <p:txBody>
          <a:bodyPr>
            <a:noAutofit/>
          </a:bodyPr>
          <a:lstStyle/>
          <a:p>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Low progesterone symptoms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58C97F-246B-DE33-0788-F0A45E4B9F84}"/>
              </a:ext>
            </a:extLst>
          </p:cNvPr>
          <p:cNvSpPr>
            <a:spLocks noGrp="1"/>
          </p:cNvSpPr>
          <p:nvPr>
            <p:ph idx="1"/>
          </p:nvPr>
        </p:nvSpPr>
        <p:spPr>
          <a:xfrm>
            <a:off x="838200" y="1071716"/>
            <a:ext cx="10515600" cy="5105247"/>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Irregular menstrual cycle </a:t>
            </a:r>
          </a:p>
          <a:p>
            <a:pPr algn="just">
              <a:lnSpc>
                <a:spcPct val="150000"/>
              </a:lnSpc>
            </a:pPr>
            <a:r>
              <a:rPr lang="en-US" dirty="0">
                <a:latin typeface="Times New Roman" panose="02020603050405020304" pitchFamily="18" charset="0"/>
                <a:cs typeface="Times New Roman" panose="02020603050405020304" pitchFamily="18" charset="0"/>
              </a:rPr>
              <a:t>Infertility</a:t>
            </a:r>
          </a:p>
          <a:p>
            <a:pPr algn="just">
              <a:lnSpc>
                <a:spcPct val="150000"/>
              </a:lnSpc>
            </a:pPr>
            <a:r>
              <a:rPr lang="en-US" dirty="0">
                <a:latin typeface="Times New Roman" panose="02020603050405020304" pitchFamily="18" charset="0"/>
                <a:cs typeface="Times New Roman" panose="02020603050405020304" pitchFamily="18" charset="0"/>
              </a:rPr>
              <a:t>Miscarriages</a:t>
            </a:r>
          </a:p>
          <a:p>
            <a:pPr algn="just">
              <a:lnSpc>
                <a:spcPct val="150000"/>
              </a:lnSpc>
            </a:pPr>
            <a:r>
              <a:rPr lang="en-US" dirty="0">
                <a:latin typeface="Times New Roman" panose="02020603050405020304" pitchFamily="18" charset="0"/>
                <a:cs typeface="Times New Roman" panose="02020603050405020304" pitchFamily="18" charset="0"/>
              </a:rPr>
              <a:t>Hot flushes</a:t>
            </a:r>
          </a:p>
          <a:p>
            <a:pPr algn="just">
              <a:lnSpc>
                <a:spcPct val="150000"/>
              </a:lnSpc>
            </a:pPr>
            <a:r>
              <a:rPr lang="en-US" dirty="0">
                <a:latin typeface="Times New Roman" panose="02020603050405020304" pitchFamily="18" charset="0"/>
                <a:cs typeface="Times New Roman" panose="02020603050405020304" pitchFamily="18" charset="0"/>
              </a:rPr>
              <a:t>Headache</a:t>
            </a:r>
          </a:p>
          <a:p>
            <a:pPr algn="just">
              <a:lnSpc>
                <a:spcPct val="150000"/>
              </a:lnSpc>
            </a:pPr>
            <a:r>
              <a:rPr lang="en-US" dirty="0">
                <a:latin typeface="Times New Roman" panose="02020603050405020304" pitchFamily="18" charset="0"/>
                <a:cs typeface="Times New Roman" panose="02020603050405020304" pitchFamily="18" charset="0"/>
              </a:rPr>
              <a:t>Mood changes </a:t>
            </a:r>
          </a:p>
          <a:p>
            <a:endParaRPr lang="en-US" dirty="0"/>
          </a:p>
          <a:p>
            <a:endParaRPr lang="en-US" dirty="0"/>
          </a:p>
        </p:txBody>
      </p:sp>
    </p:spTree>
    <p:extLst>
      <p:ext uri="{BB962C8B-B14F-4D97-AF65-F5344CB8AC3E}">
        <p14:creationId xmlns:p14="http://schemas.microsoft.com/office/powerpoint/2010/main" val="159540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FDFE-1F9C-7B8F-007C-F1B0E12675E8}"/>
              </a:ext>
            </a:extLst>
          </p:cNvPr>
          <p:cNvSpPr>
            <a:spLocks noGrp="1"/>
          </p:cNvSpPr>
          <p:nvPr>
            <p:ph type="title"/>
          </p:nvPr>
        </p:nvSpPr>
        <p:spPr>
          <a:xfrm>
            <a:off x="838200" y="365126"/>
            <a:ext cx="10515600" cy="441120"/>
          </a:xfrm>
        </p:spPr>
        <p:txBody>
          <a:bodyPr>
            <a:noAutofit/>
          </a:bodyPr>
          <a:lstStyle/>
          <a:p>
            <a:pPr marL="0" marR="0" lvl="0" indent="-228600" defTabSz="914400" rtl="0" eaLnBrk="1" fontAlgn="auto" latinLnBrk="0" hangingPunct="1">
              <a:lnSpc>
                <a:spcPct val="150000"/>
              </a:lnSpc>
              <a:spcBef>
                <a:spcPts val="1000"/>
              </a:spcBef>
              <a:spcAft>
                <a:spcPts val="0"/>
              </a:spcAft>
              <a:tabLst/>
              <a:defRPr/>
            </a:pPr>
            <a:br>
              <a:rPr kumimoji="0" lang="en-US" sz="24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28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Testosterone</a:t>
            </a:r>
            <a:br>
              <a:rPr kumimoji="0" lang="en-US" sz="2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br>
            <a:endParaRPr lang="en-US" sz="3200" dirty="0"/>
          </a:p>
        </p:txBody>
      </p:sp>
      <p:sp>
        <p:nvSpPr>
          <p:cNvPr id="3" name="Content Placeholder 2">
            <a:extLst>
              <a:ext uri="{FF2B5EF4-FFF2-40B4-BE49-F238E27FC236}">
                <a16:creationId xmlns:a16="http://schemas.microsoft.com/office/drawing/2014/main" id="{9ABA448A-8EAD-5A0A-B06F-F76CB0966B94}"/>
              </a:ext>
            </a:extLst>
          </p:cNvPr>
          <p:cNvSpPr>
            <a:spLocks noGrp="1"/>
          </p:cNvSpPr>
          <p:nvPr>
            <p:ph idx="1"/>
          </p:nvPr>
        </p:nvSpPr>
        <p:spPr>
          <a:xfrm>
            <a:off x="838200" y="1101213"/>
            <a:ext cx="10515600" cy="5075750"/>
          </a:xfrm>
        </p:spPr>
        <p:txBody>
          <a:bodyPr>
            <a:normAutofit fontScale="92500" lnSpcReduction="10000"/>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Testosterone’s role in the body</a:t>
            </a:r>
            <a:endParaRPr lang="en-US" sz="2800" b="1" dirty="0">
              <a:effectLst/>
              <a:latin typeface="SimSun" panose="02010600030101010101" pitchFamily="2" charset="-122"/>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Testosterone is often associated more with men than women and is seen as the ‘male hormone’.  However, testosterone plays a key role in a woman’s body too.</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Testosterone in women is produced in the ovaries and the adrenal gland and contributes to libido, sexual arousal and orgasm in women as well as maintaining a normal metabolic function, muscle and bone strength, mood, and cognitive function.</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203358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2BCF-C8F7-D8FD-3F85-4C5EC48FC26F}"/>
              </a:ext>
            </a:extLst>
          </p:cNvPr>
          <p:cNvSpPr>
            <a:spLocks noGrp="1"/>
          </p:cNvSpPr>
          <p:nvPr>
            <p:ph type="title"/>
          </p:nvPr>
        </p:nvSpPr>
        <p:spPr>
          <a:xfrm>
            <a:off x="838200" y="365125"/>
            <a:ext cx="10515600" cy="411623"/>
          </a:xfrm>
        </p:spPr>
        <p:txBody>
          <a:bodyPr>
            <a:noAutofit/>
          </a:bodyPr>
          <a:lstStyle/>
          <a:p>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53C31D8E-35DF-0C9E-FEB0-24A8243A2692}"/>
              </a:ext>
            </a:extLst>
          </p:cNvPr>
          <p:cNvSpPr>
            <a:spLocks noGrp="1"/>
          </p:cNvSpPr>
          <p:nvPr>
            <p:ph idx="1"/>
          </p:nvPr>
        </p:nvSpPr>
        <p:spPr>
          <a:xfrm>
            <a:off x="838200" y="993058"/>
            <a:ext cx="10515600" cy="5183905"/>
          </a:xfrm>
        </p:spPr>
        <p:txBody>
          <a:bodyPr/>
          <a:lstStyle/>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Low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levels are sensed by the hypothalamus and pituitary gland, and lead to an increase in the secretion of gonadotrophins (especially FSH) (i.e. there is loss of the usual negative feedback by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on FSH secretion, and FSH levels rise to try to increase stimulation of the ovaries).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47916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5B57-FD01-9978-7517-0C88F8B1E5C5}"/>
              </a:ext>
            </a:extLst>
          </p:cNvPr>
          <p:cNvSpPr>
            <a:spLocks noGrp="1"/>
          </p:cNvSpPr>
          <p:nvPr>
            <p:ph type="title"/>
          </p:nvPr>
        </p:nvSpPr>
        <p:spPr>
          <a:xfrm>
            <a:off x="838200" y="365126"/>
            <a:ext cx="10515600" cy="315912"/>
          </a:xfrm>
        </p:spPr>
        <p:txBody>
          <a:bodyPr>
            <a:noAutofit/>
          </a:bodyPr>
          <a:lstStyle/>
          <a:p>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51642B3E-2A36-B3B8-C88B-415715AD94BC}"/>
              </a:ext>
            </a:extLst>
          </p:cNvPr>
          <p:cNvSpPr>
            <a:spLocks noGrp="1"/>
          </p:cNvSpPr>
          <p:nvPr>
            <p:ph idx="1"/>
          </p:nvPr>
        </p:nvSpPr>
        <p:spPr>
          <a:xfrm>
            <a:off x="634180" y="1071717"/>
            <a:ext cx="10923639" cy="5203569"/>
          </a:xfrm>
        </p:spPr>
        <p:txBody>
          <a:bodyPr>
            <a:normAutofit/>
          </a:bodyPr>
          <a:lstStyle/>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As menopause nears, ovaries no longer release eggs each month, it means stop ovulation. </a:t>
            </a:r>
          </a:p>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It is a normal process that leads to a reduction in reproductive hormone levels (e.g.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progesterone and androgens).</a:t>
            </a:r>
          </a:p>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As a result the frequency of menstrual periods initially become less regular and then eventually stops altogether and their menstrual cycle last.</a:t>
            </a:r>
          </a:p>
          <a:p>
            <a:endParaRPr lang="en-US" dirty="0"/>
          </a:p>
        </p:txBody>
      </p:sp>
    </p:spTree>
    <p:extLst>
      <p:ext uri="{BB962C8B-B14F-4D97-AF65-F5344CB8AC3E}">
        <p14:creationId xmlns:p14="http://schemas.microsoft.com/office/powerpoint/2010/main" val="207107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305B-40EF-0CE5-19F1-6008C76B12A1}"/>
              </a:ext>
            </a:extLst>
          </p:cNvPr>
          <p:cNvSpPr>
            <a:spLocks noGrp="1"/>
          </p:cNvSpPr>
          <p:nvPr>
            <p:ph type="title"/>
          </p:nvPr>
        </p:nvSpPr>
        <p:spPr>
          <a:xfrm>
            <a:off x="648929" y="325797"/>
            <a:ext cx="10515600" cy="500114"/>
          </a:xfrm>
        </p:spPr>
        <p:txBody>
          <a:bodyPr>
            <a:normAutofit/>
          </a:bodyPr>
          <a:lstStyle/>
          <a:p>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Androgens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AFDFD8-17C5-6B90-52D2-44A286927C76}"/>
              </a:ext>
            </a:extLst>
          </p:cNvPr>
          <p:cNvSpPr>
            <a:spLocks noGrp="1"/>
          </p:cNvSpPr>
          <p:nvPr>
            <p:ph idx="1"/>
          </p:nvPr>
        </p:nvSpPr>
        <p:spPr>
          <a:xfrm>
            <a:off x="648929" y="825911"/>
            <a:ext cx="11021961" cy="5706292"/>
          </a:xfrm>
        </p:spPr>
        <p:txBody>
          <a:bodyPr>
            <a:normAutofit/>
          </a:bodyPr>
          <a:lstStyle/>
          <a:p>
            <a:pPr marL="0" indent="0" algn="just">
              <a:lnSpc>
                <a:spcPct val="200000"/>
              </a:lnSpc>
              <a:buNone/>
            </a:pPr>
            <a:r>
              <a:rPr lang="en-US" dirty="0">
                <a:latin typeface="Times New Roman" panose="02020603050405020304" pitchFamily="18" charset="0"/>
                <a:cs typeface="Times New Roman" panose="02020603050405020304" pitchFamily="18" charset="0"/>
              </a:rPr>
              <a:t>After menopause, the stromal cells of the ovary continue to produce androgens because of an increase in LH. </a:t>
            </a:r>
          </a:p>
          <a:p>
            <a:pPr marL="0" indent="0" algn="just">
              <a:lnSpc>
                <a:spcPct val="200000"/>
              </a:lnSpc>
              <a:buNone/>
            </a:pPr>
            <a:r>
              <a:rPr lang="en-US" dirty="0">
                <a:latin typeface="Times New Roman" panose="02020603050405020304" pitchFamily="18" charset="0"/>
                <a:cs typeface="Times New Roman" panose="02020603050405020304" pitchFamily="18" charset="0"/>
              </a:rPr>
              <a:t>The main androgens are androstenedione and testosterone. </a:t>
            </a:r>
          </a:p>
          <a:p>
            <a:pPr marL="0" indent="0" algn="just">
              <a:lnSpc>
                <a:spcPct val="200000"/>
              </a:lnSpc>
              <a:buNone/>
            </a:pPr>
            <a:r>
              <a:rPr lang="en-US" dirty="0">
                <a:latin typeface="Times New Roman" panose="02020603050405020304" pitchFamily="18" charset="0"/>
                <a:cs typeface="Times New Roman" panose="02020603050405020304" pitchFamily="18" charset="0"/>
              </a:rPr>
              <a:t>Though the secretion of androgens from the postmenopausal ovary is higher, their peripheral levels are reduced due to conversion of androgens to </a:t>
            </a:r>
            <a:r>
              <a:rPr lang="en-US" dirty="0" err="1">
                <a:latin typeface="Times New Roman" panose="02020603050405020304" pitchFamily="18" charset="0"/>
                <a:cs typeface="Times New Roman" panose="02020603050405020304" pitchFamily="18" charset="0"/>
              </a:rPr>
              <a:t>oestrone</a:t>
            </a:r>
            <a:r>
              <a:rPr lang="en-US" dirty="0">
                <a:latin typeface="Times New Roman" panose="02020603050405020304" pitchFamily="18" charset="0"/>
                <a:cs typeface="Times New Roman" panose="02020603050405020304" pitchFamily="18" charset="0"/>
              </a:rPr>
              <a:t> in adipose tissue. </a:t>
            </a:r>
          </a:p>
        </p:txBody>
      </p:sp>
    </p:spTree>
    <p:extLst>
      <p:ext uri="{BB962C8B-B14F-4D97-AF65-F5344CB8AC3E}">
        <p14:creationId xmlns:p14="http://schemas.microsoft.com/office/powerpoint/2010/main" val="3164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659E-813D-4856-4A10-548DB250FE28}"/>
              </a:ext>
            </a:extLst>
          </p:cNvPr>
          <p:cNvSpPr>
            <a:spLocks noGrp="1"/>
          </p:cNvSpPr>
          <p:nvPr>
            <p:ph type="title"/>
          </p:nvPr>
        </p:nvSpPr>
        <p:spPr>
          <a:xfrm>
            <a:off x="838200" y="365126"/>
            <a:ext cx="10515600" cy="315912"/>
          </a:xfrm>
        </p:spPr>
        <p:txBody>
          <a:bodyPr>
            <a:noAutofit/>
          </a:bodyPr>
          <a:lstStyle/>
          <a:p>
            <a:r>
              <a:rPr lang="en-US" sz="2800" b="1" dirty="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202CC0-CEBD-679C-B34E-A6092CA9C552}"/>
              </a:ext>
            </a:extLst>
          </p:cNvPr>
          <p:cNvSpPr>
            <a:spLocks noGrp="1"/>
          </p:cNvSpPr>
          <p:nvPr>
            <p:ph idx="1"/>
          </p:nvPr>
        </p:nvSpPr>
        <p:spPr>
          <a:xfrm>
            <a:off x="838200" y="924232"/>
            <a:ext cx="10515600" cy="5252731"/>
          </a:xfrm>
        </p:spPr>
        <p:txBody>
          <a:bodyPr>
            <a:normAutofit/>
          </a:bodyPr>
          <a:lstStyle/>
          <a:p>
            <a:pPr marL="0" marR="0" lvl="0" indent="0" algn="just" defTabSz="914400" rtl="0" eaLnBrk="1" fontAlgn="auto" latinLnBrk="0" hangingPunct="1">
              <a:lnSpc>
                <a:spcPct val="200000"/>
              </a:lnSpc>
              <a:spcBef>
                <a:spcPts val="1000"/>
              </a:spcBef>
              <a:spcAft>
                <a:spcPts val="0"/>
              </a:spcAft>
              <a:buClrTx/>
              <a:buSzTx/>
              <a:buNone/>
              <a:tabLst/>
              <a:defRPr/>
            </a:pP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The effect is </a:t>
            </a:r>
            <a:r>
              <a:rPr kumimoji="0" lang="en-US"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decrease </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in the </a:t>
            </a:r>
            <a:r>
              <a:rPr kumimoji="0" lang="en-US" sz="28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oestrogen</a:t>
            </a:r>
            <a:r>
              <a:rPr kumimoji="0" lang="en-US"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androgen ratio</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200000"/>
              </a:lnSpc>
              <a:spcBef>
                <a:spcPts val="1000"/>
              </a:spcBef>
              <a:spcAft>
                <a:spcPts val="0"/>
              </a:spcAft>
              <a:buClrTx/>
              <a:buSzTx/>
              <a:buNone/>
              <a:tabLst/>
              <a:defRPr/>
            </a:pP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This results in increased facial hair growth and a change in voice. </a:t>
            </a:r>
          </a:p>
          <a:p>
            <a:pPr marL="0" marR="0" lvl="0" indent="0" algn="just" defTabSz="914400" rtl="0" eaLnBrk="1" fontAlgn="auto" latinLnBrk="0" hangingPunct="1">
              <a:lnSpc>
                <a:spcPct val="200000"/>
              </a:lnSpc>
              <a:spcBef>
                <a:spcPts val="1000"/>
              </a:spcBef>
              <a:spcAft>
                <a:spcPts val="0"/>
              </a:spcAft>
              <a:buClrTx/>
              <a:buSzTx/>
              <a:buNone/>
              <a:tabLst/>
              <a:defRPr/>
            </a:pP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As the obese patient converts more androgens into </a:t>
            </a:r>
            <a:r>
              <a:rPr lang="en-US" dirty="0">
                <a:latin typeface="Times New Roman" panose="02020603050405020304" pitchFamily="18" charset="0"/>
                <a:cs typeface="Times New Roman" panose="02020603050405020304" pitchFamily="18" charset="0"/>
              </a:rPr>
              <a:t>o</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estrone, they are less likely to develop symptoms of estrogen deficiency and osteoporosis</a:t>
            </a:r>
            <a:r>
              <a:rPr lang="en-US" dirty="0">
                <a:latin typeface="Times New Roman" panose="02020603050405020304" pitchFamily="18" charset="0"/>
                <a:cs typeface="Times New Roman" panose="02020603050405020304" pitchFamily="18" charset="0"/>
              </a:rPr>
              <a:t> but </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vulnerable to </a:t>
            </a:r>
            <a:r>
              <a:rPr kumimoji="0" lang="en-US"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endometrial hyperplasia </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and </a:t>
            </a:r>
            <a:r>
              <a:rPr kumimoji="0" lang="en-US"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endometrial carcinoma</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308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9AAB-817B-37BC-E992-CA05D5531D31}"/>
              </a:ext>
            </a:extLst>
          </p:cNvPr>
          <p:cNvSpPr>
            <a:spLocks noGrp="1"/>
          </p:cNvSpPr>
          <p:nvPr>
            <p:ph type="title"/>
          </p:nvPr>
        </p:nvSpPr>
        <p:spPr>
          <a:xfrm>
            <a:off x="838200" y="365126"/>
            <a:ext cx="10515600" cy="519778"/>
          </a:xfrm>
        </p:spPr>
        <p:txBody>
          <a:bodyPr>
            <a:normAutofit fontScale="90000"/>
          </a:bodyPr>
          <a:lstStyle/>
          <a:p>
            <a:pPr marL="228600" marR="0" lvl="0" indent="-228600" defTabSz="914400" rtl="0" eaLnBrk="1" fontAlgn="auto" latinLnBrk="0" hangingPunct="1">
              <a:lnSpc>
                <a:spcPct val="90000"/>
              </a:lnSpc>
              <a:spcBef>
                <a:spcPts val="1000"/>
              </a:spcBef>
              <a:spcAft>
                <a:spcPts val="2250"/>
              </a:spcAft>
              <a:tabLst/>
              <a:defRPr/>
            </a:pPr>
            <a:br>
              <a:rPr lang="en-US" sz="2800" b="1" dirty="0">
                <a:solidFill>
                  <a:srgbClr val="004729"/>
                </a:solidFill>
                <a:latin typeface="Helvetica Neue"/>
                <a:ea typeface="+mn-ea"/>
                <a:cs typeface="+mn-cs"/>
              </a:rPr>
            </a:br>
            <a: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Follicular Stimulating Hormone (FSH)</a:t>
            </a:r>
            <a:b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24D43D-D27E-A565-BB67-69335A272CA7}"/>
              </a:ext>
            </a:extLst>
          </p:cNvPr>
          <p:cNvSpPr>
            <a:spLocks noGrp="1"/>
          </p:cNvSpPr>
          <p:nvPr>
            <p:ph idx="1"/>
          </p:nvPr>
        </p:nvSpPr>
        <p:spPr>
          <a:xfrm>
            <a:off x="688258" y="1022555"/>
            <a:ext cx="10884310" cy="5154408"/>
          </a:xfrm>
        </p:spPr>
        <p:txBody>
          <a:bodyPr/>
          <a:lstStyle/>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Follicular Stimulating </a:t>
            </a:r>
            <a:r>
              <a:rPr lang="en-US" dirty="0">
                <a:latin typeface="Times New Roman" panose="02020603050405020304" pitchFamily="18" charset="0"/>
                <a:cs typeface="Times New Roman" panose="02020603050405020304" pitchFamily="18" charset="0"/>
              </a:rPr>
              <a:t>H</a:t>
            </a:r>
            <a:r>
              <a:rPr lang="en-US" b="0" i="0" dirty="0">
                <a:effectLst/>
                <a:latin typeface="Times New Roman" panose="02020603050405020304" pitchFamily="18" charset="0"/>
                <a:cs typeface="Times New Roman" panose="02020603050405020304" pitchFamily="18" charset="0"/>
              </a:rPr>
              <a:t>ormone (</a:t>
            </a:r>
            <a:r>
              <a:rPr lang="en-US" dirty="0">
                <a:latin typeface="Times New Roman" panose="02020603050405020304" pitchFamily="18" charset="0"/>
                <a:cs typeface="Times New Roman" panose="02020603050405020304" pitchFamily="18" charset="0"/>
              </a:rPr>
              <a:t>FSH</a:t>
            </a:r>
            <a:r>
              <a:rPr lang="en-US" b="0" i="0" dirty="0">
                <a:effectLst/>
                <a:latin typeface="Times New Roman" panose="02020603050405020304" pitchFamily="18" charset="0"/>
                <a:cs typeface="Times New Roman" panose="02020603050405020304" pitchFamily="18" charset="0"/>
              </a:rPr>
              <a:t>) is made by the pituitary gland. It stimulates the growth of eggs in the ovaries and prepares them for fertilization. </a:t>
            </a: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It also affects sexual development during the reproductive years. </a:t>
            </a: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Without sufficient levels of FSH, the ovaries lose the ability to mature enough eggs, impacting the ability to reproduce and leading to infertility.</a:t>
            </a:r>
          </a:p>
          <a:p>
            <a:endParaRPr lang="en-US" dirty="0"/>
          </a:p>
        </p:txBody>
      </p:sp>
    </p:spTree>
    <p:extLst>
      <p:ext uri="{BB962C8B-B14F-4D97-AF65-F5344CB8AC3E}">
        <p14:creationId xmlns:p14="http://schemas.microsoft.com/office/powerpoint/2010/main" val="77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1F62-4F08-4814-ABAF-B3699A5124B4}"/>
              </a:ext>
            </a:extLst>
          </p:cNvPr>
          <p:cNvSpPr>
            <a:spLocks noGrp="1"/>
          </p:cNvSpPr>
          <p:nvPr>
            <p:ph type="title"/>
          </p:nvPr>
        </p:nvSpPr>
        <p:spPr>
          <a:xfrm>
            <a:off x="838200" y="365125"/>
            <a:ext cx="10515600" cy="539443"/>
          </a:xfrm>
        </p:spPr>
        <p:txBody>
          <a:bodyPr>
            <a:noAutofit/>
          </a:bodyPr>
          <a:lstStyle/>
          <a:p>
            <a:pPr marL="228600" marR="0" lvl="0" indent="-228600" defTabSz="914400" rtl="0" eaLnBrk="1" fontAlgn="auto" latinLnBrk="0" hangingPunct="1">
              <a:lnSpc>
                <a:spcPct val="90000"/>
              </a:lnSpc>
              <a:spcBef>
                <a:spcPts val="1000"/>
              </a:spcBef>
              <a:spcAft>
                <a:spcPts val="2250"/>
              </a:spcAft>
              <a:tabLst/>
              <a:defRPr/>
            </a:pPr>
            <a:br>
              <a:rPr kumimoji="0" lang="en-US" sz="2800" b="1" i="0" u="none" strike="noStrike" kern="1200" cap="none" spc="0" normalizeH="0" baseline="0" noProof="0" dirty="0">
                <a:ln>
                  <a:noFill/>
                </a:ln>
                <a:solidFill>
                  <a:srgbClr val="004729"/>
                </a:solidFill>
                <a:effectLst/>
                <a:uLnTx/>
                <a:uFillTx/>
                <a:latin typeface="Helvetica Neue"/>
                <a:ea typeface="+mn-ea"/>
                <a:cs typeface="+mn-cs"/>
              </a:rPr>
            </a:b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Luteinizing Hormone (LH)</a:t>
            </a:r>
            <a:b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0A59F7-DAF4-B350-2C28-3673E78AA459}"/>
              </a:ext>
            </a:extLst>
          </p:cNvPr>
          <p:cNvSpPr>
            <a:spLocks noGrp="1"/>
          </p:cNvSpPr>
          <p:nvPr>
            <p:ph idx="1"/>
          </p:nvPr>
        </p:nvSpPr>
        <p:spPr>
          <a:xfrm>
            <a:off x="838199" y="1071716"/>
            <a:ext cx="10783529" cy="5230761"/>
          </a:xfrm>
        </p:spPr>
        <p:txBody>
          <a:bodyPr/>
          <a:lstStyle/>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Luteinizing hormone (</a:t>
            </a:r>
            <a:r>
              <a:rPr lang="en-US" dirty="0">
                <a:latin typeface="Times New Roman" panose="02020603050405020304" pitchFamily="18" charset="0"/>
                <a:cs typeface="Times New Roman" panose="02020603050405020304" pitchFamily="18" charset="0"/>
              </a:rPr>
              <a:t>LH</a:t>
            </a:r>
            <a:r>
              <a:rPr lang="en-US" b="0" i="0" dirty="0">
                <a:effectLst/>
                <a:latin typeface="Times New Roman" panose="02020603050405020304" pitchFamily="18" charset="0"/>
                <a:cs typeface="Times New Roman" panose="02020603050405020304" pitchFamily="18" charset="0"/>
              </a:rPr>
              <a:t>) is produced by the pituitary gland. </a:t>
            </a: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It is responsible for triggering the release of an egg from the ovary so that it can be ready for fertilization. </a:t>
            </a: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If LH levels are too low</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ovulation will not occur, thus impacting the ability to reproduce. </a:t>
            </a:r>
          </a:p>
          <a:p>
            <a:pPr marL="0" indent="0" algn="just">
              <a:lnSpc>
                <a:spcPct val="150000"/>
              </a:lnSpc>
              <a:buNone/>
            </a:pPr>
            <a:r>
              <a:rPr lang="en-US" dirty="0">
                <a:latin typeface="Times New Roman" panose="02020603050405020304" pitchFamily="18" charset="0"/>
                <a:cs typeface="Times New Roman" panose="02020603050405020304" pitchFamily="18" charset="0"/>
              </a:rPr>
              <a:t>T</a:t>
            </a:r>
            <a:r>
              <a:rPr lang="en-US" b="0" i="0" dirty="0">
                <a:effectLst/>
                <a:latin typeface="Times New Roman" panose="02020603050405020304" pitchFamily="18" charset="0"/>
                <a:cs typeface="Times New Roman" panose="02020603050405020304" pitchFamily="18" charset="0"/>
              </a:rPr>
              <a:t>oo much LH can result in the formation of ovarian cysts.</a:t>
            </a:r>
          </a:p>
          <a:p>
            <a:endParaRPr lang="en-US" dirty="0"/>
          </a:p>
        </p:txBody>
      </p:sp>
    </p:spTree>
    <p:extLst>
      <p:ext uri="{BB962C8B-B14F-4D97-AF65-F5344CB8AC3E}">
        <p14:creationId xmlns:p14="http://schemas.microsoft.com/office/powerpoint/2010/main" val="35770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3FC3-8B13-110B-99F7-1BFEAF968637}"/>
              </a:ext>
            </a:extLst>
          </p:cNvPr>
          <p:cNvSpPr>
            <a:spLocks noGrp="1"/>
          </p:cNvSpPr>
          <p:nvPr>
            <p:ph type="title"/>
          </p:nvPr>
        </p:nvSpPr>
        <p:spPr>
          <a:xfrm>
            <a:off x="838200" y="365125"/>
            <a:ext cx="10515600" cy="411623"/>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Gonadotrophins</a:t>
            </a:r>
            <a:b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E3B260-8C98-5FBF-D24F-4D6D23C2F978}"/>
              </a:ext>
            </a:extLst>
          </p:cNvPr>
          <p:cNvSpPr>
            <a:spLocks noGrp="1"/>
          </p:cNvSpPr>
          <p:nvPr>
            <p:ph idx="1"/>
          </p:nvPr>
        </p:nvSpPr>
        <p:spPr>
          <a:xfrm>
            <a:off x="838200" y="924232"/>
            <a:ext cx="10754032" cy="5252731"/>
          </a:xfrm>
        </p:spPr>
        <p:txBody>
          <a:bodyPr>
            <a:normAutofit/>
          </a:bodyPr>
          <a:lstStyle/>
          <a:p>
            <a:pPr marL="0" indent="0" algn="just">
              <a:lnSpc>
                <a:spcPct val="200000"/>
              </a:lnSpc>
              <a:buNone/>
            </a:pPr>
            <a:r>
              <a:rPr lang="en-US" dirty="0">
                <a:latin typeface="Times New Roman" panose="02020603050405020304" pitchFamily="18" charset="0"/>
                <a:cs typeface="Times New Roman" panose="02020603050405020304" pitchFamily="18" charset="0"/>
              </a:rPr>
              <a:t>Gonadotropin-Releasing Hormone (GnRH) is a key hormone in the reproductive system, produced by the hypothalamus and responsible for regulating the release of Follicle–Stimulating Hormone (FSH) and </a:t>
            </a:r>
            <a:r>
              <a:rPr lang="en-US" dirty="0">
                <a:solidFill>
                  <a:prstClr val="black"/>
                </a:solidFill>
                <a:latin typeface="Times New Roman" panose="02020603050405020304" pitchFamily="18" charset="0"/>
                <a:cs typeface="Times New Roman" panose="02020603050405020304" pitchFamily="18" charset="0"/>
              </a:rPr>
              <a:t>Luteinizing</a:t>
            </a:r>
            <a:r>
              <a:rPr lang="en-US" dirty="0">
                <a:latin typeface="Times New Roman" panose="02020603050405020304" pitchFamily="18" charset="0"/>
                <a:cs typeface="Times New Roman" panose="02020603050405020304" pitchFamily="18" charset="0"/>
              </a:rPr>
              <a:t> Hormone (LH) from the pituitary gland. </a:t>
            </a:r>
          </a:p>
          <a:p>
            <a:pPr algn="just">
              <a:lnSpc>
                <a:spcPct val="15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52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D1C1-85F1-1572-59E4-2691093F7924}"/>
              </a:ext>
            </a:extLst>
          </p:cNvPr>
          <p:cNvSpPr>
            <a:spLocks noGrp="1"/>
          </p:cNvSpPr>
          <p:nvPr>
            <p:ph type="ctrTitle"/>
          </p:nvPr>
        </p:nvSpPr>
        <p:spPr>
          <a:xfrm>
            <a:off x="1524000" y="422787"/>
            <a:ext cx="9144000" cy="629265"/>
          </a:xfrm>
        </p:spPr>
        <p:txBody>
          <a:bodyPr>
            <a:noAutofit/>
          </a:bodyPr>
          <a:lstStyle/>
          <a:p>
            <a:r>
              <a:rPr lang="en-US" sz="2400" b="1" dirty="0">
                <a:latin typeface="Times New Roman" panose="02020603050405020304" pitchFamily="18" charset="0"/>
                <a:cs typeface="Times New Roman" panose="02020603050405020304" pitchFamily="18" charset="0"/>
              </a:rPr>
              <a:t>KRISHNA INSTITUTE OF NURSING SCIENCES, KARAD</a:t>
            </a:r>
          </a:p>
        </p:txBody>
      </p:sp>
      <p:sp>
        <p:nvSpPr>
          <p:cNvPr id="3" name="Subtitle 2">
            <a:extLst>
              <a:ext uri="{FF2B5EF4-FFF2-40B4-BE49-F238E27FC236}">
                <a16:creationId xmlns:a16="http://schemas.microsoft.com/office/drawing/2014/main" id="{9419414A-2232-0411-EB45-6BD54B132EEF}"/>
              </a:ext>
            </a:extLst>
          </p:cNvPr>
          <p:cNvSpPr>
            <a:spLocks noGrp="1"/>
          </p:cNvSpPr>
          <p:nvPr>
            <p:ph type="subTitle" idx="1"/>
          </p:nvPr>
        </p:nvSpPr>
        <p:spPr>
          <a:xfrm>
            <a:off x="747252" y="1376516"/>
            <a:ext cx="10884309" cy="5058697"/>
          </a:xfrm>
        </p:spPr>
        <p:txBody>
          <a:bodyPr>
            <a:normAutofit/>
          </a:bodyPr>
          <a:lstStyle/>
          <a:p>
            <a:pPr marL="0" marR="0">
              <a:lnSpc>
                <a:spcPct val="150000"/>
              </a:lnSpc>
            </a:pPr>
            <a:r>
              <a:rPr lang="en-US" sz="2800" dirty="0">
                <a:solidFill>
                  <a:srgbClr val="FF0000"/>
                </a:solidFill>
                <a:latin typeface="Times New Roman" panose="02020603050405020304" pitchFamily="18" charset="0"/>
                <a:cs typeface="Times New Roman" panose="02020603050405020304" pitchFamily="18" charset="0"/>
              </a:rPr>
              <a:t>            TOPIC</a:t>
            </a:r>
            <a:r>
              <a:rPr lang="en-US" sz="2800" dirty="0">
                <a:latin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SimSun" panose="02010600030101010101" pitchFamily="2" charset="-122"/>
                <a:cs typeface="Times New Roman" panose="02020603050405020304" pitchFamily="18" charset="0"/>
              </a:rPr>
              <a:t>Role of Hormones in Menopause</a:t>
            </a:r>
            <a:endParaRPr lang="en-US" sz="2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Progesterone and Testosterone role in the body</a:t>
            </a:r>
            <a:endParaRPr lang="en-US" sz="2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a:p>
            <a:r>
              <a:rPr lang="en-US" sz="28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Presented By -</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Mrs. Anagha V. Katti</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Assist. Professor</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MSc ( 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20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1486-B811-6308-4795-6B271E43AF9D}"/>
              </a:ext>
            </a:extLst>
          </p:cNvPr>
          <p:cNvSpPr>
            <a:spLocks noGrp="1"/>
          </p:cNvSpPr>
          <p:nvPr>
            <p:ph type="title"/>
          </p:nvPr>
        </p:nvSpPr>
        <p:spPr>
          <a:xfrm>
            <a:off x="838200" y="365126"/>
            <a:ext cx="10515600" cy="315912"/>
          </a:xfrm>
        </p:spPr>
        <p:txBody>
          <a:bodyPr>
            <a:noAutofit/>
          </a:bodyPr>
          <a:lstStyle/>
          <a:p>
            <a:r>
              <a:rPr lang="en-US" sz="28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5161458-B2CD-3D10-0A7A-C68BC4205198}"/>
              </a:ext>
            </a:extLst>
          </p:cNvPr>
          <p:cNvSpPr>
            <a:spLocks noGrp="1"/>
          </p:cNvSpPr>
          <p:nvPr>
            <p:ph idx="1"/>
          </p:nvPr>
        </p:nvSpPr>
        <p:spPr>
          <a:xfrm>
            <a:off x="658761" y="914400"/>
            <a:ext cx="11021961" cy="5262563"/>
          </a:xfrm>
        </p:spPr>
        <p:txBody>
          <a:bodyPr/>
          <a:lstStyle/>
          <a:p>
            <a:pPr marL="0" marR="0" lvl="0" indent="0" algn="just" defTabSz="914400" rtl="0" eaLnBrk="1" fontAlgn="auto" latinLnBrk="0" hangingPunct="1">
              <a:lnSpc>
                <a:spcPct val="20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secretions of both FSH and LH are increased due </a:t>
            </a:r>
            <a:r>
              <a:rPr kumimoji="0" lang="en-US"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absent negative feedback effect of estradiol and inhibin.</a:t>
            </a:r>
          </a:p>
          <a:p>
            <a:pPr marL="0" marR="0" lvl="0" indent="0" algn="just" defTabSz="914400" rtl="0" eaLnBrk="1" fontAlgn="auto" latinLnBrk="0" hangingPunct="1">
              <a:lnSpc>
                <a:spcPct val="20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During menopause, there is a fall in the level of prolactin and inhibin. </a:t>
            </a:r>
          </a:p>
          <a:p>
            <a:pPr marL="0" marR="0" lvl="0" indent="0" algn="just" defTabSz="914400" rtl="0" eaLnBrk="1" fontAlgn="auto" latinLnBrk="0" hangingPunct="1">
              <a:lnSpc>
                <a:spcPct val="20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Due to physiologic ageing, GnRH and both FSH, LH decline along with the decline of estrogens.</a:t>
            </a:r>
          </a:p>
          <a:p>
            <a:endParaRPr lang="en-US" dirty="0"/>
          </a:p>
        </p:txBody>
      </p:sp>
    </p:spTree>
    <p:extLst>
      <p:ext uri="{BB962C8B-B14F-4D97-AF65-F5344CB8AC3E}">
        <p14:creationId xmlns:p14="http://schemas.microsoft.com/office/powerpoint/2010/main" val="315813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47C4-5AA5-61B3-96C9-5317E8A15184}"/>
              </a:ext>
            </a:extLst>
          </p:cNvPr>
          <p:cNvSpPr>
            <a:spLocks noGrp="1"/>
          </p:cNvSpPr>
          <p:nvPr>
            <p:ph type="title"/>
          </p:nvPr>
        </p:nvSpPr>
        <p:spPr>
          <a:xfrm>
            <a:off x="838200" y="365125"/>
            <a:ext cx="10515600" cy="539443"/>
          </a:xfrm>
        </p:spPr>
        <p:txBody>
          <a:bodyPr>
            <a:normAutofit fontScale="90000"/>
          </a:bodyPr>
          <a:lstStyle/>
          <a:p>
            <a:pPr marL="228600" marR="0" lvl="0" indent="-228600" defTabSz="914400" rtl="0" eaLnBrk="1" fontAlgn="auto" latinLnBrk="0" hangingPunct="1">
              <a:lnSpc>
                <a:spcPct val="90000"/>
              </a:lnSpc>
              <a:spcBef>
                <a:spcPts val="1000"/>
              </a:spcBef>
              <a:spcAft>
                <a:spcPts val="2250"/>
              </a:spcAft>
              <a:tabLst/>
              <a:defRPr/>
            </a:pPr>
            <a:br>
              <a:rPr lang="en-US" sz="2800" b="1" dirty="0">
                <a:solidFill>
                  <a:srgbClr val="004729"/>
                </a:solidFill>
                <a:latin typeface="Helvetica Neue"/>
                <a:ea typeface="+mn-ea"/>
                <a:cs typeface="+mn-cs"/>
              </a:rPr>
            </a:br>
            <a: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Other Female Sex Hormones</a:t>
            </a:r>
            <a:br>
              <a:rPr kumimoji="0" lang="en-US" sz="2800" b="1" i="0" u="none" strike="noStrike" kern="1200" cap="none" spc="0" normalizeH="0" baseline="0" noProof="0" dirty="0">
                <a:ln>
                  <a:noFill/>
                </a:ln>
                <a:solidFill>
                  <a:srgbClr val="FF0000"/>
                </a:solidFill>
                <a:effectLst/>
                <a:uLnTx/>
                <a:uFillTx/>
                <a:latin typeface="Helvetica Neue"/>
                <a:ea typeface="+mn-ea"/>
                <a:cs typeface="+mn-cs"/>
              </a:rPr>
            </a:br>
            <a:endParaRPr lang="en-US" dirty="0">
              <a:solidFill>
                <a:srgbClr val="FF0000"/>
              </a:solidFill>
            </a:endParaRPr>
          </a:p>
        </p:txBody>
      </p:sp>
      <p:sp>
        <p:nvSpPr>
          <p:cNvPr id="3" name="Content Placeholder 2">
            <a:extLst>
              <a:ext uri="{FF2B5EF4-FFF2-40B4-BE49-F238E27FC236}">
                <a16:creationId xmlns:a16="http://schemas.microsoft.com/office/drawing/2014/main" id="{473228EE-C112-FBDC-214F-537EFA0EB59B}"/>
              </a:ext>
            </a:extLst>
          </p:cNvPr>
          <p:cNvSpPr>
            <a:spLocks noGrp="1"/>
          </p:cNvSpPr>
          <p:nvPr>
            <p:ph idx="1"/>
          </p:nvPr>
        </p:nvSpPr>
        <p:spPr>
          <a:xfrm>
            <a:off x="838199" y="904568"/>
            <a:ext cx="10783529" cy="5272395"/>
          </a:xfrm>
        </p:spPr>
        <p:txBody>
          <a:bodyPr/>
          <a:lstStyle/>
          <a:p>
            <a:pPr marL="0" indent="0">
              <a:lnSpc>
                <a:spcPct val="150000"/>
              </a:lnSpc>
              <a:buNone/>
            </a:pPr>
            <a:r>
              <a:rPr lang="en-US" b="1" i="0" dirty="0">
                <a:solidFill>
                  <a:srgbClr val="212529"/>
                </a:solidFill>
                <a:effectLst/>
                <a:latin typeface="Times New Roman" panose="02020603050405020304" pitchFamily="18" charset="0"/>
                <a:cs typeface="Times New Roman" panose="02020603050405020304" pitchFamily="18" charset="0"/>
              </a:rPr>
              <a:t>Endorphin</a:t>
            </a:r>
            <a:br>
              <a:rPr lang="en-US" b="0" i="0" dirty="0">
                <a:solidFill>
                  <a:srgbClr val="212529"/>
                </a:solidFill>
                <a:effectLst/>
                <a:latin typeface="Times New Roman" panose="02020603050405020304" pitchFamily="18" charset="0"/>
                <a:cs typeface="Times New Roman" panose="02020603050405020304" pitchFamily="18" charset="0"/>
              </a:rPr>
            </a:br>
            <a:r>
              <a:rPr lang="en-US" b="0" i="0" dirty="0" err="1">
                <a:effectLst/>
                <a:latin typeface="Times New Roman" panose="02020603050405020304" pitchFamily="18" charset="0"/>
                <a:cs typeface="Times New Roman" panose="02020603050405020304" pitchFamily="18" charset="0"/>
              </a:rPr>
              <a:t>Endorphin</a:t>
            </a:r>
            <a:r>
              <a:rPr lang="en-US" b="0" i="0" dirty="0">
                <a:effectLst/>
                <a:latin typeface="Times New Roman" panose="02020603050405020304" pitchFamily="18" charset="0"/>
                <a:cs typeface="Times New Roman" panose="02020603050405020304" pitchFamily="18" charset="0"/>
              </a:rPr>
              <a:t> is a hormone that is secreted by the pituitary gland when the body is happy, satisfied and relaxed. </a:t>
            </a:r>
          </a:p>
          <a:p>
            <a:pPr marL="0" indent="0">
              <a:lnSpc>
                <a:spcPct val="150000"/>
              </a:lnSpc>
              <a:buNone/>
            </a:pPr>
            <a:r>
              <a:rPr lang="en-US" b="0" i="0" dirty="0">
                <a:effectLst/>
                <a:latin typeface="Times New Roman" panose="02020603050405020304" pitchFamily="18" charset="0"/>
                <a:cs typeface="Times New Roman" panose="02020603050405020304" pitchFamily="18" charset="0"/>
              </a:rPr>
              <a:t>If the body is stressed, the level of this hormone will decrease. </a:t>
            </a: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We can increase endorphin levels by doing activities that make us feel happy and relaxed, such as enjoyable activities, exercise or meditation.</a:t>
            </a:r>
          </a:p>
          <a:p>
            <a:endParaRPr lang="en-US" dirty="0"/>
          </a:p>
        </p:txBody>
      </p:sp>
    </p:spTree>
    <p:extLst>
      <p:ext uri="{BB962C8B-B14F-4D97-AF65-F5344CB8AC3E}">
        <p14:creationId xmlns:p14="http://schemas.microsoft.com/office/powerpoint/2010/main" val="32454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3E4A-8D50-F840-5977-10E96FC056FD}"/>
              </a:ext>
            </a:extLst>
          </p:cNvPr>
          <p:cNvSpPr>
            <a:spLocks noGrp="1"/>
          </p:cNvSpPr>
          <p:nvPr>
            <p:ph type="title"/>
          </p:nvPr>
        </p:nvSpPr>
        <p:spPr>
          <a:xfrm>
            <a:off x="838200" y="365126"/>
            <a:ext cx="10515600" cy="315912"/>
          </a:xfrm>
        </p:spPr>
        <p:txBody>
          <a:bodyPr>
            <a:noAutofit/>
          </a:bodyPr>
          <a:lstStyle/>
          <a:p>
            <a:r>
              <a:rPr kumimoji="0" lang="en-US" sz="3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Serotonin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D662B8-FC73-31D9-4F1A-F72BE0950656}"/>
              </a:ext>
            </a:extLst>
          </p:cNvPr>
          <p:cNvSpPr>
            <a:spLocks noGrp="1"/>
          </p:cNvSpPr>
          <p:nvPr>
            <p:ph idx="1"/>
          </p:nvPr>
        </p:nvSpPr>
        <p:spPr>
          <a:xfrm>
            <a:off x="570271" y="894734"/>
            <a:ext cx="11130115" cy="5598139"/>
          </a:xfrm>
        </p:spPr>
        <p:txBody>
          <a:bodyPr>
            <a:normAutofit/>
          </a:bodyPr>
          <a:lstStyle/>
          <a:p>
            <a:pPr marL="457200" lvl="1" indent="0" algn="just">
              <a:lnSpc>
                <a:spcPct val="200000"/>
              </a:lnSpc>
              <a:buNone/>
            </a:pPr>
            <a:r>
              <a:rPr lang="en-US" sz="2600" dirty="0">
                <a:latin typeface="Times New Roman" panose="02020603050405020304" pitchFamily="18" charset="0"/>
                <a:cs typeface="Times New Roman" panose="02020603050405020304" pitchFamily="18" charset="0"/>
              </a:rPr>
              <a:t>  </a:t>
            </a:r>
            <a:r>
              <a:rPr lang="en-US" sz="2800" b="0" i="0" dirty="0">
                <a:effectLst/>
                <a:latin typeface="Times New Roman" panose="02020603050405020304" pitchFamily="18" charset="0"/>
                <a:cs typeface="Times New Roman" panose="02020603050405020304" pitchFamily="18" charset="0"/>
              </a:rPr>
              <a:t>Serotonin is released from the brain as well as in part from the gastrointestinal tract.</a:t>
            </a:r>
          </a:p>
          <a:p>
            <a:pPr marL="457200" lvl="1" indent="0" algn="just">
              <a:lnSpc>
                <a:spcPct val="200000"/>
              </a:lnSpc>
              <a:buNone/>
            </a:pPr>
            <a:r>
              <a:rPr lang="en-US" sz="2800" b="0" i="0" dirty="0">
                <a:effectLst/>
                <a:latin typeface="Times New Roman" panose="02020603050405020304" pitchFamily="18" charset="0"/>
                <a:cs typeface="Times New Roman" panose="02020603050405020304" pitchFamily="18" charset="0"/>
              </a:rPr>
              <a:t>It helps regulate muscle function, mood and behavior, and plays a key role in helping with sleep patterns.</a:t>
            </a:r>
          </a:p>
          <a:p>
            <a:endParaRPr lang="en-US" dirty="0"/>
          </a:p>
        </p:txBody>
      </p:sp>
    </p:spTree>
    <p:extLst>
      <p:ext uri="{BB962C8B-B14F-4D97-AF65-F5344CB8AC3E}">
        <p14:creationId xmlns:p14="http://schemas.microsoft.com/office/powerpoint/2010/main" val="20233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53CF-ECE7-B368-8347-3189A34C12AB}"/>
              </a:ext>
            </a:extLst>
          </p:cNvPr>
          <p:cNvSpPr>
            <a:spLocks noGrp="1"/>
          </p:cNvSpPr>
          <p:nvPr>
            <p:ph type="title"/>
          </p:nvPr>
        </p:nvSpPr>
        <p:spPr>
          <a:xfrm>
            <a:off x="690716" y="426064"/>
            <a:ext cx="10515600" cy="509946"/>
          </a:xfrm>
        </p:spPr>
        <p:txBody>
          <a:bodyPr>
            <a:noAutofit/>
          </a:bodyPr>
          <a:lstStyle/>
          <a:p>
            <a:r>
              <a:rPr lang="en-US" sz="2800" b="1" dirty="0">
                <a:latin typeface="Times New Roman" panose="02020603050405020304" pitchFamily="18" charset="0"/>
                <a:cs typeface="Times New Roman" panose="02020603050405020304" pitchFamily="18" charset="0"/>
              </a:rPr>
              <a:t>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2A7ACD-F47E-E4F1-FDAF-0789C97B44CF}"/>
              </a:ext>
            </a:extLst>
          </p:cNvPr>
          <p:cNvSpPr>
            <a:spLocks noGrp="1"/>
          </p:cNvSpPr>
          <p:nvPr>
            <p:ph idx="1"/>
          </p:nvPr>
        </p:nvSpPr>
        <p:spPr>
          <a:xfrm>
            <a:off x="838200" y="1278193"/>
            <a:ext cx="10515600" cy="5153743"/>
          </a:xfrm>
        </p:spPr>
        <p:txBody>
          <a:bodyPr>
            <a:normAutofit/>
          </a:bodyPr>
          <a:lstStyle/>
          <a:p>
            <a:pPr marL="0" marR="0" lvl="0" indent="0" algn="just" defTabSz="914400" rtl="0" eaLnBrk="1" fontAlgn="auto" latinLnBrk="0" hangingPunct="1">
              <a:lnSpc>
                <a:spcPct val="150000"/>
              </a:lnSpc>
              <a:spcBef>
                <a:spcPts val="1000"/>
              </a:spcBef>
              <a:spcAft>
                <a:spcPts val="0"/>
              </a:spcAft>
              <a:buClrTx/>
              <a:buSzTx/>
              <a:buNone/>
              <a:tabLst/>
              <a:defRPr/>
            </a:pP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Low levels of serotonin can impact sleep and cause irritability, lack of concentration and headaches. </a:t>
            </a: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Long-term, it may also result in depression.</a:t>
            </a: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Regular exercise and a healthy diet, especially rich in protein, can help to increase and maintain serotonin levels.</a:t>
            </a:r>
          </a:p>
        </p:txBody>
      </p:sp>
    </p:spTree>
    <p:extLst>
      <p:ext uri="{BB962C8B-B14F-4D97-AF65-F5344CB8AC3E}">
        <p14:creationId xmlns:p14="http://schemas.microsoft.com/office/powerpoint/2010/main" val="15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81C6-EAD5-4B4E-504B-CC6DD109250E}"/>
              </a:ext>
            </a:extLst>
          </p:cNvPr>
          <p:cNvSpPr>
            <a:spLocks noGrp="1"/>
          </p:cNvSpPr>
          <p:nvPr>
            <p:ph type="title"/>
          </p:nvPr>
        </p:nvSpPr>
        <p:spPr>
          <a:xfrm>
            <a:off x="838200" y="365126"/>
            <a:ext cx="10515600" cy="431288"/>
          </a:xfrm>
        </p:spPr>
        <p:txBody>
          <a:bodyPr>
            <a:noAutofit/>
          </a:bodyPr>
          <a:lstStyle/>
          <a:p>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Adrenaline</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DE2570-D2E7-D161-6C5D-1982CED5A27B}"/>
              </a:ext>
            </a:extLst>
          </p:cNvPr>
          <p:cNvSpPr>
            <a:spLocks noGrp="1"/>
          </p:cNvSpPr>
          <p:nvPr>
            <p:ph idx="1"/>
          </p:nvPr>
        </p:nvSpPr>
        <p:spPr>
          <a:xfrm>
            <a:off x="639097" y="1052052"/>
            <a:ext cx="11002297" cy="5440822"/>
          </a:xfrm>
        </p:spPr>
        <p:txBody>
          <a:bodyPr>
            <a:normAutofit/>
          </a:bodyPr>
          <a:lstStyle/>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Adrenaline, or epinephrine, is a hormone made and released by the adrenal glands. It is released when the body is in an emergency situation and is preparing to use energy in response. </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b="0" i="0" dirty="0">
                <a:effectLst/>
                <a:latin typeface="Times New Roman" panose="02020603050405020304" pitchFamily="18" charset="0"/>
                <a:cs typeface="Times New Roman" panose="02020603050405020304" pitchFamily="18" charset="0"/>
              </a:rPr>
              <a:t>Normally, the body secretes more of this hormone o</a:t>
            </a:r>
            <a:r>
              <a:rPr lang="en-US" dirty="0">
                <a:latin typeface="Times New Roman" panose="02020603050405020304" pitchFamily="18" charset="0"/>
                <a:cs typeface="Times New Roman" panose="02020603050405020304" pitchFamily="18" charset="0"/>
              </a:rPr>
              <a:t>nly</a:t>
            </a:r>
            <a:r>
              <a:rPr lang="en-US" b="0" i="0" dirty="0">
                <a:effectLst/>
                <a:latin typeface="Times New Roman" panose="02020603050405020304" pitchFamily="18" charset="0"/>
                <a:cs typeface="Times New Roman" panose="02020603050405020304" pitchFamily="18" charset="0"/>
              </a:rPr>
              <a:t> in response to a specific stimulus. </a:t>
            </a:r>
          </a:p>
          <a:p>
            <a:pPr marL="0" indent="0" algn="just">
              <a:lnSpc>
                <a:spcPct val="150000"/>
              </a:lnSpc>
              <a:buNone/>
            </a:pPr>
            <a:r>
              <a:rPr lang="en-US" dirty="0">
                <a:latin typeface="Times New Roman" panose="02020603050405020304" pitchFamily="18" charset="0"/>
                <a:cs typeface="Times New Roman" panose="02020603050405020304" pitchFamily="18" charset="0"/>
              </a:rPr>
              <a:t>A</a:t>
            </a:r>
            <a:r>
              <a:rPr lang="en-US" b="0" i="0" dirty="0">
                <a:effectLst/>
                <a:latin typeface="Times New Roman" panose="02020603050405020304" pitchFamily="18" charset="0"/>
                <a:cs typeface="Times New Roman" panose="02020603050405020304" pitchFamily="18" charset="0"/>
              </a:rPr>
              <a:t>n abnormality can lead to excess secretion of the hormone, causing tachycardia and chronic high blood pressure.</a:t>
            </a:r>
          </a:p>
          <a:p>
            <a:endParaRPr lang="en-US" dirty="0"/>
          </a:p>
        </p:txBody>
      </p:sp>
    </p:spTree>
    <p:extLst>
      <p:ext uri="{BB962C8B-B14F-4D97-AF65-F5344CB8AC3E}">
        <p14:creationId xmlns:p14="http://schemas.microsoft.com/office/powerpoint/2010/main" val="42571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FB6A-6BC6-AAF7-5F51-F08916D20703}"/>
              </a:ext>
            </a:extLst>
          </p:cNvPr>
          <p:cNvSpPr>
            <a:spLocks noGrp="1"/>
          </p:cNvSpPr>
          <p:nvPr>
            <p:ph type="title"/>
          </p:nvPr>
        </p:nvSpPr>
        <p:spPr>
          <a:xfrm>
            <a:off x="838200" y="365125"/>
            <a:ext cx="10515600" cy="391959"/>
          </a:xfrm>
        </p:spPr>
        <p:txBody>
          <a:bodyPr>
            <a:noAutofit/>
          </a:bodyPr>
          <a:lstStyle/>
          <a:p>
            <a:r>
              <a:rPr lang="en-US" sz="2800" b="1" dirty="0">
                <a:latin typeface="Times New Roman" panose="02020603050405020304" pitchFamily="18" charset="0"/>
                <a:cs typeface="Times New Roman" panose="02020603050405020304" pitchFamily="18" charset="0"/>
              </a:rPr>
              <a:t>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037A1A-7275-21F0-931F-FD554BC01837}"/>
              </a:ext>
            </a:extLst>
          </p:cNvPr>
          <p:cNvSpPr>
            <a:spLocks noGrp="1"/>
          </p:cNvSpPr>
          <p:nvPr>
            <p:ph idx="1"/>
          </p:nvPr>
        </p:nvSpPr>
        <p:spPr>
          <a:xfrm>
            <a:off x="838200" y="934065"/>
            <a:ext cx="10822858" cy="5242898"/>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When menopause is fully reached, the body’s production of estrogen, progesterone, and testosterone is reduced greatly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while Follicle Stimulating Hormone (FSH) and </a:t>
            </a:r>
            <a:r>
              <a:rPr lang="en-US" dirty="0">
                <a:solidFill>
                  <a:prstClr val="black"/>
                </a:solidFill>
                <a:latin typeface="Times New Roman" panose="02020603050405020304" pitchFamily="18" charset="0"/>
                <a:cs typeface="Times New Roman" panose="02020603050405020304" pitchFamily="18" charset="0"/>
              </a:rPr>
              <a:t>Luteinizing</a:t>
            </a:r>
            <a:r>
              <a:rPr lang="en-US" dirty="0">
                <a:latin typeface="Times New Roman" panose="02020603050405020304" pitchFamily="18" charset="0"/>
                <a:cs typeface="Times New Roman" panose="02020603050405020304" pitchFamily="18" charset="0"/>
              </a:rPr>
              <a:t> Hormone (LH) levels are increased. </a:t>
            </a:r>
          </a:p>
          <a:p>
            <a:pPr marL="0" indent="0" algn="just">
              <a:lnSpc>
                <a:spcPct val="150000"/>
              </a:lnSpc>
              <a:buNone/>
            </a:pPr>
            <a:r>
              <a:rPr lang="en-US" dirty="0">
                <a:latin typeface="Times New Roman" panose="02020603050405020304" pitchFamily="18" charset="0"/>
                <a:cs typeface="Times New Roman" panose="02020603050405020304" pitchFamily="18" charset="0"/>
              </a:rPr>
              <a:t>This can impact sex drive, cause changes to the skin, result in decreased bone mass, which means bones become more brittle and can break more easily, and cause an increased risk of cardiovascular disease and stroke. </a:t>
            </a:r>
          </a:p>
        </p:txBody>
      </p:sp>
    </p:spTree>
    <p:extLst>
      <p:ext uri="{BB962C8B-B14F-4D97-AF65-F5344CB8AC3E}">
        <p14:creationId xmlns:p14="http://schemas.microsoft.com/office/powerpoint/2010/main" val="5035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018E-FD9D-3B99-463E-B8C61F6BA717}"/>
              </a:ext>
            </a:extLst>
          </p:cNvPr>
          <p:cNvSpPr>
            <a:spLocks noGrp="1"/>
          </p:cNvSpPr>
          <p:nvPr>
            <p:ph type="title"/>
          </p:nvPr>
        </p:nvSpPr>
        <p:spPr>
          <a:xfrm>
            <a:off x="838200" y="365126"/>
            <a:ext cx="10515600" cy="450952"/>
          </a:xfrm>
        </p:spPr>
        <p:txBody>
          <a:bodyPr>
            <a:noAutofit/>
          </a:bodyPr>
          <a:lstStyle/>
          <a:p>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Impact of Hormonal Changes</a:t>
            </a:r>
            <a:r>
              <a:rPr lang="en-US" sz="3200" b="1" dirty="0">
                <a:solidFill>
                  <a:prstClr val="black"/>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7827B518-A532-69AB-178A-B08394E1D3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218" b="16450"/>
          <a:stretch/>
        </p:blipFill>
        <p:spPr>
          <a:xfrm>
            <a:off x="648929" y="963561"/>
            <a:ext cx="10515600" cy="5529313"/>
          </a:xfrm>
        </p:spPr>
      </p:pic>
    </p:spTree>
    <p:extLst>
      <p:ext uri="{BB962C8B-B14F-4D97-AF65-F5344CB8AC3E}">
        <p14:creationId xmlns:p14="http://schemas.microsoft.com/office/powerpoint/2010/main" val="161211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B568-CA2D-BD19-C385-865ECA6BD3A9}"/>
              </a:ext>
            </a:extLst>
          </p:cNvPr>
          <p:cNvSpPr>
            <a:spLocks noGrp="1"/>
          </p:cNvSpPr>
          <p:nvPr>
            <p:ph type="title"/>
          </p:nvPr>
        </p:nvSpPr>
        <p:spPr>
          <a:xfrm>
            <a:off x="838200" y="365126"/>
            <a:ext cx="10515600" cy="315912"/>
          </a:xfrm>
        </p:spPr>
        <p:txBody>
          <a:bodyPr>
            <a:noAutofit/>
          </a:bodyPr>
          <a:lstStyle/>
          <a:p>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Menopause Diagnosis-</a:t>
            </a:r>
            <a:endParaRPr lang="en-US" dirty="0"/>
          </a:p>
        </p:txBody>
      </p:sp>
      <p:sp>
        <p:nvSpPr>
          <p:cNvPr id="3" name="Content Placeholder 2">
            <a:extLst>
              <a:ext uri="{FF2B5EF4-FFF2-40B4-BE49-F238E27FC236}">
                <a16:creationId xmlns:a16="http://schemas.microsoft.com/office/drawing/2014/main" id="{F0408B07-94C3-5FB5-5B37-F250D29553C7}"/>
              </a:ext>
            </a:extLst>
          </p:cNvPr>
          <p:cNvSpPr>
            <a:spLocks noGrp="1"/>
          </p:cNvSpPr>
          <p:nvPr>
            <p:ph idx="1"/>
          </p:nvPr>
        </p:nvSpPr>
        <p:spPr>
          <a:xfrm>
            <a:off x="838200" y="1071716"/>
            <a:ext cx="10515600" cy="5105247"/>
          </a:xfrm>
        </p:spPr>
        <p:txBody>
          <a:bodyPr/>
          <a:lstStyle/>
          <a:p>
            <a:pPr marL="228600" marR="0" lvl="0" indent="-228600" algn="just" defTabSz="914400" rtl="0" eaLnBrk="1" fontAlgn="auto" latinLnBrk="0" hangingPunct="1">
              <a:lnSpc>
                <a:spcPct val="200000"/>
              </a:lnSpc>
              <a:spcBef>
                <a:spcPts val="1000"/>
              </a:spcBef>
              <a:spcAft>
                <a:spcPts val="225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Hormone levels can be measured to diagnose and confirm menopause, specifically, if </a:t>
            </a:r>
            <a:r>
              <a:rPr kumimoji="0" lang="en-US"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elevated FSH levels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decreased estradiol (E2)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levels are observed.</a:t>
            </a:r>
          </a:p>
          <a:p>
            <a:endParaRPr lang="en-US" dirty="0"/>
          </a:p>
        </p:txBody>
      </p:sp>
    </p:spTree>
    <p:extLst>
      <p:ext uri="{BB962C8B-B14F-4D97-AF65-F5344CB8AC3E}">
        <p14:creationId xmlns:p14="http://schemas.microsoft.com/office/powerpoint/2010/main" val="1879848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11E7-E83E-312A-2C61-FA5900CFEEB5}"/>
              </a:ext>
            </a:extLst>
          </p:cNvPr>
          <p:cNvSpPr>
            <a:spLocks noGrp="1"/>
          </p:cNvSpPr>
          <p:nvPr>
            <p:ph type="title"/>
          </p:nvPr>
        </p:nvSpPr>
        <p:spPr>
          <a:xfrm>
            <a:off x="838200" y="365126"/>
            <a:ext cx="10515600" cy="315912"/>
          </a:xfrm>
        </p:spPr>
        <p:txBody>
          <a:bodyPr>
            <a:noAutofit/>
          </a:bodyPr>
          <a:lstStyle/>
          <a:p>
            <a:r>
              <a:rPr kumimoji="0" lang="en-US" altLang="en-US" sz="28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Healthcare Advice for Menopause</a:t>
            </a:r>
            <a:endParaRPr lang="en-US" sz="2400" dirty="0"/>
          </a:p>
        </p:txBody>
      </p:sp>
      <p:sp>
        <p:nvSpPr>
          <p:cNvPr id="3" name="Content Placeholder 2">
            <a:extLst>
              <a:ext uri="{FF2B5EF4-FFF2-40B4-BE49-F238E27FC236}">
                <a16:creationId xmlns:a16="http://schemas.microsoft.com/office/drawing/2014/main" id="{9BFD7E14-B349-E2F5-B0A4-C1C16830E1DD}"/>
              </a:ext>
            </a:extLst>
          </p:cNvPr>
          <p:cNvSpPr>
            <a:spLocks noGrp="1"/>
          </p:cNvSpPr>
          <p:nvPr>
            <p:ph idx="1"/>
          </p:nvPr>
        </p:nvSpPr>
        <p:spPr>
          <a:xfrm>
            <a:off x="838200" y="953730"/>
            <a:ext cx="10515600" cy="5447070"/>
          </a:xfrm>
        </p:spPr>
        <p:txBody>
          <a:bodyPr>
            <a:normAutofit lnSpcReduction="10000"/>
          </a:bodyPr>
          <a:lstStyle/>
          <a:p>
            <a:pPr algn="just">
              <a:lnSpc>
                <a:spcPct val="150000"/>
              </a:lnSpc>
              <a:buNone/>
            </a:pPr>
            <a:r>
              <a:rPr lang="en-US" b="1" dirty="0"/>
              <a:t>1</a:t>
            </a:r>
            <a:r>
              <a:rPr lang="en-US" b="1" dirty="0">
                <a:latin typeface="Times New Roman" panose="02020603050405020304" pitchFamily="18" charset="0"/>
                <a:cs typeface="Times New Roman" panose="02020603050405020304" pitchFamily="18" charset="0"/>
              </a:rPr>
              <a:t>. Maintain a Healthy Diet</a:t>
            </a:r>
          </a:p>
          <a:p>
            <a:pPr marL="228600" marR="0" lvl="0" indent="-228600" algn="just" defTabSz="914400" rtl="0" eaLnBrk="1" fontAlgn="auto" latinLnBrk="0" hangingPunct="1">
              <a:lnSpc>
                <a:spcPct val="150000"/>
              </a:lnSpc>
              <a:spcBef>
                <a:spcPts val="1000"/>
              </a:spcBef>
              <a:spcAft>
                <a:spcPts val="0"/>
              </a:spcAft>
              <a:buClrTx/>
              <a:buSzTx/>
              <a:buFont typeface="+mj-lt"/>
              <a:buAutoNum type="arabicPeriod"/>
              <a:tabLst/>
              <a:defRPr/>
            </a:pPr>
            <a:r>
              <a:rPr lang="en-US" dirty="0">
                <a:latin typeface="Times New Roman" panose="02020603050405020304" pitchFamily="18" charset="0"/>
                <a:cs typeface="Times New Roman" panose="02020603050405020304" pitchFamily="18" charset="0"/>
              </a:rPr>
              <a:t>Eat a balanced diet rich in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calcium and Vitamin D to support bone health, which includes whole grains, fruits, vegetables, and lean proteins.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Limit intake of saturated fats, coffee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reduce the risk of cardiovascular issues and hot flashes</a:t>
            </a:r>
            <a:r>
              <a:rPr lang="en-US" dirty="0"/>
              <a:t>.</a:t>
            </a:r>
          </a:p>
          <a:p>
            <a:pPr algn="just">
              <a:lnSpc>
                <a:spcPct val="150000"/>
              </a:lnSpc>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body should be getting at least 800 – 1,000 IU of vitamin D per day and 1,000 – 1,200 mg of calcium per day.</a:t>
            </a:r>
          </a:p>
          <a:p>
            <a:pPr algn="just">
              <a:lnSpc>
                <a:spcPct val="150000"/>
              </a:lnSpc>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569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A9CF-7B83-DEDB-B473-56FA6BAEC822}"/>
              </a:ext>
            </a:extLst>
          </p:cNvPr>
          <p:cNvSpPr>
            <a:spLocks noGrp="1"/>
          </p:cNvSpPr>
          <p:nvPr>
            <p:ph type="title"/>
          </p:nvPr>
        </p:nvSpPr>
        <p:spPr>
          <a:xfrm>
            <a:off x="838200" y="365126"/>
            <a:ext cx="10515600" cy="315912"/>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A89BBE12-8A71-1304-C46E-B429395F5AD6}"/>
              </a:ext>
            </a:extLst>
          </p:cNvPr>
          <p:cNvSpPr>
            <a:spLocks noGrp="1"/>
          </p:cNvSpPr>
          <p:nvPr>
            <p:ph idx="1"/>
          </p:nvPr>
        </p:nvSpPr>
        <p:spPr>
          <a:xfrm>
            <a:off x="838199" y="884904"/>
            <a:ext cx="10645877" cy="5292060"/>
          </a:xfrm>
        </p:spPr>
        <p:txBody>
          <a:bodyPr>
            <a:normAutofit/>
          </a:bodyPr>
          <a:lstStyle/>
          <a:p>
            <a:pPr algn="just">
              <a:lnSpc>
                <a:spcPct val="150000"/>
              </a:lnSpc>
              <a:buNone/>
            </a:pPr>
            <a:r>
              <a:rPr lang="en-US" b="1" dirty="0">
                <a:latin typeface="Times New Roman" panose="02020603050405020304" pitchFamily="18" charset="0"/>
                <a:cs typeface="Times New Roman" panose="02020603050405020304" pitchFamily="18" charset="0"/>
              </a:rPr>
              <a:t>2. Regular Physical Activity</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Engage in at least 30 minutes of moderate exercise every alternate day of the week.</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Include weight-bearing exercises (like walking or light weightlifting) to strengthen bones and prevent osteoporosis.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Try stretching exercises to reduce stress and improve flexibility.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Exercise regularly to build muscle mass.</a:t>
            </a:r>
          </a:p>
          <a:p>
            <a:pPr algn="just">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705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6676-B76F-8035-DDEC-5A378C57D2EE}"/>
              </a:ext>
            </a:extLst>
          </p:cNvPr>
          <p:cNvSpPr>
            <a:spLocks noGrp="1"/>
          </p:cNvSpPr>
          <p:nvPr>
            <p:ph type="title"/>
          </p:nvPr>
        </p:nvSpPr>
        <p:spPr>
          <a:xfrm>
            <a:off x="661220" y="349045"/>
            <a:ext cx="10515600" cy="480449"/>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Learning  Objectives -</a:t>
            </a:r>
          </a:p>
        </p:txBody>
      </p:sp>
      <p:sp>
        <p:nvSpPr>
          <p:cNvPr id="3" name="Content Placeholder 2">
            <a:extLst>
              <a:ext uri="{FF2B5EF4-FFF2-40B4-BE49-F238E27FC236}">
                <a16:creationId xmlns:a16="http://schemas.microsoft.com/office/drawing/2014/main" id="{E60052FC-5138-AE14-0F06-B6845664DF15}"/>
              </a:ext>
            </a:extLst>
          </p:cNvPr>
          <p:cNvSpPr>
            <a:spLocks noGrp="1"/>
          </p:cNvSpPr>
          <p:nvPr>
            <p:ph idx="1"/>
          </p:nvPr>
        </p:nvSpPr>
        <p:spPr>
          <a:xfrm>
            <a:off x="838199" y="1091381"/>
            <a:ext cx="10773697" cy="541757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the end of the lecture, the learner will be able to-</a:t>
            </a:r>
          </a:p>
          <a:p>
            <a:pPr algn="just">
              <a:lnSpc>
                <a:spcPct val="150000"/>
              </a:lnSpc>
            </a:pPr>
            <a:r>
              <a:rPr lang="en-US" b="0" i="0" dirty="0">
                <a:effectLst/>
                <a:latin typeface="Times New Roman" panose="02020603050405020304" pitchFamily="18" charset="0"/>
                <a:cs typeface="Times New Roman" panose="02020603050405020304" pitchFamily="18" charset="0"/>
              </a:rPr>
              <a:t> Describe the roles of </a:t>
            </a:r>
            <a:r>
              <a:rPr lang="en-US" dirty="0">
                <a:latin typeface="Times New Roman" panose="02020603050405020304" pitchFamily="18" charset="0"/>
                <a:cs typeface="Times New Roman" panose="02020603050405020304" pitchFamily="18" charset="0"/>
              </a:rPr>
              <a:t>P</a:t>
            </a:r>
            <a:r>
              <a:rPr lang="en-US" b="0" i="0" dirty="0">
                <a:effectLst/>
                <a:latin typeface="Times New Roman" panose="02020603050405020304" pitchFamily="18" charset="0"/>
                <a:cs typeface="Times New Roman" panose="02020603050405020304" pitchFamily="18" charset="0"/>
              </a:rPr>
              <a:t>rogesterone, Testosterone  Follicle-Stimulating Hormone (FSH), 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Luteinizing</a:t>
            </a:r>
            <a:r>
              <a:rPr lang="en-US" b="0" i="0" dirty="0">
                <a:effectLst/>
                <a:latin typeface="Times New Roman" panose="02020603050405020304" pitchFamily="18" charset="0"/>
                <a:cs typeface="Times New Roman" panose="02020603050405020304" pitchFamily="18" charset="0"/>
              </a:rPr>
              <a:t> Hormone (LH) in the menstrual cycle and during menopause. </a:t>
            </a:r>
          </a:p>
          <a:p>
            <a:pPr algn="just">
              <a:lnSpc>
                <a:spcPct val="150000"/>
              </a:lnSpc>
            </a:pPr>
            <a:r>
              <a:rPr lang="en-US" i="0" dirty="0">
                <a:effectLst/>
                <a:latin typeface="Times New Roman" panose="02020603050405020304" pitchFamily="18" charset="0"/>
                <a:cs typeface="Times New Roman" panose="02020603050405020304" pitchFamily="18" charset="0"/>
              </a:rPr>
              <a:t>Explain how hormone levels change during menopause.</a:t>
            </a:r>
          </a:p>
          <a:p>
            <a:pPr algn="just">
              <a:lnSpc>
                <a:spcPct val="150000"/>
              </a:lnSpc>
            </a:pPr>
            <a:r>
              <a:rPr lang="en-US" i="0" dirty="0">
                <a:effectLst/>
                <a:latin typeface="Times New Roman" panose="02020603050405020304" pitchFamily="18" charset="0"/>
                <a:cs typeface="Times New Roman" panose="02020603050405020304" pitchFamily="18" charset="0"/>
              </a:rPr>
              <a:t>Understand the impact of hormonal changes in menopause.</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33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9966-8E61-A797-CCB5-C2AD6A5C571D}"/>
              </a:ext>
            </a:extLst>
          </p:cNvPr>
          <p:cNvSpPr>
            <a:spLocks noGrp="1"/>
          </p:cNvSpPr>
          <p:nvPr>
            <p:ph type="title"/>
          </p:nvPr>
        </p:nvSpPr>
        <p:spPr>
          <a:xfrm>
            <a:off x="838200" y="365126"/>
            <a:ext cx="10515600" cy="441120"/>
          </a:xfrm>
        </p:spPr>
        <p:txBody>
          <a:bodyPr>
            <a:noAutofit/>
          </a:bodyPr>
          <a:lstStyle/>
          <a:p>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92E3A98-4A55-55A5-482E-475D753B1E61}"/>
              </a:ext>
            </a:extLst>
          </p:cNvPr>
          <p:cNvSpPr>
            <a:spLocks noGrp="1"/>
          </p:cNvSpPr>
          <p:nvPr>
            <p:ph idx="1"/>
          </p:nvPr>
        </p:nvSpPr>
        <p:spPr>
          <a:xfrm>
            <a:off x="838200" y="904567"/>
            <a:ext cx="10822858" cy="5262563"/>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3. Manage Menopausal Symptoms</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Hot flashes</a:t>
            </a:r>
            <a:r>
              <a:rPr lang="en-US" dirty="0">
                <a:latin typeface="Times New Roman" panose="02020603050405020304" pitchFamily="18" charset="0"/>
                <a:cs typeface="Times New Roman" panose="02020603050405020304" pitchFamily="18" charset="0"/>
              </a:rPr>
              <a:t>: wear cotton clothes. keep cool, and avoid triggers like spicy foods or stress.</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Vaginal dryness</a:t>
            </a:r>
            <a:r>
              <a:rPr lang="en-US" dirty="0">
                <a:latin typeface="Times New Roman" panose="02020603050405020304" pitchFamily="18" charset="0"/>
                <a:cs typeface="Times New Roman" panose="02020603050405020304" pitchFamily="18" charset="0"/>
              </a:rPr>
              <a:t>: Use water-based lubricants or vaginal moisturizers; consult a doctor about low-dose estrogen therapy if needed.</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Sleep disturbances</a:t>
            </a:r>
            <a:r>
              <a:rPr lang="en-US" dirty="0">
                <a:latin typeface="Times New Roman" panose="02020603050405020304" pitchFamily="18" charset="0"/>
                <a:cs typeface="Times New Roman" panose="02020603050405020304" pitchFamily="18" charset="0"/>
              </a:rPr>
              <a:t>: Maintain a regular sleep schedule, avoid screens before bedtime, and create a cool, quiet sleep environment.</a:t>
            </a:r>
          </a:p>
          <a:p>
            <a:endParaRPr lang="en-US" dirty="0"/>
          </a:p>
        </p:txBody>
      </p:sp>
    </p:spTree>
    <p:extLst>
      <p:ext uri="{BB962C8B-B14F-4D97-AF65-F5344CB8AC3E}">
        <p14:creationId xmlns:p14="http://schemas.microsoft.com/office/powerpoint/2010/main" val="291424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7A9E-010A-A038-18B1-EBE121D91617}"/>
              </a:ext>
            </a:extLst>
          </p:cNvPr>
          <p:cNvSpPr>
            <a:spLocks noGrp="1"/>
          </p:cNvSpPr>
          <p:nvPr>
            <p:ph type="title"/>
          </p:nvPr>
        </p:nvSpPr>
        <p:spPr>
          <a:xfrm>
            <a:off x="720213" y="307464"/>
            <a:ext cx="10515600" cy="315912"/>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3DF3DD85-DF3B-61DC-F275-D2CD63522D03}"/>
              </a:ext>
            </a:extLst>
          </p:cNvPr>
          <p:cNvSpPr>
            <a:spLocks noGrp="1"/>
          </p:cNvSpPr>
          <p:nvPr>
            <p:ph idx="1"/>
          </p:nvPr>
        </p:nvSpPr>
        <p:spPr>
          <a:xfrm>
            <a:off x="838200" y="904568"/>
            <a:ext cx="10515600" cy="5272395"/>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4. Mental and Emotional Well-being</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Mood swings and irritability are common; talk to a physician.</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Practice stress-reducing techniques like meditation, deep breathing. </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depression or anxiety becomes severe, seek professional help.</a:t>
            </a:r>
          </a:p>
          <a:p>
            <a:pPr marL="0" indent="0">
              <a:buNone/>
            </a:pPr>
            <a:endParaRPr lang="en-US" dirty="0"/>
          </a:p>
        </p:txBody>
      </p:sp>
    </p:spTree>
    <p:extLst>
      <p:ext uri="{BB962C8B-B14F-4D97-AF65-F5344CB8AC3E}">
        <p14:creationId xmlns:p14="http://schemas.microsoft.com/office/powerpoint/2010/main" val="87952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05EF-2328-E22F-60DA-8E8BE9A83C43}"/>
              </a:ext>
            </a:extLst>
          </p:cNvPr>
          <p:cNvSpPr>
            <a:spLocks noGrp="1"/>
          </p:cNvSpPr>
          <p:nvPr>
            <p:ph type="title"/>
          </p:nvPr>
        </p:nvSpPr>
        <p:spPr>
          <a:xfrm>
            <a:off x="838200" y="365126"/>
            <a:ext cx="10515600" cy="431288"/>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2E2246A8-DC94-5D0D-70E4-042D6E00AE09}"/>
              </a:ext>
            </a:extLst>
          </p:cNvPr>
          <p:cNvSpPr>
            <a:spLocks noGrp="1"/>
          </p:cNvSpPr>
          <p:nvPr>
            <p:ph idx="1"/>
          </p:nvPr>
        </p:nvSpPr>
        <p:spPr>
          <a:xfrm>
            <a:off x="838200" y="904568"/>
            <a:ext cx="10515600" cy="5272395"/>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5. Regular Health Check-ups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 regular bone density tests, mammograms, pelvic exams, and blood pressure monitoring.</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Discuss screening for cholesterol, blood sugar, and thyroid function.</a:t>
            </a:r>
          </a:p>
          <a:p>
            <a:pPr algn="just">
              <a:lnSpc>
                <a:spcPct val="150000"/>
              </a:lnSpc>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some sunlight in the morning to prevent the onset of osteoporosis. </a:t>
            </a:r>
          </a:p>
          <a:p>
            <a:pPr algn="just">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8146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14C8-F637-EC0B-1081-B65291504CF5}"/>
              </a:ext>
            </a:extLst>
          </p:cNvPr>
          <p:cNvSpPr>
            <a:spLocks noGrp="1"/>
          </p:cNvSpPr>
          <p:nvPr>
            <p:ph type="title"/>
          </p:nvPr>
        </p:nvSpPr>
        <p:spPr>
          <a:xfrm>
            <a:off x="838200" y="365126"/>
            <a:ext cx="10515600" cy="431288"/>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0C5E7CE-FB4C-7B9D-24EC-E0C083F55285}"/>
              </a:ext>
            </a:extLst>
          </p:cNvPr>
          <p:cNvSpPr>
            <a:spLocks noGrp="1"/>
          </p:cNvSpPr>
          <p:nvPr>
            <p:ph idx="1"/>
          </p:nvPr>
        </p:nvSpPr>
        <p:spPr>
          <a:xfrm>
            <a:off x="771832" y="1002890"/>
            <a:ext cx="10515600" cy="5193737"/>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6. Stay Hydrated</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Drink plenty of water to manage bloating, dry skin, and fatigue.</a:t>
            </a:r>
          </a:p>
          <a:p>
            <a:endParaRPr lang="en-US" dirty="0"/>
          </a:p>
        </p:txBody>
      </p:sp>
    </p:spTree>
    <p:extLst>
      <p:ext uri="{BB962C8B-B14F-4D97-AF65-F5344CB8AC3E}">
        <p14:creationId xmlns:p14="http://schemas.microsoft.com/office/powerpoint/2010/main" val="125884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0964-866F-D33F-E80F-3BB4285B5378}"/>
              </a:ext>
            </a:extLst>
          </p:cNvPr>
          <p:cNvSpPr>
            <a:spLocks noGrp="1"/>
          </p:cNvSpPr>
          <p:nvPr>
            <p:ph type="title"/>
          </p:nvPr>
        </p:nvSpPr>
        <p:spPr>
          <a:xfrm>
            <a:off x="838200" y="365125"/>
            <a:ext cx="10515600" cy="559107"/>
          </a:xfrm>
        </p:spPr>
        <p:txBody>
          <a:bodyPr>
            <a:noAutofit/>
          </a:bodyPr>
          <a:lstStyle/>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Summary: </a:t>
            </a:r>
          </a:p>
        </p:txBody>
      </p:sp>
      <p:sp>
        <p:nvSpPr>
          <p:cNvPr id="3" name="Content Placeholder 2">
            <a:extLst>
              <a:ext uri="{FF2B5EF4-FFF2-40B4-BE49-F238E27FC236}">
                <a16:creationId xmlns:a16="http://schemas.microsoft.com/office/drawing/2014/main" id="{E793E6B5-922A-FBEF-F9A8-5E211BC4A2F7}"/>
              </a:ext>
            </a:extLst>
          </p:cNvPr>
          <p:cNvSpPr>
            <a:spLocks noGrp="1"/>
          </p:cNvSpPr>
          <p:nvPr>
            <p:ph idx="1"/>
          </p:nvPr>
        </p:nvSpPr>
        <p:spPr>
          <a:xfrm>
            <a:off x="838199" y="924232"/>
            <a:ext cx="10783529" cy="5252731"/>
          </a:xfrm>
        </p:spPr>
        <p:txBody>
          <a:bodyPr>
            <a:normAutofit lnSpcReduction="10000"/>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Progesterone levels also drop</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which contributes to irregular menstrual bleeding in the perimenopausal phase and may increase the risk of endometrial hyperplasia.</a:t>
            </a: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imbalance and eventual depletion of estrogen and progesterone signal the </a:t>
            </a:r>
            <a:r>
              <a:rPr kumimoji="0" lang="en-US"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end of natural fertility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the onset of menopause. </a:t>
            </a:r>
          </a:p>
          <a:p>
            <a:pPr marL="0" marR="0" lvl="0" indent="0" algn="just" defTabSz="914400" rtl="0" eaLnBrk="1" fontAlgn="auto" latinLnBrk="0" hangingPunct="1">
              <a:lnSpc>
                <a:spcPct val="15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These hormonal changes not only affect reproductive functions but also have widespread effects on various systems in the body, including the cardiovascular, skeletal, and nervous systems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83619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C38D-7B06-E769-90F9-1E5EDFD63BD2}"/>
              </a:ext>
            </a:extLst>
          </p:cNvPr>
          <p:cNvSpPr>
            <a:spLocks noGrp="1"/>
          </p:cNvSpPr>
          <p:nvPr>
            <p:ph type="title"/>
          </p:nvPr>
        </p:nvSpPr>
        <p:spPr>
          <a:xfrm>
            <a:off x="838200" y="365126"/>
            <a:ext cx="10515600" cy="421456"/>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Conclusion</a:t>
            </a:r>
            <a:b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2370EF-3817-3C73-B384-693C1A906F78}"/>
              </a:ext>
            </a:extLst>
          </p:cNvPr>
          <p:cNvSpPr>
            <a:spLocks noGrp="1"/>
          </p:cNvSpPr>
          <p:nvPr>
            <p:ph idx="1"/>
          </p:nvPr>
        </p:nvSpPr>
        <p:spPr>
          <a:xfrm>
            <a:off x="838199" y="786582"/>
            <a:ext cx="10704871" cy="5869857"/>
          </a:xfrm>
        </p:spPr>
        <p:txBody>
          <a:bodyPr>
            <a:normAutofit fontScale="92500"/>
          </a:bodyPr>
          <a:lstStyle/>
          <a:p>
            <a:pPr marL="0" indent="0" algn="just">
              <a:lnSpc>
                <a:spcPct val="150000"/>
              </a:lnSpc>
              <a:buNone/>
            </a:pPr>
            <a:r>
              <a:rPr lang="en-US" sz="3000" dirty="0">
                <a:latin typeface="Times New Roman" panose="02020603050405020304" pitchFamily="18" charset="0"/>
                <a:cs typeface="Times New Roman" panose="02020603050405020304" pitchFamily="18" charset="0"/>
              </a:rPr>
              <a:t>In today’s lecture, we have seen that the decline in estrogen and progesterone is central to the biological process of menopause. </a:t>
            </a:r>
          </a:p>
          <a:p>
            <a:pPr marL="0" indent="0" algn="just">
              <a:lnSpc>
                <a:spcPct val="150000"/>
              </a:lnSpc>
              <a:buNone/>
            </a:pPr>
            <a:r>
              <a:rPr lang="en-US" sz="3000" dirty="0">
                <a:latin typeface="Times New Roman" panose="02020603050405020304" pitchFamily="18" charset="0"/>
                <a:cs typeface="Times New Roman" panose="02020603050405020304" pitchFamily="18" charset="0"/>
              </a:rPr>
              <a:t>Estrogen deficiency is primarily responsible for most of the physical and emotional symptoms experienced during this transition, while the reduction in progesterone affects menstrual regularity and uterine health.</a:t>
            </a:r>
          </a:p>
          <a:p>
            <a:pPr marL="0" indent="0" algn="just">
              <a:lnSpc>
                <a:spcPct val="150000"/>
              </a:lnSpc>
              <a:buNone/>
            </a:pPr>
            <a:r>
              <a:rPr lang="en-US" sz="3000" dirty="0">
                <a:latin typeface="Times New Roman" panose="02020603050405020304" pitchFamily="18" charset="0"/>
                <a:cs typeface="Times New Roman" panose="02020603050405020304" pitchFamily="18" charset="0"/>
              </a:rPr>
              <a:t> Understanding the role of these hormones helps in managing menopausal symptoms, ultimately improving quality of life during and after menopause.</a:t>
            </a:r>
          </a:p>
          <a:p>
            <a:endParaRPr lang="en-US" dirty="0"/>
          </a:p>
        </p:txBody>
      </p:sp>
    </p:spTree>
    <p:extLst>
      <p:ext uri="{BB962C8B-B14F-4D97-AF65-F5344CB8AC3E}">
        <p14:creationId xmlns:p14="http://schemas.microsoft.com/office/powerpoint/2010/main" val="3013009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0D591-54EA-F48C-467E-06114EC19C7C}"/>
              </a:ext>
            </a:extLst>
          </p:cNvPr>
          <p:cNvSpPr>
            <a:spLocks noGrp="1"/>
          </p:cNvSpPr>
          <p:nvPr>
            <p:ph idx="1"/>
          </p:nvPr>
        </p:nvSpPr>
        <p:spPr>
          <a:xfrm>
            <a:off x="838200" y="212725"/>
            <a:ext cx="10515600" cy="6355223"/>
          </a:xfrm>
        </p:spPr>
        <p:txBody>
          <a:bodyPr>
            <a:normAutofit fontScale="85000" lnSpcReduction="20000"/>
          </a:bodyPr>
          <a:lstStyle/>
          <a:p>
            <a:pPr marL="0" marR="0" lvl="0" indent="0" algn="just" defTabSz="914400" rtl="0" eaLnBrk="0" fontAlgn="base" latinLnBrk="0" hangingPunct="0">
              <a:lnSpc>
                <a:spcPct val="200000"/>
              </a:lnSpc>
              <a:spcBef>
                <a:spcPct val="0"/>
              </a:spcBef>
              <a:spcAft>
                <a:spcPct val="0"/>
              </a:spcAft>
              <a:buClrTx/>
              <a:buSzTx/>
              <a:buFontTx/>
              <a:buNone/>
              <a:tabLst/>
              <a:defRPr/>
            </a:pPr>
            <a:r>
              <a:rPr kumimoji="0" lang="en-US" altLang="en-US" sz="3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References</a:t>
            </a:r>
            <a:endParaRPr kumimoji="0" lang="en-US" altLang="en-US" sz="3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https://www.healthline.com/health/female-sex-hormones#types</a:t>
            </a:r>
            <a:endPar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https://beyondivf.com/balancing-female-hormones/</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https://www.medicalnewstoday.com/articles/324887#summary</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https://www.chulacancer.net/faq-list-page.php?id=332</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6"/>
              </a:rPr>
              <a:t>https://www.samitivejhospitals.com/article/detail/female-hormones-menopause-guide</a:t>
            </a:r>
            <a:endPar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lang="en-US" altLang="en-US" dirty="0">
                <a:latin typeface="Times New Roman" panose="02020603050405020304" pitchFamily="18" charset="0"/>
                <a:cs typeface="Times New Roman" panose="02020603050405020304" pitchFamily="18" charset="0"/>
              </a:rPr>
              <a:t>Datta D.C Textbook of </a:t>
            </a:r>
            <a:r>
              <a:rPr lang="en-US" altLang="en-US" dirty="0" err="1">
                <a:latin typeface="Times New Roman" panose="02020603050405020304" pitchFamily="18" charset="0"/>
                <a:cs typeface="Times New Roman" panose="02020603050405020304" pitchFamily="18" charset="0"/>
              </a:rPr>
              <a:t>Gynaecology</a:t>
            </a:r>
            <a:r>
              <a:rPr lang="en-US" altLang="en-US" dirty="0">
                <a:latin typeface="Times New Roman" panose="02020603050405020304" pitchFamily="18" charset="0"/>
                <a:cs typeface="Times New Roman" panose="02020603050405020304" pitchFamily="18" charset="0"/>
              </a:rPr>
              <a:t> 5</a:t>
            </a:r>
            <a:r>
              <a:rPr lang="en-US" altLang="en-US"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edition , Published by New Central Book Agency. P.No.56 </a:t>
            </a:r>
            <a:endPar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en-US" dirty="0"/>
          </a:p>
        </p:txBody>
      </p:sp>
      <p:sp>
        <p:nvSpPr>
          <p:cNvPr id="8" name="Rectangle 5">
            <a:extLst>
              <a:ext uri="{FF2B5EF4-FFF2-40B4-BE49-F238E27FC236}">
                <a16:creationId xmlns:a16="http://schemas.microsoft.com/office/drawing/2014/main" id="{ADFB6D96-545E-3A29-F656-8E3955E346DE}"/>
              </a:ext>
            </a:extLst>
          </p:cNvPr>
          <p:cNvSpPr>
            <a:spLocks noChangeArrowheads="1"/>
          </p:cNvSpPr>
          <p:nvPr/>
        </p:nvSpPr>
        <p:spPr bwMode="auto">
          <a:xfrm>
            <a:off x="285135" y="882263"/>
            <a:ext cx="18473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6" descr="start vote">
            <a:extLst>
              <a:ext uri="{FF2B5EF4-FFF2-40B4-BE49-F238E27FC236}">
                <a16:creationId xmlns:a16="http://schemas.microsoft.com/office/drawing/2014/main" id="{6796E6D3-A3BC-FC8B-5510-1D775E2E4CDB}"/>
              </a:ext>
            </a:extLst>
          </p:cNvPr>
          <p:cNvSpPr>
            <a:spLocks noChangeAspect="1" noChangeArrowheads="1"/>
          </p:cNvSpPr>
          <p:nvPr/>
        </p:nvSpPr>
        <p:spPr bwMode="auto">
          <a:xfrm>
            <a:off x="37086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700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4131-72C1-6DAD-0994-967556716055}"/>
              </a:ext>
            </a:extLst>
          </p:cNvPr>
          <p:cNvSpPr>
            <a:spLocks noGrp="1"/>
          </p:cNvSpPr>
          <p:nvPr>
            <p:ph type="title"/>
          </p:nvPr>
        </p:nvSpPr>
        <p:spPr>
          <a:xfrm>
            <a:off x="838200" y="365126"/>
            <a:ext cx="10515600" cy="431288"/>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Learning Objectives </a:t>
            </a:r>
            <a:r>
              <a:rPr lang="en-US" dirty="0"/>
              <a:t>-</a:t>
            </a:r>
          </a:p>
        </p:txBody>
      </p:sp>
      <p:sp>
        <p:nvSpPr>
          <p:cNvPr id="3" name="Content Placeholder 2">
            <a:extLst>
              <a:ext uri="{FF2B5EF4-FFF2-40B4-BE49-F238E27FC236}">
                <a16:creationId xmlns:a16="http://schemas.microsoft.com/office/drawing/2014/main" id="{40E46A73-6B8F-543C-4005-86632FA7D0CC}"/>
              </a:ext>
            </a:extLst>
          </p:cNvPr>
          <p:cNvSpPr>
            <a:spLocks noGrp="1"/>
          </p:cNvSpPr>
          <p:nvPr>
            <p:ph idx="1"/>
          </p:nvPr>
        </p:nvSpPr>
        <p:spPr>
          <a:xfrm>
            <a:off x="838200" y="1111045"/>
            <a:ext cx="10515600" cy="5065918"/>
          </a:xfrm>
        </p:spPr>
        <p:txBody>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List common symptoms of menopause.</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Explain the psychological impact of menopause.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Prepare appropriate health care advice that leads to positive lifestyle changes for women at menopause.</a:t>
            </a:r>
          </a:p>
          <a:p>
            <a:endParaRPr lang="en-US" dirty="0"/>
          </a:p>
        </p:txBody>
      </p:sp>
    </p:spTree>
    <p:extLst>
      <p:ext uri="{BB962C8B-B14F-4D97-AF65-F5344CB8AC3E}">
        <p14:creationId xmlns:p14="http://schemas.microsoft.com/office/powerpoint/2010/main" val="92691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6A38-6C1C-1958-40B1-A067035DFDF0}"/>
              </a:ext>
            </a:extLst>
          </p:cNvPr>
          <p:cNvSpPr>
            <a:spLocks noGrp="1"/>
          </p:cNvSpPr>
          <p:nvPr>
            <p:ph type="title"/>
          </p:nvPr>
        </p:nvSpPr>
        <p:spPr>
          <a:xfrm>
            <a:off x="838200" y="365125"/>
            <a:ext cx="10515600" cy="549275"/>
          </a:xfrm>
        </p:spPr>
        <p:txBody>
          <a:bodyPr>
            <a:noAutofit/>
          </a:bodyPr>
          <a:lstStyle/>
          <a:p>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INTRODUCTION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26EDB-97B4-7D77-C182-F849E990E17A}"/>
              </a:ext>
            </a:extLst>
          </p:cNvPr>
          <p:cNvSpPr>
            <a:spLocks noGrp="1"/>
          </p:cNvSpPr>
          <p:nvPr>
            <p:ph idx="1"/>
          </p:nvPr>
        </p:nvSpPr>
        <p:spPr>
          <a:xfrm>
            <a:off x="668595" y="914400"/>
            <a:ext cx="10933470" cy="5397909"/>
          </a:xfrm>
        </p:spPr>
        <p:txBody>
          <a:bodyPr>
            <a:normAutofit/>
          </a:bodyPr>
          <a:lstStyle/>
          <a:p>
            <a:pPr algn="just">
              <a:lnSpc>
                <a:spcPct val="200000"/>
              </a:lnSpc>
            </a:pPr>
            <a:r>
              <a:rPr lang="en-US" b="0" i="0" dirty="0">
                <a:effectLst/>
                <a:latin typeface="Times New Roman" panose="02020603050405020304" pitchFamily="18" charset="0"/>
                <a:cs typeface="Times New Roman" panose="02020603050405020304" pitchFamily="18" charset="0"/>
              </a:rPr>
              <a:t>Menopause, a natural part of aging, is characterized by the decline and cessation of menstrual cycles due to decreased ovarian function. </a:t>
            </a:r>
          </a:p>
          <a:p>
            <a:pPr algn="just">
              <a:lnSpc>
                <a:spcPct val="200000"/>
              </a:lnSpc>
            </a:pPr>
            <a:r>
              <a:rPr lang="en-US" b="0" i="0" dirty="0">
                <a:effectLst/>
                <a:latin typeface="Times New Roman" panose="02020603050405020304" pitchFamily="18" charset="0"/>
                <a:cs typeface="Times New Roman" panose="02020603050405020304" pitchFamily="18" charset="0"/>
              </a:rPr>
              <a:t>This decline leads to a decrease in estrogen and progesterone levels, resulting in various physiological and psychological changes</a:t>
            </a:r>
            <a:r>
              <a:rPr lang="en-US" sz="3200" b="0" i="0" dirty="0">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18FC-C9BC-DDB5-BF5D-3F6DCA07C20E}"/>
              </a:ext>
            </a:extLst>
          </p:cNvPr>
          <p:cNvSpPr>
            <a:spLocks noGrp="1"/>
          </p:cNvSpPr>
          <p:nvPr>
            <p:ph type="title"/>
          </p:nvPr>
        </p:nvSpPr>
        <p:spPr>
          <a:xfrm>
            <a:off x="838200" y="365125"/>
            <a:ext cx="10515600" cy="539443"/>
          </a:xfrm>
        </p:spPr>
        <p:txBody>
          <a:bodyPr>
            <a:normAutofit fontScale="90000"/>
          </a:bodyPr>
          <a:lstStyle/>
          <a:p>
            <a:pPr marL="228600" marR="0" lvl="0" indent="-228600" defTabSz="914400" rtl="0" eaLnBrk="1" fontAlgn="auto" latinLnBrk="0" hangingPunct="1">
              <a:lnSpc>
                <a:spcPct val="90000"/>
              </a:lnSpc>
              <a:spcBef>
                <a:spcPts val="1000"/>
              </a:spcBef>
              <a:spcAft>
                <a:spcPts val="2250"/>
              </a:spcAft>
              <a:tabLst/>
              <a:defRPr/>
            </a:pPr>
            <a:br>
              <a:rPr lang="en-US" sz="2900" b="1" dirty="0">
                <a:solidFill>
                  <a:srgbClr val="004729"/>
                </a:solidFill>
                <a:latin typeface="Helvetica Neue"/>
                <a:ea typeface="+mn-ea"/>
                <a:cs typeface="+mn-cs"/>
              </a:rPr>
            </a:br>
            <a:r>
              <a:rPr kumimoji="0" lang="en-US" sz="31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Progesterone</a:t>
            </a:r>
            <a:br>
              <a:rPr kumimoji="0" lang="en-US" sz="3100" b="1" i="0" u="none" strike="noStrike" kern="1200" cap="none" spc="0" normalizeH="0" baseline="0" noProof="0" dirty="0">
                <a:ln>
                  <a:noFill/>
                </a:ln>
                <a:effectLst/>
                <a:uLnTx/>
                <a:uFillTx/>
                <a:latin typeface="Helvetica Neue"/>
                <a:ea typeface="+mn-ea"/>
                <a:cs typeface="+mn-cs"/>
              </a:rPr>
            </a:br>
            <a:endParaRPr lang="en-US" dirty="0"/>
          </a:p>
        </p:txBody>
      </p:sp>
      <p:sp>
        <p:nvSpPr>
          <p:cNvPr id="3" name="Content Placeholder 2">
            <a:extLst>
              <a:ext uri="{FF2B5EF4-FFF2-40B4-BE49-F238E27FC236}">
                <a16:creationId xmlns:a16="http://schemas.microsoft.com/office/drawing/2014/main" id="{A4396D6E-C504-EE92-251C-1E4F18EB7332}"/>
              </a:ext>
            </a:extLst>
          </p:cNvPr>
          <p:cNvSpPr>
            <a:spLocks noGrp="1"/>
          </p:cNvSpPr>
          <p:nvPr>
            <p:ph idx="1"/>
          </p:nvPr>
        </p:nvSpPr>
        <p:spPr>
          <a:xfrm>
            <a:off x="589935" y="1061883"/>
            <a:ext cx="11031794" cy="5565059"/>
          </a:xfrm>
        </p:spPr>
        <p:txBody>
          <a:bodyPr>
            <a:normAutofit/>
          </a:bodyPr>
          <a:lstStyle/>
          <a:p>
            <a:pPr algn="just">
              <a:lnSpc>
                <a:spcPct val="150000"/>
              </a:lnSpc>
              <a:spcAft>
                <a:spcPts val="2250"/>
              </a:spcAft>
              <a:buNone/>
            </a:pPr>
            <a:r>
              <a:rPr lang="en-US" dirty="0">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Progesterone is produced mainly by the ovaries after ovulation and to a lesser extent by the placenta.</a:t>
            </a:r>
          </a:p>
          <a:p>
            <a:pPr algn="just">
              <a:lnSpc>
                <a:spcPct val="150000"/>
              </a:lnSpc>
              <a:spcAft>
                <a:spcPts val="2250"/>
              </a:spcAft>
              <a:buNone/>
            </a:pPr>
            <a:r>
              <a:rPr lang="en-US" dirty="0">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 It is responsible for controlling ovulation and menstruation, stimulates increased endometrial thickness, helps prepare the uterus to accept and implant a fertilized egg, helps maintain pregnancy, and regulates some of the basic functions of the body.</a:t>
            </a:r>
            <a:r>
              <a:rPr lang="en-US" b="0" i="0" dirty="0">
                <a:solidFill>
                  <a:srgbClr val="474747"/>
                </a:solidFill>
                <a:effectLst/>
                <a:latin typeface="Google Sans"/>
              </a:rPr>
              <a:t> </a:t>
            </a:r>
            <a:endParaRPr lang="en-US" dirty="0"/>
          </a:p>
        </p:txBody>
      </p:sp>
    </p:spTree>
    <p:extLst>
      <p:ext uri="{BB962C8B-B14F-4D97-AF65-F5344CB8AC3E}">
        <p14:creationId xmlns:p14="http://schemas.microsoft.com/office/powerpoint/2010/main" val="16725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9047-99F2-8442-C253-27318863334E}"/>
              </a:ext>
            </a:extLst>
          </p:cNvPr>
          <p:cNvSpPr>
            <a:spLocks noGrp="1"/>
          </p:cNvSpPr>
          <p:nvPr>
            <p:ph type="title"/>
          </p:nvPr>
        </p:nvSpPr>
        <p:spPr>
          <a:xfrm>
            <a:off x="838200" y="365125"/>
            <a:ext cx="10515600" cy="490281"/>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400" b="1" i="0" u="none" strike="noStrike" kern="1200" cap="none" spc="15" normalizeH="0" baseline="0" noProof="0" dirty="0">
                <a:ln>
                  <a:noFill/>
                </a:ln>
                <a:solidFill>
                  <a:srgbClr val="FF0000"/>
                </a:solidFill>
                <a:effectLst/>
                <a:uLnTx/>
                <a:uFillTx/>
                <a:latin typeface="Times New Roman" panose="02020603050405020304" pitchFamily="18" charset="0"/>
                <a:ea typeface=""/>
                <a:cs typeface="+mn-cs"/>
              </a:rPr>
            </a:br>
            <a:r>
              <a:rPr kumimoji="0" lang="en-US" sz="3100" b="1" i="0" u="none" strike="noStrike" kern="1200" cap="none" spc="15" normalizeH="0" baseline="0" noProof="0" dirty="0">
                <a:ln>
                  <a:noFill/>
                </a:ln>
                <a:effectLst/>
                <a:uLnTx/>
                <a:uFillTx/>
                <a:latin typeface="Times New Roman" panose="02020603050405020304" pitchFamily="18" charset="0"/>
                <a:ea typeface=""/>
                <a:cs typeface="+mn-cs"/>
              </a:rPr>
              <a:t>Progesterone's role in the Body</a:t>
            </a:r>
            <a:br>
              <a:rPr kumimoji="0" lang="en-US" sz="27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A48053DA-36E6-BFD2-D66B-029CC9A3301B}"/>
              </a:ext>
            </a:extLst>
          </p:cNvPr>
          <p:cNvSpPr>
            <a:spLocks noGrp="1"/>
          </p:cNvSpPr>
          <p:nvPr>
            <p:ph idx="1"/>
          </p:nvPr>
        </p:nvSpPr>
        <p:spPr>
          <a:xfrm>
            <a:off x="838200" y="993058"/>
            <a:ext cx="10515600" cy="5499817"/>
          </a:xfrm>
        </p:spPr>
        <p:txBody>
          <a:bodyPr>
            <a:normAutofit lnSpcReduction="10000"/>
          </a:bodyPr>
          <a:lstStyle/>
          <a:p>
            <a:pPr marL="0" marR="0" algn="just">
              <a:lnSpc>
                <a:spcPct val="150000"/>
              </a:lnSpc>
              <a:buNone/>
            </a:pPr>
            <a:r>
              <a:rPr lang="en-US" sz="2800" b="0" spc="15" dirty="0">
                <a:effectLst/>
                <a:latin typeface="Times New Roman" panose="02020603050405020304" pitchFamily="18" charset="0"/>
                <a:ea typeface=""/>
              </a:rPr>
              <a:t>Progesterone is </a:t>
            </a:r>
            <a:r>
              <a:rPr lang="en-US" sz="2800" b="0" spc="15" dirty="0">
                <a:solidFill>
                  <a:srgbClr val="000000"/>
                </a:solidFill>
                <a:effectLst/>
                <a:latin typeface="Times New Roman" panose="02020603050405020304" pitchFamily="18" charset="0"/>
                <a:ea typeface=""/>
              </a:rPr>
              <a:t>a steroid hormone produced by the body during ovulation. Its main role is to prepare a woman’s body for pregnancy. </a:t>
            </a:r>
            <a:endParaRPr lang="en-US" sz="3200" b="1" dirty="0">
              <a:effectLst/>
              <a:latin typeface="SimSun" panose="02010600030101010101" pitchFamily="2" charset="-122"/>
              <a:ea typeface="SimSun" panose="02010600030101010101" pitchFamily="2" charset="-122"/>
            </a:endParaRPr>
          </a:p>
          <a:p>
            <a:pPr marL="0" marR="0" algn="just">
              <a:lnSpc>
                <a:spcPct val="150000"/>
              </a:lnSpc>
              <a:buNone/>
            </a:pPr>
            <a:r>
              <a:rPr lang="en-US" sz="2800" b="0" spc="15" dirty="0">
                <a:solidFill>
                  <a:srgbClr val="000000"/>
                </a:solidFill>
                <a:effectLst/>
                <a:latin typeface="Times New Roman" panose="02020603050405020304" pitchFamily="18" charset="0"/>
                <a:ea typeface=""/>
              </a:rPr>
              <a:t>Once ovulation has occurred, a small mass of cells called the corpus luteum forms at the location where the ovary released an egg. </a:t>
            </a:r>
          </a:p>
          <a:p>
            <a:pPr marL="0" marR="0" algn="just">
              <a:lnSpc>
                <a:spcPct val="150000"/>
              </a:lnSpc>
              <a:buNone/>
            </a:pPr>
            <a:r>
              <a:rPr lang="en-US" sz="2800" b="0" spc="15" dirty="0">
                <a:solidFill>
                  <a:srgbClr val="000000"/>
                </a:solidFill>
                <a:effectLst/>
                <a:latin typeface="Times New Roman" panose="02020603050405020304" pitchFamily="18" charset="0"/>
                <a:ea typeface=""/>
              </a:rPr>
              <a:t>The corpus luteum starts to produce progesterone. </a:t>
            </a:r>
          </a:p>
          <a:p>
            <a:pPr marL="0" marR="0" algn="just">
              <a:lnSpc>
                <a:spcPct val="150000"/>
              </a:lnSpc>
              <a:buNone/>
            </a:pPr>
            <a:r>
              <a:rPr lang="en-US" sz="2800" b="0" spc="15" dirty="0">
                <a:solidFill>
                  <a:srgbClr val="000000"/>
                </a:solidFill>
                <a:effectLst/>
                <a:latin typeface="Times New Roman" panose="02020603050405020304" pitchFamily="18" charset="0"/>
                <a:ea typeface=""/>
              </a:rPr>
              <a:t>The progesterone prepares the body for pregnancy. Under normal circumstances, progesterone levels peak on day 21 of the menstrual cycle.</a:t>
            </a:r>
            <a:endParaRPr lang="en-US" sz="3200" b="1" dirty="0">
              <a:effectLst/>
              <a:latin typeface="SimSun" panose="02010600030101010101" pitchFamily="2" charset="-122"/>
              <a:ea typeface="SimSun" panose="02010600030101010101" pitchFamily="2" charset="-122"/>
            </a:endParaRPr>
          </a:p>
          <a:p>
            <a:endParaRPr lang="en-US" dirty="0"/>
          </a:p>
        </p:txBody>
      </p:sp>
    </p:spTree>
    <p:extLst>
      <p:ext uri="{BB962C8B-B14F-4D97-AF65-F5344CB8AC3E}">
        <p14:creationId xmlns:p14="http://schemas.microsoft.com/office/powerpoint/2010/main" val="117148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7CA0-A13B-2608-93B9-7D38FCA5B64C}"/>
              </a:ext>
            </a:extLst>
          </p:cNvPr>
          <p:cNvSpPr>
            <a:spLocks noGrp="1"/>
          </p:cNvSpPr>
          <p:nvPr>
            <p:ph type="title"/>
          </p:nvPr>
        </p:nvSpPr>
        <p:spPr>
          <a:xfrm>
            <a:off x="838200" y="365126"/>
            <a:ext cx="10515600" cy="726256"/>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8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31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Progesterone levels during the menopause</a:t>
            </a:r>
            <a:br>
              <a:rPr kumimoji="0" lang="en-US" sz="2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7F02156D-B931-FB72-DEA8-DA3B72C4FCD8}"/>
              </a:ext>
            </a:extLst>
          </p:cNvPr>
          <p:cNvSpPr>
            <a:spLocks noGrp="1"/>
          </p:cNvSpPr>
          <p:nvPr>
            <p:ph idx="1"/>
          </p:nvPr>
        </p:nvSpPr>
        <p:spPr>
          <a:xfrm>
            <a:off x="838200" y="1238865"/>
            <a:ext cx="10515600" cy="4938098"/>
          </a:xfrm>
        </p:spPr>
        <p:txBody>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During the normal menstrual cycle, progesterone works in an opposite manner to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to keep both hormones in balanced. </a:t>
            </a:r>
          </a:p>
          <a:p>
            <a:pPr marL="0" marR="0" algn="just">
              <a:lnSpc>
                <a:spcPct val="15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rises in the first phase of the menstrual cycle to promote the development of an egg, while in the next phase progesterone takes over, preparing the body for pregnancy or until the period occurs.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295656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C214-481D-89CD-1048-E217031F162D}"/>
              </a:ext>
            </a:extLst>
          </p:cNvPr>
          <p:cNvSpPr>
            <a:spLocks noGrp="1"/>
          </p:cNvSpPr>
          <p:nvPr>
            <p:ph type="title"/>
          </p:nvPr>
        </p:nvSpPr>
        <p:spPr>
          <a:xfrm>
            <a:off x="838200" y="365126"/>
            <a:ext cx="10515600" cy="441120"/>
          </a:xfrm>
        </p:spPr>
        <p:txBody>
          <a:bodyPr>
            <a:normAutofit fontScale="90000"/>
          </a:bodyPr>
          <a:lstStyle/>
          <a:p>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719829D8-E193-AF24-0B27-4DAE515626E8}"/>
              </a:ext>
            </a:extLst>
          </p:cNvPr>
          <p:cNvSpPr>
            <a:spLocks noGrp="1"/>
          </p:cNvSpPr>
          <p:nvPr>
            <p:ph idx="1"/>
          </p:nvPr>
        </p:nvSpPr>
        <p:spPr>
          <a:xfrm>
            <a:off x="838200" y="963561"/>
            <a:ext cx="10881852" cy="5213402"/>
          </a:xfrm>
        </p:spPr>
        <p:txBody>
          <a:bodyPr>
            <a:normAutofit fontScale="92500"/>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During the perimenopause as the ovaries become less responsive levels of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and progesterone fluctuate, so a woman’s menstrual cycle is less predictable and low progesterone levels can also cause heavier menstrual bleeds. </a:t>
            </a:r>
          </a:p>
          <a:p>
            <a:pPr marL="0" marR="0" algn="just">
              <a:lnSpc>
                <a:spcPct val="150000"/>
              </a:lnSpc>
              <a:buNone/>
            </a:pPr>
            <a:r>
              <a:rPr lang="en-US" sz="2800" spc="15" dirty="0">
                <a:solidFill>
                  <a:srgbClr val="000000"/>
                </a:solidFill>
                <a:effectLst/>
                <a:latin typeface="Times New Roman" panose="02020603050405020304" pitchFamily="18" charset="0"/>
                <a:ea typeface=""/>
              </a:rPr>
              <a:t> In addition to changes in a woman’s menstrual cycle, declining progesterone levels can also cause other symptoms such as vaginal dryness. </a:t>
            </a:r>
          </a:p>
          <a:p>
            <a:pPr marL="0" marR="0" algn="just">
              <a:lnSpc>
                <a:spcPct val="150000"/>
              </a:lnSpc>
              <a:buNone/>
            </a:pPr>
            <a:r>
              <a:rPr lang="en-US" sz="2800" spc="15" dirty="0">
                <a:solidFill>
                  <a:srgbClr val="000000"/>
                </a:solidFill>
                <a:effectLst/>
                <a:latin typeface="Times New Roman" panose="02020603050405020304" pitchFamily="18" charset="0"/>
                <a:ea typeface=""/>
              </a:rPr>
              <a:t>Progesterone helps to thicken the mucus in the cervix but declining levels during the menopause can lead to vaginal dryness.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18762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1991</Words>
  <Application>Microsoft Office PowerPoint</Application>
  <PresentationFormat>Widescreen</PresentationFormat>
  <Paragraphs>143</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SimSun</vt:lpstr>
      <vt:lpstr>Arial</vt:lpstr>
      <vt:lpstr>Calibri</vt:lpstr>
      <vt:lpstr>Calibri Light</vt:lpstr>
      <vt:lpstr>Google Sans</vt:lpstr>
      <vt:lpstr>Helvetica Neue</vt:lpstr>
      <vt:lpstr>Times New Roman</vt:lpstr>
      <vt:lpstr>Wingdings</vt:lpstr>
      <vt:lpstr>Office Theme</vt:lpstr>
      <vt:lpstr>PowerPoint Presentation</vt:lpstr>
      <vt:lpstr>KRISHNA INSTITUTE OF NURSING SCIENCES, KARAD</vt:lpstr>
      <vt:lpstr>Learning  Objectives -</vt:lpstr>
      <vt:lpstr>Learning Objectives -</vt:lpstr>
      <vt:lpstr>INTRODUCTION </vt:lpstr>
      <vt:lpstr> Progesterone </vt:lpstr>
      <vt:lpstr> Progesterone's role in the Body </vt:lpstr>
      <vt:lpstr> Progesterone levels during the menopause </vt:lpstr>
      <vt:lpstr>CONT-</vt:lpstr>
      <vt:lpstr>CONT- </vt:lpstr>
      <vt:lpstr>Low progesterone symptoms </vt:lpstr>
      <vt:lpstr> Testosterone </vt:lpstr>
      <vt:lpstr>CONT--</vt:lpstr>
      <vt:lpstr>CONT--</vt:lpstr>
      <vt:lpstr>Androgens</vt:lpstr>
      <vt:lpstr>CONT-</vt:lpstr>
      <vt:lpstr> Follicular Stimulating Hormone (FSH) </vt:lpstr>
      <vt:lpstr> Luteinizing Hormone (LH) </vt:lpstr>
      <vt:lpstr> Gonadotrophins </vt:lpstr>
      <vt:lpstr>CONT-</vt:lpstr>
      <vt:lpstr> Other Female Sex Hormones </vt:lpstr>
      <vt:lpstr>Serotonin</vt:lpstr>
      <vt:lpstr>CONT-</vt:lpstr>
      <vt:lpstr> Adrenaline</vt:lpstr>
      <vt:lpstr>CONT-</vt:lpstr>
      <vt:lpstr>Impact of Hormonal Changes-</vt:lpstr>
      <vt:lpstr>Menopause Diagnosis-</vt:lpstr>
      <vt:lpstr>Healthcare Advice for Menopause</vt:lpstr>
      <vt:lpstr>CONT--</vt:lpstr>
      <vt:lpstr>CONT---</vt:lpstr>
      <vt:lpstr>CONT-</vt:lpstr>
      <vt:lpstr>CONT--</vt:lpstr>
      <vt:lpstr>CONT--</vt:lpstr>
      <vt:lpstr> Summary: </vt:lpstr>
      <vt:lpstr>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anaghakatti19@gmail.com</dc:creator>
  <cp:lastModifiedBy>anaghakatti19@gmail.com</cp:lastModifiedBy>
  <cp:revision>146</cp:revision>
  <cp:lastPrinted>2025-05-29T01:32:39Z</cp:lastPrinted>
  <dcterms:created xsi:type="dcterms:W3CDTF">2025-05-22T06:18:14Z</dcterms:created>
  <dcterms:modified xsi:type="dcterms:W3CDTF">2025-08-26T00:04:50Z</dcterms:modified>
</cp:coreProperties>
</file>