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89" r:id="rId3"/>
    <p:sldId id="29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80" r:id="rId22"/>
    <p:sldId id="281" r:id="rId23"/>
    <p:sldId id="291" r:id="rId24"/>
    <p:sldId id="282" r:id="rId25"/>
    <p:sldId id="283" r:id="rId26"/>
    <p:sldId id="284" r:id="rId27"/>
    <p:sldId id="285" r:id="rId28"/>
    <p:sldId id="286" r:id="rId29"/>
    <p:sldId id="292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203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7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4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6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7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22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03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53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72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45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3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36277-CB44-4DE3-8DB0-DB2245F2D270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18620-BAA6-4BA3-A45C-73E6A5FA6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623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445" y="818866"/>
            <a:ext cx="10712355" cy="535809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IN" sz="3600" b="1" u="sng" dirty="0">
                <a:solidFill>
                  <a:srgbClr val="FF00FF"/>
                </a:solidFill>
                <a:cs typeface="Times New Roman" pitchFamily="18" charset="0"/>
              </a:rPr>
              <a:t>Certificate Course on Menopausal Health </a:t>
            </a:r>
            <a:endParaRPr lang="en-US" sz="3600" b="1" u="sng" dirty="0">
              <a:solidFill>
                <a:srgbClr val="FF00FF"/>
              </a:solidFill>
              <a:cs typeface="Times New Roman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600" b="1" u="sng" dirty="0" smtClean="0">
                <a:solidFill>
                  <a:srgbClr val="00B050"/>
                </a:solidFill>
                <a:cs typeface="Times New Roman" pitchFamily="18" charset="0"/>
              </a:rPr>
              <a:t>Title </a:t>
            </a:r>
            <a:r>
              <a:rPr lang="en-US" sz="3600" b="1" u="sng" dirty="0">
                <a:solidFill>
                  <a:srgbClr val="00B050"/>
                </a:solidFill>
                <a:cs typeface="Times New Roman" pitchFamily="18" charset="0"/>
              </a:rPr>
              <a:t>of the topic: </a:t>
            </a:r>
            <a:r>
              <a:rPr lang="en-US" sz="3600" b="1" dirty="0" smtClean="0">
                <a:solidFill>
                  <a:srgbClr val="7030A0"/>
                </a:solidFill>
                <a:cs typeface="Times New Roman" pitchFamily="18" charset="0"/>
              </a:rPr>
              <a:t>Organ Changes During Menopause </a:t>
            </a:r>
            <a:r>
              <a:rPr lang="en-US" sz="3600" b="1" u="sng" dirty="0" smtClean="0">
                <a:solidFill>
                  <a:srgbClr val="00B050"/>
                </a:solidFill>
                <a:cs typeface="Times New Roman" pitchFamily="18" charset="0"/>
              </a:rPr>
              <a:t>Name </a:t>
            </a:r>
            <a:r>
              <a:rPr lang="en-US" sz="3600" b="1" u="sng" dirty="0">
                <a:solidFill>
                  <a:srgbClr val="00B050"/>
                </a:solidFill>
                <a:cs typeface="Times New Roman" pitchFamily="18" charset="0"/>
              </a:rPr>
              <a:t>of the teacher: </a:t>
            </a:r>
            <a:r>
              <a:rPr lang="en-US" sz="3600" b="1" dirty="0">
                <a:solidFill>
                  <a:srgbClr val="7030A0"/>
                </a:solidFill>
                <a:cs typeface="Times New Roman" pitchFamily="18" charset="0"/>
              </a:rPr>
              <a:t>DR. </a:t>
            </a:r>
            <a:r>
              <a:rPr lang="en-US" sz="3600" b="1" dirty="0" err="1">
                <a:solidFill>
                  <a:srgbClr val="7030A0"/>
                </a:solidFill>
                <a:cs typeface="Times New Roman" pitchFamily="18" charset="0"/>
              </a:rPr>
              <a:t>Nitanjali</a:t>
            </a:r>
            <a:r>
              <a:rPr lang="en-US" sz="3600" b="1" dirty="0">
                <a:solidFill>
                  <a:srgbClr val="7030A0"/>
                </a:solidFill>
                <a:cs typeface="Times New Roman" pitchFamily="18" charset="0"/>
              </a:rPr>
              <a:t> V. </a:t>
            </a:r>
            <a:r>
              <a:rPr lang="en-US" sz="3600" b="1" dirty="0" err="1">
                <a:solidFill>
                  <a:srgbClr val="7030A0"/>
                </a:solidFill>
                <a:cs typeface="Times New Roman" pitchFamily="18" charset="0"/>
              </a:rPr>
              <a:t>Patil</a:t>
            </a:r>
            <a:r>
              <a:rPr lang="en-US" sz="3600" b="1" dirty="0">
                <a:solidFill>
                  <a:srgbClr val="7030A0"/>
                </a:solidFill>
                <a:cs typeface="Times New Roman" pitchFamily="18" charset="0"/>
              </a:rPr>
              <a:t/>
            </a:r>
            <a:br>
              <a:rPr lang="en-US" sz="3600" b="1" dirty="0">
                <a:solidFill>
                  <a:srgbClr val="7030A0"/>
                </a:solidFill>
                <a:cs typeface="Times New Roman" pitchFamily="18" charset="0"/>
              </a:rPr>
            </a:br>
            <a:r>
              <a:rPr lang="en-US" sz="3600" b="1" u="sng" dirty="0">
                <a:solidFill>
                  <a:srgbClr val="00B050"/>
                </a:solidFill>
                <a:cs typeface="Times New Roman" pitchFamily="18" charset="0"/>
              </a:rPr>
              <a:t>Designation</a:t>
            </a:r>
            <a:r>
              <a:rPr lang="en-US" sz="3600" b="1" dirty="0">
                <a:solidFill>
                  <a:srgbClr val="7030A0"/>
                </a:solidFill>
                <a:cs typeface="Times New Roman" pitchFamily="18" charset="0"/>
              </a:rPr>
              <a:t>: Assistant Professor </a:t>
            </a:r>
            <a:br>
              <a:rPr lang="en-US" sz="3600" b="1" dirty="0">
                <a:solidFill>
                  <a:srgbClr val="7030A0"/>
                </a:solidFill>
                <a:cs typeface="Times New Roman" pitchFamily="18" charset="0"/>
              </a:rPr>
            </a:br>
            <a:r>
              <a:rPr lang="en-US" sz="3600" b="1" u="sng" dirty="0">
                <a:solidFill>
                  <a:srgbClr val="00B050"/>
                </a:solidFill>
                <a:cs typeface="Times New Roman" pitchFamily="18" charset="0"/>
              </a:rPr>
              <a:t>Department</a:t>
            </a:r>
            <a:r>
              <a:rPr lang="en-US" sz="3600" b="1" dirty="0">
                <a:solidFill>
                  <a:srgbClr val="7030A0"/>
                </a:solidFill>
                <a:cs typeface="Times New Roman" pitchFamily="18" charset="0"/>
              </a:rPr>
              <a:t>: KINS, </a:t>
            </a:r>
            <a:r>
              <a:rPr lang="en-US" sz="3600" b="1" dirty="0" err="1">
                <a:solidFill>
                  <a:srgbClr val="7030A0"/>
                </a:solidFill>
                <a:cs typeface="Times New Roman" pitchFamily="18" charset="0"/>
              </a:rPr>
              <a:t>Karad</a:t>
            </a:r>
            <a:r>
              <a:rPr lang="en-US" sz="3600" b="1" dirty="0">
                <a:solidFill>
                  <a:srgbClr val="7030A0"/>
                </a:solidFill>
                <a:cs typeface="Times New Roman" pitchFamily="18" charset="0"/>
              </a:rPr>
              <a:t>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4340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Reproductive System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Ovaries</a:t>
            </a:r>
            <a:r>
              <a:rPr lang="en-US" b="1" dirty="0"/>
              <a:t>, Fallopian tubes, uterus, vagina, breast, bladder and </a:t>
            </a:r>
            <a:r>
              <a:rPr lang="en-US" b="1" dirty="0" smtClean="0"/>
              <a:t>urethra-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Uterus</a:t>
            </a:r>
            <a:r>
              <a:rPr lang="en-US" b="1" dirty="0"/>
              <a:t>:</a:t>
            </a:r>
            <a:r>
              <a:rPr lang="en-US" dirty="0"/>
              <a:t> The uterus become </a:t>
            </a:r>
            <a:r>
              <a:rPr lang="en-US" b="1" dirty="0">
                <a:solidFill>
                  <a:srgbClr val="7030A0"/>
                </a:solidFill>
              </a:rPr>
              <a:t>small and fibrotic </a:t>
            </a:r>
            <a:r>
              <a:rPr lang="en-US" dirty="0"/>
              <a:t>due to </a:t>
            </a:r>
            <a:r>
              <a:rPr lang="en-US" b="1" dirty="0">
                <a:solidFill>
                  <a:srgbClr val="7030A0"/>
                </a:solidFill>
              </a:rPr>
              <a:t>atrophy</a:t>
            </a:r>
            <a:r>
              <a:rPr lang="en-US" dirty="0"/>
              <a:t> of the </a:t>
            </a:r>
            <a:r>
              <a:rPr lang="en-US" b="1" dirty="0">
                <a:solidFill>
                  <a:srgbClr val="7030A0"/>
                </a:solidFill>
              </a:rPr>
              <a:t>muscles</a:t>
            </a:r>
            <a:r>
              <a:rPr lang="en-US" dirty="0"/>
              <a:t> after the menopause.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b="1" dirty="0">
                <a:solidFill>
                  <a:srgbClr val="7030A0"/>
                </a:solidFill>
              </a:rPr>
              <a:t>cervix</a:t>
            </a:r>
            <a:r>
              <a:rPr lang="en-US" dirty="0"/>
              <a:t> become </a:t>
            </a:r>
            <a:r>
              <a:rPr lang="en-US" b="1" dirty="0">
                <a:solidFill>
                  <a:srgbClr val="7030A0"/>
                </a:solidFill>
              </a:rPr>
              <a:t>smaller</a:t>
            </a:r>
            <a:r>
              <a:rPr lang="en-US" dirty="0"/>
              <a:t> and </a:t>
            </a:r>
            <a:r>
              <a:rPr lang="en-US" b="1" dirty="0">
                <a:solidFill>
                  <a:srgbClr val="7030A0"/>
                </a:solidFill>
              </a:rPr>
              <a:t>appears</a:t>
            </a:r>
            <a:r>
              <a:rPr lang="en-US" dirty="0"/>
              <a:t> to </a:t>
            </a:r>
            <a:r>
              <a:rPr lang="en-US" b="1" dirty="0">
                <a:solidFill>
                  <a:srgbClr val="7030A0"/>
                </a:solidFill>
              </a:rPr>
              <a:t>flush</a:t>
            </a:r>
            <a:r>
              <a:rPr lang="en-US" dirty="0"/>
              <a:t> with </a:t>
            </a:r>
            <a:r>
              <a:rPr lang="en-US" b="1" dirty="0">
                <a:solidFill>
                  <a:srgbClr val="7030A0"/>
                </a:solidFill>
              </a:rPr>
              <a:t>vagina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In </a:t>
            </a:r>
            <a:r>
              <a:rPr lang="en-US" b="1" dirty="0">
                <a:solidFill>
                  <a:srgbClr val="7030A0"/>
                </a:solidFill>
              </a:rPr>
              <a:t>older</a:t>
            </a:r>
            <a:r>
              <a:rPr lang="en-US" dirty="0"/>
              <a:t> women </a:t>
            </a:r>
            <a:r>
              <a:rPr lang="en-US" dirty="0" smtClean="0"/>
              <a:t>cervix </a:t>
            </a:r>
            <a:r>
              <a:rPr lang="en-US" dirty="0"/>
              <a:t>may be </a:t>
            </a:r>
            <a:r>
              <a:rPr lang="en-US" b="1" dirty="0">
                <a:solidFill>
                  <a:srgbClr val="7030A0"/>
                </a:solidFill>
              </a:rPr>
              <a:t>impossible</a:t>
            </a:r>
            <a:r>
              <a:rPr lang="en-US" dirty="0"/>
              <a:t> to </a:t>
            </a:r>
            <a:r>
              <a:rPr lang="en-US" b="1" dirty="0">
                <a:solidFill>
                  <a:srgbClr val="7030A0"/>
                </a:solidFill>
              </a:rPr>
              <a:t>identify</a:t>
            </a:r>
            <a:r>
              <a:rPr lang="en-US" dirty="0"/>
              <a:t> separately from </a:t>
            </a:r>
            <a:r>
              <a:rPr lang="en-US" b="1" dirty="0">
                <a:solidFill>
                  <a:srgbClr val="7030A0"/>
                </a:solidFill>
              </a:rPr>
              <a:t>vagina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b="1" dirty="0">
                <a:solidFill>
                  <a:srgbClr val="7030A0"/>
                </a:solidFill>
              </a:rPr>
              <a:t>vaginal</a:t>
            </a:r>
            <a:r>
              <a:rPr lang="en-US" dirty="0"/>
              <a:t> and </a:t>
            </a:r>
            <a:r>
              <a:rPr lang="en-US" b="1" dirty="0">
                <a:solidFill>
                  <a:srgbClr val="7030A0"/>
                </a:solidFill>
              </a:rPr>
              <a:t>cervical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discharge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decreases</a:t>
            </a:r>
            <a:r>
              <a:rPr lang="en-US" dirty="0"/>
              <a:t> in amount and </a:t>
            </a:r>
            <a:r>
              <a:rPr lang="en-US" b="1" dirty="0">
                <a:solidFill>
                  <a:srgbClr val="7030A0"/>
                </a:solidFill>
              </a:rPr>
              <a:t>later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disappear</a:t>
            </a:r>
            <a:r>
              <a:rPr lang="en-US" dirty="0"/>
              <a:t> completely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117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7030A0"/>
                </a:solidFill>
              </a:rPr>
              <a:t>Ovaries</a:t>
            </a:r>
            <a:r>
              <a:rPr lang="en-US" sz="3200" b="1" dirty="0"/>
              <a:t>: </a:t>
            </a:r>
            <a:r>
              <a:rPr lang="en-US" sz="3200" dirty="0"/>
              <a:t>The ovaries become </a:t>
            </a:r>
            <a:r>
              <a:rPr lang="en-US" sz="3200" b="1" dirty="0">
                <a:solidFill>
                  <a:srgbClr val="7030A0"/>
                </a:solidFill>
              </a:rPr>
              <a:t>smaller</a:t>
            </a:r>
            <a:r>
              <a:rPr lang="en-US" sz="3200" dirty="0"/>
              <a:t> and </a:t>
            </a:r>
            <a:r>
              <a:rPr lang="en-US" sz="3200" b="1" dirty="0">
                <a:solidFill>
                  <a:srgbClr val="7030A0"/>
                </a:solidFill>
              </a:rPr>
              <a:t>shriveled</a:t>
            </a:r>
            <a:r>
              <a:rPr lang="en-US" sz="3200" dirty="0"/>
              <a:t> in appearance. The ovaries which </a:t>
            </a:r>
            <a:r>
              <a:rPr lang="en-US" sz="3200" b="1" dirty="0">
                <a:solidFill>
                  <a:srgbClr val="7030A0"/>
                </a:solidFill>
              </a:rPr>
              <a:t>produce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little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androgen</a:t>
            </a:r>
            <a:r>
              <a:rPr lang="en-US" sz="3200" dirty="0"/>
              <a:t> during reproductive life begin to produce it in </a:t>
            </a:r>
            <a:r>
              <a:rPr lang="en-US" sz="3200" b="1" dirty="0">
                <a:solidFill>
                  <a:srgbClr val="7030A0"/>
                </a:solidFill>
              </a:rPr>
              <a:t>increasing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amounts</a:t>
            </a:r>
            <a:r>
              <a:rPr lang="en-US" sz="3200" dirty="0"/>
              <a:t>. 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7030A0"/>
                </a:solidFill>
              </a:rPr>
              <a:t>Vagina</a:t>
            </a:r>
            <a:r>
              <a:rPr lang="en-US" sz="3200" b="1" dirty="0"/>
              <a:t>: </a:t>
            </a:r>
            <a:r>
              <a:rPr lang="en-US" sz="3200" dirty="0"/>
              <a:t>The vaginal mucous membrane </a:t>
            </a:r>
            <a:r>
              <a:rPr lang="en-US" sz="3200" b="1" dirty="0">
                <a:solidFill>
                  <a:srgbClr val="7030A0"/>
                </a:solidFill>
              </a:rPr>
              <a:t>becomes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thin</a:t>
            </a:r>
            <a:r>
              <a:rPr lang="en-US" sz="3200" dirty="0"/>
              <a:t> and </a:t>
            </a:r>
            <a:r>
              <a:rPr lang="en-US" sz="3200" b="1" dirty="0">
                <a:solidFill>
                  <a:srgbClr val="7030A0"/>
                </a:solidFill>
              </a:rPr>
              <a:t>loses</a:t>
            </a:r>
            <a:r>
              <a:rPr lang="en-US" sz="3200" dirty="0"/>
              <a:t> its </a:t>
            </a:r>
            <a:r>
              <a:rPr lang="en-US" sz="3200" b="1" dirty="0">
                <a:solidFill>
                  <a:srgbClr val="7030A0"/>
                </a:solidFill>
              </a:rPr>
              <a:t>rigidity</a:t>
            </a:r>
            <a:r>
              <a:rPr lang="en-US" sz="3200" dirty="0"/>
              <a:t> after the menopause. 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Decreased </a:t>
            </a:r>
            <a:r>
              <a:rPr lang="en-US" sz="3200" dirty="0"/>
              <a:t>secretion make </a:t>
            </a:r>
            <a:r>
              <a:rPr lang="en-US" sz="3200" b="1" dirty="0">
                <a:solidFill>
                  <a:srgbClr val="7030A0"/>
                </a:solidFill>
              </a:rPr>
              <a:t>vagina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dry</a:t>
            </a:r>
            <a:r>
              <a:rPr lang="en-US" sz="3200" dirty="0"/>
              <a:t>. </a:t>
            </a:r>
            <a:r>
              <a:rPr lang="en-US" sz="3200" dirty="0" smtClean="0"/>
              <a:t>Sexual </a:t>
            </a:r>
            <a:r>
              <a:rPr lang="en-US" sz="3200" b="1" dirty="0">
                <a:solidFill>
                  <a:srgbClr val="7030A0"/>
                </a:solidFill>
              </a:rPr>
              <a:t>intercourse</a:t>
            </a:r>
            <a:r>
              <a:rPr lang="en-US" sz="3200" dirty="0"/>
              <a:t> become </a:t>
            </a:r>
            <a:r>
              <a:rPr lang="en-US" sz="3200" b="1" dirty="0">
                <a:solidFill>
                  <a:srgbClr val="7030A0"/>
                </a:solidFill>
              </a:rPr>
              <a:t>painful</a:t>
            </a:r>
            <a:r>
              <a:rPr lang="en-US" sz="3200" dirty="0"/>
              <a:t> and </a:t>
            </a:r>
            <a:r>
              <a:rPr lang="en-US" sz="3200" b="1" dirty="0">
                <a:solidFill>
                  <a:srgbClr val="7030A0"/>
                </a:solidFill>
              </a:rPr>
              <a:t>difficult</a:t>
            </a:r>
            <a:r>
              <a:rPr lang="en-US" sz="3200" dirty="0"/>
              <a:t> due to pain from the dry vagina.</a:t>
            </a: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94370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 smtClean="0">
                <a:solidFill>
                  <a:srgbClr val="7030A0"/>
                </a:solidFill>
              </a:rPr>
              <a:t>Vulva or external genital organs: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The fat in the labia majora and the </a:t>
            </a:r>
            <a:r>
              <a:rPr lang="en-US" sz="3200" dirty="0" smtClean="0"/>
              <a:t>mons </a:t>
            </a:r>
            <a:r>
              <a:rPr lang="en-US" sz="3200" dirty="0" smtClean="0"/>
              <a:t>pubis decreases and pubic hair become spare.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7030A0"/>
                </a:solidFill>
              </a:rPr>
              <a:t>Loss of muscle tone </a:t>
            </a:r>
            <a:endParaRPr lang="en-US" sz="3200" dirty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dirty="0"/>
              <a:t>The tissues of the labia minors (which surround the opening of the vagina and urethra), clitoris, vagina, and urethra become thin (atrophy). 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This thinning can result in chronic irritation and dryness of the vagina</a:t>
            </a:r>
            <a:r>
              <a:rPr lang="en-US" sz="3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Vaginal discharge and urinary tract infections are more likely to develop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45559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3" y="272955"/>
            <a:ext cx="11450472" cy="60869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7030A0"/>
                </a:solidFill>
              </a:rPr>
              <a:t>Loss of muscle tone </a:t>
            </a:r>
            <a:r>
              <a:rPr lang="en-US" sz="3200" dirty="0" err="1" smtClean="0">
                <a:solidFill>
                  <a:srgbClr val="7030A0"/>
                </a:solidFill>
              </a:rPr>
              <a:t>ct</a:t>
            </a:r>
            <a:r>
              <a:rPr lang="en-US" sz="3200" dirty="0" smtClean="0">
                <a:solidFill>
                  <a:srgbClr val="7030A0"/>
                </a:solidFill>
              </a:rPr>
              <a:t>…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The </a:t>
            </a:r>
            <a:r>
              <a:rPr lang="en-US" sz="3200" dirty="0"/>
              <a:t>uterus, Fallopian tubes, and ovaries become </a:t>
            </a:r>
            <a:r>
              <a:rPr lang="en-US" sz="3200" b="1" dirty="0">
                <a:solidFill>
                  <a:srgbClr val="7030A0"/>
                </a:solidFill>
              </a:rPr>
              <a:t>smaller</a:t>
            </a:r>
            <a:r>
              <a:rPr lang="en-US" sz="32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With </a:t>
            </a:r>
            <a:r>
              <a:rPr lang="en-US" sz="3200" b="1" dirty="0">
                <a:solidFill>
                  <a:srgbClr val="7030A0"/>
                </a:solidFill>
              </a:rPr>
              <a:t>aging</a:t>
            </a:r>
            <a:r>
              <a:rPr lang="en-US" sz="3200" dirty="0"/>
              <a:t>, there is a </a:t>
            </a:r>
            <a:r>
              <a:rPr lang="en-US" sz="3200" b="1" dirty="0">
                <a:solidFill>
                  <a:srgbClr val="7030A0"/>
                </a:solidFill>
              </a:rPr>
              <a:t>decrease</a:t>
            </a:r>
            <a:r>
              <a:rPr lang="en-US" sz="3200" dirty="0"/>
              <a:t> in the </a:t>
            </a:r>
            <a:r>
              <a:rPr lang="en-US" sz="3200" b="1" dirty="0">
                <a:solidFill>
                  <a:srgbClr val="7030A0"/>
                </a:solidFill>
              </a:rPr>
              <a:t>amount</a:t>
            </a:r>
            <a:r>
              <a:rPr lang="en-US" sz="3200" dirty="0"/>
              <a:t> of </a:t>
            </a:r>
            <a:r>
              <a:rPr lang="en-US" sz="3200" b="1" dirty="0">
                <a:solidFill>
                  <a:srgbClr val="7030A0"/>
                </a:solidFill>
              </a:rPr>
              <a:t>muscle</a:t>
            </a:r>
            <a:r>
              <a:rPr lang="en-US" sz="3200" dirty="0"/>
              <a:t> and </a:t>
            </a:r>
            <a:r>
              <a:rPr lang="en-US" sz="3200" b="1" dirty="0">
                <a:solidFill>
                  <a:srgbClr val="7030A0"/>
                </a:solidFill>
              </a:rPr>
              <a:t>connective</a:t>
            </a:r>
            <a:r>
              <a:rPr lang="en-US" sz="3200" dirty="0"/>
              <a:t> tissue, including that in </a:t>
            </a:r>
            <a:r>
              <a:rPr lang="en-US" sz="3200" b="1" dirty="0">
                <a:solidFill>
                  <a:srgbClr val="7030A0"/>
                </a:solidFill>
              </a:rPr>
              <a:t>muscles</a:t>
            </a:r>
            <a:r>
              <a:rPr lang="en-US" sz="3200" dirty="0"/>
              <a:t>, </a:t>
            </a:r>
            <a:r>
              <a:rPr lang="en-US" sz="3200" b="1" dirty="0">
                <a:solidFill>
                  <a:srgbClr val="7030A0"/>
                </a:solidFill>
              </a:rPr>
              <a:t>ligaments</a:t>
            </a:r>
            <a:r>
              <a:rPr lang="en-US" sz="3200" dirty="0"/>
              <a:t>, and other </a:t>
            </a:r>
            <a:r>
              <a:rPr lang="en-US" sz="3200" b="1" dirty="0">
                <a:solidFill>
                  <a:srgbClr val="7030A0"/>
                </a:solidFill>
              </a:rPr>
              <a:t>tissues</a:t>
            </a:r>
            <a:r>
              <a:rPr lang="en-US" sz="3200" dirty="0"/>
              <a:t> that </a:t>
            </a:r>
            <a:r>
              <a:rPr lang="en-US" sz="3200" b="1" dirty="0">
                <a:solidFill>
                  <a:srgbClr val="7030A0"/>
                </a:solidFill>
              </a:rPr>
              <a:t>support</a:t>
            </a:r>
            <a:r>
              <a:rPr lang="en-US" sz="3200" dirty="0"/>
              <a:t> the </a:t>
            </a:r>
            <a:r>
              <a:rPr lang="en-US" sz="3200" b="1" dirty="0">
                <a:solidFill>
                  <a:srgbClr val="7030A0"/>
                </a:solidFill>
              </a:rPr>
              <a:t>bladder</a:t>
            </a:r>
            <a:r>
              <a:rPr lang="en-US" sz="3200" dirty="0"/>
              <a:t>, </a:t>
            </a:r>
            <a:r>
              <a:rPr lang="en-US" sz="3200" b="1" dirty="0">
                <a:solidFill>
                  <a:srgbClr val="7030A0"/>
                </a:solidFill>
              </a:rPr>
              <a:t>uterus</a:t>
            </a:r>
            <a:r>
              <a:rPr lang="en-US" sz="3200" dirty="0"/>
              <a:t>, </a:t>
            </a:r>
            <a:r>
              <a:rPr lang="en-US" sz="3200" b="1" dirty="0">
                <a:solidFill>
                  <a:srgbClr val="7030A0"/>
                </a:solidFill>
              </a:rPr>
              <a:t>vagina</a:t>
            </a:r>
            <a:r>
              <a:rPr lang="en-US" sz="3200" dirty="0"/>
              <a:t>, and </a:t>
            </a:r>
            <a:r>
              <a:rPr lang="en-US" sz="3200" b="1" dirty="0">
                <a:solidFill>
                  <a:srgbClr val="7030A0"/>
                </a:solidFill>
              </a:rPr>
              <a:t>rectum</a:t>
            </a:r>
            <a:r>
              <a:rPr lang="en-US" sz="3200" dirty="0"/>
              <a:t>. 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/>
              <a:t>The affected organs may </a:t>
            </a:r>
            <a:r>
              <a:rPr lang="en-US" sz="3200" b="1" dirty="0">
                <a:solidFill>
                  <a:srgbClr val="7030A0"/>
                </a:solidFill>
              </a:rPr>
              <a:t>not</a:t>
            </a:r>
            <a:r>
              <a:rPr lang="en-US" sz="3200" dirty="0"/>
              <a:t> be </a:t>
            </a:r>
            <a:r>
              <a:rPr lang="en-US" sz="3200" b="1" dirty="0">
                <a:solidFill>
                  <a:srgbClr val="7030A0"/>
                </a:solidFill>
              </a:rPr>
              <a:t>supported</a:t>
            </a:r>
            <a:r>
              <a:rPr lang="en-US" sz="3200" dirty="0"/>
              <a:t> and may </a:t>
            </a:r>
            <a:r>
              <a:rPr lang="en-US" sz="3200" b="1" dirty="0">
                <a:solidFill>
                  <a:srgbClr val="7030A0"/>
                </a:solidFill>
              </a:rPr>
              <a:t>prolapse</a:t>
            </a:r>
            <a:r>
              <a:rPr lang="en-US" sz="3200" dirty="0"/>
              <a:t>, causing a feeling of </a:t>
            </a:r>
            <a:r>
              <a:rPr lang="en-US" sz="3200" b="1" dirty="0">
                <a:solidFill>
                  <a:srgbClr val="7030A0"/>
                </a:solidFill>
              </a:rPr>
              <a:t>pelvic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pressure</a:t>
            </a:r>
            <a:r>
              <a:rPr lang="en-US" sz="3200" dirty="0"/>
              <a:t> or </a:t>
            </a:r>
            <a:r>
              <a:rPr lang="en-US" sz="3200" b="1" dirty="0">
                <a:solidFill>
                  <a:srgbClr val="7030A0"/>
                </a:solidFill>
              </a:rPr>
              <a:t>fullness</a:t>
            </a:r>
            <a:r>
              <a:rPr lang="en-US" sz="3200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29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7030A0"/>
                </a:solidFill>
              </a:rPr>
              <a:t>Bulge</a:t>
            </a:r>
            <a:r>
              <a:rPr lang="en-US" dirty="0" smtClean="0"/>
              <a:t> at the opening of the </a:t>
            </a:r>
            <a:r>
              <a:rPr lang="en-US" b="1" dirty="0">
                <a:solidFill>
                  <a:srgbClr val="7030A0"/>
                </a:solidFill>
              </a:rPr>
              <a:t>vagina</a:t>
            </a:r>
            <a:r>
              <a:rPr lang="en-US" dirty="0" smtClean="0"/>
              <a:t> and </a:t>
            </a:r>
            <a:r>
              <a:rPr lang="en-US" b="1" dirty="0">
                <a:solidFill>
                  <a:srgbClr val="7030A0"/>
                </a:solidFill>
              </a:rPr>
              <a:t>cause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7030A0"/>
                </a:solidFill>
              </a:rPr>
              <a:t>difficulty</a:t>
            </a:r>
            <a:r>
              <a:rPr lang="en-US" dirty="0" smtClean="0"/>
              <a:t> </a:t>
            </a:r>
            <a:r>
              <a:rPr lang="en-US" b="1" dirty="0">
                <a:solidFill>
                  <a:srgbClr val="7030A0"/>
                </a:solidFill>
              </a:rPr>
              <a:t>urinating</a:t>
            </a:r>
            <a:r>
              <a:rPr lang="en-US" dirty="0" smtClean="0"/>
              <a:t> or </a:t>
            </a:r>
            <a:r>
              <a:rPr lang="en-US" b="1" dirty="0">
                <a:solidFill>
                  <a:srgbClr val="7030A0"/>
                </a:solidFill>
              </a:rPr>
              <a:t>loss</a:t>
            </a:r>
            <a:r>
              <a:rPr lang="en-US" dirty="0" smtClean="0"/>
              <a:t> of </a:t>
            </a:r>
            <a:r>
              <a:rPr lang="en-US" b="1" dirty="0">
                <a:solidFill>
                  <a:srgbClr val="7030A0"/>
                </a:solidFill>
              </a:rPr>
              <a:t>control</a:t>
            </a:r>
            <a:r>
              <a:rPr lang="en-US" dirty="0" smtClean="0"/>
              <a:t> of urination or </a:t>
            </a:r>
            <a:r>
              <a:rPr lang="en-US" b="1" dirty="0">
                <a:solidFill>
                  <a:srgbClr val="7030A0"/>
                </a:solidFill>
              </a:rPr>
              <a:t>bowel</a:t>
            </a:r>
            <a:r>
              <a:rPr lang="en-US" dirty="0" smtClean="0"/>
              <a:t> movements (</a:t>
            </a:r>
            <a:r>
              <a:rPr lang="en-US" b="1" dirty="0">
                <a:solidFill>
                  <a:srgbClr val="7030A0"/>
                </a:solidFill>
              </a:rPr>
              <a:t>incontinence</a:t>
            </a:r>
            <a:r>
              <a:rPr lang="en-US" dirty="0" smtClean="0"/>
              <a:t>).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Women who have had children are more likely to have such problems, but they may affect any woman.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7030A0"/>
                </a:solidFill>
              </a:rPr>
              <a:t>Age-related</a:t>
            </a:r>
            <a:r>
              <a:rPr lang="en-US" dirty="0" smtClean="0"/>
              <a:t> </a:t>
            </a:r>
            <a:r>
              <a:rPr lang="en-US" dirty="0"/>
              <a:t>changes in reproductive organs do </a:t>
            </a:r>
            <a:r>
              <a:rPr lang="en-US" b="1" dirty="0">
                <a:solidFill>
                  <a:srgbClr val="7030A0"/>
                </a:solidFill>
              </a:rPr>
              <a:t>not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interfere</a:t>
            </a:r>
            <a:r>
              <a:rPr lang="en-US" dirty="0"/>
              <a:t> with </a:t>
            </a:r>
            <a:r>
              <a:rPr lang="en-US" b="1" dirty="0">
                <a:solidFill>
                  <a:srgbClr val="7030A0"/>
                </a:solidFill>
              </a:rPr>
              <a:t>sexual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pleasure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Vaginal </a:t>
            </a:r>
            <a:r>
              <a:rPr lang="en-US" b="1" dirty="0">
                <a:solidFill>
                  <a:srgbClr val="7030A0"/>
                </a:solidFill>
              </a:rPr>
              <a:t>dryness</a:t>
            </a:r>
            <a:r>
              <a:rPr lang="en-US" dirty="0"/>
              <a:t> after menopause can cause </a:t>
            </a:r>
            <a:r>
              <a:rPr lang="en-US" b="1" dirty="0">
                <a:solidFill>
                  <a:srgbClr val="7030A0"/>
                </a:solidFill>
              </a:rPr>
              <a:t>pain</a:t>
            </a:r>
            <a:r>
              <a:rPr lang="en-US" dirty="0"/>
              <a:t> during </a:t>
            </a:r>
            <a:r>
              <a:rPr lang="en-US" b="1" dirty="0">
                <a:solidFill>
                  <a:srgbClr val="7030A0"/>
                </a:solidFill>
              </a:rPr>
              <a:t>sexual</a:t>
            </a:r>
            <a:r>
              <a:rPr lang="en-US" dirty="0"/>
              <a:t> activity, and some women feel a decrease in the </a:t>
            </a:r>
            <a:r>
              <a:rPr lang="en-US" dirty="0" smtClean="0"/>
              <a:t>sex desire.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148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7030A0"/>
                </a:solidFill>
              </a:rPr>
              <a:t>Breast</a:t>
            </a:r>
            <a:r>
              <a:rPr lang="en-US" b="1" dirty="0"/>
              <a:t>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Because there is less estrogen to stimulate milk ducts, the breasts decrease in size.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Connective </a:t>
            </a:r>
            <a:r>
              <a:rPr lang="en-US" dirty="0"/>
              <a:t>tissue that supports the breasts also decreases.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loss of support contributes to changes in breast shape.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Fibrous </a:t>
            </a:r>
            <a:r>
              <a:rPr lang="en-US" dirty="0"/>
              <a:t>tissue in the breasts is replaced with fat, making the breasts less firm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560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8"/>
            <a:ext cx="11546006" cy="604595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7030A0"/>
                </a:solidFill>
              </a:rPr>
              <a:t>Bone</a:t>
            </a:r>
            <a:r>
              <a:rPr lang="en-US" b="1" dirty="0"/>
              <a:t>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The drop in </a:t>
            </a:r>
            <a:r>
              <a:rPr lang="en-US" dirty="0" smtClean="0"/>
              <a:t>estrogen levels </a:t>
            </a:r>
            <a:r>
              <a:rPr lang="en-US" dirty="0"/>
              <a:t>occurs </a:t>
            </a:r>
            <a:r>
              <a:rPr lang="en-US" dirty="0" smtClean="0"/>
              <a:t>at the </a:t>
            </a:r>
            <a:r>
              <a:rPr lang="en-US" dirty="0"/>
              <a:t>time of menopause results in increased bone loss.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It </a:t>
            </a:r>
            <a:r>
              <a:rPr lang="en-US" dirty="0"/>
              <a:t>is estimated that, on average, women lose up to </a:t>
            </a:r>
            <a:r>
              <a:rPr lang="en-US" dirty="0" smtClean="0"/>
              <a:t>20% of </a:t>
            </a:r>
            <a:r>
              <a:rPr lang="en-US" dirty="0"/>
              <a:t>their bone mass in the first </a:t>
            </a:r>
            <a:r>
              <a:rPr lang="en-US" dirty="0" smtClean="0"/>
              <a:t>5 </a:t>
            </a:r>
            <a:r>
              <a:rPr lang="en-US" dirty="0"/>
              <a:t>years after menopause and 20% of bone loss occurs within </a:t>
            </a:r>
            <a:r>
              <a:rPr lang="en-US" dirty="0" smtClean="0"/>
              <a:t>first 5 years </a:t>
            </a:r>
            <a:r>
              <a:rPr lang="en-US" dirty="0"/>
              <a:t>of menopause.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Due to declining estrogen </a:t>
            </a:r>
            <a:r>
              <a:rPr lang="en-US" dirty="0"/>
              <a:t>levels make bones thinner and weaker, increasing the risk of developing osteoporosis.</a:t>
            </a:r>
          </a:p>
        </p:txBody>
      </p:sp>
    </p:spTree>
    <p:extLst>
      <p:ext uri="{BB962C8B-B14F-4D97-AF65-F5344CB8AC3E}">
        <p14:creationId xmlns:p14="http://schemas.microsoft.com/office/powerpoint/2010/main" val="513374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In the </a:t>
            </a:r>
            <a:r>
              <a:rPr lang="en-US" sz="3200" dirty="0" smtClean="0"/>
              <a:t>5  </a:t>
            </a:r>
            <a:r>
              <a:rPr lang="en-US" sz="3200" dirty="0"/>
              <a:t>to </a:t>
            </a:r>
            <a:r>
              <a:rPr lang="en-US" sz="3200" dirty="0" smtClean="0"/>
              <a:t>7 </a:t>
            </a:r>
            <a:r>
              <a:rPr lang="en-US" sz="3200" dirty="0"/>
              <a:t>years following the menopause, women can lose up to one-fifth of their bone density due to the falling levels of </a:t>
            </a:r>
            <a:r>
              <a:rPr lang="en-US" sz="3200" dirty="0" smtClean="0"/>
              <a:t>estrogen.</a:t>
            </a:r>
            <a:endParaRPr lang="en-US" sz="3200" dirty="0"/>
          </a:p>
          <a:p>
            <a:pPr>
              <a:lnSpc>
                <a:spcPct val="150000"/>
              </a:lnSpc>
            </a:pPr>
            <a:r>
              <a:rPr lang="en-US" sz="3200" dirty="0"/>
              <a:t>“Bone health in women is very much dependent on </a:t>
            </a:r>
            <a:r>
              <a:rPr lang="en-US" sz="3200" dirty="0" smtClean="0"/>
              <a:t>estrogen. </a:t>
            </a:r>
            <a:r>
              <a:rPr lang="en-US" sz="3200" dirty="0"/>
              <a:t>Therefore, declining levels will cause deterioration in bone health,” </a:t>
            </a:r>
          </a:p>
        </p:txBody>
      </p:sp>
    </p:spTree>
    <p:extLst>
      <p:ext uri="{BB962C8B-B14F-4D97-AF65-F5344CB8AC3E}">
        <p14:creationId xmlns:p14="http://schemas.microsoft.com/office/powerpoint/2010/main" val="2246164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7030A0"/>
                </a:solidFill>
              </a:rPr>
              <a:t>Urinary System</a:t>
            </a:r>
            <a:endParaRPr lang="en-US" dirty="0">
              <a:solidFill>
                <a:srgbClr val="7030A0"/>
              </a:solidFill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7030A0"/>
                </a:solidFill>
              </a:rPr>
              <a:t>Bladder and Urethra</a:t>
            </a:r>
            <a:r>
              <a:rPr lang="en-US" sz="3200" dirty="0"/>
              <a:t>: Loss of estrogen affects the tone and elasticity of tissues, contributing to: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sz="2800" dirty="0"/>
              <a:t>Urinary incontinence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sz="2800" dirty="0"/>
              <a:t>Increased urinary frequency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sz="2800" dirty="0"/>
              <a:t>Higher risk of urinary tract infections (UTIs)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999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505062" cy="58685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7030A0"/>
                </a:solidFill>
              </a:rPr>
              <a:t>Cardiovascular System</a:t>
            </a:r>
            <a:endParaRPr lang="en-US" dirty="0">
              <a:solidFill>
                <a:srgbClr val="7030A0"/>
              </a:solidFill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7030A0"/>
                </a:solidFill>
              </a:rPr>
              <a:t>Heart and Blood Vessels</a:t>
            </a:r>
            <a:r>
              <a:rPr lang="en-US" sz="3200" dirty="0">
                <a:solidFill>
                  <a:srgbClr val="7030A0"/>
                </a:solidFill>
              </a:rPr>
              <a:t>:</a:t>
            </a:r>
            <a:endParaRPr lang="en-US" dirty="0">
              <a:solidFill>
                <a:srgbClr val="7030A0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800" dirty="0"/>
              <a:t>Decline in estrogen leads to decreased protection against cardiovascular disease.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sz="2800" dirty="0"/>
              <a:t>Increased LDL ("bad") cholesterol and decreased HDL ("good") cholesterol.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sz="2800" dirty="0"/>
              <a:t>Higher risk of hypertension and atherosclerosis.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691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Organ changes during menopause 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908527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 smtClean="0">
                <a:solidFill>
                  <a:srgbClr val="7030A0"/>
                </a:solidFill>
              </a:rPr>
              <a:t>Skeletal </a:t>
            </a:r>
            <a:r>
              <a:rPr lang="en-US" sz="3200" b="1" dirty="0">
                <a:solidFill>
                  <a:srgbClr val="7030A0"/>
                </a:solidFill>
              </a:rPr>
              <a:t>System</a:t>
            </a:r>
            <a:endParaRPr lang="en-US" dirty="0">
              <a:solidFill>
                <a:srgbClr val="7030A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sz="3200" b="1" dirty="0">
                <a:solidFill>
                  <a:srgbClr val="7030A0"/>
                </a:solidFill>
              </a:rPr>
              <a:t>Bones</a:t>
            </a:r>
            <a:r>
              <a:rPr lang="en-US" sz="3200" dirty="0">
                <a:solidFill>
                  <a:srgbClr val="7030A0"/>
                </a:solidFill>
              </a:rPr>
              <a:t>:</a:t>
            </a:r>
            <a:endParaRPr lang="en-US" dirty="0">
              <a:solidFill>
                <a:srgbClr val="7030A0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2800" dirty="0"/>
              <a:t>Estrogen is crucial for maintaining bone density.</a:t>
            </a:r>
            <a:endParaRPr lang="en-US" dirty="0"/>
          </a:p>
          <a:p>
            <a:pPr lvl="1">
              <a:lnSpc>
                <a:spcPct val="150000"/>
              </a:lnSpc>
            </a:pPr>
            <a:r>
              <a:rPr lang="en-US" sz="2800" dirty="0"/>
              <a:t>After menopause, bone resorption exceeds bone formation, leading to:</a:t>
            </a:r>
            <a:endParaRPr lang="en-US" dirty="0"/>
          </a:p>
          <a:p>
            <a:pPr lvl="2">
              <a:lnSpc>
                <a:spcPct val="150000"/>
              </a:lnSpc>
            </a:pPr>
            <a:r>
              <a:rPr lang="en-US" sz="2400" dirty="0"/>
              <a:t>Osteopenia</a:t>
            </a:r>
            <a:endParaRPr lang="en-US" dirty="0"/>
          </a:p>
          <a:p>
            <a:pPr lvl="2">
              <a:lnSpc>
                <a:spcPct val="150000"/>
              </a:lnSpc>
            </a:pPr>
            <a:r>
              <a:rPr lang="en-US" sz="2400" dirty="0"/>
              <a:t>Osteoporosis</a:t>
            </a:r>
            <a:endParaRPr lang="en-US" dirty="0"/>
          </a:p>
          <a:p>
            <a:pPr lvl="2">
              <a:lnSpc>
                <a:spcPct val="150000"/>
              </a:lnSpc>
            </a:pPr>
            <a:r>
              <a:rPr lang="en-US" sz="2400" dirty="0"/>
              <a:t>Increased risk of fractures, especially in the hip, wrist, and spine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614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b="1" dirty="0">
                <a:solidFill>
                  <a:srgbClr val="7030A0"/>
                </a:solidFill>
              </a:rPr>
              <a:t>Central Nervous System</a:t>
            </a:r>
            <a:endParaRPr lang="en-US" sz="3200" dirty="0">
              <a:solidFill>
                <a:srgbClr val="7030A0"/>
              </a:solidFill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n-US" sz="3600" b="1" dirty="0">
                <a:solidFill>
                  <a:srgbClr val="7030A0"/>
                </a:solidFill>
              </a:rPr>
              <a:t>Brain Function</a:t>
            </a:r>
            <a:r>
              <a:rPr lang="en-US" sz="3600" dirty="0">
                <a:solidFill>
                  <a:srgbClr val="7030A0"/>
                </a:solidFill>
              </a:rPr>
              <a:t>:</a:t>
            </a:r>
            <a:endParaRPr lang="en-US" sz="3200" dirty="0">
              <a:solidFill>
                <a:srgbClr val="7030A0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sz="3200" dirty="0"/>
              <a:t>Many women experience mood swings, anxiety, depression, and memory </a:t>
            </a:r>
            <a:r>
              <a:rPr lang="en-US" sz="3200" dirty="0" smtClean="0"/>
              <a:t>lapses.</a:t>
            </a:r>
            <a:endParaRPr lang="en-US" sz="2800" dirty="0"/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Sleep </a:t>
            </a:r>
            <a:r>
              <a:rPr lang="en-US" sz="3200" dirty="0"/>
              <a:t>disturbances and hot flashes due to hypothalamic thermoregulation changes</a:t>
            </a:r>
          </a:p>
        </p:txBody>
      </p:sp>
    </p:spTree>
    <p:extLst>
      <p:ext uri="{BB962C8B-B14F-4D97-AF65-F5344CB8AC3E}">
        <p14:creationId xmlns:p14="http://schemas.microsoft.com/office/powerpoint/2010/main" val="1294579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218364"/>
            <a:ext cx="11423177" cy="614149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7030A0"/>
                </a:solidFill>
              </a:rPr>
              <a:t>CHANGES IN THE GENERAL APPEARANCE </a:t>
            </a:r>
            <a:endParaRPr lang="en-US" sz="3200" dirty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7030A0"/>
                </a:solidFill>
              </a:rPr>
              <a:t>Skin and Connective Tissue</a:t>
            </a:r>
            <a:r>
              <a:rPr lang="en-US" dirty="0" smtClean="0"/>
              <a:t>: </a:t>
            </a:r>
            <a:r>
              <a:rPr lang="en-US" sz="3200" dirty="0" smtClean="0"/>
              <a:t> Loses its elasticity and becomes thinner, less elastic, and drier. This is due to the loss of elastin and collagen from the skin.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7030A0"/>
                </a:solidFill>
              </a:rPr>
              <a:t>Weight</a:t>
            </a:r>
            <a:r>
              <a:rPr lang="en-US" sz="3200" b="1" dirty="0">
                <a:solidFill>
                  <a:srgbClr val="7030A0"/>
                </a:solidFill>
              </a:rPr>
              <a:t>:</a:t>
            </a:r>
            <a:r>
              <a:rPr lang="en-US" sz="3200" dirty="0"/>
              <a:t> </a:t>
            </a:r>
            <a:r>
              <a:rPr lang="en-US" sz="3200" dirty="0" smtClean="0"/>
              <a:t>Increase </a:t>
            </a:r>
            <a:r>
              <a:rPr lang="en-US" sz="3200" dirty="0"/>
              <a:t>is more likely to be the result of irregular food habit due to mood swing. There is more deposition of fat around hips, waist and buttocks</a:t>
            </a:r>
            <a:r>
              <a:rPr lang="en-US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78575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505062" cy="58685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7030A0"/>
                </a:solidFill>
              </a:rPr>
              <a:t>CHANGES IN THE GENERAL APPEARANCE </a:t>
            </a:r>
            <a:r>
              <a:rPr lang="en-US" sz="3200" b="1" dirty="0" smtClean="0">
                <a:solidFill>
                  <a:srgbClr val="7030A0"/>
                </a:solidFill>
              </a:rPr>
              <a:t> CT….</a:t>
            </a:r>
            <a:endParaRPr lang="en-US" sz="3200" dirty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7030A0"/>
                </a:solidFill>
              </a:rPr>
              <a:t>Hair:</a:t>
            </a:r>
            <a:r>
              <a:rPr lang="en-US" sz="3200" b="1" dirty="0" smtClean="0"/>
              <a:t> </a:t>
            </a:r>
            <a:r>
              <a:rPr lang="en-US" sz="3200" dirty="0" smtClean="0"/>
              <a:t>Thinning of scalp and hair become dry and coarse after menopause. There may hair loss due to the decreasing level of estrogen. Increased facial hair due to hormonal imbalance.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7030A0"/>
                </a:solidFill>
              </a:rPr>
              <a:t>Voice:</a:t>
            </a:r>
            <a:r>
              <a:rPr lang="en-US" sz="3200" b="1" dirty="0" smtClean="0"/>
              <a:t> </a:t>
            </a:r>
            <a:r>
              <a:rPr lang="en-US" sz="3200" dirty="0" smtClean="0"/>
              <a:t>Voice become deeper due to thickening of vocal cords.</a:t>
            </a:r>
          </a:p>
        </p:txBody>
      </p:sp>
    </p:spTree>
    <p:extLst>
      <p:ext uri="{BB962C8B-B14F-4D97-AF65-F5344CB8AC3E}">
        <p14:creationId xmlns:p14="http://schemas.microsoft.com/office/powerpoint/2010/main" val="1358661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532358" cy="58685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7030A0"/>
                </a:solidFill>
              </a:rPr>
              <a:t>CHANGES IN THE VASOMOTOR SYSTEM </a:t>
            </a:r>
            <a:endParaRPr lang="en-US" sz="3200" dirty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7030A0"/>
                </a:solidFill>
              </a:rPr>
              <a:t>Hot flashes : </a:t>
            </a:r>
            <a:r>
              <a:rPr lang="en-US" sz="3200" dirty="0" smtClean="0"/>
              <a:t>are </a:t>
            </a:r>
            <a:r>
              <a:rPr lang="en-US" sz="3200" dirty="0"/>
              <a:t>incidents where the women in menopause gets a sudden feeling of warmth and flushing that starts in the face and quickly spread all over the neck and upper body . 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This </a:t>
            </a:r>
            <a:r>
              <a:rPr lang="en-US" sz="3200" dirty="0"/>
              <a:t>`hot flashes’ can occur at any time of the day or night. 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They </a:t>
            </a:r>
            <a:r>
              <a:rPr lang="en-US" sz="3200" dirty="0"/>
              <a:t>vary in number from 1 in every </a:t>
            </a:r>
            <a:r>
              <a:rPr lang="en-US" sz="3200" dirty="0" smtClean="0"/>
              <a:t>1 </a:t>
            </a:r>
            <a:r>
              <a:rPr lang="en-US" sz="3200" dirty="0"/>
              <a:t>hour to as </a:t>
            </a:r>
            <a:r>
              <a:rPr lang="en-US" sz="3200" dirty="0" smtClean="0"/>
              <a:t>1 in </a:t>
            </a:r>
            <a:r>
              <a:rPr lang="en-US" sz="3200" dirty="0"/>
              <a:t>every 15 mints. The hot flashes are often associated with profuse sweating.</a:t>
            </a:r>
          </a:p>
        </p:txBody>
      </p:sp>
    </p:spTree>
    <p:extLst>
      <p:ext uri="{BB962C8B-B14F-4D97-AF65-F5344CB8AC3E}">
        <p14:creationId xmlns:p14="http://schemas.microsoft.com/office/powerpoint/2010/main" val="5752141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7030A0"/>
                </a:solidFill>
              </a:rPr>
              <a:t>Night sweat: </a:t>
            </a:r>
            <a:r>
              <a:rPr lang="en-US" sz="3200" dirty="0" smtClean="0"/>
              <a:t>are </a:t>
            </a:r>
            <a:r>
              <a:rPr lang="en-US" sz="3200" dirty="0"/>
              <a:t>closely related to hot flashes. Both usually occur simultaneously. 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Sweat occur </a:t>
            </a:r>
            <a:r>
              <a:rPr lang="en-US" sz="3200" dirty="0"/>
              <a:t>any time of the day or night, they are more common at night. 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The </a:t>
            </a:r>
            <a:r>
              <a:rPr lang="en-US" sz="3200" dirty="0"/>
              <a:t>sweat can be severe enough to wake up the women from a sound sleep and may make it difficult for her to go back to </a:t>
            </a:r>
            <a:r>
              <a:rPr lang="en-US" sz="3200" dirty="0" smtClean="0"/>
              <a:t>sleep.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The </a:t>
            </a:r>
            <a:r>
              <a:rPr lang="en-US" sz="3200" dirty="0"/>
              <a:t>sudden waking up from sleep can cause palpitation and sometimes panic attacks.</a:t>
            </a:r>
          </a:p>
        </p:txBody>
      </p:sp>
    </p:spTree>
    <p:extLst>
      <p:ext uri="{BB962C8B-B14F-4D97-AF65-F5344CB8AC3E}">
        <p14:creationId xmlns:p14="http://schemas.microsoft.com/office/powerpoint/2010/main" val="36444358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b="1" dirty="0">
                <a:solidFill>
                  <a:srgbClr val="7030A0"/>
                </a:solidFill>
              </a:rPr>
              <a:t>PSYCHOLOGICAL CHANGES</a:t>
            </a:r>
            <a:r>
              <a:rPr lang="en-US" sz="3600" dirty="0">
                <a:solidFill>
                  <a:srgbClr val="7030A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Are </a:t>
            </a:r>
            <a:r>
              <a:rPr lang="en-US" sz="3600" dirty="0"/>
              <a:t>mainly manifested by frequent headache, irritability, fatigue, depression and insomnia. </a:t>
            </a:r>
            <a:endParaRPr lang="en-US" sz="3600" dirty="0" smtClean="0"/>
          </a:p>
          <a:p>
            <a:pPr>
              <a:lnSpc>
                <a:spcPct val="150000"/>
              </a:lnSpc>
            </a:pPr>
            <a:r>
              <a:rPr lang="en-US" sz="3600" dirty="0" smtClean="0"/>
              <a:t>Often </a:t>
            </a:r>
            <a:r>
              <a:rPr lang="en-US" sz="3600" dirty="0"/>
              <a:t>said to be due to changes in the hormonal levels, they are more likely to be related to the loss of sleep due to night sweat. </a:t>
            </a:r>
            <a:endParaRPr lang="en-US" sz="3600" dirty="0" smtClean="0"/>
          </a:p>
          <a:p>
            <a:pPr>
              <a:lnSpc>
                <a:spcPct val="150000"/>
              </a:lnSpc>
            </a:pPr>
            <a:r>
              <a:rPr lang="en-US" sz="3600" dirty="0" smtClean="0"/>
              <a:t>Diminished </a:t>
            </a:r>
            <a:r>
              <a:rPr lang="en-US" sz="3600" dirty="0"/>
              <a:t>interest in sex may be due to emotional upset or may be secondary to painful intercourse due to a dry vagina.</a:t>
            </a:r>
          </a:p>
        </p:txBody>
      </p:sp>
    </p:spTree>
    <p:extLst>
      <p:ext uri="{BB962C8B-B14F-4D97-AF65-F5344CB8AC3E}">
        <p14:creationId xmlns:p14="http://schemas.microsoft.com/office/powerpoint/2010/main" val="42375545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25" y="0"/>
            <a:ext cx="11778017" cy="58685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>
                <a:solidFill>
                  <a:srgbClr val="7030A0"/>
                </a:solidFill>
              </a:rPr>
              <a:t>SOCIAL CHANGES DURING MENOPAUSE </a:t>
            </a:r>
            <a:endParaRPr lang="en-US" sz="3200" dirty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/>
              <a:t>The feeling that a women holds about herself and her social relationship as well as the symptoms she experiences can be defined by the culture in which she live.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Women </a:t>
            </a:r>
            <a:r>
              <a:rPr lang="en-US" dirty="0"/>
              <a:t>vary in there subjective experiences of symptoms.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Not </a:t>
            </a:r>
            <a:r>
              <a:rPr lang="en-US" dirty="0"/>
              <a:t>all </a:t>
            </a:r>
            <a:r>
              <a:rPr lang="en-US" dirty="0" smtClean="0"/>
              <a:t>the </a:t>
            </a:r>
            <a:r>
              <a:rPr lang="en-US" dirty="0"/>
              <a:t>women’s perceive changes </a:t>
            </a:r>
            <a:r>
              <a:rPr lang="en-US" dirty="0" smtClean="0"/>
              <a:t>in body </a:t>
            </a:r>
            <a:r>
              <a:rPr lang="en-US" dirty="0"/>
              <a:t>are reflected </a:t>
            </a:r>
            <a:r>
              <a:rPr lang="en-US" dirty="0" smtClean="0"/>
              <a:t>in mirror</a:t>
            </a:r>
            <a:r>
              <a:rPr lang="en-US" dirty="0"/>
              <a:t>; some are derived from women’s perception of herself based </a:t>
            </a:r>
            <a:r>
              <a:rPr lang="en-US" dirty="0" smtClean="0"/>
              <a:t>on </a:t>
            </a:r>
            <a:r>
              <a:rPr lang="en-US" dirty="0"/>
              <a:t>account of other expectation </a:t>
            </a:r>
            <a:r>
              <a:rPr lang="en-US" dirty="0" smtClean="0"/>
              <a:t>vary &amp; are adjusted </a:t>
            </a:r>
            <a:r>
              <a:rPr lang="en-US" dirty="0"/>
              <a:t>to actual experience</a:t>
            </a:r>
            <a:r>
              <a:rPr lang="en-US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0185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b="1" dirty="0" smtClean="0">
                <a:solidFill>
                  <a:srgbClr val="7030A0"/>
                </a:solidFill>
              </a:rPr>
              <a:t>Conclusion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Menopause </a:t>
            </a:r>
            <a:r>
              <a:rPr lang="en-US" sz="3200" dirty="0"/>
              <a:t>involves complex changes that affect various organs due to the decline in sex hormones, particularly estrogen. These changes can impact a woman’s quality of life, but many symptoms can be managed with lifestyle changes, hormone replacement therapy (HRT), and other supportive interventions.</a:t>
            </a:r>
          </a:p>
        </p:txBody>
      </p:sp>
    </p:spTree>
    <p:extLst>
      <p:ext uri="{BB962C8B-B14F-4D97-AF65-F5344CB8AC3E}">
        <p14:creationId xmlns:p14="http://schemas.microsoft.com/office/powerpoint/2010/main" val="34299898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86+ Thousand Thank You Gift Royalty-Free Images, Stock Photos &amp; Pictures | 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7563" y="840758"/>
            <a:ext cx="7236939" cy="5124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41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615" y="491319"/>
            <a:ext cx="10945504" cy="600501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b="1" dirty="0"/>
              <a:t>SPECIFIC LEARNING OBJECTIVE: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7030A0"/>
                </a:solidFill>
                <a:latin typeface="Aharoni" panose="02010803020104030203" pitchFamily="2" charset="-79"/>
                <a:cs typeface="Aharoni" pitchFamily="2" charset="-79"/>
              </a:rPr>
              <a:t>At the end of the class the learners will be able to: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Know what </a:t>
            </a:r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is Menopause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 are the phases 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of </a:t>
            </a:r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Menopause</a:t>
            </a:r>
          </a:p>
          <a:p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Enlist the causes </a:t>
            </a:r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&amp; 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ommon </a:t>
            </a:r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of Menopause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en-US" b="1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Explain the </a:t>
            </a:r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Organ </a:t>
            </a:r>
            <a:r>
              <a:rPr lang="en-US" b="1" dirty="0">
                <a:latin typeface="Aharoni" panose="02010803020104030203" pitchFamily="2" charset="-79"/>
                <a:cs typeface="Aharoni" panose="02010803020104030203" pitchFamily="2" charset="-79"/>
              </a:rPr>
              <a:t>changes during menopause </a:t>
            </a:r>
            <a:r>
              <a:rPr lang="en-US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en-US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8802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45755" cy="596407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Menopause</a:t>
            </a:r>
            <a:r>
              <a:rPr lang="en-US" dirty="0" smtClean="0"/>
              <a:t> is a natural biological process that marks the permanent end of a woman's menstrual cycles and reproductive ability.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It is diagnosed when a woman has not had a menstrual period for </a:t>
            </a:r>
            <a:r>
              <a:rPr lang="en-US" b="1" dirty="0" smtClean="0"/>
              <a:t>12 consecutive months</a:t>
            </a:r>
            <a:r>
              <a:rPr lang="en-US" dirty="0" smtClean="0"/>
              <a:t>, ages of </a:t>
            </a:r>
            <a:r>
              <a:rPr lang="en-US" b="1" dirty="0" smtClean="0"/>
              <a:t>45 and 55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Menopause results from the </a:t>
            </a:r>
            <a:r>
              <a:rPr lang="en-US" b="1" dirty="0" smtClean="0"/>
              <a:t>gradual decline in the function of the ovaries</a:t>
            </a:r>
            <a:r>
              <a:rPr lang="en-US" dirty="0" smtClean="0"/>
              <a:t>, leading to a significant reduction in the production of the hormones </a:t>
            </a:r>
            <a:r>
              <a:rPr lang="en-US" b="1" dirty="0" smtClean="0"/>
              <a:t>estrogen and progesterone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This </a:t>
            </a:r>
            <a:r>
              <a:rPr lang="en-US" dirty="0" smtClean="0"/>
              <a:t>hormonal shift causes a range of physical, emotional, and physiological changes that vary in severity and duration among individuals.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597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Menopause is </a:t>
            </a:r>
            <a:r>
              <a:rPr lang="en-US" b="1" dirty="0" smtClean="0"/>
              <a:t>not a disease </a:t>
            </a:r>
            <a:r>
              <a:rPr lang="en-US" dirty="0" smtClean="0"/>
              <a:t>but a </a:t>
            </a:r>
            <a:r>
              <a:rPr lang="en-US" b="1" dirty="0" smtClean="0"/>
              <a:t>normal phase of aging</a:t>
            </a:r>
            <a:r>
              <a:rPr lang="en-US" dirty="0" smtClean="0"/>
              <a:t>, its </a:t>
            </a:r>
            <a:r>
              <a:rPr lang="en-US" b="1" dirty="0" smtClean="0"/>
              <a:t>similar</a:t>
            </a:r>
            <a:r>
              <a:rPr lang="en-US" dirty="0" smtClean="0"/>
              <a:t> to </a:t>
            </a:r>
            <a:r>
              <a:rPr lang="en-US" b="1" dirty="0" smtClean="0"/>
              <a:t>puberty</a:t>
            </a:r>
            <a:r>
              <a:rPr lang="en-US" dirty="0" smtClean="0"/>
              <a:t>, and every woman experiences it differently.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While some may go through it with </a:t>
            </a:r>
            <a:r>
              <a:rPr lang="en-US" b="1" dirty="0" smtClean="0"/>
              <a:t>minimal discomfort</a:t>
            </a:r>
            <a:r>
              <a:rPr lang="en-US" dirty="0" smtClean="0"/>
              <a:t>, others may experience symptoms such as </a:t>
            </a:r>
            <a:r>
              <a:rPr lang="en-US" b="1" dirty="0"/>
              <a:t>hot</a:t>
            </a:r>
            <a:r>
              <a:rPr lang="en-US" dirty="0" smtClean="0"/>
              <a:t> </a:t>
            </a:r>
            <a:r>
              <a:rPr lang="en-US" b="1" dirty="0"/>
              <a:t>flashes</a:t>
            </a:r>
            <a:r>
              <a:rPr lang="en-US" dirty="0" smtClean="0"/>
              <a:t>, </a:t>
            </a:r>
            <a:r>
              <a:rPr lang="en-US" b="1" dirty="0"/>
              <a:t>mood</a:t>
            </a:r>
            <a:r>
              <a:rPr lang="en-US" dirty="0" smtClean="0"/>
              <a:t> </a:t>
            </a:r>
            <a:r>
              <a:rPr lang="en-US" b="1" dirty="0"/>
              <a:t>swings</a:t>
            </a:r>
            <a:r>
              <a:rPr lang="en-US" dirty="0" smtClean="0"/>
              <a:t>, </a:t>
            </a:r>
            <a:r>
              <a:rPr lang="en-US" b="1" dirty="0"/>
              <a:t>sleep</a:t>
            </a:r>
            <a:r>
              <a:rPr lang="en-US" dirty="0" smtClean="0"/>
              <a:t> </a:t>
            </a:r>
            <a:r>
              <a:rPr lang="en-US" b="1" dirty="0"/>
              <a:t>disturbances</a:t>
            </a:r>
            <a:r>
              <a:rPr lang="en-US" dirty="0" smtClean="0"/>
              <a:t>, and </a:t>
            </a:r>
            <a:r>
              <a:rPr lang="en-US" b="1" dirty="0"/>
              <a:t>changes</a:t>
            </a:r>
            <a:r>
              <a:rPr lang="en-US" dirty="0" smtClean="0"/>
              <a:t> in </a:t>
            </a:r>
            <a:r>
              <a:rPr lang="en-US" b="1" dirty="0"/>
              <a:t>sexual</a:t>
            </a:r>
            <a:r>
              <a:rPr lang="en-US" dirty="0" smtClean="0"/>
              <a:t> </a:t>
            </a:r>
            <a:r>
              <a:rPr lang="en-US" b="1" dirty="0"/>
              <a:t>health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Understanding menopause is essential to help women manage symptoms, maintain health, and improve quality of life during and after this transition.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746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368490"/>
            <a:ext cx="11655189" cy="620973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Phases of Menopause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Perimenopause (Menopausal Transition)</a:t>
            </a:r>
            <a:endParaRPr lang="en-US" sz="2000" dirty="0" smtClean="0"/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Begins several years before menopause.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Ovaries gradually produce less estrogen.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Irregular periods, hot flashes, mood changes.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Menopause</a:t>
            </a:r>
            <a:endParaRPr lang="en-US" sz="2000" dirty="0" smtClean="0"/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Officially starts 12 months after the last menstrual period.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Ovarian function ceases; estrogen and progesterone levels drop sharply.</a:t>
            </a:r>
          </a:p>
          <a:p>
            <a:pPr>
              <a:lnSpc>
                <a:spcPct val="150000"/>
              </a:lnSpc>
            </a:pPr>
            <a:r>
              <a:rPr lang="en-US" sz="2000" b="1" dirty="0" err="1" smtClean="0"/>
              <a:t>Postmenopause</a:t>
            </a:r>
            <a:endParaRPr lang="en-US" sz="2000" dirty="0" smtClean="0"/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The years following menopause.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Menopausal symptoms may ease, but health risks like osteoporosis and heart disease increase.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38274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Causes of Menopause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Natural aging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Surgical removal of ovaries (oophorectomy)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Chemotherapy or radiation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Primary ovarian insufficiency (early menopause)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441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Common Symptoms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Hot flashes and night sweats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Vaginal dryness and discomfort during intercourse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Mood swings, irritability, or depression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Fatigue and sleep disturbances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Irregular periods leading to cessation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Thinning hair and dry skin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Weight gain and slowed metabolism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67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491319"/>
            <a:ext cx="11259403" cy="586853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4600" b="1" u="sng" dirty="0"/>
              <a:t>Organ changes during menopause </a:t>
            </a:r>
            <a:endParaRPr lang="en-US" sz="4600" b="1" u="sng" dirty="0" smtClean="0"/>
          </a:p>
          <a:p>
            <a:pPr>
              <a:lnSpc>
                <a:spcPct val="150000"/>
              </a:lnSpc>
            </a:pPr>
            <a:r>
              <a:rPr lang="en-US" sz="4000" dirty="0" smtClean="0"/>
              <a:t>Reproductive System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Urinary </a:t>
            </a:r>
            <a:r>
              <a:rPr lang="en-US" sz="4000" dirty="0" smtClean="0"/>
              <a:t>System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Cardiovascular </a:t>
            </a:r>
            <a:r>
              <a:rPr lang="en-US" sz="4000" dirty="0" smtClean="0"/>
              <a:t>System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Skeletal </a:t>
            </a:r>
            <a:r>
              <a:rPr lang="en-US" sz="4000" dirty="0" smtClean="0"/>
              <a:t>System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Skin and Connective </a:t>
            </a:r>
            <a:r>
              <a:rPr lang="en-US" sz="4000" dirty="0" smtClean="0"/>
              <a:t>Tissue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Central Nervous </a:t>
            </a:r>
            <a:r>
              <a:rPr lang="en-US" sz="4000" dirty="0" smtClean="0"/>
              <a:t>System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Breasts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303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1562</Words>
  <Application>Microsoft Office PowerPoint</Application>
  <PresentationFormat>Widescreen</PresentationFormat>
  <Paragraphs>127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Aharoni</vt:lpstr>
      <vt:lpstr>Arial</vt:lpstr>
      <vt:lpstr>Calibri</vt:lpstr>
      <vt:lpstr>Calibri Light</vt:lpstr>
      <vt:lpstr>Times New Roman</vt:lpstr>
      <vt:lpstr>Office Theme</vt:lpstr>
      <vt:lpstr>PowerPoint Presentation</vt:lpstr>
      <vt:lpstr>Organ changes during menopause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 changes during menopause </dc:title>
  <dc:creator>Admmin</dc:creator>
  <cp:lastModifiedBy>Admmin</cp:lastModifiedBy>
  <cp:revision>22</cp:revision>
  <dcterms:created xsi:type="dcterms:W3CDTF">2025-05-22T06:00:52Z</dcterms:created>
  <dcterms:modified xsi:type="dcterms:W3CDTF">2025-05-28T04:38:39Z</dcterms:modified>
</cp:coreProperties>
</file>