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  <p:sldId id="288" r:id="rId5"/>
    <p:sldId id="291" r:id="rId6"/>
    <p:sldId id="292" r:id="rId7"/>
    <p:sldId id="301" r:id="rId8"/>
    <p:sldId id="321" r:id="rId9"/>
    <p:sldId id="322" r:id="rId10"/>
    <p:sldId id="323" r:id="rId11"/>
    <p:sldId id="324" r:id="rId12"/>
    <p:sldId id="325" r:id="rId13"/>
    <p:sldId id="326" r:id="rId14"/>
    <p:sldId id="327" r:id="rId15"/>
    <p:sldId id="328" r:id="rId16"/>
    <p:sldId id="32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-69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BF9A04-42BA-496B-8A4B-8091A059D3F8}" type="datetimeFigureOut">
              <a:rPr lang="en-IN" smtClean="0"/>
            </a:fld>
            <a:endParaRPr lang="en-IN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134DF-7912-4F13-8675-DBCF056966B7}" type="slidenum">
              <a:rPr lang="en-IN" smtClean="0"/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PhAnim="0" showMasterSp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1b28366aba4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1b28366aba4_0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image2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hyperlink" Target="http://bit.ly/2TtBDfr" TargetMode="External"/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s://bit.ly/3A1uf1Q" TargetMode="Externa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matchingName="Title slide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0" name="Google Shape;10;p2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" name="Google Shape;11;p2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" name="Google Shape;14;p2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126467" y="1987600"/>
            <a:ext cx="5060000" cy="288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065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9pPr>
          </a:lstStyle>
          <a:p/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049103" y="5689842"/>
            <a:ext cx="760176" cy="75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matchingName="Blank">
  <p:cSld name="Blank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1" name="Google Shape;101;p13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02" name="Google Shape;102;p13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3" name="Google Shape;103;p13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4" name="Google Shape;104;p13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05" name="Google Shape;105;p13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06" name="Google Shape;106;p13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7" name="Google Shape;107;p13"/>
          <p:cNvSpPr txBox="1">
            <a:spLocks noGrp="1"/>
          </p:cNvSpPr>
          <p:nvPr>
            <p:ph type="title" hasCustomPrompt="1"/>
          </p:nvPr>
        </p:nvSpPr>
        <p:spPr>
          <a:xfrm>
            <a:off x="1510317" y="2607033"/>
            <a:ext cx="3057200" cy="79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65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08" name="Google Shape;108;p13"/>
          <p:cNvSpPr txBox="1">
            <a:spLocks noGrp="1"/>
          </p:cNvSpPr>
          <p:nvPr>
            <p:ph type="subTitle" idx="1"/>
          </p:nvPr>
        </p:nvSpPr>
        <p:spPr>
          <a:xfrm>
            <a:off x="1510333" y="3673367"/>
            <a:ext cx="3057200" cy="119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09" name="Google Shape;109;p13"/>
          <p:cNvSpPr txBox="1">
            <a:spLocks noGrp="1"/>
          </p:cNvSpPr>
          <p:nvPr>
            <p:ph type="title" idx="2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/>
        </p:txBody>
      </p:sp>
      <p:sp>
        <p:nvSpPr>
          <p:cNvPr id="110" name="Google Shape;110;p13"/>
          <p:cNvSpPr txBox="1">
            <a:spLocks noGrp="1"/>
          </p:cNvSpPr>
          <p:nvPr>
            <p:ph type="title" idx="3" hasCustomPrompt="1"/>
          </p:nvPr>
        </p:nvSpPr>
        <p:spPr>
          <a:xfrm>
            <a:off x="4567517" y="2607033"/>
            <a:ext cx="3057200" cy="79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65">
                <a:solidFill>
                  <a:schemeClr val="accent4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1" name="Google Shape;111;p13"/>
          <p:cNvSpPr txBox="1">
            <a:spLocks noGrp="1"/>
          </p:cNvSpPr>
          <p:nvPr>
            <p:ph type="subTitle" idx="4"/>
          </p:nvPr>
        </p:nvSpPr>
        <p:spPr>
          <a:xfrm>
            <a:off x="4567417" y="3673367"/>
            <a:ext cx="3057200" cy="119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112" name="Google Shape;112;p13"/>
          <p:cNvSpPr txBox="1">
            <a:spLocks noGrp="1"/>
          </p:cNvSpPr>
          <p:nvPr>
            <p:ph type="title" idx="5" hasCustomPrompt="1"/>
          </p:nvPr>
        </p:nvSpPr>
        <p:spPr>
          <a:xfrm>
            <a:off x="7624484" y="2607033"/>
            <a:ext cx="3057200" cy="79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465">
                <a:solidFill>
                  <a:schemeClr val="accent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r>
              <a:t>xx%</a:t>
            </a:r>
          </a:p>
        </p:txBody>
      </p:sp>
      <p:sp>
        <p:nvSpPr>
          <p:cNvPr id="113" name="Google Shape;113;p13"/>
          <p:cNvSpPr txBox="1">
            <a:spLocks noGrp="1"/>
          </p:cNvSpPr>
          <p:nvPr>
            <p:ph type="subTitle" idx="6"/>
          </p:nvPr>
        </p:nvSpPr>
        <p:spPr>
          <a:xfrm>
            <a:off x="7624500" y="3673367"/>
            <a:ext cx="3057200" cy="1198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2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Section header 1"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oogle Shape;115;p14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16" name="Google Shape;116;p14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" name="Google Shape;117;p14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" name="Google Shape;118;p14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" name="Google Shape;119;p14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0" name="Google Shape;120;p14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1" name="Google Shape;121;p14"/>
          <p:cNvSpPr txBox="1">
            <a:spLocks noGrp="1"/>
          </p:cNvSpPr>
          <p:nvPr>
            <p:ph type="title"/>
          </p:nvPr>
        </p:nvSpPr>
        <p:spPr>
          <a:xfrm>
            <a:off x="6096000" y="3234000"/>
            <a:ext cx="4597600" cy="194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/>
        </p:txBody>
      </p:sp>
      <p:sp>
        <p:nvSpPr>
          <p:cNvPr id="122" name="Google Shape;122;p14"/>
          <p:cNvSpPr txBox="1">
            <a:spLocks noGrp="1"/>
          </p:cNvSpPr>
          <p:nvPr>
            <p:ph type="title" idx="2" hasCustomPrompt="1"/>
          </p:nvPr>
        </p:nvSpPr>
        <p:spPr>
          <a:xfrm>
            <a:off x="6096000" y="1595267"/>
            <a:ext cx="4597600" cy="14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4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 header 2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4" name="Google Shape;124;p15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25" name="Google Shape;125;p15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6" name="Google Shape;126;p15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7" name="Google Shape;127;p15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28" name="Google Shape;128;p15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29" name="Google Shape;129;p15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30" name="Google Shape;130;p15"/>
          <p:cNvSpPr txBox="1">
            <a:spLocks noGrp="1"/>
          </p:cNvSpPr>
          <p:nvPr>
            <p:ph type="title"/>
          </p:nvPr>
        </p:nvSpPr>
        <p:spPr>
          <a:xfrm>
            <a:off x="6096000" y="3234000"/>
            <a:ext cx="4597600" cy="1948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/>
        </p:txBody>
      </p:sp>
      <p:sp>
        <p:nvSpPr>
          <p:cNvPr id="131" name="Google Shape;131;p15"/>
          <p:cNvSpPr txBox="1">
            <a:spLocks noGrp="1"/>
          </p:cNvSpPr>
          <p:nvPr>
            <p:ph type="title" idx="2" hasCustomPrompt="1"/>
          </p:nvPr>
        </p:nvSpPr>
        <p:spPr>
          <a:xfrm>
            <a:off x="6096000" y="1595267"/>
            <a:ext cx="4597600" cy="146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>
                <a:solidFill>
                  <a:schemeClr val="accent5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Title and text 1"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" name="Google Shape;143;p17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44" name="Google Shape;144;p17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5" name="Google Shape;145;p17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6" name="Google Shape;146;p17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47" name="Google Shape;147;p17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48" name="Google Shape;148;p17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49" name="Google Shape;149;p17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/>
        </p:txBody>
      </p:sp>
      <p:sp>
        <p:nvSpPr>
          <p:cNvPr id="150" name="Google Shape;150;p17"/>
          <p:cNvSpPr txBox="1">
            <a:spLocks noGrp="1"/>
          </p:cNvSpPr>
          <p:nvPr>
            <p:ph type="body" idx="1"/>
          </p:nvPr>
        </p:nvSpPr>
        <p:spPr>
          <a:xfrm>
            <a:off x="953400" y="1660933"/>
            <a:ext cx="10285200" cy="4483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1219200" lvl="1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828800" lvl="2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2438400" lvl="3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3048000" lvl="4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3657600" lvl="5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4267200" lvl="6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4876800" lvl="7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5486400" lvl="8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  <p:sp>
        <p:nvSpPr>
          <p:cNvPr id="151" name="Google Shape;151;p17"/>
          <p:cNvSpPr/>
          <p:nvPr/>
        </p:nvSpPr>
        <p:spPr>
          <a:xfrm rot="10800000" flipH="1">
            <a:off x="9997901" y="5498786"/>
            <a:ext cx="1719113" cy="913348"/>
          </a:xfrm>
          <a:custGeom>
            <a:avLst/>
            <a:gdLst/>
            <a:ahLst/>
            <a:cxnLst/>
            <a:rect l="l" t="t" r="r" b="b"/>
            <a:pathLst>
              <a:path w="30174" h="16049" extrusionOk="0">
                <a:moveTo>
                  <a:pt x="1" y="1"/>
                </a:moveTo>
                <a:cubicBezTo>
                  <a:pt x="7986" y="12278"/>
                  <a:pt x="19203" y="16049"/>
                  <a:pt x="28402" y="16049"/>
                </a:cubicBezTo>
                <a:cubicBezTo>
                  <a:pt x="29002" y="16049"/>
                  <a:pt x="29593" y="16033"/>
                  <a:pt x="30174" y="16002"/>
                </a:cubicBezTo>
                <a:lnTo>
                  <a:pt x="30174" y="2248"/>
                </a:lnTo>
                <a:cubicBezTo>
                  <a:pt x="30174" y="1007"/>
                  <a:pt x="29168" y="1"/>
                  <a:pt x="279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Title and text 2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" name="Google Shape;153;p18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54" name="Google Shape;154;p18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5" name="Google Shape;155;p18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6" name="Google Shape;156;p18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57" name="Google Shape;157;p18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58" name="Google Shape;158;p18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59" name="Google Shape;159;p18"/>
          <p:cNvSpPr txBox="1">
            <a:spLocks noGrp="1"/>
          </p:cNvSpPr>
          <p:nvPr>
            <p:ph type="title"/>
          </p:nvPr>
        </p:nvSpPr>
        <p:spPr>
          <a:xfrm>
            <a:off x="953467" y="2150333"/>
            <a:ext cx="4535200" cy="25264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44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/>
        </p:txBody>
      </p:sp>
      <p:sp>
        <p:nvSpPr>
          <p:cNvPr id="160" name="Google Shape;160;p18"/>
          <p:cNvSpPr txBox="1">
            <a:spLocks noGrp="1"/>
          </p:cNvSpPr>
          <p:nvPr>
            <p:ph type="body" idx="1"/>
          </p:nvPr>
        </p:nvSpPr>
        <p:spPr>
          <a:xfrm>
            <a:off x="6096000" y="713333"/>
            <a:ext cx="4932400" cy="5431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1219200" lvl="1" indent="-414655" rtl="0">
              <a:lnSpc>
                <a:spcPct val="115000"/>
              </a:lnSpc>
              <a:spcBef>
                <a:spcPts val="133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828800" lvl="2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2438400" lvl="3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3048000" lvl="4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3657600" lvl="5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4267200" lvl="6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rabi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4876800" lvl="7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alpha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5486400" lvl="8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AutoNum type="romanLcPeriod"/>
              <a:defRPr sz="17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 only 1"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19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163" name="Google Shape;163;p19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4" name="Google Shape;164;p19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5" name="Google Shape;165;p19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66" name="Google Shape;166;p19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67" name="Google Shape;167;p19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68" name="Google Shape;168;p19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Google Shape;170;p20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171" name="Google Shape;171;p20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2" name="Google Shape;172;p20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3" name="Google Shape;173;p20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74" name="Google Shape;174;p20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75" name="Google Shape;175;p20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76" name="Google Shape;176;p20"/>
          <p:cNvSpPr txBox="1">
            <a:spLocks noGrp="1"/>
          </p:cNvSpPr>
          <p:nvPr>
            <p:ph type="ctrTitle"/>
          </p:nvPr>
        </p:nvSpPr>
        <p:spPr>
          <a:xfrm>
            <a:off x="3377600" y="862200"/>
            <a:ext cx="5436800" cy="133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935"/>
            </a:lvl9pPr>
          </a:lstStyle>
          <a:p/>
        </p:txBody>
      </p:sp>
      <p:sp>
        <p:nvSpPr>
          <p:cNvPr id="177" name="Google Shape;177;p20"/>
          <p:cNvSpPr txBox="1">
            <a:spLocks noGrp="1"/>
          </p:cNvSpPr>
          <p:nvPr>
            <p:ph type="subTitle" idx="1"/>
          </p:nvPr>
        </p:nvSpPr>
        <p:spPr>
          <a:xfrm>
            <a:off x="3377600" y="2091000"/>
            <a:ext cx="5436800" cy="16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2400"/>
            </a:lvl9pPr>
          </a:lstStyle>
          <a:p/>
        </p:txBody>
      </p:sp>
      <p:sp>
        <p:nvSpPr>
          <p:cNvPr id="178" name="Google Shape;178;p20"/>
          <p:cNvSpPr txBox="1"/>
          <p:nvPr/>
        </p:nvSpPr>
        <p:spPr>
          <a:xfrm>
            <a:off x="3377600" y="4541100"/>
            <a:ext cx="5436800" cy="82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3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CREDITS: This template has been created by </a:t>
            </a:r>
            <a:r>
              <a:rPr lang="en-GB" sz="1335" b="1">
                <a:solidFill>
                  <a:schemeClr val="dk1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2"/>
              </a:rPr>
              <a:t>Slidesgo</a:t>
            </a:r>
            <a:r>
              <a:rPr lang="en-GB" sz="13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, and includes icons by </a:t>
            </a:r>
            <a:r>
              <a:rPr lang="en-GB" sz="1335" b="1">
                <a:solidFill>
                  <a:schemeClr val="dk1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3"/>
              </a:rPr>
              <a:t>Flaticon</a:t>
            </a:r>
            <a:r>
              <a:rPr lang="en-GB" sz="13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, infographics &amp; images by </a:t>
            </a:r>
            <a:r>
              <a:rPr lang="en-GB" sz="1335" b="1">
                <a:solidFill>
                  <a:schemeClr val="dk1"/>
                </a:solidFill>
                <a:uFill>
                  <a:noFill/>
                </a:uFill>
                <a:latin typeface="Poppins"/>
                <a:ea typeface="Poppins"/>
                <a:cs typeface="Poppins"/>
                <a:sym typeface="Poppins"/>
                <a:hlinkClick r:id="rId4"/>
              </a:rPr>
              <a:t>Freepik</a:t>
            </a:r>
            <a:r>
              <a:rPr lang="en-GB" sz="1335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GB" sz="1335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and content by </a:t>
            </a:r>
            <a:r>
              <a:rPr lang="en-GB" sz="1335" b="1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rPr>
              <a:t>Sandra Medina</a:t>
            </a:r>
            <a:endParaRPr sz="1335" b="1">
              <a:solidFill>
                <a:schemeClr val="dk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1"/>
          <p:cNvSpPr/>
          <p:nvPr/>
        </p:nvSpPr>
        <p:spPr>
          <a:xfrm>
            <a:off x="1" y="3541832"/>
            <a:ext cx="5239951" cy="3316203"/>
          </a:xfrm>
          <a:custGeom>
            <a:avLst/>
            <a:gdLst/>
            <a:ahLst/>
            <a:cxnLst/>
            <a:rect l="l" t="t" r="r" b="b"/>
            <a:pathLst>
              <a:path w="65606" h="41520" extrusionOk="0">
                <a:moveTo>
                  <a:pt x="3403" y="1"/>
                </a:moveTo>
                <a:cubicBezTo>
                  <a:pt x="1302" y="1"/>
                  <a:pt x="0" y="501"/>
                  <a:pt x="0" y="501"/>
                </a:cubicBezTo>
                <a:lnTo>
                  <a:pt x="0" y="41519"/>
                </a:lnTo>
                <a:lnTo>
                  <a:pt x="65606" y="41519"/>
                </a:lnTo>
                <a:cubicBezTo>
                  <a:pt x="65606" y="41519"/>
                  <a:pt x="61764" y="36094"/>
                  <a:pt x="53544" y="36094"/>
                </a:cubicBezTo>
                <a:cubicBezTo>
                  <a:pt x="52716" y="36094"/>
                  <a:pt x="51844" y="36149"/>
                  <a:pt x="50928" y="36270"/>
                </a:cubicBezTo>
                <a:cubicBezTo>
                  <a:pt x="49598" y="36445"/>
                  <a:pt x="48291" y="36548"/>
                  <a:pt x="47001" y="36548"/>
                </a:cubicBezTo>
                <a:cubicBezTo>
                  <a:pt x="38572" y="36548"/>
                  <a:pt x="30879" y="32171"/>
                  <a:pt x="22233" y="15274"/>
                </a:cubicBezTo>
                <a:cubicBezTo>
                  <a:pt x="15513" y="2141"/>
                  <a:pt x="7749" y="1"/>
                  <a:pt x="3403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1" name="Google Shape;181;p21"/>
          <p:cNvSpPr/>
          <p:nvPr/>
        </p:nvSpPr>
        <p:spPr>
          <a:xfrm>
            <a:off x="8246180" y="0"/>
            <a:ext cx="3945813" cy="1651709"/>
          </a:xfrm>
          <a:custGeom>
            <a:avLst/>
            <a:gdLst/>
            <a:ahLst/>
            <a:cxnLst/>
            <a:rect l="l" t="t" r="r" b="b"/>
            <a:pathLst>
              <a:path w="54415" h="22778" extrusionOk="0">
                <a:moveTo>
                  <a:pt x="1" y="1"/>
                </a:moveTo>
                <a:cubicBezTo>
                  <a:pt x="8129" y="521"/>
                  <a:pt x="14031" y="3075"/>
                  <a:pt x="17554" y="8487"/>
                </a:cubicBezTo>
                <a:cubicBezTo>
                  <a:pt x="24665" y="19420"/>
                  <a:pt x="34653" y="22777"/>
                  <a:pt x="42844" y="22777"/>
                </a:cubicBezTo>
                <a:cubicBezTo>
                  <a:pt x="47620" y="22777"/>
                  <a:pt x="51785" y="21636"/>
                  <a:pt x="54415" y="20190"/>
                </a:cubicBezTo>
                <a:lnTo>
                  <a:pt x="5441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2" name="Google Shape;182;p21"/>
          <p:cNvSpPr/>
          <p:nvPr/>
        </p:nvSpPr>
        <p:spPr>
          <a:xfrm>
            <a:off x="1" y="1"/>
            <a:ext cx="953452" cy="1391599"/>
          </a:xfrm>
          <a:custGeom>
            <a:avLst/>
            <a:gdLst/>
            <a:ahLst/>
            <a:cxnLst/>
            <a:rect l="l" t="t" r="r" b="b"/>
            <a:pathLst>
              <a:path w="9750" h="14230" extrusionOk="0">
                <a:moveTo>
                  <a:pt x="9514" y="1"/>
                </a:moveTo>
                <a:cubicBezTo>
                  <a:pt x="9495" y="2976"/>
                  <a:pt x="8470" y="5968"/>
                  <a:pt x="6716" y="8381"/>
                </a:cubicBezTo>
                <a:cubicBezTo>
                  <a:pt x="4969" y="10784"/>
                  <a:pt x="2623" y="12629"/>
                  <a:pt x="0" y="13955"/>
                </a:cubicBezTo>
                <a:lnTo>
                  <a:pt x="0" y="14230"/>
                </a:lnTo>
                <a:cubicBezTo>
                  <a:pt x="291" y="14084"/>
                  <a:pt x="580" y="13931"/>
                  <a:pt x="864" y="13771"/>
                </a:cubicBezTo>
                <a:cubicBezTo>
                  <a:pt x="3014" y="12568"/>
                  <a:pt x="4972" y="10986"/>
                  <a:pt x="6505" y="9048"/>
                </a:cubicBezTo>
                <a:cubicBezTo>
                  <a:pt x="8073" y="7064"/>
                  <a:pt x="9154" y="4732"/>
                  <a:pt x="9564" y="2231"/>
                </a:cubicBezTo>
                <a:cubicBezTo>
                  <a:pt x="9684" y="1495"/>
                  <a:pt x="9748" y="749"/>
                  <a:pt x="9750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3" name="Google Shape;183;p21"/>
          <p:cNvSpPr/>
          <p:nvPr/>
        </p:nvSpPr>
        <p:spPr>
          <a:xfrm>
            <a:off x="10842572" y="5936466"/>
            <a:ext cx="1344877" cy="921535"/>
          </a:xfrm>
          <a:custGeom>
            <a:avLst/>
            <a:gdLst/>
            <a:ahLst/>
            <a:cxnLst/>
            <a:rect l="l" t="t" r="r" b="b"/>
            <a:pathLst>
              <a:path w="14230" h="9751" extrusionOk="0">
                <a:moveTo>
                  <a:pt x="14230" y="0"/>
                </a:moveTo>
                <a:cubicBezTo>
                  <a:pt x="13482" y="2"/>
                  <a:pt x="12735" y="67"/>
                  <a:pt x="11999" y="186"/>
                </a:cubicBezTo>
                <a:cubicBezTo>
                  <a:pt x="9498" y="596"/>
                  <a:pt x="7166" y="1677"/>
                  <a:pt x="5182" y="3246"/>
                </a:cubicBezTo>
                <a:cubicBezTo>
                  <a:pt x="3244" y="4777"/>
                  <a:pt x="1663" y="6735"/>
                  <a:pt x="458" y="8884"/>
                </a:cubicBezTo>
                <a:cubicBezTo>
                  <a:pt x="299" y="9170"/>
                  <a:pt x="146" y="9458"/>
                  <a:pt x="1" y="9750"/>
                </a:cubicBezTo>
                <a:lnTo>
                  <a:pt x="274" y="9750"/>
                </a:lnTo>
                <a:cubicBezTo>
                  <a:pt x="1601" y="7125"/>
                  <a:pt x="3446" y="4780"/>
                  <a:pt x="5850" y="3034"/>
                </a:cubicBezTo>
                <a:cubicBezTo>
                  <a:pt x="8263" y="1280"/>
                  <a:pt x="11254" y="256"/>
                  <a:pt x="14230" y="236"/>
                </a:cubicBezTo>
                <a:lnTo>
                  <a:pt x="14230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84" name="Google Shape;184;p21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Google Shape;186;p22"/>
          <p:cNvGrpSpPr/>
          <p:nvPr/>
        </p:nvGrpSpPr>
        <p:grpSpPr>
          <a:xfrm flipH="1">
            <a:off x="-2" y="-33"/>
            <a:ext cx="12192007" cy="6858065"/>
            <a:chOff x="0" y="25"/>
            <a:chExt cx="9144005" cy="5143549"/>
          </a:xfrm>
        </p:grpSpPr>
        <p:sp>
          <p:nvSpPr>
            <p:cNvPr id="187" name="Google Shape;187;p22"/>
            <p:cNvSpPr/>
            <p:nvPr/>
          </p:nvSpPr>
          <p:spPr>
            <a:xfrm>
              <a:off x="0" y="2426243"/>
              <a:ext cx="3712582" cy="2717331"/>
            </a:xfrm>
            <a:custGeom>
              <a:avLst/>
              <a:gdLst/>
              <a:ahLst/>
              <a:cxnLst/>
              <a:rect l="l" t="t" r="r" b="b"/>
              <a:pathLst>
                <a:path w="67108" h="49118" extrusionOk="0">
                  <a:moveTo>
                    <a:pt x="8389" y="1"/>
                  </a:moveTo>
                  <a:cubicBezTo>
                    <a:pt x="4054" y="1"/>
                    <a:pt x="0" y="2152"/>
                    <a:pt x="0" y="2152"/>
                  </a:cubicBezTo>
                  <a:lnTo>
                    <a:pt x="0" y="49117"/>
                  </a:lnTo>
                  <a:lnTo>
                    <a:pt x="67108" y="49117"/>
                  </a:lnTo>
                  <a:cubicBezTo>
                    <a:pt x="58580" y="32150"/>
                    <a:pt x="31936" y="35403"/>
                    <a:pt x="20920" y="32057"/>
                  </a:cubicBezTo>
                  <a:cubicBezTo>
                    <a:pt x="9902" y="28710"/>
                    <a:pt x="22099" y="12463"/>
                    <a:pt x="16084" y="3793"/>
                  </a:cubicBezTo>
                  <a:cubicBezTo>
                    <a:pt x="14068" y="886"/>
                    <a:pt x="11170" y="1"/>
                    <a:pt x="83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88" name="Google Shape;188;p22"/>
            <p:cNvSpPr/>
            <p:nvPr/>
          </p:nvSpPr>
          <p:spPr>
            <a:xfrm>
              <a:off x="4490166" y="25"/>
              <a:ext cx="4653839" cy="2546605"/>
            </a:xfrm>
            <a:custGeom>
              <a:avLst/>
              <a:gdLst/>
              <a:ahLst/>
              <a:cxnLst/>
              <a:rect l="l" t="t" r="r" b="b"/>
              <a:pathLst>
                <a:path w="84122" h="46032" extrusionOk="0">
                  <a:moveTo>
                    <a:pt x="0" y="0"/>
                  </a:moveTo>
                  <a:cubicBezTo>
                    <a:pt x="3140" y="4954"/>
                    <a:pt x="13237" y="8242"/>
                    <a:pt x="29765" y="8242"/>
                  </a:cubicBezTo>
                  <a:cubicBezTo>
                    <a:pt x="30380" y="8242"/>
                    <a:pt x="31004" y="8237"/>
                    <a:pt x="31637" y="8228"/>
                  </a:cubicBezTo>
                  <a:cubicBezTo>
                    <a:pt x="31851" y="8225"/>
                    <a:pt x="32062" y="8224"/>
                    <a:pt x="32270" y="8224"/>
                  </a:cubicBezTo>
                  <a:cubicBezTo>
                    <a:pt x="57121" y="8224"/>
                    <a:pt x="46695" y="30052"/>
                    <a:pt x="65108" y="41560"/>
                  </a:cubicBezTo>
                  <a:cubicBezTo>
                    <a:pt x="70037" y="44641"/>
                    <a:pt x="76496" y="46031"/>
                    <a:pt x="81343" y="46031"/>
                  </a:cubicBezTo>
                  <a:cubicBezTo>
                    <a:pt x="82348" y="46031"/>
                    <a:pt x="83283" y="45971"/>
                    <a:pt x="84121" y="45855"/>
                  </a:cubicBezTo>
                  <a:lnTo>
                    <a:pt x="8412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89" name="Google Shape;189;p22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matchingName="Title and body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oogle Shape;26;p4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27" name="Google Shape;27;p4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4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4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4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31" name="Google Shape;31;p4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/>
        </p:txBody>
      </p:sp>
      <p:sp>
        <p:nvSpPr>
          <p:cNvPr id="33" name="Google Shape;33;p4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102720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5"/>
            </a:lvl1pPr>
            <a:lvl2pPr marL="1219200" lvl="1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marL="1828800" lvl="2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marL="2438400" lvl="3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marL="3048000" lvl="4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marL="3657600" lvl="5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marL="4267200" lvl="6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marL="4876800" lvl="7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marL="5486400" lvl="8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matchingName="Title and two columns">
  <p:cSld name="Title and two column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5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36" name="Google Shape;36;p5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5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5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5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" name="Google Shape;40;p5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1"/>
          </p:nvPr>
        </p:nvSpPr>
        <p:spPr>
          <a:xfrm>
            <a:off x="1575233" y="30708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42" name="Google Shape;42;p5"/>
          <p:cNvSpPr txBox="1">
            <a:spLocks noGrp="1"/>
          </p:cNvSpPr>
          <p:nvPr>
            <p:ph type="subTitle" idx="2"/>
          </p:nvPr>
        </p:nvSpPr>
        <p:spPr>
          <a:xfrm>
            <a:off x="6448400" y="30708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Bebas Neue"/>
              <a:buNone/>
              <a:defRPr sz="32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/>
        </p:txBody>
      </p:sp>
      <p:sp>
        <p:nvSpPr>
          <p:cNvPr id="43" name="Google Shape;43;p5"/>
          <p:cNvSpPr txBox="1">
            <a:spLocks noGrp="1"/>
          </p:cNvSpPr>
          <p:nvPr>
            <p:ph type="subTitle" idx="3"/>
          </p:nvPr>
        </p:nvSpPr>
        <p:spPr>
          <a:xfrm>
            <a:off x="1575233" y="38895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44" name="Google Shape;44;p5"/>
          <p:cNvSpPr txBox="1">
            <a:spLocks noGrp="1"/>
          </p:cNvSpPr>
          <p:nvPr>
            <p:ph type="subTitle" idx="4"/>
          </p:nvPr>
        </p:nvSpPr>
        <p:spPr>
          <a:xfrm>
            <a:off x="6448400" y="3889533"/>
            <a:ext cx="38768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  <p:sp>
        <p:nvSpPr>
          <p:cNvPr id="45" name="Google Shape;45;p5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matchingName="Title only">
  <p:cSld name="Title 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6"/>
          <p:cNvGrpSpPr/>
          <p:nvPr/>
        </p:nvGrpSpPr>
        <p:grpSpPr>
          <a:xfrm flipH="1">
            <a:off x="-30" y="0"/>
            <a:ext cx="12192059" cy="6858000"/>
            <a:chOff x="0" y="0"/>
            <a:chExt cx="9144044" cy="5143500"/>
          </a:xfrm>
        </p:grpSpPr>
        <p:sp>
          <p:nvSpPr>
            <p:cNvPr id="48" name="Google Shape;48;p6"/>
            <p:cNvSpPr/>
            <p:nvPr/>
          </p:nvSpPr>
          <p:spPr>
            <a:xfrm>
              <a:off x="46" y="0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6"/>
            <p:cNvSpPr/>
            <p:nvPr/>
          </p:nvSpPr>
          <p:spPr>
            <a:xfrm rot="10800000">
              <a:off x="5864993" y="5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6"/>
            <p:cNvSpPr/>
            <p:nvPr/>
          </p:nvSpPr>
          <p:spPr>
            <a:xfrm rot="10800000">
              <a:off x="0" y="291048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1" name="Google Shape;51;p6"/>
            <p:cNvSpPr/>
            <p:nvPr/>
          </p:nvSpPr>
          <p:spPr>
            <a:xfrm rot="10800000">
              <a:off x="8341755" y="3972706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2" name="Google Shape;52;p6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3" name="Google Shape;53;p6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oppins Black"/>
              <a:buNone/>
              <a:defRPr sz="4665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/>
        </p:txBody>
      </p:sp>
      <p:sp>
        <p:nvSpPr>
          <p:cNvPr id="54" name="Google Shape;54;p6"/>
          <p:cNvSpPr/>
          <p:nvPr/>
        </p:nvSpPr>
        <p:spPr>
          <a:xfrm rot="10800000">
            <a:off x="474965" y="5498786"/>
            <a:ext cx="1717303" cy="913348"/>
          </a:xfrm>
          <a:custGeom>
            <a:avLst/>
            <a:gdLst/>
            <a:ahLst/>
            <a:cxnLst/>
            <a:rect l="l" t="t" r="r" b="b"/>
            <a:pathLst>
              <a:path w="30174" h="16049" extrusionOk="0">
                <a:moveTo>
                  <a:pt x="1" y="1"/>
                </a:moveTo>
                <a:cubicBezTo>
                  <a:pt x="7986" y="12278"/>
                  <a:pt x="19203" y="16049"/>
                  <a:pt x="28402" y="16049"/>
                </a:cubicBezTo>
                <a:cubicBezTo>
                  <a:pt x="29002" y="16049"/>
                  <a:pt x="29593" y="16033"/>
                  <a:pt x="30174" y="16002"/>
                </a:cubicBezTo>
                <a:lnTo>
                  <a:pt x="30174" y="2248"/>
                </a:lnTo>
                <a:cubicBezTo>
                  <a:pt x="30174" y="1007"/>
                  <a:pt x="29168" y="1"/>
                  <a:pt x="279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55" name="Google Shape;55;p6"/>
          <p:cNvSpPr/>
          <p:nvPr/>
        </p:nvSpPr>
        <p:spPr>
          <a:xfrm>
            <a:off x="9999698" y="451986"/>
            <a:ext cx="1717303" cy="913348"/>
          </a:xfrm>
          <a:custGeom>
            <a:avLst/>
            <a:gdLst/>
            <a:ahLst/>
            <a:cxnLst/>
            <a:rect l="l" t="t" r="r" b="b"/>
            <a:pathLst>
              <a:path w="30174" h="16049" extrusionOk="0">
                <a:moveTo>
                  <a:pt x="1" y="1"/>
                </a:moveTo>
                <a:cubicBezTo>
                  <a:pt x="7986" y="12278"/>
                  <a:pt x="19203" y="16049"/>
                  <a:pt x="28402" y="16049"/>
                </a:cubicBezTo>
                <a:cubicBezTo>
                  <a:pt x="29002" y="16049"/>
                  <a:pt x="29593" y="16033"/>
                  <a:pt x="30174" y="16002"/>
                </a:cubicBezTo>
                <a:lnTo>
                  <a:pt x="30174" y="2248"/>
                </a:lnTo>
                <a:cubicBezTo>
                  <a:pt x="30174" y="1007"/>
                  <a:pt x="29168" y="1"/>
                  <a:pt x="27927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7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58" name="Google Shape;58;p7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7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7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7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62" name="Google Shape;62;p7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63" name="Google Shape;63;p7"/>
          <p:cNvSpPr txBox="1">
            <a:spLocks noGrp="1"/>
          </p:cNvSpPr>
          <p:nvPr>
            <p:ph type="title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/>
        </p:txBody>
      </p:sp>
      <p:sp>
        <p:nvSpPr>
          <p:cNvPr id="64" name="Google Shape;64;p7"/>
          <p:cNvSpPr txBox="1">
            <a:spLocks noGrp="1"/>
          </p:cNvSpPr>
          <p:nvPr>
            <p:ph type="body" idx="1"/>
          </p:nvPr>
        </p:nvSpPr>
        <p:spPr>
          <a:xfrm>
            <a:off x="960000" y="1536633"/>
            <a:ext cx="4429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600" lvl="0" indent="-42354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5"/>
            </a:lvl1pPr>
            <a:lvl2pPr marL="1219200" lvl="1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2pPr>
            <a:lvl3pPr marL="1828800" lvl="2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3pPr>
            <a:lvl4pPr marL="2438400" lvl="3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4pPr>
            <a:lvl5pPr marL="3048000" lvl="4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5pPr>
            <a:lvl6pPr marL="3657600" lvl="5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6pPr>
            <a:lvl7pPr marL="4267200" lvl="6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7pPr>
            <a:lvl8pPr marL="4876800" lvl="7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○"/>
              <a:defRPr/>
            </a:lvl8pPr>
            <a:lvl9pPr marL="5486400" lvl="8" indent="-414655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oogle Shape;66;p8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67" name="Google Shape;67;p8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8" name="Google Shape;68;p8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9" name="Google Shape;69;p8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0" name="Google Shape;70;p8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1" name="Google Shape;71;p8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805800" y="1551000"/>
            <a:ext cx="8580400" cy="375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9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75" name="Google Shape;75;p9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6" name="Google Shape;76;p9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7" name="Google Shape;77;p9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78" name="Google Shape;78;p9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79" name="Google Shape;79;p9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0" name="Google Shape;80;p9"/>
          <p:cNvSpPr txBox="1">
            <a:spLocks noGrp="1"/>
          </p:cNvSpPr>
          <p:nvPr>
            <p:ph type="title"/>
          </p:nvPr>
        </p:nvSpPr>
        <p:spPr>
          <a:xfrm>
            <a:off x="960000" y="489897"/>
            <a:ext cx="10272000" cy="112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/>
        </p:txBody>
      </p:sp>
      <p:sp>
        <p:nvSpPr>
          <p:cNvPr id="81" name="Google Shape;81;p9"/>
          <p:cNvSpPr txBox="1">
            <a:spLocks noGrp="1"/>
          </p:cNvSpPr>
          <p:nvPr>
            <p:ph type="subTitle" idx="1"/>
          </p:nvPr>
        </p:nvSpPr>
        <p:spPr>
          <a:xfrm>
            <a:off x="2988733" y="1798333"/>
            <a:ext cx="6214800" cy="224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2135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" name="Google Shape;83;p10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84" name="Google Shape;84;p10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5" name="Google Shape;85;p10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6" name="Google Shape;86;p10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87" name="Google Shape;87;p10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88" name="Google Shape;88;p10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89" name="Google Shape;89;p10"/>
          <p:cNvSpPr txBox="1">
            <a:spLocks noGrp="1"/>
          </p:cNvSpPr>
          <p:nvPr>
            <p:ph type="title"/>
          </p:nvPr>
        </p:nvSpPr>
        <p:spPr>
          <a:xfrm>
            <a:off x="960000" y="3047200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3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oogle Shape;91;p11"/>
          <p:cNvGrpSpPr/>
          <p:nvPr/>
        </p:nvGrpSpPr>
        <p:grpSpPr>
          <a:xfrm>
            <a:off x="0" y="0"/>
            <a:ext cx="12192059" cy="6858000"/>
            <a:chOff x="0" y="0"/>
            <a:chExt cx="9144044" cy="5143500"/>
          </a:xfrm>
        </p:grpSpPr>
        <p:sp>
          <p:nvSpPr>
            <p:cNvPr id="92" name="Google Shape;92;p11"/>
            <p:cNvSpPr/>
            <p:nvPr/>
          </p:nvSpPr>
          <p:spPr>
            <a:xfrm rot="10800000">
              <a:off x="8060822" y="3562803"/>
              <a:ext cx="1083176" cy="1580697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3" name="Google Shape;93;p11"/>
            <p:cNvSpPr/>
            <p:nvPr/>
          </p:nvSpPr>
          <p:spPr>
            <a:xfrm>
              <a:off x="0" y="2743600"/>
              <a:ext cx="3279051" cy="2399849"/>
            </a:xfrm>
            <a:custGeom>
              <a:avLst/>
              <a:gdLst/>
              <a:ahLst/>
              <a:cxnLst/>
              <a:rect l="l" t="t" r="r" b="b"/>
              <a:pathLst>
                <a:path w="62292" h="45592" extrusionOk="0">
                  <a:moveTo>
                    <a:pt x="7788" y="0"/>
                  </a:moveTo>
                  <a:cubicBezTo>
                    <a:pt x="3764" y="0"/>
                    <a:pt x="0" y="1997"/>
                    <a:pt x="0" y="1997"/>
                  </a:cubicBezTo>
                  <a:lnTo>
                    <a:pt x="0" y="45592"/>
                  </a:lnTo>
                  <a:lnTo>
                    <a:pt x="62292" y="45592"/>
                  </a:lnTo>
                  <a:cubicBezTo>
                    <a:pt x="54378" y="29842"/>
                    <a:pt x="29644" y="32862"/>
                    <a:pt x="19418" y="29757"/>
                  </a:cubicBezTo>
                  <a:cubicBezTo>
                    <a:pt x="9192" y="26649"/>
                    <a:pt x="20513" y="11568"/>
                    <a:pt x="14930" y="3520"/>
                  </a:cubicBezTo>
                  <a:cubicBezTo>
                    <a:pt x="13058" y="822"/>
                    <a:pt x="10370" y="0"/>
                    <a:pt x="778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4" name="Google Shape;94;p11"/>
            <p:cNvSpPr/>
            <p:nvPr/>
          </p:nvSpPr>
          <p:spPr>
            <a:xfrm>
              <a:off x="5063126" y="0"/>
              <a:ext cx="4080917" cy="2233020"/>
            </a:xfrm>
            <a:custGeom>
              <a:avLst/>
              <a:gdLst/>
              <a:ahLst/>
              <a:cxnLst/>
              <a:rect l="l" t="t" r="r" b="b"/>
              <a:pathLst>
                <a:path w="78085" h="42727" extrusionOk="0">
                  <a:moveTo>
                    <a:pt x="0" y="0"/>
                  </a:moveTo>
                  <a:cubicBezTo>
                    <a:pt x="2914" y="4598"/>
                    <a:pt x="12288" y="7650"/>
                    <a:pt x="27630" y="7650"/>
                  </a:cubicBezTo>
                  <a:cubicBezTo>
                    <a:pt x="28201" y="7650"/>
                    <a:pt x="28780" y="7646"/>
                    <a:pt x="29367" y="7637"/>
                  </a:cubicBezTo>
                  <a:cubicBezTo>
                    <a:pt x="29565" y="7635"/>
                    <a:pt x="29760" y="7633"/>
                    <a:pt x="29954" y="7633"/>
                  </a:cubicBezTo>
                  <a:cubicBezTo>
                    <a:pt x="53022" y="7633"/>
                    <a:pt x="43343" y="27895"/>
                    <a:pt x="60435" y="38577"/>
                  </a:cubicBezTo>
                  <a:cubicBezTo>
                    <a:pt x="65012" y="41437"/>
                    <a:pt x="71009" y="42727"/>
                    <a:pt x="75508" y="42727"/>
                  </a:cubicBezTo>
                  <a:cubicBezTo>
                    <a:pt x="76440" y="42727"/>
                    <a:pt x="77307" y="42672"/>
                    <a:pt x="78084" y="42564"/>
                  </a:cubicBezTo>
                  <a:lnTo>
                    <a:pt x="78084" y="0"/>
                  </a:ln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95" name="Google Shape;95;p11"/>
            <p:cNvSpPr/>
            <p:nvPr/>
          </p:nvSpPr>
          <p:spPr>
            <a:xfrm>
              <a:off x="0" y="1"/>
              <a:ext cx="802288" cy="1170793"/>
            </a:xfrm>
            <a:custGeom>
              <a:avLst/>
              <a:gdLst/>
              <a:ahLst/>
              <a:cxnLst/>
              <a:rect l="l" t="t" r="r" b="b"/>
              <a:pathLst>
                <a:path w="8898" h="12985" extrusionOk="0">
                  <a:moveTo>
                    <a:pt x="8682" y="0"/>
                  </a:moveTo>
                  <a:cubicBezTo>
                    <a:pt x="8665" y="2715"/>
                    <a:pt x="7730" y="5446"/>
                    <a:pt x="6129" y="7648"/>
                  </a:cubicBezTo>
                  <a:cubicBezTo>
                    <a:pt x="4534" y="9841"/>
                    <a:pt x="2395" y="11524"/>
                    <a:pt x="0" y="12735"/>
                  </a:cubicBezTo>
                  <a:lnTo>
                    <a:pt x="0" y="12984"/>
                  </a:lnTo>
                  <a:cubicBezTo>
                    <a:pt x="267" y="12851"/>
                    <a:pt x="529" y="12712"/>
                    <a:pt x="790" y="12566"/>
                  </a:cubicBezTo>
                  <a:cubicBezTo>
                    <a:pt x="2751" y="11468"/>
                    <a:pt x="4539" y="10023"/>
                    <a:pt x="5937" y="8256"/>
                  </a:cubicBezTo>
                  <a:cubicBezTo>
                    <a:pt x="7367" y="6447"/>
                    <a:pt x="8353" y="4317"/>
                    <a:pt x="8727" y="2035"/>
                  </a:cubicBezTo>
                  <a:cubicBezTo>
                    <a:pt x="8837" y="1363"/>
                    <a:pt x="8895" y="681"/>
                    <a:pt x="8898" y="0"/>
                  </a:cubicBezTo>
                  <a:close/>
                </a:path>
              </a:pathLst>
            </a:custGeom>
            <a:solidFill>
              <a:srgbClr val="A0BFDB">
                <a:alpha val="4837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96" name="Google Shape;96;p11"/>
          <p:cNvSpPr/>
          <p:nvPr/>
        </p:nvSpPr>
        <p:spPr>
          <a:xfrm>
            <a:off x="475000" y="452000"/>
            <a:ext cx="11242000" cy="5954000"/>
          </a:xfrm>
          <a:prstGeom prst="roundRect">
            <a:avLst>
              <a:gd name="adj" fmla="val 2595"/>
            </a:avLst>
          </a:prstGeom>
          <a:solidFill>
            <a:schemeClr val="accent6"/>
          </a:solidFill>
          <a:ln>
            <a:noFill/>
          </a:ln>
          <a:effectLst>
            <a:outerShdw blurRad="57150" dist="19050" dir="5400000" algn="bl" rotWithShape="0">
              <a:schemeClr val="dk1">
                <a:alpha val="50000"/>
              </a:schemeClr>
            </a:outerShdw>
          </a:effectLst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11"/>
          <p:cNvSpPr txBox="1">
            <a:spLocks noGrp="1"/>
          </p:cNvSpPr>
          <p:nvPr>
            <p:ph type="title" hasCustomPrompt="1"/>
          </p:nvPr>
        </p:nvSpPr>
        <p:spPr>
          <a:xfrm>
            <a:off x="1712000" y="2077967"/>
            <a:ext cx="8768000" cy="2014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12800"/>
            </a:lvl9pPr>
          </a:lstStyle>
          <a:p>
            <a:r>
              <a:t>xx%</a:t>
            </a:r>
          </a:p>
        </p:txBody>
      </p:sp>
      <p:sp>
        <p:nvSpPr>
          <p:cNvPr id="98" name="Google Shape;98;p11"/>
          <p:cNvSpPr txBox="1">
            <a:spLocks noGrp="1"/>
          </p:cNvSpPr>
          <p:nvPr>
            <p:ph type="subTitle" idx="1"/>
          </p:nvPr>
        </p:nvSpPr>
        <p:spPr>
          <a:xfrm>
            <a:off x="1712000" y="4092833"/>
            <a:ext cx="8768000" cy="95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135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953467" y="713333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Poppins Black"/>
              <a:buNone/>
              <a:defRPr sz="3300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/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953400" y="1660933"/>
            <a:ext cx="10285200" cy="448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●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○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Poppins"/>
              <a:buChar char="■"/>
              <a:defRPr sz="13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/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865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tags" Target="../tags/tag9.xml"/><Relationship Id="rId8" Type="http://schemas.openxmlformats.org/officeDocument/2006/relationships/tags" Target="../tags/tag8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5" Type="http://schemas.openxmlformats.org/officeDocument/2006/relationships/notesSlide" Target="../notesSlides/notesSlide3.xml"/><Relationship Id="rId14" Type="http://schemas.openxmlformats.org/officeDocument/2006/relationships/slideLayout" Target="../slideLayouts/slideLayout1.xml"/><Relationship Id="rId13" Type="http://schemas.openxmlformats.org/officeDocument/2006/relationships/tags" Target="../tags/tag13.xml"/><Relationship Id="rId12" Type="http://schemas.openxmlformats.org/officeDocument/2006/relationships/tags" Target="../tags/tag12.xml"/><Relationship Id="rId11" Type="http://schemas.openxmlformats.org/officeDocument/2006/relationships/tags" Target="../tags/tag11.xml"/><Relationship Id="rId10" Type="http://schemas.openxmlformats.org/officeDocument/2006/relationships/tags" Target="../tags/tag10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6"/>
          <p:cNvSpPr txBox="1">
            <a:spLocks noGrp="1"/>
          </p:cNvSpPr>
          <p:nvPr>
            <p:ph type="ctrTitle"/>
          </p:nvPr>
        </p:nvSpPr>
        <p:spPr>
          <a:xfrm>
            <a:off x="1470364" y="1987601"/>
            <a:ext cx="9251273" cy="1374436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algn="just"/>
            <a:r>
              <a:rPr lang="en-GB" altLang="en-US" sz="3730" b="1" dirty="0" smtClean="0">
                <a:solidFill>
                  <a:schemeClr val="tx1"/>
                </a:solidFill>
                <a:latin typeface="Poppins"/>
                <a:cs typeface="Arial" panose="020B0604020202020204" pitchFamily="34" charset="0"/>
              </a:rPr>
              <a:t> </a:t>
            </a:r>
            <a:r>
              <a:rPr lang="en-US" altLang="en-GB" sz="3730" b="1" dirty="0" smtClean="0">
                <a:solidFill>
                  <a:schemeClr val="tx1"/>
                </a:solidFill>
                <a:latin typeface="Poppins"/>
                <a:cs typeface="Arial" panose="020B0604020202020204" pitchFamily="34" charset="0"/>
              </a:rPr>
              <a:t>Drug–Excipient Interaction in Formulation Development</a:t>
            </a:r>
            <a:endParaRPr lang="en-US" altLang="en-GB" sz="3730" b="1" dirty="0" smtClean="0">
              <a:solidFill>
                <a:schemeClr val="tx1"/>
              </a:solidFill>
              <a:latin typeface="Poppins"/>
              <a:cs typeface="Arial" panose="020B0604020202020204" pitchFamily="34" charset="0"/>
            </a:endParaRPr>
          </a:p>
        </p:txBody>
      </p:sp>
      <p:sp>
        <p:nvSpPr>
          <p:cNvPr id="11" name="Google Shape;378;p27"/>
          <p:cNvSpPr txBox="1"/>
          <p:nvPr/>
        </p:nvSpPr>
        <p:spPr>
          <a:xfrm>
            <a:off x="3899389" y="4747525"/>
            <a:ext cx="4393217" cy="1198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algn="ctr" defTabSz="1219200">
              <a:lnSpc>
                <a:spcPct val="150000"/>
              </a:lnSpc>
            </a:pPr>
            <a:r>
              <a:rPr lang="en-IN" sz="1865" b="1" kern="0" dirty="0" smtClean="0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Mrs. Madhuri </a:t>
            </a:r>
            <a:r>
              <a:rPr lang="en-IN" sz="1865" b="1" kern="0" dirty="0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</a:t>
            </a:r>
            <a:r>
              <a:rPr lang="en-IN" sz="1865" b="1" kern="0" dirty="0" smtClean="0">
                <a:solidFill>
                  <a:srgbClr val="0954A7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. Desai</a:t>
            </a:r>
            <a:endParaRPr lang="en-IN" sz="1865" b="1" kern="0" dirty="0">
              <a:solidFill>
                <a:srgbClr val="0954A7"/>
              </a:solidFill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1219200"/>
            <a:r>
              <a:rPr lang="en-IN" kern="0" dirty="0" smtClean="0">
                <a:latin typeface="Poppins" panose="00000500000000000000" pitchFamily="2" charset="0"/>
                <a:cs typeface="Poppins" panose="00000500000000000000" pitchFamily="2" charset="0"/>
              </a:rPr>
              <a:t>Assistant </a:t>
            </a:r>
            <a:r>
              <a:rPr lang="en-IN" kern="0" dirty="0">
                <a:latin typeface="Poppins" panose="00000500000000000000" pitchFamily="2" charset="0"/>
                <a:cs typeface="Poppins" panose="00000500000000000000" pitchFamily="2" charset="0"/>
              </a:rPr>
              <a:t>Professor</a:t>
            </a:r>
            <a:endParaRPr lang="en-IN" kern="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1219200"/>
            <a:r>
              <a:rPr lang="en-IN" kern="0" dirty="0">
                <a:latin typeface="Poppins" panose="00000500000000000000" pitchFamily="2" charset="0"/>
                <a:cs typeface="Poppins" panose="00000500000000000000" pitchFamily="2" charset="0"/>
              </a:rPr>
              <a:t>Department of Pharmaceutics,</a:t>
            </a:r>
            <a:endParaRPr lang="en-IN" kern="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1219200"/>
            <a:r>
              <a:rPr lang="en-IN" kern="0" dirty="0">
                <a:latin typeface="Poppins" panose="00000500000000000000" pitchFamily="2" charset="0"/>
                <a:cs typeface="Poppins" panose="00000500000000000000" pitchFamily="2" charset="0"/>
              </a:rPr>
              <a:t>Krishna Institute of Pharmacy, </a:t>
            </a:r>
            <a:endParaRPr lang="en-IN" kern="0" dirty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algn="ctr" defTabSz="1219200"/>
            <a:r>
              <a:rPr lang="en-IN" kern="0" dirty="0">
                <a:latin typeface="Poppins" panose="00000500000000000000" pitchFamily="2" charset="0"/>
                <a:cs typeface="Poppins" panose="00000500000000000000" pitchFamily="2" charset="0"/>
              </a:rPr>
              <a:t>Krishna Vishwa Vidyapeeth (Deemed to be University), Karad, Maharashtra,  INDIA</a:t>
            </a:r>
            <a:endParaRPr lang="en-IN" kern="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7997" y="3626510"/>
            <a:ext cx="6096000" cy="4072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219200">
              <a:lnSpc>
                <a:spcPct val="115000"/>
              </a:lnSpc>
              <a:buClr>
                <a:srgbClr val="000000"/>
              </a:buClr>
            </a:pPr>
            <a:r>
              <a:rPr lang="en-IN" sz="1865" kern="0" dirty="0" smtClean="0">
                <a:latin typeface="Poppins Black"/>
                <a:ea typeface="Poppins Black"/>
                <a:cs typeface="Poppins Black"/>
                <a:sym typeface="Poppins Black"/>
              </a:rPr>
              <a:t>Resource Person</a:t>
            </a:r>
            <a:endParaRPr lang="en-IN" sz="1865" kern="0" dirty="0">
              <a:latin typeface="Poppins Black"/>
              <a:ea typeface="Poppins Black"/>
              <a:cs typeface="Poppins Black"/>
              <a:sym typeface="Poppins Black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4015"/>
            <a:ext cx="11615420" cy="763905"/>
          </a:xfrm>
        </p:spPr>
        <p:txBody>
          <a:bodyPr/>
          <a:lstStyle/>
          <a:p>
            <a:pPr algn="l"/>
            <a:r>
              <a:rPr lang="en-US" altLang="en-GB" sz="5070" dirty="0" smtClean="0">
                <a:solidFill>
                  <a:schemeClr val="tx1"/>
                </a:solidFill>
              </a:rPr>
              <a:t>Methods of Compatibility Testing</a:t>
            </a:r>
            <a:r>
              <a:rPr lang="en-US" sz="5070" dirty="0" smtClean="0">
                <a:solidFill>
                  <a:schemeClr val="tx1"/>
                </a:solidFill>
              </a:rPr>
              <a:t> Method</a:t>
            </a:r>
            <a:endParaRPr lang="en-US" sz="507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en-US" sz="1800" dirty="0" smtClean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6" name="Content Placeholder 2"/>
          <p:cNvSpPr txBox="1"/>
          <p:nvPr/>
        </p:nvSpPr>
        <p:spPr>
          <a:xfrm>
            <a:off x="838200" y="1986294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r>
              <a:rPr kumimoji="0" lang="en-US" altLang="en-GB" sz="187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Poppins"/>
                <a:ea typeface="Poppins"/>
                <a:cs typeface="Times New Roman" panose="02020603050405020304" pitchFamily="18" charset="0"/>
                <a:sym typeface="Poppins"/>
              </a:rPr>
              <a:t>Compatibility studies are carried out using:</a:t>
            </a: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r>
              <a:rPr kumimoji="0" lang="en-US" altLang="en-GB" sz="187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Poppins"/>
                <a:ea typeface="Poppins"/>
                <a:cs typeface="Times New Roman" panose="02020603050405020304" pitchFamily="18" charset="0"/>
                <a:sym typeface="Poppins"/>
              </a:rPr>
              <a:t>Fourier Transform Infrared Spectroscopy (FTIR)</a:t>
            </a: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r>
              <a:rPr kumimoji="0" lang="en-US" altLang="en-GB" sz="187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Poppins"/>
                <a:ea typeface="Poppins"/>
                <a:cs typeface="Times New Roman" panose="02020603050405020304" pitchFamily="18" charset="0"/>
                <a:sym typeface="Poppins"/>
              </a:rPr>
              <a:t>Differential Scanning Calorimetry (DSC)</a:t>
            </a: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r>
              <a:rPr kumimoji="0" lang="en-US" altLang="en-GB" sz="187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Poppins"/>
                <a:ea typeface="Poppins"/>
                <a:cs typeface="Times New Roman" panose="02020603050405020304" pitchFamily="18" charset="0"/>
                <a:sym typeface="Poppins"/>
              </a:rPr>
              <a:t>X-ray Diffraction (XRD)</a:t>
            </a: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r>
              <a:rPr kumimoji="0" lang="en-US" altLang="en-GB" sz="187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Poppins"/>
                <a:ea typeface="Poppins"/>
                <a:cs typeface="Times New Roman" panose="02020603050405020304" pitchFamily="18" charset="0"/>
                <a:sym typeface="Poppins"/>
              </a:rPr>
              <a:t>Stability studies</a:t>
            </a: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r>
              <a:rPr kumimoji="0" lang="en-US" altLang="en-GB" sz="187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Poppins"/>
                <a:ea typeface="Poppins"/>
                <a:cs typeface="Times New Roman" panose="02020603050405020304" pitchFamily="18" charset="0"/>
                <a:sym typeface="Poppins"/>
              </a:rPr>
              <a:t>Visual observation</a:t>
            </a: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endParaRPr kumimoji="0" lang="en-US" altLang="en-GB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  <a:p>
            <a:pPr marL="0" marR="0" lvl="0" indent="0" algn="just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Poppins"/>
              <a:buNone/>
              <a:defRPr/>
            </a:pPr>
            <a:r>
              <a:rPr kumimoji="0" lang="en-US" altLang="en-GB" sz="1870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Poppins"/>
                <a:ea typeface="Poppins"/>
                <a:cs typeface="Times New Roman" panose="02020603050405020304" pitchFamily="18" charset="0"/>
                <a:sym typeface="Poppins"/>
              </a:rPr>
              <a:t>These methods help to identify possible interactions between drug and excipients.</a:t>
            </a:r>
            <a:endParaRPr kumimoji="0" lang="en-US" sz="1870" b="0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Poppins"/>
              <a:ea typeface="Poppins"/>
              <a:cs typeface="Times New Roman" panose="02020603050405020304" pitchFamily="18" charset="0"/>
              <a:sym typeface="Poppins"/>
            </a:endParaRPr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160145" y="5861738"/>
            <a:ext cx="440615" cy="51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en-GB" sz="5070" dirty="0"/>
              <a:t>Examples of Drug–Excipient Interaction</a:t>
            </a:r>
            <a:endParaRPr lang="en-US" altLang="en-GB" sz="507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000" y="1536633"/>
            <a:ext cx="10475508" cy="4555200"/>
          </a:xfrm>
        </p:spPr>
        <p:txBody>
          <a:bodyPr/>
          <a:lstStyle/>
          <a:p>
            <a:endParaRPr lang="en-US" altLang="en-GB" sz="1870" dirty="0"/>
          </a:p>
          <a:p>
            <a:endParaRPr lang="en-US" altLang="en-GB" sz="1870" dirty="0"/>
          </a:p>
          <a:p>
            <a:endParaRPr lang="en-US" altLang="en-GB" sz="1870" dirty="0"/>
          </a:p>
          <a:p>
            <a:r>
              <a:rPr lang="en-US" altLang="en-GB" sz="1870" dirty="0"/>
              <a:t>Some common examples include:</a:t>
            </a:r>
            <a:endParaRPr lang="en-US" altLang="en-GB" sz="1870" dirty="0"/>
          </a:p>
          <a:p>
            <a:endParaRPr lang="en-US" altLang="en-GB" sz="1870" dirty="0"/>
          </a:p>
          <a:p>
            <a:r>
              <a:rPr lang="en-US" altLang="en-GB" sz="1870" dirty="0"/>
              <a:t>Aspirin with lactose causing hydrolysis</a:t>
            </a:r>
            <a:endParaRPr lang="en-US" altLang="en-GB" sz="1870" dirty="0"/>
          </a:p>
          <a:p>
            <a:endParaRPr lang="en-US" altLang="en-GB" sz="1870" dirty="0"/>
          </a:p>
          <a:p>
            <a:r>
              <a:rPr lang="en-US" altLang="en-GB" sz="1870" dirty="0"/>
              <a:t>Vitamin C with metal ions causing oxidation</a:t>
            </a:r>
            <a:endParaRPr lang="en-US" altLang="en-GB" sz="1870" dirty="0"/>
          </a:p>
          <a:p>
            <a:endParaRPr lang="en-US" altLang="en-GB" sz="1870" dirty="0"/>
          </a:p>
          <a:p>
            <a:r>
              <a:rPr lang="en-US" altLang="en-GB" sz="1870" dirty="0"/>
              <a:t>Tetracycline with calcium salts forming complexes</a:t>
            </a:r>
            <a:endParaRPr lang="en-US" altLang="en-GB" sz="1870" dirty="0"/>
          </a:p>
          <a:p>
            <a:endParaRPr lang="en-US" altLang="en-GB" sz="1870" dirty="0"/>
          </a:p>
          <a:p>
            <a:r>
              <a:rPr lang="en-US" altLang="en-GB" sz="1870" dirty="0"/>
              <a:t>Penicillin degradation in presence of moisture</a:t>
            </a:r>
            <a:endParaRPr lang="en-US" altLang="en-GB" sz="1870" dirty="0"/>
          </a:p>
          <a:p>
            <a:endParaRPr lang="en-US" altLang="en-GB" sz="1870" dirty="0"/>
          </a:p>
          <a:p>
            <a:r>
              <a:rPr lang="en-US" altLang="en-GB" sz="1870" dirty="0"/>
              <a:t>These interactions reduce drug effectiveness.</a:t>
            </a:r>
            <a:endParaRPr lang="en-US" altLang="en-GB" sz="187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160145" y="5861738"/>
            <a:ext cx="440615" cy="51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000" y="67587"/>
            <a:ext cx="10272000" cy="763600"/>
          </a:xfrm>
        </p:spPr>
        <p:txBody>
          <a:bodyPr/>
          <a:lstStyle/>
          <a:p>
            <a:pPr algn="l"/>
            <a:r>
              <a:rPr lang="en-US" sz="5070" dirty="0" smtClean="0">
                <a:solidFill>
                  <a:schemeClr val="tx1"/>
                </a:solidFill>
              </a:rPr>
              <a:t>I</a:t>
            </a:r>
            <a:r>
              <a:rPr lang="en-US" altLang="en-GB" sz="5070" dirty="0">
                <a:sym typeface="+mn-ea"/>
              </a:rPr>
              <a:t>mpact on Formulation Stability</a:t>
            </a:r>
            <a:endParaRPr lang="en-US" sz="507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endParaRPr lang="en-US" altLang="en-GB" sz="1870" dirty="0"/>
          </a:p>
          <a:p>
            <a:pPr>
              <a:buNone/>
            </a:pPr>
            <a:r>
              <a:rPr lang="en-US" altLang="en-GB" sz="1870" dirty="0"/>
              <a:t>Drug–excipient interaction may result in:</a:t>
            </a:r>
            <a:endParaRPr lang="en-US" altLang="en-GB" sz="1870" dirty="0"/>
          </a:p>
          <a:p>
            <a:pPr>
              <a:buNone/>
            </a:pPr>
            <a:endParaRPr lang="en-US" altLang="en-GB" sz="1870" dirty="0"/>
          </a:p>
          <a:p>
            <a:pPr>
              <a:buNone/>
            </a:pPr>
            <a:r>
              <a:rPr lang="en-US" altLang="en-GB" sz="1870" dirty="0"/>
              <a:t>Decrease in drug potency</a:t>
            </a:r>
            <a:endParaRPr lang="en-US" altLang="en-GB" sz="1870" dirty="0"/>
          </a:p>
          <a:p>
            <a:pPr>
              <a:buNone/>
            </a:pPr>
            <a:endParaRPr lang="en-US" altLang="en-GB" sz="1870" dirty="0"/>
          </a:p>
          <a:p>
            <a:pPr>
              <a:buNone/>
            </a:pPr>
            <a:r>
              <a:rPr lang="en-US" altLang="en-GB" sz="1870" dirty="0"/>
              <a:t>Reduced shelf life</a:t>
            </a:r>
            <a:endParaRPr lang="en-US" altLang="en-GB" sz="1870" dirty="0"/>
          </a:p>
          <a:p>
            <a:pPr>
              <a:buNone/>
            </a:pPr>
            <a:endParaRPr lang="en-US" altLang="en-GB" sz="1870" dirty="0"/>
          </a:p>
          <a:p>
            <a:pPr>
              <a:buNone/>
            </a:pPr>
            <a:r>
              <a:rPr lang="en-US" altLang="en-GB" sz="1870" dirty="0"/>
              <a:t>Change in appearance and color</a:t>
            </a:r>
            <a:endParaRPr lang="en-US" altLang="en-GB" sz="1870" dirty="0"/>
          </a:p>
          <a:p>
            <a:pPr>
              <a:buNone/>
            </a:pPr>
            <a:endParaRPr lang="en-US" altLang="en-GB" sz="1870" dirty="0"/>
          </a:p>
          <a:p>
            <a:pPr>
              <a:buNone/>
            </a:pPr>
            <a:r>
              <a:rPr lang="en-US" altLang="en-GB" sz="1870" dirty="0"/>
              <a:t>Formation of degradation products</a:t>
            </a:r>
            <a:endParaRPr lang="en-US" altLang="en-GB" sz="1870" dirty="0"/>
          </a:p>
          <a:p>
            <a:pPr>
              <a:buNone/>
            </a:pPr>
            <a:endParaRPr lang="en-US" altLang="en-GB" sz="1870" dirty="0"/>
          </a:p>
          <a:p>
            <a:pPr>
              <a:buNone/>
            </a:pPr>
            <a:r>
              <a:rPr lang="en-US" altLang="en-GB" sz="1870" dirty="0"/>
              <a:t>Poor therapeutic performance</a:t>
            </a:r>
            <a:endParaRPr lang="en-US" altLang="en-GB" sz="1870" dirty="0"/>
          </a:p>
          <a:p>
            <a:pPr>
              <a:buNone/>
            </a:pPr>
            <a:endParaRPr lang="en-US" altLang="en-GB" sz="1870" dirty="0"/>
          </a:p>
          <a:p>
            <a:pPr>
              <a:buNone/>
            </a:pPr>
            <a:r>
              <a:rPr lang="en-US" altLang="en-GB" sz="1870" dirty="0"/>
              <a:t>Therefore compatibility testing is essential.</a:t>
            </a:r>
            <a:endParaRPr lang="en-US" altLang="en-GB" sz="187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160145" y="5861738"/>
            <a:ext cx="440615" cy="51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5070" dirty="0" smtClean="0">
                <a:solidFill>
                  <a:schemeClr val="tx1"/>
                </a:solidFill>
              </a:rPr>
              <a:t>Practical Applications</a:t>
            </a:r>
            <a:endParaRPr lang="en-US" sz="507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 smtClean="0">
                <a:latin typeface="Poppins Black"/>
                <a:cs typeface="Times New Roman" panose="02020603050405020304" pitchFamily="18" charset="0"/>
              </a:rPr>
              <a:t>Drug–excipient interaction studies are applied in:</a:t>
            </a: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 smtClean="0">
                <a:latin typeface="Poppins Black"/>
                <a:cs typeface="Times New Roman" panose="02020603050405020304" pitchFamily="18" charset="0"/>
              </a:rPr>
              <a:t>Tablet formulation</a:t>
            </a: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 smtClean="0">
                <a:latin typeface="Poppins Black"/>
                <a:cs typeface="Times New Roman" panose="02020603050405020304" pitchFamily="18" charset="0"/>
              </a:rPr>
              <a:t>Capsule development</a:t>
            </a: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 smtClean="0">
                <a:latin typeface="Poppins Black"/>
                <a:cs typeface="Times New Roman" panose="02020603050405020304" pitchFamily="18" charset="0"/>
              </a:rPr>
              <a:t>Liquid dosage forms</a:t>
            </a: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 smtClean="0">
                <a:latin typeface="Poppins Black"/>
                <a:cs typeface="Times New Roman" panose="02020603050405020304" pitchFamily="18" charset="0"/>
              </a:rPr>
              <a:t>Controlled release systems</a:t>
            </a: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 smtClean="0">
                <a:latin typeface="Poppins Black"/>
                <a:cs typeface="Times New Roman" panose="02020603050405020304" pitchFamily="18" charset="0"/>
              </a:rPr>
              <a:t>Nanoparticle and nanosponge formulations</a:t>
            </a: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 smtClean="0">
                <a:latin typeface="Poppins Black"/>
                <a:cs typeface="Times New Roman" panose="02020603050405020304" pitchFamily="18" charset="0"/>
              </a:rPr>
              <a:t>It plays an important role in pharmaceutical research and industry.</a:t>
            </a:r>
            <a:endParaRPr lang="en-US" altLang="en-GB" sz="1870" dirty="0" smtClean="0">
              <a:latin typeface="Poppins Black"/>
              <a:cs typeface="Times New Roman" panose="02020603050405020304" pitchFamily="18" charset="0"/>
            </a:endParaRPr>
          </a:p>
          <a:p>
            <a:endParaRPr lang="en-US" sz="1870" dirty="0">
              <a:latin typeface="Poppins Black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160145" y="5861738"/>
            <a:ext cx="440615" cy="51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5070" dirty="0" smtClean="0">
                <a:solidFill>
                  <a:schemeClr val="tx1"/>
                </a:solidFill>
              </a:rPr>
              <a:t>Conclusion</a:t>
            </a:r>
            <a:endParaRPr lang="en-US" sz="507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6939" y="1536633"/>
            <a:ext cx="10488058" cy="4555200"/>
          </a:xfrm>
        </p:spPr>
        <p:txBody>
          <a:bodyPr/>
          <a:lstStyle/>
          <a:p>
            <a:pPr>
              <a:lnSpc>
                <a:spcPct val="150000"/>
              </a:lnSpc>
              <a:buNone/>
            </a:pPr>
            <a:r>
              <a:rPr lang="en-US" sz="1800" dirty="0" smtClean="0">
                <a:cs typeface="Times New Roman" panose="02020603050405020304" pitchFamily="18" charset="0"/>
              </a:rPr>
              <a:t>   </a:t>
            </a:r>
            <a:r>
              <a:rPr lang="en-GB" altLang="en-US" sz="1800" dirty="0" smtClean="0">
                <a:cs typeface="Times New Roman" panose="02020603050405020304" pitchFamily="18" charset="0"/>
              </a:rPr>
              <a:t> </a:t>
            </a:r>
            <a:endParaRPr lang="en-GB" altLang="en-US" sz="1800" dirty="0" smtClean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GB" altLang="en-US" sz="1800" dirty="0" smtClean="0">
                <a:cs typeface="Times New Roman" panose="02020603050405020304" pitchFamily="18" charset="0"/>
              </a:rPr>
              <a:t>    </a:t>
            </a:r>
            <a:r>
              <a:rPr lang="en-US" sz="1800" dirty="0" smtClean="0">
                <a:cs typeface="Times New Roman" panose="02020603050405020304" pitchFamily="18" charset="0"/>
              </a:rPr>
              <a:t> </a:t>
            </a:r>
            <a:r>
              <a:rPr lang="en-US" altLang="en-GB" sz="1800" dirty="0" smtClean="0">
                <a:cs typeface="Times New Roman" panose="02020603050405020304" pitchFamily="18" charset="0"/>
              </a:rPr>
              <a:t>Understanding drug</a:t>
            </a:r>
            <a:r>
              <a:rPr lang="en-GB" altLang="en-US" sz="1800" dirty="0" smtClean="0">
                <a:cs typeface="Times New Roman" panose="02020603050405020304" pitchFamily="18" charset="0"/>
              </a:rPr>
              <a:t>-</a:t>
            </a:r>
            <a:r>
              <a:rPr lang="en-US" altLang="en-GB" sz="1800" dirty="0" smtClean="0">
                <a:cs typeface="Times New Roman" panose="02020603050405020304" pitchFamily="18" charset="0"/>
              </a:rPr>
              <a:t>excipient interaction is essential for the development of stable, safe</a:t>
            </a:r>
            <a:r>
              <a:rPr lang="en-GB" altLang="en-US" sz="1800" dirty="0" smtClean="0">
                <a:cs typeface="Times New Roman" panose="02020603050405020304" pitchFamily="18" charset="0"/>
              </a:rPr>
              <a:t> </a:t>
            </a:r>
            <a:r>
              <a:rPr lang="en-US" altLang="en-GB" sz="1800" dirty="0" smtClean="0">
                <a:cs typeface="Times New Roman" panose="02020603050405020304" pitchFamily="18" charset="0"/>
              </a:rPr>
              <a:t> and effective pharmaceutical formulations. Proper compatibility testing improves product quality and ensures better patient care.</a:t>
            </a:r>
            <a:endParaRPr lang="en-US" altLang="en-GB" sz="1800" dirty="0" smtClean="0"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160145" y="5861738"/>
            <a:ext cx="440615" cy="51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666;p29"/>
          <p:cNvSpPr txBox="1"/>
          <p:nvPr/>
        </p:nvSpPr>
        <p:spPr>
          <a:xfrm>
            <a:off x="953467" y="713333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algn="l" defTabSz="1219200">
              <a:buClr>
                <a:srgbClr val="210A26"/>
              </a:buClr>
            </a:pPr>
            <a:r>
              <a:rPr lang="en-GB" sz="5065" kern="0" dirty="0">
                <a:solidFill>
                  <a:srgbClr val="210A26"/>
                </a:solidFill>
              </a:rPr>
              <a:t>Learning Outcomes</a:t>
            </a:r>
            <a:endParaRPr lang="en-IN" sz="5065" kern="0" dirty="0">
              <a:solidFill>
                <a:srgbClr val="210A26"/>
              </a:solidFill>
            </a:endParaRPr>
          </a:p>
        </p:txBody>
      </p:sp>
      <p:sp>
        <p:nvSpPr>
          <p:cNvPr id="5" name="Google Shape;667;p29"/>
          <p:cNvSpPr txBox="1"/>
          <p:nvPr/>
        </p:nvSpPr>
        <p:spPr>
          <a:xfrm>
            <a:off x="953468" y="1919551"/>
            <a:ext cx="9631473" cy="3936303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defTabSz="1219200"/>
            <a:r>
              <a:rPr lang="en-US" sz="1865" b="1" kern="0" dirty="0">
                <a:latin typeface="Poppins"/>
                <a:cs typeface="Poppins" panose="00000500000000000000" pitchFamily="2" charset="0"/>
              </a:rPr>
              <a:t>After completing this session, students will be able to</a:t>
            </a:r>
            <a:r>
              <a:rPr lang="en-US" sz="1865" b="1" kern="0" dirty="0" smtClean="0">
                <a:latin typeface="Poppins"/>
                <a:cs typeface="Poppins" panose="00000500000000000000" pitchFamily="2" charset="0"/>
              </a:rPr>
              <a:t>:</a:t>
            </a:r>
            <a:endParaRPr lang="en-US" sz="1865" b="1" kern="0" dirty="0" smtClean="0">
              <a:latin typeface="Poppins"/>
              <a:cs typeface="Poppins" panose="00000500000000000000" pitchFamily="2" charset="0"/>
            </a:endParaRPr>
          </a:p>
          <a:p>
            <a:pPr defTabSz="1219200"/>
            <a:endParaRPr lang="en-US" sz="1865" b="1" kern="0" dirty="0" smtClean="0">
              <a:latin typeface="Poppins"/>
              <a:cs typeface="Poppins" panose="00000500000000000000" pitchFamily="2" charset="0"/>
            </a:endParaRPr>
          </a:p>
          <a:p>
            <a:pPr marL="609600" indent="-414655" defTabSz="1219200">
              <a:spcBef>
                <a:spcPts val="1335"/>
              </a:spcBef>
              <a:buSzPts val="1300"/>
              <a:buFont typeface="Proxima Nova"/>
              <a:buAutoNum type="arabicPeriod"/>
            </a:pPr>
            <a:r>
              <a:rPr lang="en-US" altLang="en-GB" sz="1865" kern="0" dirty="0" smtClean="0">
                <a:latin typeface="Poppins" panose="00000500000000000000" pitchFamily="2" charset="0"/>
                <a:cs typeface="Poppins" panose="00000500000000000000" pitchFamily="2" charset="0"/>
              </a:rPr>
              <a:t>Understand the concept of drug–excipient interaction.</a:t>
            </a:r>
            <a:endParaRPr lang="en-US" altLang="en-GB" sz="1865" kern="0" dirty="0" smtClean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609600" indent="-414655" defTabSz="1219200">
              <a:spcBef>
                <a:spcPts val="1335"/>
              </a:spcBef>
              <a:buSzPts val="1300"/>
              <a:buFont typeface="Proxima Nova"/>
              <a:buAutoNum type="arabicPeriod"/>
            </a:pPr>
            <a:r>
              <a:rPr lang="en-US" altLang="en-GB" sz="1865" kern="0" dirty="0" smtClean="0">
                <a:latin typeface="Poppins" panose="00000500000000000000" pitchFamily="2" charset="0"/>
                <a:cs typeface="Poppins" panose="00000500000000000000" pitchFamily="2" charset="0"/>
              </a:rPr>
              <a:t>Learn different types of drug–excipient interactions.</a:t>
            </a:r>
            <a:endParaRPr lang="en-US" altLang="en-GB" sz="1865" kern="0" dirty="0" smtClean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609600" indent="-414655" defTabSz="1219200">
              <a:spcBef>
                <a:spcPts val="1335"/>
              </a:spcBef>
              <a:buSzPts val="1300"/>
              <a:buFont typeface="Proxima Nova"/>
              <a:buAutoNum type="arabicPeriod"/>
            </a:pPr>
            <a:r>
              <a:rPr lang="en-US" altLang="en-GB" sz="1865" kern="0" dirty="0" smtClean="0">
                <a:latin typeface="Poppins" panose="00000500000000000000" pitchFamily="2" charset="0"/>
                <a:cs typeface="Poppins" panose="00000500000000000000" pitchFamily="2" charset="0"/>
              </a:rPr>
              <a:t>Understand the importance of compatibility studies.</a:t>
            </a:r>
            <a:endParaRPr lang="en-US" altLang="en-GB" sz="1865" kern="0" dirty="0" smtClean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609600" indent="-414655" defTabSz="1219200">
              <a:spcBef>
                <a:spcPts val="1335"/>
              </a:spcBef>
              <a:buSzPts val="1300"/>
              <a:buFont typeface="Proxima Nova"/>
              <a:buAutoNum type="arabicPeriod"/>
            </a:pPr>
            <a:r>
              <a:rPr lang="en-US" altLang="en-GB" sz="1865" kern="0" dirty="0" smtClean="0">
                <a:latin typeface="Poppins" panose="00000500000000000000" pitchFamily="2" charset="0"/>
                <a:cs typeface="Poppins" panose="00000500000000000000" pitchFamily="2" charset="0"/>
              </a:rPr>
              <a:t>Apply compatibility knowledge in formulation development.</a:t>
            </a:r>
            <a:endParaRPr lang="en-US" altLang="en-GB" sz="1865" kern="0" dirty="0" smtClean="0">
              <a:latin typeface="Poppins" panose="00000500000000000000" pitchFamily="2" charset="0"/>
              <a:cs typeface="Poppins" panose="00000500000000000000" pitchFamily="2" charset="0"/>
            </a:endParaRPr>
          </a:p>
          <a:p>
            <a:pPr marL="609600" indent="-414655" defTabSz="1219200">
              <a:spcBef>
                <a:spcPts val="1335"/>
              </a:spcBef>
              <a:buSzPts val="1300"/>
            </a:pPr>
            <a:endParaRPr lang="en-US" sz="1865" kern="0" dirty="0" smtClean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67;p36"/>
          <p:cNvSpPr txBox="1"/>
          <p:nvPr/>
        </p:nvSpPr>
        <p:spPr>
          <a:xfrm>
            <a:off x="953467" y="713333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defTabSz="1219200">
              <a:buClr>
                <a:srgbClr val="210A26"/>
              </a:buClr>
            </a:pPr>
            <a:r>
              <a:rPr lang="en-IN" sz="5065" kern="0" dirty="0">
                <a:solidFill>
                  <a:srgbClr val="210A26"/>
                </a:solidFill>
              </a:rPr>
              <a:t>Contents</a:t>
            </a:r>
            <a:endParaRPr lang="en-IN" sz="5065" kern="0" dirty="0">
              <a:solidFill>
                <a:srgbClr val="210A26"/>
              </a:solidFill>
            </a:endParaRPr>
          </a:p>
        </p:txBody>
      </p:sp>
      <p:sp>
        <p:nvSpPr>
          <p:cNvPr id="3" name="Google Shape;1168;p36"/>
          <p:cNvSpPr txBox="1"/>
          <p:nvPr>
            <p:custDataLst>
              <p:tags r:id="rId1"/>
            </p:custDataLst>
          </p:nvPr>
        </p:nvSpPr>
        <p:spPr>
          <a:xfrm>
            <a:off x="2594000" y="1971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altLang="en-GB" sz="1735" kern="0" dirty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Introduction of Drug–Excipient Interaction</a:t>
            </a:r>
            <a:endParaRPr lang="en-US" altLang="en-GB" sz="1735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" name="Google Shape;1169;p36"/>
          <p:cNvSpPr/>
          <p:nvPr>
            <p:custDataLst>
              <p:tags r:id="rId2"/>
            </p:custDataLst>
          </p:nvPr>
        </p:nvSpPr>
        <p:spPr>
          <a:xfrm>
            <a:off x="1371600" y="197116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01</a:t>
            </a:r>
            <a:endParaRPr sz="2665" kern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7" name="Google Shape;1170;p36"/>
          <p:cNvSpPr txBox="1"/>
          <p:nvPr>
            <p:custDataLst>
              <p:tags r:id="rId3"/>
            </p:custDataLst>
          </p:nvPr>
        </p:nvSpPr>
        <p:spPr>
          <a:xfrm>
            <a:off x="2594000" y="3249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altLang="en-GB" sz="1735" kern="0" dirty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Importance of Drug–Excipient Compatibility</a:t>
            </a:r>
            <a:endParaRPr sz="1735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" name="Google Shape;1171;p36"/>
          <p:cNvSpPr/>
          <p:nvPr>
            <p:custDataLst>
              <p:tags r:id="rId4"/>
            </p:custDataLst>
          </p:nvPr>
        </p:nvSpPr>
        <p:spPr>
          <a:xfrm>
            <a:off x="1371600" y="324916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02</a:t>
            </a:r>
            <a:endParaRPr sz="2665" kern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9" name="Google Shape;1172;p36"/>
          <p:cNvSpPr txBox="1"/>
          <p:nvPr>
            <p:custDataLst>
              <p:tags r:id="rId5"/>
            </p:custDataLst>
          </p:nvPr>
        </p:nvSpPr>
        <p:spPr>
          <a:xfrm>
            <a:off x="2594000" y="4527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altLang="en-GB" sz="1735" kern="0" dirty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Types of Drug–Excipient Interaction</a:t>
            </a:r>
            <a:endParaRPr lang="en-IN" sz="1735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0" name="Google Shape;1173;p36"/>
          <p:cNvSpPr/>
          <p:nvPr>
            <p:custDataLst>
              <p:tags r:id="rId6"/>
            </p:custDataLst>
          </p:nvPr>
        </p:nvSpPr>
        <p:spPr>
          <a:xfrm>
            <a:off x="1371600" y="452716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03</a:t>
            </a:r>
            <a:endParaRPr sz="2665" kern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11" name="Google Shape;1174;p36"/>
          <p:cNvSpPr txBox="1"/>
          <p:nvPr/>
        </p:nvSpPr>
        <p:spPr>
          <a:xfrm>
            <a:off x="7521600" y="1971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altLang="en-GB" sz="1735" kern="0" dirty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Mechanism of Drug–Excipient Interaction</a:t>
            </a:r>
            <a:endParaRPr lang="en-IN" sz="1735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2" name="Google Shape;1175;p36"/>
          <p:cNvSpPr/>
          <p:nvPr>
            <p:custDataLst>
              <p:tags r:id="rId7"/>
            </p:custDataLst>
          </p:nvPr>
        </p:nvSpPr>
        <p:spPr>
          <a:xfrm>
            <a:off x="6299200" y="197116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04</a:t>
            </a:r>
            <a:endParaRPr sz="2665" kern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13" name="Google Shape;1176;p36"/>
          <p:cNvSpPr txBox="1"/>
          <p:nvPr/>
        </p:nvSpPr>
        <p:spPr>
          <a:xfrm>
            <a:off x="7521600" y="3249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en-GB" sz="1750" dirty="0" smtClean="0">
                <a:latin typeface="Poppins"/>
                <a:cs typeface="Times New Roman" panose="02020603050405020304" pitchFamily="18" charset="0"/>
              </a:rPr>
              <a:t>Factors Affecting Drug–Excipient Interaction</a:t>
            </a:r>
            <a:endParaRPr lang="en-US" sz="1750" dirty="0" smtClean="0">
              <a:latin typeface="Poppins"/>
              <a:cs typeface="Times New Roman" panose="02020603050405020304" pitchFamily="18" charset="0"/>
            </a:endParaRPr>
          </a:p>
        </p:txBody>
      </p:sp>
      <p:sp>
        <p:nvSpPr>
          <p:cNvPr id="14" name="Google Shape;1177;p36"/>
          <p:cNvSpPr/>
          <p:nvPr>
            <p:custDataLst>
              <p:tags r:id="rId8"/>
            </p:custDataLst>
          </p:nvPr>
        </p:nvSpPr>
        <p:spPr>
          <a:xfrm>
            <a:off x="6299200" y="324916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05</a:t>
            </a:r>
            <a:endParaRPr sz="2665" kern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15" name="Google Shape;1178;p36"/>
          <p:cNvSpPr txBox="1"/>
          <p:nvPr/>
        </p:nvSpPr>
        <p:spPr>
          <a:xfrm>
            <a:off x="7521600" y="4527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altLang="en-GB" sz="1730" kern="0" dirty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Methods of Compatibility Testing</a:t>
            </a:r>
            <a:endParaRPr lang="en-US" sz="1730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" name="Google Shape;1179;p36"/>
          <p:cNvSpPr/>
          <p:nvPr>
            <p:custDataLst>
              <p:tags r:id="rId9"/>
            </p:custDataLst>
          </p:nvPr>
        </p:nvSpPr>
        <p:spPr>
          <a:xfrm>
            <a:off x="6299200" y="4527167"/>
            <a:ext cx="1019200" cy="10192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 dirty="0" smtClea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06</a:t>
            </a:r>
            <a:endParaRPr sz="2665" kern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cxnSp>
        <p:nvCxnSpPr>
          <p:cNvPr id="17" name="Google Shape;1180;p36"/>
          <p:cNvCxnSpPr>
            <a:stCxn id="6" idx="4"/>
            <a:endCxn id="8" idx="0"/>
          </p:cNvCxnSpPr>
          <p:nvPr>
            <p:custDataLst>
              <p:tags r:id="rId10"/>
            </p:custDataLst>
          </p:nvPr>
        </p:nvCxnSpPr>
        <p:spPr>
          <a:xfrm>
            <a:off x="1881200" y="2990367"/>
            <a:ext cx="0" cy="2588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8" name="Google Shape;1181;p36"/>
          <p:cNvCxnSpPr>
            <a:stCxn id="8" idx="4"/>
            <a:endCxn id="10" idx="0"/>
          </p:cNvCxnSpPr>
          <p:nvPr>
            <p:custDataLst>
              <p:tags r:id="rId11"/>
            </p:custDataLst>
          </p:nvPr>
        </p:nvCxnSpPr>
        <p:spPr>
          <a:xfrm>
            <a:off x="1881200" y="4268367"/>
            <a:ext cx="0" cy="2588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19" name="Google Shape;1182;p36"/>
          <p:cNvCxnSpPr>
            <a:stCxn id="14" idx="0"/>
            <a:endCxn id="12" idx="4"/>
          </p:cNvCxnSpPr>
          <p:nvPr>
            <p:custDataLst>
              <p:tags r:id="rId12"/>
            </p:custDataLst>
          </p:nvPr>
        </p:nvCxnSpPr>
        <p:spPr>
          <a:xfrm rot="10800000">
            <a:off x="6808800" y="2990367"/>
            <a:ext cx="0" cy="2588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cxnSp>
        <p:nvCxnSpPr>
          <p:cNvPr id="20" name="Google Shape;1183;p36"/>
          <p:cNvCxnSpPr>
            <a:stCxn id="16" idx="0"/>
            <a:endCxn id="14" idx="4"/>
          </p:cNvCxnSpPr>
          <p:nvPr>
            <p:custDataLst>
              <p:tags r:id="rId13"/>
            </p:custDataLst>
          </p:nvPr>
        </p:nvCxnSpPr>
        <p:spPr>
          <a:xfrm rot="10800000">
            <a:off x="6808800" y="4268367"/>
            <a:ext cx="0" cy="2588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67;p36"/>
          <p:cNvSpPr txBox="1"/>
          <p:nvPr/>
        </p:nvSpPr>
        <p:spPr>
          <a:xfrm>
            <a:off x="953467" y="713333"/>
            <a:ext cx="10285200" cy="94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38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1pPr>
            <a:lvl2pPr marR="0" lvl="1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2pPr>
            <a:lvl3pPr marR="0" lvl="2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3pPr>
            <a:lvl4pPr marR="0" lvl="3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4pPr>
            <a:lvl5pPr marR="0" lvl="4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5pPr>
            <a:lvl6pPr marR="0" lvl="5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6pPr>
            <a:lvl7pPr marR="0" lvl="6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7pPr>
            <a:lvl8pPr marR="0" lvl="7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8pPr>
            <a:lvl9pPr marR="0" lvl="8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Poppins Black"/>
              <a:buNone/>
              <a:defRPr sz="5200" b="0" i="0" u="none" strike="noStrike" cap="none">
                <a:solidFill>
                  <a:schemeClr val="dk1"/>
                </a:solidFill>
                <a:latin typeface="Poppins Black"/>
                <a:ea typeface="Poppins Black"/>
                <a:cs typeface="Poppins Black"/>
                <a:sym typeface="Poppins Black"/>
              </a:defRPr>
            </a:lvl9pPr>
          </a:lstStyle>
          <a:p>
            <a:pPr defTabSz="1219200">
              <a:buClr>
                <a:srgbClr val="210A26"/>
              </a:buClr>
            </a:pPr>
            <a:r>
              <a:rPr lang="en-IN" sz="5065" kern="0" dirty="0">
                <a:solidFill>
                  <a:srgbClr val="210A26"/>
                </a:solidFill>
              </a:rPr>
              <a:t>Contents</a:t>
            </a:r>
            <a:endParaRPr lang="en-IN" sz="5065" kern="0" dirty="0">
              <a:solidFill>
                <a:srgbClr val="210A26"/>
              </a:solidFill>
            </a:endParaRPr>
          </a:p>
        </p:txBody>
      </p:sp>
      <p:sp>
        <p:nvSpPr>
          <p:cNvPr id="4" name="Google Shape;1168;p36"/>
          <p:cNvSpPr txBox="1"/>
          <p:nvPr/>
        </p:nvSpPr>
        <p:spPr>
          <a:xfrm>
            <a:off x="2594000" y="1971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altLang="en-GB" sz="1730" kern="0" dirty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Examples of Drug–Excipient Interaction</a:t>
            </a:r>
            <a:endParaRPr lang="en-IN" sz="1730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5" name="Google Shape;1169;p36"/>
          <p:cNvSpPr/>
          <p:nvPr/>
        </p:nvSpPr>
        <p:spPr>
          <a:xfrm>
            <a:off x="1371600" y="1971040"/>
            <a:ext cx="1223010" cy="101917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 dirty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07</a:t>
            </a:r>
            <a:endParaRPr sz="2665" kern="0" dirty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21" name="Google Shape;1170;p36"/>
          <p:cNvSpPr txBox="1"/>
          <p:nvPr/>
        </p:nvSpPr>
        <p:spPr>
          <a:xfrm>
            <a:off x="2594000" y="324916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altLang="en-GB" sz="1735" kern="0" dirty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Impact on Formulation Stability</a:t>
            </a:r>
            <a:endParaRPr sz="1735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22" name="Google Shape;1171;p36"/>
          <p:cNvSpPr/>
          <p:nvPr/>
        </p:nvSpPr>
        <p:spPr>
          <a:xfrm>
            <a:off x="1371600" y="3249295"/>
            <a:ext cx="1223010" cy="101917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 dirty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08</a:t>
            </a:r>
            <a:endParaRPr sz="2665" kern="0" dirty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cxnSp>
        <p:nvCxnSpPr>
          <p:cNvPr id="23" name="Google Shape;1180;p36"/>
          <p:cNvCxnSpPr>
            <a:stCxn id="5" idx="4"/>
            <a:endCxn id="22" idx="0"/>
          </p:cNvCxnSpPr>
          <p:nvPr/>
        </p:nvCxnSpPr>
        <p:spPr>
          <a:xfrm>
            <a:off x="1982800" y="2990367"/>
            <a:ext cx="0" cy="25908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8" name="Google Shape;1171;p36"/>
          <p:cNvSpPr/>
          <p:nvPr/>
        </p:nvSpPr>
        <p:spPr>
          <a:xfrm>
            <a:off x="1402715" y="4580255"/>
            <a:ext cx="1266825" cy="101917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 dirty="0" smtClea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09</a:t>
            </a:r>
            <a:endParaRPr sz="2665" kern="0" dirty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cxnSp>
        <p:nvCxnSpPr>
          <p:cNvPr id="9" name="Google Shape;1180;p36"/>
          <p:cNvCxnSpPr/>
          <p:nvPr/>
        </p:nvCxnSpPr>
        <p:spPr>
          <a:xfrm>
            <a:off x="1890379" y="4343620"/>
            <a:ext cx="0" cy="258800"/>
          </a:xfrm>
          <a:prstGeom prst="straightConnector1">
            <a:avLst/>
          </a:prstGeom>
          <a:noFill/>
          <a:ln w="19050" cap="flat" cmpd="sng">
            <a:solidFill>
              <a:schemeClr val="accent5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10" name="Google Shape;1170;p36"/>
          <p:cNvSpPr txBox="1"/>
          <p:nvPr/>
        </p:nvSpPr>
        <p:spPr>
          <a:xfrm>
            <a:off x="2669281" y="4613437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altLang="en-GB" sz="1735" kern="0" dirty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Practical Application</a:t>
            </a:r>
            <a:endParaRPr sz="1735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1" name="Google Shape;1169;p36"/>
          <p:cNvSpPr/>
          <p:nvPr/>
        </p:nvSpPr>
        <p:spPr>
          <a:xfrm>
            <a:off x="5831840" y="2046605"/>
            <a:ext cx="1101725" cy="1019175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algn="ctr" defTabSz="1219200">
              <a:buClr>
                <a:srgbClr val="000000"/>
              </a:buClr>
            </a:pPr>
            <a:r>
              <a:rPr lang="en-GB" sz="2665" kern="0" dirty="0" smtClean="0">
                <a:solidFill>
                  <a:srgbClr val="3169F8"/>
                </a:solidFill>
                <a:latin typeface="Poppins Black"/>
                <a:ea typeface="Poppins Black"/>
                <a:cs typeface="Poppins Black"/>
                <a:sym typeface="Poppins Black"/>
              </a:rPr>
              <a:t>10</a:t>
            </a:r>
            <a:endParaRPr sz="2665" kern="0" dirty="0">
              <a:solidFill>
                <a:srgbClr val="3169F8"/>
              </a:solidFill>
              <a:latin typeface="Poppins Black"/>
              <a:ea typeface="Poppins Black"/>
              <a:cs typeface="Poppins Black"/>
              <a:sym typeface="Poppins Black"/>
            </a:endParaRPr>
          </a:p>
        </p:txBody>
      </p:sp>
      <p:sp>
        <p:nvSpPr>
          <p:cNvPr id="12" name="Google Shape;1168;p36"/>
          <p:cNvSpPr txBox="1"/>
          <p:nvPr/>
        </p:nvSpPr>
        <p:spPr>
          <a:xfrm>
            <a:off x="6932860" y="2046448"/>
            <a:ext cx="3298800" cy="10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200">
              <a:lnSpc>
                <a:spcPct val="115000"/>
              </a:lnSpc>
              <a:buClr>
                <a:srgbClr val="000000"/>
              </a:buClr>
            </a:pPr>
            <a:r>
              <a:rPr lang="en-US" altLang="en-GB" sz="1730" kern="0" dirty="0">
                <a:solidFill>
                  <a:srgbClr val="210A26"/>
                </a:solidFill>
                <a:latin typeface="Poppins"/>
                <a:ea typeface="Poppins"/>
                <a:cs typeface="Poppins"/>
                <a:sym typeface="Poppins"/>
              </a:rPr>
              <a:t>Conclusion</a:t>
            </a:r>
            <a:endParaRPr lang="en-IN" sz="1730" kern="0" dirty="0">
              <a:solidFill>
                <a:srgbClr val="210A26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070" dirty="0" smtClean="0">
                <a:solidFill>
                  <a:schemeClr val="tx1"/>
                </a:solidFill>
              </a:rPr>
              <a:t> </a:t>
            </a:r>
            <a:r>
              <a:rPr lang="en-US" altLang="en-GB" sz="5070" dirty="0">
                <a:solidFill>
                  <a:schemeClr val="tx1"/>
                </a:solidFill>
              </a:rPr>
              <a:t>Introduction to Drug–Excipient Interaction</a:t>
            </a:r>
            <a:endParaRPr lang="en-US" altLang="en-GB" sz="5070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000" y="2456761"/>
            <a:ext cx="10272000" cy="3635072"/>
          </a:xfrm>
        </p:spPr>
        <p:txBody>
          <a:bodyPr/>
          <a:lstStyle/>
          <a:p>
            <a:r>
              <a:rPr lang="en-US" altLang="en-GB" sz="1870" dirty="0"/>
              <a:t>Drug</a:t>
            </a:r>
            <a:r>
              <a:rPr lang="en-GB" altLang="en-US" sz="1870" dirty="0"/>
              <a:t>-</a:t>
            </a:r>
            <a:r>
              <a:rPr lang="en-US" altLang="en-GB" sz="1870" dirty="0"/>
              <a:t>excipient interaction refers to the physical or chemical interaction between the active pharmaceutical ingredient and excipients used in the formulation.</a:t>
            </a:r>
            <a:endParaRPr lang="en-US" altLang="en-GB" sz="1870" dirty="0"/>
          </a:p>
          <a:p>
            <a:endParaRPr lang="en-US" altLang="en-GB" sz="1870" dirty="0"/>
          </a:p>
          <a:p>
            <a:r>
              <a:rPr lang="en-US" altLang="en-GB" sz="1870" dirty="0"/>
              <a:t>Drug</a:t>
            </a:r>
            <a:r>
              <a:rPr lang="en-GB" altLang="en-US" sz="1870" dirty="0"/>
              <a:t>-</a:t>
            </a:r>
            <a:r>
              <a:rPr lang="en-US" altLang="en-GB" sz="1870" dirty="0"/>
              <a:t>excipient compatibility is an important aspect of formulation development. Improper selection of excipients may lead to instability and reduced therapeutic efficacy of the drug product.</a:t>
            </a:r>
            <a:endParaRPr lang="en-US" altLang="en-GB" sz="1870" dirty="0"/>
          </a:p>
          <a:p>
            <a:endParaRPr lang="en-US" altLang="en-GB" sz="1870" dirty="0"/>
          </a:p>
          <a:p>
            <a:r>
              <a:rPr lang="en-US" altLang="en-GB" sz="1870" dirty="0"/>
              <a:t>A pharmacist must understand the interaction between drug and excipients to develop safe and effective pharmaceutical dosage forms.</a:t>
            </a:r>
            <a:endParaRPr lang="en-US" altLang="en-GB" sz="187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160145" y="5861738"/>
            <a:ext cx="440615" cy="51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000" y="461922"/>
            <a:ext cx="10272000" cy="763600"/>
          </a:xfrm>
        </p:spPr>
        <p:txBody>
          <a:bodyPr/>
          <a:lstStyle/>
          <a:p>
            <a:r>
              <a:rPr lang="en-US" sz="5070" b="1" dirty="0" smtClean="0">
                <a:solidFill>
                  <a:schemeClr val="tx1"/>
                </a:solidFill>
              </a:rPr>
              <a:t>Importance of </a:t>
            </a:r>
            <a:r>
              <a:rPr lang="en-US" altLang="en-GB" sz="5070" b="1" dirty="0"/>
              <a:t>Drug–Excipient Compatibility</a:t>
            </a:r>
            <a:endParaRPr lang="en-US" altLang="en-GB" sz="507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000" y="2215399"/>
            <a:ext cx="10272000" cy="3701173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altLang="en-GB" dirty="0"/>
              <a:t>Compatibility studies are important to:</a:t>
            </a:r>
            <a:endParaRPr lang="en-US" altLang="en-GB" dirty="0"/>
          </a:p>
          <a:p>
            <a:pPr>
              <a:lnSpc>
                <a:spcPct val="100000"/>
              </a:lnSpc>
            </a:pPr>
            <a:endParaRPr lang="en-US" altLang="en-GB" dirty="0"/>
          </a:p>
          <a:p>
            <a:pPr>
              <a:lnSpc>
                <a:spcPct val="100000"/>
              </a:lnSpc>
            </a:pPr>
            <a:r>
              <a:rPr lang="en-US" altLang="en-GB" dirty="0"/>
              <a:t>Maintain stability of drug</a:t>
            </a:r>
            <a:endParaRPr lang="en-US" altLang="en-GB" dirty="0"/>
          </a:p>
          <a:p>
            <a:pPr>
              <a:lnSpc>
                <a:spcPct val="100000"/>
              </a:lnSpc>
            </a:pPr>
            <a:endParaRPr lang="en-US" altLang="en-GB" dirty="0"/>
          </a:p>
          <a:p>
            <a:pPr>
              <a:lnSpc>
                <a:spcPct val="100000"/>
              </a:lnSpc>
            </a:pPr>
            <a:r>
              <a:rPr lang="en-US" altLang="en-GB" dirty="0"/>
              <a:t>Improve shelf life of formulation</a:t>
            </a:r>
            <a:endParaRPr lang="en-US" altLang="en-GB" dirty="0"/>
          </a:p>
          <a:p>
            <a:pPr>
              <a:lnSpc>
                <a:spcPct val="100000"/>
              </a:lnSpc>
            </a:pPr>
            <a:endParaRPr lang="en-US" altLang="en-GB" dirty="0"/>
          </a:p>
          <a:p>
            <a:pPr>
              <a:lnSpc>
                <a:spcPct val="100000"/>
              </a:lnSpc>
            </a:pPr>
            <a:r>
              <a:rPr lang="en-US" altLang="en-GB" dirty="0"/>
              <a:t>Prevent degradation of drug</a:t>
            </a:r>
            <a:endParaRPr lang="en-US" altLang="en-GB" dirty="0"/>
          </a:p>
          <a:p>
            <a:pPr>
              <a:lnSpc>
                <a:spcPct val="100000"/>
              </a:lnSpc>
            </a:pPr>
            <a:endParaRPr lang="en-US" altLang="en-GB" dirty="0"/>
          </a:p>
          <a:p>
            <a:pPr>
              <a:lnSpc>
                <a:spcPct val="100000"/>
              </a:lnSpc>
            </a:pPr>
            <a:r>
              <a:rPr lang="en-US" altLang="en-GB" dirty="0"/>
              <a:t>Ensure uniform drug release</a:t>
            </a:r>
            <a:endParaRPr lang="en-US" altLang="en-GB" dirty="0"/>
          </a:p>
          <a:p>
            <a:pPr>
              <a:lnSpc>
                <a:spcPct val="100000"/>
              </a:lnSpc>
            </a:pPr>
            <a:endParaRPr lang="en-US" altLang="en-GB" dirty="0"/>
          </a:p>
          <a:p>
            <a:pPr>
              <a:lnSpc>
                <a:spcPct val="100000"/>
              </a:lnSpc>
            </a:pPr>
            <a:r>
              <a:rPr lang="en-US" altLang="en-GB" dirty="0"/>
              <a:t>Avoid formulation failure</a:t>
            </a:r>
            <a:endParaRPr lang="en-US" altLang="en-GB" dirty="0"/>
          </a:p>
          <a:p>
            <a:pPr>
              <a:lnSpc>
                <a:spcPct val="100000"/>
              </a:lnSpc>
            </a:pPr>
            <a:endParaRPr lang="en-US" altLang="en-GB" dirty="0"/>
          </a:p>
          <a:p>
            <a:pPr>
              <a:lnSpc>
                <a:spcPct val="100000"/>
              </a:lnSpc>
            </a:pPr>
            <a:r>
              <a:rPr lang="en-US" altLang="en-GB" dirty="0"/>
              <a:t>Proper compatibility ensures quality, safety, and effectiveness of pharmaceutical products.</a:t>
            </a:r>
            <a:endParaRPr lang="en-US" alt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160145" y="5861738"/>
            <a:ext cx="440615" cy="51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825" y="593090"/>
            <a:ext cx="10969625" cy="763905"/>
          </a:xfrm>
        </p:spPr>
        <p:txBody>
          <a:bodyPr/>
          <a:lstStyle/>
          <a:p>
            <a:pPr algn="l"/>
            <a:r>
              <a:rPr lang="en-US" altLang="en-GB" sz="5070" dirty="0"/>
              <a:t>Types of Drug–Excipient Interaction</a:t>
            </a:r>
            <a:endParaRPr lang="en-US" altLang="en-GB" sz="507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765" y="2513918"/>
            <a:ext cx="10272000" cy="3855409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altLang="en-GB" sz="1800" dirty="0" smtClean="0">
                <a:cs typeface="Times New Roman" panose="02020603050405020304" pitchFamily="18" charset="0"/>
              </a:rPr>
              <a:t>Drug–excipient interactions are classified into:</a:t>
            </a:r>
            <a:endParaRPr lang="en-US" altLang="en-GB" sz="1800" dirty="0" smtClean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GB" sz="1800" dirty="0" smtClean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00" dirty="0" smtClean="0">
                <a:cs typeface="Times New Roman" panose="02020603050405020304" pitchFamily="18" charset="0"/>
              </a:rPr>
              <a:t>Physical interaction</a:t>
            </a:r>
            <a:endParaRPr lang="en-US" altLang="en-GB" sz="1800" dirty="0" smtClean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GB" sz="1800" dirty="0" smtClean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00" dirty="0" smtClean="0">
                <a:cs typeface="Times New Roman" panose="02020603050405020304" pitchFamily="18" charset="0"/>
              </a:rPr>
              <a:t>Chemical interaction</a:t>
            </a:r>
            <a:endParaRPr lang="en-US" altLang="en-GB" sz="1800" dirty="0" smtClean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GB" sz="1800" dirty="0" smtClean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00" dirty="0" smtClean="0">
                <a:cs typeface="Times New Roman" panose="02020603050405020304" pitchFamily="18" charset="0"/>
              </a:rPr>
              <a:t>Therapeutic interaction</a:t>
            </a:r>
            <a:endParaRPr lang="en-US" altLang="en-GB" sz="1800" dirty="0" smtClean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GB" sz="1800" dirty="0" smtClean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00" dirty="0" smtClean="0">
                <a:cs typeface="Times New Roman" panose="02020603050405020304" pitchFamily="18" charset="0"/>
              </a:rPr>
              <a:t>Pharmacokinetic interaction</a:t>
            </a:r>
            <a:endParaRPr lang="en-US" altLang="en-GB" sz="1800" dirty="0" smtClean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altLang="en-GB" sz="1800" dirty="0" smtClean="0"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00" dirty="0" smtClean="0">
                <a:cs typeface="Times New Roman" panose="02020603050405020304" pitchFamily="18" charset="0"/>
              </a:rPr>
              <a:t>Each type of interaction can affect formulation performance and drug activity.</a:t>
            </a:r>
            <a:endParaRPr lang="en-US" altLang="en-GB" sz="1800" dirty="0" smtClean="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160145" y="5861738"/>
            <a:ext cx="440615" cy="51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000" y="126007"/>
            <a:ext cx="10272000" cy="763600"/>
          </a:xfrm>
        </p:spPr>
        <p:txBody>
          <a:bodyPr/>
          <a:lstStyle/>
          <a:p>
            <a:pPr algn="l"/>
            <a:r>
              <a:rPr lang="en-US" altLang="en-GB" sz="5070" dirty="0">
                <a:sym typeface="+mn-ea"/>
              </a:rPr>
              <a:t>Mechanism of Drug–Excipient Interaction</a:t>
            </a:r>
            <a:endParaRPr lang="en-US" sz="507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0" y="1697990"/>
            <a:ext cx="10271760" cy="3810000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/>
              <a:t>Common mechanisms involved in interaction include:</a:t>
            </a: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/>
              <a:t>Hydrolysis</a:t>
            </a: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/>
              <a:t>Oxidation</a:t>
            </a: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/>
              <a:t>Reduction</a:t>
            </a: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/>
              <a:t>Complex formation</a:t>
            </a: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/>
              <a:t>Photodegradation</a:t>
            </a: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/>
              <a:t>Adsorption</a:t>
            </a: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endParaRPr lang="en-US" altLang="en-GB" sz="1870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en-GB" sz="1870" dirty="0"/>
              <a:t>These mechanisms may cause degradation or loss of potency of the drug.</a:t>
            </a:r>
            <a:endParaRPr lang="en-US" altLang="en-GB" sz="187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160145" y="5861738"/>
            <a:ext cx="440615" cy="51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000" y="242847"/>
            <a:ext cx="10272000" cy="763600"/>
          </a:xfrm>
        </p:spPr>
        <p:txBody>
          <a:bodyPr/>
          <a:lstStyle/>
          <a:p>
            <a:r>
              <a:rPr lang="en-GB" altLang="en-US" sz="5070" dirty="0">
                <a:sym typeface="+mn-ea"/>
              </a:rPr>
              <a:t>F</a:t>
            </a:r>
            <a:r>
              <a:rPr lang="en-US" altLang="en-GB" sz="5070" dirty="0">
                <a:sym typeface="+mn-ea"/>
              </a:rPr>
              <a:t>actors Affecting Drug–Excipient Interaction</a:t>
            </a:r>
            <a:endParaRPr lang="en-US" sz="507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7530" y="1740535"/>
            <a:ext cx="10674350" cy="3767455"/>
          </a:xfrm>
        </p:spPr>
        <p:txBody>
          <a:bodyPr/>
          <a:lstStyle/>
          <a:p>
            <a:endParaRPr lang="en-US" altLang="en-GB" sz="1870" dirty="0"/>
          </a:p>
          <a:p>
            <a:pPr>
              <a:lnSpc>
                <a:spcPct val="100000"/>
              </a:lnSpc>
            </a:pPr>
            <a:r>
              <a:rPr lang="en-US" altLang="en-GB" sz="1870" dirty="0"/>
              <a:t>Drug–excipient interaction is influenced by:</a:t>
            </a:r>
            <a:endParaRPr lang="en-US" altLang="en-GB" sz="1870" dirty="0"/>
          </a:p>
          <a:p>
            <a:pPr>
              <a:lnSpc>
                <a:spcPct val="100000"/>
              </a:lnSpc>
            </a:pPr>
            <a:endParaRPr lang="en-US" altLang="en-GB" sz="1870" dirty="0"/>
          </a:p>
          <a:p>
            <a:pPr>
              <a:lnSpc>
                <a:spcPct val="100000"/>
              </a:lnSpc>
            </a:pPr>
            <a:r>
              <a:rPr lang="en-US" altLang="en-GB" sz="1870" dirty="0"/>
              <a:t>Temperature</a:t>
            </a:r>
            <a:endParaRPr lang="en-US" altLang="en-GB" sz="1870" dirty="0"/>
          </a:p>
          <a:p>
            <a:pPr>
              <a:lnSpc>
                <a:spcPct val="100000"/>
              </a:lnSpc>
            </a:pPr>
            <a:endParaRPr lang="en-US" altLang="en-GB" sz="1870" dirty="0"/>
          </a:p>
          <a:p>
            <a:pPr>
              <a:lnSpc>
                <a:spcPct val="100000"/>
              </a:lnSpc>
            </a:pPr>
            <a:r>
              <a:rPr lang="en-US" altLang="en-GB" sz="1870" dirty="0"/>
              <a:t>Humidity</a:t>
            </a:r>
            <a:endParaRPr lang="en-US" altLang="en-GB" sz="1870" dirty="0"/>
          </a:p>
          <a:p>
            <a:pPr>
              <a:lnSpc>
                <a:spcPct val="100000"/>
              </a:lnSpc>
            </a:pPr>
            <a:endParaRPr lang="en-US" altLang="en-GB" sz="1870" dirty="0"/>
          </a:p>
          <a:p>
            <a:pPr>
              <a:lnSpc>
                <a:spcPct val="100000"/>
              </a:lnSpc>
            </a:pPr>
            <a:r>
              <a:rPr lang="en-US" altLang="en-GB" sz="1870" dirty="0"/>
              <a:t>pH of formulation</a:t>
            </a:r>
            <a:endParaRPr lang="en-US" altLang="en-GB" sz="1870" dirty="0"/>
          </a:p>
          <a:p>
            <a:pPr>
              <a:lnSpc>
                <a:spcPct val="100000"/>
              </a:lnSpc>
            </a:pPr>
            <a:endParaRPr lang="en-US" altLang="en-GB" sz="1870" dirty="0"/>
          </a:p>
          <a:p>
            <a:pPr>
              <a:lnSpc>
                <a:spcPct val="100000"/>
              </a:lnSpc>
            </a:pPr>
            <a:r>
              <a:rPr lang="en-US" altLang="en-GB" sz="1870" dirty="0"/>
              <a:t>Storage conditions</a:t>
            </a:r>
            <a:endParaRPr lang="en-US" altLang="en-GB" sz="1870" dirty="0"/>
          </a:p>
          <a:p>
            <a:pPr>
              <a:lnSpc>
                <a:spcPct val="100000"/>
              </a:lnSpc>
            </a:pPr>
            <a:endParaRPr lang="en-US" altLang="en-GB" sz="1870" dirty="0"/>
          </a:p>
          <a:p>
            <a:pPr>
              <a:lnSpc>
                <a:spcPct val="100000"/>
              </a:lnSpc>
            </a:pPr>
            <a:r>
              <a:rPr lang="en-US" altLang="en-GB" sz="1870" dirty="0"/>
              <a:t>Concentration of excipients</a:t>
            </a:r>
            <a:endParaRPr lang="en-US" altLang="en-GB" sz="1870" dirty="0"/>
          </a:p>
          <a:p>
            <a:pPr>
              <a:lnSpc>
                <a:spcPct val="100000"/>
              </a:lnSpc>
            </a:pPr>
            <a:endParaRPr lang="en-US" altLang="en-GB" sz="1870" dirty="0"/>
          </a:p>
          <a:p>
            <a:pPr>
              <a:lnSpc>
                <a:spcPct val="100000"/>
              </a:lnSpc>
            </a:pPr>
            <a:r>
              <a:rPr lang="en-US" altLang="en-GB" sz="1870" dirty="0"/>
              <a:t>Nature of drug and excipients</a:t>
            </a:r>
            <a:endParaRPr lang="en-US" altLang="en-GB" sz="1870" dirty="0"/>
          </a:p>
          <a:p>
            <a:pPr>
              <a:lnSpc>
                <a:spcPct val="100000"/>
              </a:lnSpc>
            </a:pPr>
            <a:endParaRPr lang="en-US" altLang="en-GB" sz="1870" dirty="0"/>
          </a:p>
          <a:p>
            <a:pPr>
              <a:lnSpc>
                <a:spcPct val="100000"/>
              </a:lnSpc>
            </a:pPr>
            <a:r>
              <a:rPr lang="en-US" altLang="en-GB" sz="1870" dirty="0"/>
              <a:t>Control of these factors improves formulation stability.</a:t>
            </a:r>
            <a:endParaRPr lang="en-US" altLang="en-GB" sz="187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1160145" y="5861738"/>
            <a:ext cx="440615" cy="519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10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11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12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13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2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3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4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5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6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7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8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ags/tag9.xml><?xml version="1.0" encoding="utf-8"?>
<p:tagLst xmlns:p="http://schemas.openxmlformats.org/presentationml/2006/main">
  <p:tag name="KSO_WM_DIAGRAM_VIRTUALLY_FRAME" val="{&quot;height&quot;:281.5118110236221,&quot;left&quot;:108,&quot;top&quot;:155.20999999999998,&quot;width&quot;:468.25196850393706}"/>
</p:tagLst>
</file>

<file path=ppt/theme/theme1.xml><?xml version="1.0" encoding="utf-8"?>
<a:theme xmlns:a="http://schemas.openxmlformats.org/drawingml/2006/main" name="Tips to Prepare for an Exam by Slidesgo">
  <a:themeElements>
    <a:clrScheme name="Simple Light">
      <a:dk1>
        <a:srgbClr val="210A26"/>
      </a:dk1>
      <a:lt1>
        <a:srgbClr val="4D476D"/>
      </a:lt1>
      <a:dk2>
        <a:srgbClr val="A0BFDB"/>
      </a:dk2>
      <a:lt2>
        <a:srgbClr val="DFF3F8"/>
      </a:lt2>
      <a:accent1>
        <a:srgbClr val="EA3554"/>
      </a:accent1>
      <a:accent2>
        <a:srgbClr val="FFA406"/>
      </a:accent2>
      <a:accent3>
        <a:srgbClr val="C1712D"/>
      </a:accent3>
      <a:accent4>
        <a:srgbClr val="1D9E4E"/>
      </a:accent4>
      <a:accent5>
        <a:srgbClr val="3169F8"/>
      </a:accent5>
      <a:accent6>
        <a:srgbClr val="FFFFFF"/>
      </a:accent6>
      <a:hlink>
        <a:srgbClr val="210A26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3822</Words>
  <Application>WPS Presentation</Application>
  <PresentationFormat>Custom</PresentationFormat>
  <Paragraphs>212</Paragraphs>
  <Slides>14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9" baseType="lpstr">
      <vt:lpstr>Arial</vt:lpstr>
      <vt:lpstr>SimSun</vt:lpstr>
      <vt:lpstr>Wingdings</vt:lpstr>
      <vt:lpstr>Poppins Black</vt:lpstr>
      <vt:lpstr>Segoe Print</vt:lpstr>
      <vt:lpstr>Poppins</vt:lpstr>
      <vt:lpstr>Arial</vt:lpstr>
      <vt:lpstr>Bebas Neue</vt:lpstr>
      <vt:lpstr>Poppins</vt:lpstr>
      <vt:lpstr>Proxima Nova</vt:lpstr>
      <vt:lpstr>Times New Roman</vt:lpstr>
      <vt:lpstr>Microsoft YaHei</vt:lpstr>
      <vt:lpstr>Arial Unicode MS</vt:lpstr>
      <vt:lpstr>Calibri</vt:lpstr>
      <vt:lpstr>Tips to Prepare for an Exam by Slidesgo</vt:lpstr>
      <vt:lpstr> Drug–Excipient Interaction in Formulation Development</vt:lpstr>
      <vt:lpstr>PowerPoint 演示文稿</vt:lpstr>
      <vt:lpstr>PowerPoint 演示文稿</vt:lpstr>
      <vt:lpstr>PowerPoint 演示文稿</vt:lpstr>
      <vt:lpstr> Introduction to Drug–Excipient Interaction</vt:lpstr>
      <vt:lpstr>Importance of Drug–Excipient Compatibility</vt:lpstr>
      <vt:lpstr>Types of Drug–Excipient Interaction</vt:lpstr>
      <vt:lpstr>Mechanism of Drug–Excipient Interaction</vt:lpstr>
      <vt:lpstr>Factors Affecting Drug–Excipient Interaction</vt:lpstr>
      <vt:lpstr>Methods of Compatibility Testing Method</vt:lpstr>
      <vt:lpstr>Examples of Drug–Excipient Interaction</vt:lpstr>
      <vt:lpstr>Impact on Formulation Stability</vt:lpstr>
      <vt:lpstr>Practical Applications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Pharmaceutical Calculation</dc:title>
  <dc:creator>Vishwajeet Ghorpade</dc:creator>
  <cp:lastModifiedBy>Madhuri Desai</cp:lastModifiedBy>
  <cp:revision>27</cp:revision>
  <dcterms:created xsi:type="dcterms:W3CDTF">2025-03-24T14:32:00Z</dcterms:created>
  <dcterms:modified xsi:type="dcterms:W3CDTF">2026-01-29T08:45:52Z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7C686DAFE0FC4ECD8BE81F16A485ADE2_13</vt:lpwstr>
  </property>
  <property fmtid="{D5CDD505-2E9C-101B-9397-08002B2CF9AE}" pid="3" name="KSOProductBuildVer">
    <vt:lpwstr>2057-12.2.0.23196</vt:lpwstr>
  </property>
</Properties>
</file>