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99" r:id="rId4"/>
    <p:sldId id="314" r:id="rId5"/>
    <p:sldId id="258" r:id="rId6"/>
    <p:sldId id="280" r:id="rId7"/>
    <p:sldId id="311" r:id="rId8"/>
    <p:sldId id="261" r:id="rId9"/>
    <p:sldId id="315" r:id="rId10"/>
    <p:sldId id="348" r:id="rId11"/>
    <p:sldId id="316" r:id="rId12"/>
    <p:sldId id="317" r:id="rId13"/>
    <p:sldId id="318" r:id="rId14"/>
    <p:sldId id="319" r:id="rId15"/>
    <p:sldId id="320" r:id="rId16"/>
    <p:sldId id="262" r:id="rId17"/>
    <p:sldId id="313" r:id="rId18"/>
    <p:sldId id="277" r:id="rId19"/>
    <p:sldId id="321" r:id="rId20"/>
    <p:sldId id="322" r:id="rId21"/>
    <p:sldId id="281" r:id="rId22"/>
    <p:sldId id="288" r:id="rId23"/>
    <p:sldId id="310" r:id="rId24"/>
    <p:sldId id="337" r:id="rId25"/>
    <p:sldId id="336" r:id="rId26"/>
    <p:sldId id="338" r:id="rId27"/>
    <p:sldId id="339" r:id="rId28"/>
    <p:sldId id="340" r:id="rId29"/>
    <p:sldId id="341" r:id="rId30"/>
    <p:sldId id="343" r:id="rId31"/>
    <p:sldId id="342" r:id="rId32"/>
    <p:sldId id="344" r:id="rId33"/>
    <p:sldId id="345" r:id="rId34"/>
    <p:sldId id="347" r:id="rId35"/>
    <p:sldId id="346" r:id="rId36"/>
    <p:sldId id="326" r:id="rId37"/>
    <p:sldId id="332" r:id="rId38"/>
    <p:sldId id="334" r:id="rId39"/>
    <p:sldId id="289" r:id="rId40"/>
    <p:sldId id="303" r:id="rId41"/>
    <p:sldId id="304" r:id="rId42"/>
    <p:sldId id="305" r:id="rId43"/>
    <p:sldId id="307" r:id="rId44"/>
    <p:sldId id="308" r:id="rId45"/>
    <p:sldId id="350" r:id="rId46"/>
    <p:sldId id="301" r:id="rId47"/>
    <p:sldId id="275" r:id="rId48"/>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DF4CF2-8093-4851-8E3E-D4B0403D20EF}">
          <p14:sldIdLst>
            <p14:sldId id="283"/>
            <p14:sldId id="256"/>
            <p14:sldId id="299"/>
            <p14:sldId id="314"/>
            <p14:sldId id="258"/>
            <p14:sldId id="280"/>
            <p14:sldId id="311"/>
            <p14:sldId id="261"/>
            <p14:sldId id="315"/>
            <p14:sldId id="348"/>
            <p14:sldId id="316"/>
            <p14:sldId id="317"/>
            <p14:sldId id="318"/>
            <p14:sldId id="319"/>
            <p14:sldId id="320"/>
            <p14:sldId id="262"/>
            <p14:sldId id="313"/>
            <p14:sldId id="277"/>
            <p14:sldId id="321"/>
            <p14:sldId id="322"/>
            <p14:sldId id="281"/>
            <p14:sldId id="288"/>
            <p14:sldId id="310"/>
            <p14:sldId id="337"/>
            <p14:sldId id="336"/>
            <p14:sldId id="338"/>
            <p14:sldId id="339"/>
            <p14:sldId id="340"/>
            <p14:sldId id="341"/>
            <p14:sldId id="343"/>
            <p14:sldId id="342"/>
            <p14:sldId id="344"/>
            <p14:sldId id="345"/>
            <p14:sldId id="347"/>
            <p14:sldId id="346"/>
            <p14:sldId id="326"/>
            <p14:sldId id="332"/>
            <p14:sldId id="334"/>
          </p14:sldIdLst>
        </p14:section>
        <p14:section name="Untitled Section" id="{1AD61949-4687-46CF-A65A-497233DF871F}">
          <p14:sldIdLst>
            <p14:sldId id="289"/>
            <p14:sldId id="303"/>
            <p14:sldId id="304"/>
            <p14:sldId id="305"/>
            <p14:sldId id="307"/>
            <p14:sldId id="308"/>
            <p14:sldId id="350"/>
            <p14:sldId id="301"/>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AD28-E50C-7D4A-4249-EAD85970C5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EF2838-500C-2CBB-5ED0-9603FAAD2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190C3-B22C-23A3-BE65-3B8FEEB57E5F}"/>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3560FCCF-09D8-6FBD-8572-3B4A4EA51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DFFC5-DAF1-AA07-B616-083164C99B25}"/>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136296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5DF7-2E13-B659-0D72-D5570118B0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C0884B-19BF-4EB8-B67F-EF35405B96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DB383-5FB9-25DC-AC3A-FCC3562A90EC}"/>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D5EF6A81-E4B3-91B4-D22E-EC4C198FA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DC250-07CA-DBB8-5A6E-9D43A8D2ECF9}"/>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34690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3AE83-6DBC-1C1D-0690-3E5A7B26E8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AE2ED7-F00A-1385-D802-2F1C581EFD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8431B-C169-17CA-129A-FAB488187A09}"/>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3DC339A0-7654-F10B-23D0-07489FBE0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667D2-54C0-563D-660A-BDC89AD43E93}"/>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25640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2D91-4073-9EB1-C1AD-908C72772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2D6E9-4CD4-C232-7EA1-6FC45ADEB4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FEE2A-F4D1-CAE6-673F-DCC89ADE2B6A}"/>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07D71AB5-7D2B-4799-BE6E-F8B9525F6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16BA6-EE33-4E64-A3A2-6CDD79048157}"/>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82084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C1D9-3731-FBDC-4E30-75E2B9013B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E94E8C-E014-0147-DE6C-E7C014A0EE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E7048-D54C-1C87-2970-F50AEC3D3AF2}"/>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FCC7352E-8F90-E39A-9578-87C3F3286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48487-0EA1-C28A-FB11-8319D65B79F5}"/>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63849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5196-1E97-2FDE-8C0F-9B2A01E36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877BC-4114-F9E2-561C-A04971878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6FCBB-9D66-180F-AB52-1E48730F57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DC4466-8251-4EFF-7785-401258BDD7C7}"/>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6" name="Footer Placeholder 5">
            <a:extLst>
              <a:ext uri="{FF2B5EF4-FFF2-40B4-BE49-F238E27FC236}">
                <a16:creationId xmlns:a16="http://schemas.microsoft.com/office/drawing/2014/main" id="{CC560399-7844-22C5-0EA0-0CBE9EAC0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0F67F-410F-6F3A-4698-B2806CF34478}"/>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121076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00BB-0330-14B6-150E-F29936DD8F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803303-BFD3-59D1-3397-C153E948F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09900-0E20-119F-895C-73B8C09D0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7B357-4F96-2DBF-4D4C-658932D85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B0255E-1343-5ACF-98B4-FD999695BC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44151-37A0-BF8D-DBCA-A6888F75898B}"/>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8" name="Footer Placeholder 7">
            <a:extLst>
              <a:ext uri="{FF2B5EF4-FFF2-40B4-BE49-F238E27FC236}">
                <a16:creationId xmlns:a16="http://schemas.microsoft.com/office/drawing/2014/main" id="{14BF9401-D7D4-2FAF-6169-EC12B1C798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A4B6E2-61AA-3F52-C8A7-19172E6A57C9}"/>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134017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FDF1-923B-7701-9719-B1CBF06258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B05CD2-AF9D-DC5E-F8DC-0DDB15949BC3}"/>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4" name="Footer Placeholder 3">
            <a:extLst>
              <a:ext uri="{FF2B5EF4-FFF2-40B4-BE49-F238E27FC236}">
                <a16:creationId xmlns:a16="http://schemas.microsoft.com/office/drawing/2014/main" id="{979AFE81-B6FE-5C30-19EE-165AE68242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05C502-A284-F2A1-1A99-2EB2D2DA6FB9}"/>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124628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D9BC3E-7583-6D41-AA94-93A9A8B96045}"/>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3" name="Footer Placeholder 2">
            <a:extLst>
              <a:ext uri="{FF2B5EF4-FFF2-40B4-BE49-F238E27FC236}">
                <a16:creationId xmlns:a16="http://schemas.microsoft.com/office/drawing/2014/main" id="{DE5D6D30-8AB3-CA0B-C5C2-BB594C6691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EE0B66-5257-9143-EB4E-A6344697DC79}"/>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265214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B500-7331-1B9B-D65E-3DC0E4A22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1FA731-C72A-3E64-95B1-404EFE51A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696B43-DBDE-36BA-D4E8-2C02E998B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E5318-BA65-9DCE-4BF6-3598922D49D2}"/>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6" name="Footer Placeholder 5">
            <a:extLst>
              <a:ext uri="{FF2B5EF4-FFF2-40B4-BE49-F238E27FC236}">
                <a16:creationId xmlns:a16="http://schemas.microsoft.com/office/drawing/2014/main" id="{597C4EC5-3D0B-BD5E-AB81-AE47F238C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7AD2F-DAEA-2D60-581B-8E136818469D}"/>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224399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7ED0-848E-A9E0-79E5-6468F311F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D62576-C139-4B85-F4CE-C88162AD4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73D506-3638-9622-1D3A-34D1EAE1C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A8B3E-A059-C267-0D17-281F7EB97F95}"/>
              </a:ext>
            </a:extLst>
          </p:cNvPr>
          <p:cNvSpPr>
            <a:spLocks noGrp="1"/>
          </p:cNvSpPr>
          <p:nvPr>
            <p:ph type="dt" sz="half" idx="10"/>
          </p:nvPr>
        </p:nvSpPr>
        <p:spPr/>
        <p:txBody>
          <a:bodyPr/>
          <a:lstStyle/>
          <a:p>
            <a:fld id="{4BAD3038-375E-4FF9-8E38-3EDD4E5F46BD}" type="datetimeFigureOut">
              <a:rPr lang="en-US" smtClean="0"/>
              <a:t>8/26/2025</a:t>
            </a:fld>
            <a:endParaRPr lang="en-US"/>
          </a:p>
        </p:txBody>
      </p:sp>
      <p:sp>
        <p:nvSpPr>
          <p:cNvPr id="6" name="Footer Placeholder 5">
            <a:extLst>
              <a:ext uri="{FF2B5EF4-FFF2-40B4-BE49-F238E27FC236}">
                <a16:creationId xmlns:a16="http://schemas.microsoft.com/office/drawing/2014/main" id="{617EBB68-481C-2619-1A2D-55BDE517D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B1829-2A10-FEFA-73E4-C510405A8CF3}"/>
              </a:ext>
            </a:extLst>
          </p:cNvPr>
          <p:cNvSpPr>
            <a:spLocks noGrp="1"/>
          </p:cNvSpPr>
          <p:nvPr>
            <p:ph type="sldNum" sz="quarter" idx="12"/>
          </p:nvPr>
        </p:nvSpPr>
        <p:spPr/>
        <p:txBody>
          <a:bodyPr/>
          <a:lstStyle/>
          <a:p>
            <a:fld id="{5441602D-53C3-4963-9496-BA93272D2959}" type="slidenum">
              <a:rPr lang="en-US" smtClean="0"/>
              <a:t>‹#›</a:t>
            </a:fld>
            <a:endParaRPr lang="en-US"/>
          </a:p>
        </p:txBody>
      </p:sp>
    </p:spTree>
    <p:extLst>
      <p:ext uri="{BB962C8B-B14F-4D97-AF65-F5344CB8AC3E}">
        <p14:creationId xmlns:p14="http://schemas.microsoft.com/office/powerpoint/2010/main" val="62890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973C5-7941-0B06-263D-72692D228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30B00-E35C-67D0-C2A8-4BCBC23A2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76738-A77B-9623-D1F1-9BE493C04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3038-375E-4FF9-8E38-3EDD4E5F46BD}" type="datetimeFigureOut">
              <a:rPr lang="en-US" smtClean="0"/>
              <a:t>8/26/2025</a:t>
            </a:fld>
            <a:endParaRPr lang="en-US"/>
          </a:p>
        </p:txBody>
      </p:sp>
      <p:sp>
        <p:nvSpPr>
          <p:cNvPr id="5" name="Footer Placeholder 4">
            <a:extLst>
              <a:ext uri="{FF2B5EF4-FFF2-40B4-BE49-F238E27FC236}">
                <a16:creationId xmlns:a16="http://schemas.microsoft.com/office/drawing/2014/main" id="{AE7A1CB6-1357-13DB-533F-F7CCC5CD4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11287B-C8F5-6C56-B2D8-B0B2A1DC8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1602D-53C3-4963-9496-BA93272D2959}" type="slidenum">
              <a:rPr lang="en-US" smtClean="0"/>
              <a:t>‹#›</a:t>
            </a:fld>
            <a:endParaRPr lang="en-US"/>
          </a:p>
        </p:txBody>
      </p:sp>
    </p:spTree>
    <p:extLst>
      <p:ext uri="{BB962C8B-B14F-4D97-AF65-F5344CB8AC3E}">
        <p14:creationId xmlns:p14="http://schemas.microsoft.com/office/powerpoint/2010/main" val="419588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beyondivf.com/balancing-female-hormones/" TargetMode="External"/><Relationship Id="rId2" Type="http://schemas.openxmlformats.org/officeDocument/2006/relationships/hyperlink" Target="https://www.healthline.com/health/female-sex-hormones#types" TargetMode="External"/><Relationship Id="rId1" Type="http://schemas.openxmlformats.org/officeDocument/2006/relationships/slideLayout" Target="../slideLayouts/slideLayout2.xml"/><Relationship Id="rId6" Type="http://schemas.openxmlformats.org/officeDocument/2006/relationships/hyperlink" Target="https://www.samitivejhospitals.com/article/detail/female-hormones-menopause-guide" TargetMode="External"/><Relationship Id="rId5" Type="http://schemas.openxmlformats.org/officeDocument/2006/relationships/hyperlink" Target="https://www.chulacancer.net/faq-list-page.php?id=332" TargetMode="External"/><Relationship Id="rId4" Type="http://schemas.openxmlformats.org/officeDocument/2006/relationships/hyperlink" Target="https://www.medicalnewstoday.com/articles/324887#summa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76B6-541E-366F-C142-0D6AD32B8570}"/>
              </a:ext>
            </a:extLst>
          </p:cNvPr>
          <p:cNvSpPr>
            <a:spLocks noGrp="1"/>
          </p:cNvSpPr>
          <p:nvPr>
            <p:ph type="ctrTitle"/>
          </p:nvPr>
        </p:nvSpPr>
        <p:spPr>
          <a:xfrm>
            <a:off x="1524000" y="412955"/>
            <a:ext cx="9144000" cy="619432"/>
          </a:xfrm>
        </p:spPr>
        <p:txBody>
          <a:bodyPr>
            <a:normAutofit fontScale="90000"/>
          </a:bodyPr>
          <a:lstStyle/>
          <a:p>
            <a:endParaRPr lang="en-US" dirty="0"/>
          </a:p>
        </p:txBody>
      </p:sp>
      <p:sp>
        <p:nvSpPr>
          <p:cNvPr id="3" name="Subtitle 2">
            <a:extLst>
              <a:ext uri="{FF2B5EF4-FFF2-40B4-BE49-F238E27FC236}">
                <a16:creationId xmlns:a16="http://schemas.microsoft.com/office/drawing/2014/main" id="{14126467-9FBC-78A8-C524-0A3F042F968F}"/>
              </a:ext>
            </a:extLst>
          </p:cNvPr>
          <p:cNvSpPr>
            <a:spLocks noGrp="1"/>
          </p:cNvSpPr>
          <p:nvPr>
            <p:ph type="subTitle" idx="1"/>
          </p:nvPr>
        </p:nvSpPr>
        <p:spPr>
          <a:xfrm>
            <a:off x="1524000" y="1238865"/>
            <a:ext cx="9144000" cy="5206180"/>
          </a:xfrm>
        </p:spPr>
        <p:txBody>
          <a:bodyPr/>
          <a:lstStyle/>
          <a:p>
            <a:endParaRPr lang="en-US" dirty="0"/>
          </a:p>
        </p:txBody>
      </p:sp>
      <p:pic>
        <p:nvPicPr>
          <p:cNvPr id="4" name="Picture 3">
            <a:extLst>
              <a:ext uri="{FF2B5EF4-FFF2-40B4-BE49-F238E27FC236}">
                <a16:creationId xmlns:a16="http://schemas.microsoft.com/office/drawing/2014/main" id="{94E624FE-2CC8-DB96-C004-1BCC3C75B3BD}"/>
              </a:ext>
            </a:extLst>
          </p:cNvPr>
          <p:cNvPicPr>
            <a:picLocks noChangeAspect="1"/>
          </p:cNvPicPr>
          <p:nvPr/>
        </p:nvPicPr>
        <p:blipFill>
          <a:blip r:embed="rId2"/>
          <a:stretch>
            <a:fillRect/>
          </a:stretch>
        </p:blipFill>
        <p:spPr>
          <a:xfrm>
            <a:off x="1032387" y="265471"/>
            <a:ext cx="10284542" cy="6341806"/>
          </a:xfrm>
          <a:prstGeom prst="rect">
            <a:avLst/>
          </a:prstGeom>
        </p:spPr>
      </p:pic>
    </p:spTree>
    <p:extLst>
      <p:ext uri="{BB962C8B-B14F-4D97-AF65-F5344CB8AC3E}">
        <p14:creationId xmlns:p14="http://schemas.microsoft.com/office/powerpoint/2010/main" val="142384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1C6D-307A-9AEA-5CEB-B6F6075C8149}"/>
              </a:ext>
            </a:extLst>
          </p:cNvPr>
          <p:cNvSpPr>
            <a:spLocks noGrp="1"/>
          </p:cNvSpPr>
          <p:nvPr>
            <p:ph type="title"/>
          </p:nvPr>
        </p:nvSpPr>
        <p:spPr>
          <a:xfrm>
            <a:off x="838200" y="365125"/>
            <a:ext cx="10515600" cy="411623"/>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479F778C-6290-9C64-24AC-6BE2E0EC51C0}"/>
              </a:ext>
            </a:extLst>
          </p:cNvPr>
          <p:cNvSpPr>
            <a:spLocks noGrp="1"/>
          </p:cNvSpPr>
          <p:nvPr>
            <p:ph idx="1"/>
          </p:nvPr>
        </p:nvSpPr>
        <p:spPr>
          <a:xfrm>
            <a:off x="838200" y="1061884"/>
            <a:ext cx="10515600" cy="5115079"/>
          </a:xfrm>
        </p:spPr>
        <p:txBody>
          <a:bodyPr/>
          <a:lstStyle/>
          <a:p>
            <a:pPr marL="0" marR="0" lvl="0" indent="-228600" algn="just"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kumimoji="0" lang="en-US" sz="2800" b="0"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The ovaries become less responsive to the control hormones released by the pituitary gland in the brain - FSH and LH - resulting in higher levels of these control hormones.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a:p>
            <a:endParaRPr lang="en-US" dirty="0"/>
          </a:p>
        </p:txBody>
      </p:sp>
    </p:spTree>
    <p:extLst>
      <p:ext uri="{BB962C8B-B14F-4D97-AF65-F5344CB8AC3E}">
        <p14:creationId xmlns:p14="http://schemas.microsoft.com/office/powerpoint/2010/main" val="391837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EEE0-6A5D-C368-F050-4E80F87D44A6}"/>
              </a:ext>
            </a:extLst>
          </p:cNvPr>
          <p:cNvSpPr>
            <a:spLocks noGrp="1"/>
          </p:cNvSpPr>
          <p:nvPr>
            <p:ph type="title"/>
          </p:nvPr>
        </p:nvSpPr>
        <p:spPr>
          <a:xfrm>
            <a:off x="838200" y="365125"/>
            <a:ext cx="10515600" cy="401791"/>
          </a:xfrm>
        </p:spPr>
        <p:txBody>
          <a:bodyPr>
            <a:normAutofit fontScale="90000"/>
          </a:bodyPr>
          <a:lstStyle/>
          <a:p>
            <a:pPr marL="0" marR="0" lvl="0" indent="-228600" defTabSz="914400" rtl="0" eaLnBrk="1" fontAlgn="auto" latinLnBrk="0" hangingPunct="1">
              <a:lnSpc>
                <a:spcPct val="150000"/>
              </a:lnSpc>
              <a:spcBef>
                <a:spcPts val="1000"/>
              </a:spcBef>
              <a:spcAft>
                <a:spcPts val="0"/>
              </a:spcAft>
              <a:tabLst/>
              <a:defRPr/>
            </a:pPr>
            <a:br>
              <a:rPr kumimoji="0" lang="en-US" sz="22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br>
            <a:r>
              <a:rPr kumimoji="0" lang="en-US" sz="31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Hormone changes during menopause</a:t>
            </a:r>
            <a:b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br>
            <a:endParaRPr lang="en-US" dirty="0"/>
          </a:p>
        </p:txBody>
      </p:sp>
      <p:sp>
        <p:nvSpPr>
          <p:cNvPr id="3" name="Content Placeholder 2">
            <a:extLst>
              <a:ext uri="{FF2B5EF4-FFF2-40B4-BE49-F238E27FC236}">
                <a16:creationId xmlns:a16="http://schemas.microsoft.com/office/drawing/2014/main" id="{176425D2-9F2B-23DA-BF04-159F34E8AB4F}"/>
              </a:ext>
            </a:extLst>
          </p:cNvPr>
          <p:cNvSpPr>
            <a:spLocks noGrp="1"/>
          </p:cNvSpPr>
          <p:nvPr>
            <p:ph idx="1"/>
          </p:nvPr>
        </p:nvSpPr>
        <p:spPr>
          <a:xfrm>
            <a:off x="838200" y="891559"/>
            <a:ext cx="10515600" cy="5174943"/>
          </a:xfrm>
        </p:spPr>
        <p:txBody>
          <a:bodyPr>
            <a:normAutofit fontScale="92500"/>
          </a:bodyPr>
          <a:lstStyle/>
          <a:p>
            <a:pPr marL="0" marR="0" algn="just">
              <a:lnSpc>
                <a:spcPct val="150000"/>
              </a:lnSpc>
              <a:buNone/>
            </a:pPr>
            <a:r>
              <a:rPr lang="en-US" sz="2800" b="1" spc="15" dirty="0" err="1">
                <a:solidFill>
                  <a:srgbClr val="000000"/>
                </a:solidFill>
                <a:effectLst/>
                <a:latin typeface="Times New Roman" panose="02020603050405020304" pitchFamily="18" charset="0"/>
                <a:ea typeface=""/>
              </a:rPr>
              <a:t>Oestrogen</a:t>
            </a:r>
            <a:r>
              <a:rPr lang="en-US" sz="2800" b="1" spc="15" dirty="0">
                <a:solidFill>
                  <a:srgbClr val="000000"/>
                </a:solidFill>
                <a:effectLst/>
                <a:latin typeface="Times New Roman" panose="02020603050405020304" pitchFamily="18" charset="0"/>
                <a:ea typeface=""/>
              </a:rPr>
              <a:t>-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is mainly produced in the ovaries (95%), but small amounts are also produced in the adrenal glands (5%) and is one of the two main sex hormones in women, with the other being progesterone. </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The 3 main types of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in the body:</a:t>
            </a:r>
            <a:endParaRPr lang="en-US" sz="2800" dirty="0">
              <a:effectLst/>
              <a:latin typeface="Times New Roman" panose="02020603050405020304" pitchFamily="18" charset="0"/>
              <a:ea typeface="SimSun" panose="02010600030101010101" pitchFamily="2" charset="-122"/>
            </a:endParaRPr>
          </a:p>
          <a:p>
            <a:pPr marL="342900" marR="0" lvl="0" indent="-342900" algn="just">
              <a:lnSpc>
                <a:spcPct val="150000"/>
              </a:lnSpc>
              <a:buSzPts val="1200"/>
              <a:buFont typeface="+mj-lt"/>
              <a:buAutoNum type="arabicPeriod"/>
              <a:tabLst>
                <a:tab pos="457200" algn="l"/>
              </a:tabLst>
            </a:pPr>
            <a:r>
              <a:rPr lang="en-US" sz="2800" spc="15" dirty="0" err="1">
                <a:solidFill>
                  <a:srgbClr val="000000"/>
                </a:solidFill>
                <a:effectLst/>
                <a:latin typeface="Times New Roman" panose="02020603050405020304" pitchFamily="18" charset="0"/>
                <a:ea typeface=""/>
                <a:cs typeface="Times New Roman" panose="02020603050405020304" pitchFamily="18" charset="0"/>
              </a:rPr>
              <a:t>Oestrone</a:t>
            </a:r>
            <a:r>
              <a:rPr lang="en-US" sz="2800" spc="15" dirty="0">
                <a:solidFill>
                  <a:srgbClr val="000000"/>
                </a:solidFill>
                <a:effectLst/>
                <a:latin typeface="Times New Roman" panose="02020603050405020304" pitchFamily="18" charset="0"/>
                <a:ea typeface=""/>
                <a:cs typeface="Times New Roman" panose="02020603050405020304" pitchFamily="18" charset="0"/>
              </a:rPr>
              <a:t> (E1)</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lnSpc>
                <a:spcPct val="150000"/>
              </a:lnSpc>
              <a:buSzPts val="1200"/>
              <a:buFont typeface="+mj-lt"/>
              <a:buAutoNum type="arabicPeriod"/>
              <a:tabLst>
                <a:tab pos="457200" algn="l"/>
              </a:tabLst>
            </a:pPr>
            <a:r>
              <a:rPr lang="en-US" sz="2800" spc="15" dirty="0" err="1">
                <a:solidFill>
                  <a:srgbClr val="000000"/>
                </a:solidFill>
                <a:effectLst/>
                <a:latin typeface="Times New Roman" panose="02020603050405020304" pitchFamily="18" charset="0"/>
                <a:ea typeface=""/>
                <a:cs typeface="Times New Roman" panose="02020603050405020304" pitchFamily="18" charset="0"/>
              </a:rPr>
              <a:t>Oestradiol</a:t>
            </a:r>
            <a:r>
              <a:rPr lang="en-US" sz="2800" spc="15" dirty="0">
                <a:solidFill>
                  <a:srgbClr val="000000"/>
                </a:solidFill>
                <a:effectLst/>
                <a:latin typeface="Times New Roman" panose="02020603050405020304" pitchFamily="18" charset="0"/>
                <a:ea typeface=""/>
                <a:cs typeface="Times New Roman" panose="02020603050405020304" pitchFamily="18" charset="0"/>
              </a:rPr>
              <a:t> (E2)</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lnSpc>
                <a:spcPct val="150000"/>
              </a:lnSpc>
              <a:buSzPts val="1200"/>
              <a:buFont typeface="+mj-lt"/>
              <a:buAutoNum type="arabicPeriod"/>
              <a:tabLst>
                <a:tab pos="457200" algn="l"/>
              </a:tabLst>
            </a:pPr>
            <a:r>
              <a:rPr lang="en-US" sz="2800" spc="15" dirty="0" err="1">
                <a:solidFill>
                  <a:srgbClr val="000000"/>
                </a:solidFill>
                <a:effectLst/>
                <a:latin typeface="Times New Roman" panose="02020603050405020304" pitchFamily="18" charset="0"/>
                <a:ea typeface=""/>
                <a:cs typeface="Times New Roman" panose="02020603050405020304" pitchFamily="18" charset="0"/>
              </a:rPr>
              <a:t>Oestriol</a:t>
            </a:r>
            <a:r>
              <a:rPr lang="en-US" sz="2800" spc="15" dirty="0">
                <a:solidFill>
                  <a:srgbClr val="000000"/>
                </a:solidFill>
                <a:effectLst/>
                <a:latin typeface="Times New Roman" panose="02020603050405020304" pitchFamily="18" charset="0"/>
                <a:ea typeface=""/>
                <a:cs typeface="Times New Roman" panose="02020603050405020304" pitchFamily="18" charset="0"/>
              </a:rPr>
              <a:t> (E3)</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14890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F01F-F858-4014-E484-B067EA7D3E0C}"/>
              </a:ext>
            </a:extLst>
          </p:cNvPr>
          <p:cNvSpPr>
            <a:spLocks noGrp="1"/>
          </p:cNvSpPr>
          <p:nvPr>
            <p:ph type="title"/>
          </p:nvPr>
        </p:nvSpPr>
        <p:spPr>
          <a:xfrm>
            <a:off x="838200" y="365126"/>
            <a:ext cx="10515600" cy="500114"/>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366BEADF-58BD-C7EF-EDD4-FE7640124B97}"/>
              </a:ext>
            </a:extLst>
          </p:cNvPr>
          <p:cNvSpPr>
            <a:spLocks noGrp="1"/>
          </p:cNvSpPr>
          <p:nvPr>
            <p:ph idx="1"/>
          </p:nvPr>
        </p:nvSpPr>
        <p:spPr>
          <a:xfrm>
            <a:off x="838200" y="1012723"/>
            <a:ext cx="10515600" cy="5164240"/>
          </a:xfrm>
        </p:spPr>
        <p:txBody>
          <a:bodyPr/>
          <a:lstStyle/>
          <a:p>
            <a:pPr marL="0" marR="0" algn="just">
              <a:lnSpc>
                <a:spcPct val="150000"/>
              </a:lnSpc>
              <a:buNone/>
            </a:pPr>
            <a:r>
              <a:rPr lang="en-US" sz="2800" spc="15" dirty="0" err="1">
                <a:solidFill>
                  <a:srgbClr val="000000"/>
                </a:solidFill>
                <a:effectLst/>
                <a:latin typeface="Times New Roman" panose="02020603050405020304" pitchFamily="18" charset="0"/>
                <a:ea typeface=""/>
              </a:rPr>
              <a:t>Oestradiol</a:t>
            </a:r>
            <a:r>
              <a:rPr lang="en-US" sz="2800" spc="15" dirty="0">
                <a:solidFill>
                  <a:srgbClr val="000000"/>
                </a:solidFill>
                <a:effectLst/>
                <a:latin typeface="Times New Roman" panose="02020603050405020304" pitchFamily="18" charset="0"/>
                <a:ea typeface=""/>
              </a:rPr>
              <a:t> is the most common type of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in women of childbearing age.</a:t>
            </a:r>
          </a:p>
          <a:p>
            <a:pPr marL="0" marR="0" algn="just">
              <a:lnSpc>
                <a:spcPct val="150000"/>
              </a:lnSpc>
              <a:buNone/>
            </a:pPr>
            <a:r>
              <a:rPr lang="en-US" sz="2800" spc="15" dirty="0" err="1">
                <a:solidFill>
                  <a:srgbClr val="000000"/>
                </a:solidFill>
                <a:effectLst/>
                <a:latin typeface="Times New Roman" panose="02020603050405020304" pitchFamily="18" charset="0"/>
                <a:ea typeface=""/>
              </a:rPr>
              <a:t>Oestriol</a:t>
            </a:r>
            <a:r>
              <a:rPr lang="en-US" sz="2800" spc="15" dirty="0">
                <a:solidFill>
                  <a:srgbClr val="000000"/>
                </a:solidFill>
                <a:effectLst/>
                <a:latin typeface="Times New Roman" panose="02020603050405020304" pitchFamily="18" charset="0"/>
                <a:ea typeface=""/>
              </a:rPr>
              <a:t> is the main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during pregnancy and </a:t>
            </a:r>
            <a:r>
              <a:rPr lang="en-US" sz="2800" spc="15" dirty="0" err="1">
                <a:solidFill>
                  <a:srgbClr val="000000"/>
                </a:solidFill>
                <a:effectLst/>
                <a:latin typeface="Times New Roman" panose="02020603050405020304" pitchFamily="18" charset="0"/>
                <a:ea typeface=""/>
              </a:rPr>
              <a:t>oestrone</a:t>
            </a:r>
            <a:r>
              <a:rPr lang="en-US" sz="2800" spc="15" dirty="0">
                <a:solidFill>
                  <a:srgbClr val="000000"/>
                </a:solidFill>
                <a:effectLst/>
                <a:latin typeface="Times New Roman" panose="02020603050405020304" pitchFamily="18" charset="0"/>
                <a:ea typeface=""/>
              </a:rPr>
              <a:t> is the only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the body produces after menopause.</a:t>
            </a:r>
            <a:endParaRPr lang="en-US" sz="2800" dirty="0">
              <a:effectLst/>
              <a:latin typeface="Times New Roman" panose="02020603050405020304" pitchFamily="18" charset="0"/>
              <a:ea typeface="SimSun" panose="02010600030101010101" pitchFamily="2" charset="-122"/>
            </a:endParaRPr>
          </a:p>
          <a:p>
            <a:pPr marL="0" indent="0">
              <a:buNone/>
            </a:pPr>
            <a:endParaRPr lang="en-US" dirty="0"/>
          </a:p>
        </p:txBody>
      </p:sp>
    </p:spTree>
    <p:extLst>
      <p:ext uri="{BB962C8B-B14F-4D97-AF65-F5344CB8AC3E}">
        <p14:creationId xmlns:p14="http://schemas.microsoft.com/office/powerpoint/2010/main" val="368525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A7B7-E058-E429-5D9D-5210A1536705}"/>
              </a:ext>
            </a:extLst>
          </p:cNvPr>
          <p:cNvSpPr>
            <a:spLocks noGrp="1"/>
          </p:cNvSpPr>
          <p:nvPr>
            <p:ph type="title"/>
          </p:nvPr>
        </p:nvSpPr>
        <p:spPr>
          <a:xfrm>
            <a:off x="838200" y="365125"/>
            <a:ext cx="10515600" cy="686927"/>
          </a:xfrm>
        </p:spPr>
        <p:txBody>
          <a:bodyPr>
            <a:normAutofit fontScale="90000"/>
          </a:bodyPr>
          <a:lstStyle/>
          <a:p>
            <a:pPr marL="0" marR="0">
              <a:lnSpc>
                <a:spcPct val="150000"/>
              </a:lnSpc>
            </a:pPr>
            <a:br>
              <a:rPr lang="en-US" sz="4400" b="1" spc="15" dirty="0">
                <a:solidFill>
                  <a:srgbClr val="000000"/>
                </a:solidFill>
                <a:effectLst/>
                <a:latin typeface="Times New Roman" panose="02020603050405020304" pitchFamily="18" charset="0"/>
                <a:ea typeface=""/>
              </a:rPr>
            </a:br>
            <a:r>
              <a:rPr lang="en-US" sz="3100" b="1" spc="15" dirty="0" err="1">
                <a:solidFill>
                  <a:srgbClr val="000000"/>
                </a:solidFill>
                <a:effectLst/>
                <a:latin typeface="Times New Roman" panose="02020603050405020304" pitchFamily="18" charset="0"/>
                <a:ea typeface=""/>
              </a:rPr>
              <a:t>Oestrogen's</a:t>
            </a:r>
            <a:r>
              <a:rPr lang="en-US" sz="3100" b="1" spc="15" dirty="0">
                <a:solidFill>
                  <a:srgbClr val="000000"/>
                </a:solidFill>
                <a:effectLst/>
                <a:latin typeface="Times New Roman" panose="02020603050405020304" pitchFamily="18" charset="0"/>
                <a:ea typeface=""/>
              </a:rPr>
              <a:t> Role in the Body</a:t>
            </a:r>
            <a:br>
              <a:rPr lang="en-US" sz="4400" dirty="0">
                <a:effectLst/>
                <a:latin typeface="Times New Roman" panose="02020603050405020304" pitchFamily="18" charset="0"/>
                <a:ea typeface="SimSun" panose="02010600030101010101" pitchFamily="2" charset="-122"/>
              </a:rPr>
            </a:br>
            <a:endParaRPr lang="en-US" dirty="0"/>
          </a:p>
        </p:txBody>
      </p:sp>
      <p:sp>
        <p:nvSpPr>
          <p:cNvPr id="3" name="Content Placeholder 2">
            <a:extLst>
              <a:ext uri="{FF2B5EF4-FFF2-40B4-BE49-F238E27FC236}">
                <a16:creationId xmlns:a16="http://schemas.microsoft.com/office/drawing/2014/main" id="{571F14C2-50DE-4CC0-C6C2-2790B1BA3A32}"/>
              </a:ext>
            </a:extLst>
          </p:cNvPr>
          <p:cNvSpPr>
            <a:spLocks noGrp="1"/>
          </p:cNvSpPr>
          <p:nvPr>
            <p:ph idx="1"/>
          </p:nvPr>
        </p:nvSpPr>
        <p:spPr>
          <a:xfrm>
            <a:off x="838200" y="1150374"/>
            <a:ext cx="10515600" cy="5026589"/>
          </a:xfrm>
        </p:spPr>
        <p:txBody>
          <a:bodyPr/>
          <a:lstStyle/>
          <a:p>
            <a:pPr marL="0" marR="0" algn="just">
              <a:lnSpc>
                <a:spcPct val="150000"/>
              </a:lnSpc>
              <a:buNone/>
            </a:pP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has a role throughout the body and is a key hormone during puberty helping to bring about physical changes and the start of the menstrual cycle.</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helps control the menstrual cycle, is a key hormone in fertility and helping to maintain pregnancy.</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407912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B6A5-BEAE-7678-64FF-CB4BFAE12133}"/>
              </a:ext>
            </a:extLst>
          </p:cNvPr>
          <p:cNvSpPr>
            <a:spLocks noGrp="1"/>
          </p:cNvSpPr>
          <p:nvPr>
            <p:ph type="title"/>
          </p:nvPr>
        </p:nvSpPr>
        <p:spPr>
          <a:xfrm>
            <a:off x="838200" y="365126"/>
            <a:ext cx="10515600" cy="431288"/>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15935585-932A-E7DE-4FB9-43919429325B}"/>
              </a:ext>
            </a:extLst>
          </p:cNvPr>
          <p:cNvSpPr>
            <a:spLocks noGrp="1"/>
          </p:cNvSpPr>
          <p:nvPr>
            <p:ph idx="1"/>
          </p:nvPr>
        </p:nvSpPr>
        <p:spPr>
          <a:xfrm>
            <a:off x="771832" y="884903"/>
            <a:ext cx="10515600" cy="5341222"/>
          </a:xfrm>
        </p:spPr>
        <p:txBody>
          <a:bodyPr>
            <a:normAutofit/>
          </a:bodyPr>
          <a:lstStyle/>
          <a:p>
            <a:pPr marL="0" marR="0" algn="just">
              <a:lnSpc>
                <a:spcPct val="200000"/>
              </a:lnSpc>
              <a:buNone/>
            </a:pP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levels in women change throughout the month, being highest during the menstrual cycle and lowest during a woman's period.  </a:t>
            </a:r>
          </a:p>
          <a:p>
            <a:pPr marL="0" marR="0" algn="just">
              <a:lnSpc>
                <a:spcPct val="200000"/>
              </a:lnSpc>
              <a:buNone/>
            </a:pPr>
            <a:r>
              <a:rPr lang="en-US" sz="2800" spc="15" dirty="0" err="1">
                <a:solidFill>
                  <a:srgbClr val="000000"/>
                </a:solidFill>
                <a:effectLst/>
                <a:latin typeface="Times New Roman" panose="02020603050405020304" pitchFamily="18" charset="0"/>
                <a:ea typeface=""/>
              </a:rPr>
              <a:t>Oestradiol</a:t>
            </a:r>
            <a:r>
              <a:rPr lang="en-US" sz="2800" spc="15" dirty="0">
                <a:solidFill>
                  <a:srgbClr val="000000"/>
                </a:solidFill>
                <a:effectLst/>
                <a:latin typeface="Times New Roman" panose="02020603050405020304" pitchFamily="18" charset="0"/>
                <a:ea typeface=""/>
              </a:rPr>
              <a:t> production enables the development and release of an egg, a process known as ovulation.</a:t>
            </a:r>
            <a:endParaRPr lang="en-US" sz="2800" dirty="0">
              <a:effectLst/>
              <a:latin typeface="Times New Roman" panose="02020603050405020304" pitchFamily="18" charset="0"/>
              <a:ea typeface="SimSun" panose="02010600030101010101" pitchFamily="2" charset="-122"/>
            </a:endParaRPr>
          </a:p>
          <a:p>
            <a:pPr marL="0" indent="0">
              <a:buNone/>
            </a:pPr>
            <a:endParaRPr lang="en-US" dirty="0"/>
          </a:p>
        </p:txBody>
      </p:sp>
    </p:spTree>
    <p:extLst>
      <p:ext uri="{BB962C8B-B14F-4D97-AF65-F5344CB8AC3E}">
        <p14:creationId xmlns:p14="http://schemas.microsoft.com/office/powerpoint/2010/main" val="323570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2A04-1B8E-9616-C311-8EC2720BD029}"/>
              </a:ext>
            </a:extLst>
          </p:cNvPr>
          <p:cNvSpPr>
            <a:spLocks noGrp="1"/>
          </p:cNvSpPr>
          <p:nvPr>
            <p:ph type="title"/>
          </p:nvPr>
        </p:nvSpPr>
        <p:spPr>
          <a:xfrm>
            <a:off x="838200" y="365126"/>
            <a:ext cx="10515600" cy="519778"/>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7A27B62A-893E-F965-39D6-A8E4D0A2CFEC}"/>
              </a:ext>
            </a:extLst>
          </p:cNvPr>
          <p:cNvSpPr>
            <a:spLocks noGrp="1"/>
          </p:cNvSpPr>
          <p:nvPr>
            <p:ph idx="1"/>
          </p:nvPr>
        </p:nvSpPr>
        <p:spPr>
          <a:xfrm>
            <a:off x="838200" y="1002890"/>
            <a:ext cx="10515600" cy="5174073"/>
          </a:xfrm>
        </p:spPr>
        <p:txBody>
          <a:bodyPr>
            <a:normAutofit/>
          </a:bodyPr>
          <a:lstStyle/>
          <a:p>
            <a:pPr marL="0" marR="0" algn="just">
              <a:lnSpc>
                <a:spcPct val="200000"/>
              </a:lnSpc>
              <a:buNone/>
            </a:pP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is also important in brain function, including mood, as well as contributing to bone and heart health. </a:t>
            </a:r>
          </a:p>
          <a:p>
            <a:pPr marL="0" marR="0" algn="just">
              <a:lnSpc>
                <a:spcPct val="200000"/>
              </a:lnSpc>
              <a:buNone/>
            </a:pP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helps keep cholesterol in control which is why women going through the menopause will have increased cholesterol levels.</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3820550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DDF-A218-B059-EC3E-0422F01AD174}"/>
              </a:ext>
            </a:extLst>
          </p:cNvPr>
          <p:cNvSpPr>
            <a:spLocks noGrp="1"/>
          </p:cNvSpPr>
          <p:nvPr>
            <p:ph type="title"/>
          </p:nvPr>
        </p:nvSpPr>
        <p:spPr>
          <a:xfrm>
            <a:off x="838200" y="178312"/>
            <a:ext cx="10515600" cy="539443"/>
          </a:xfrm>
        </p:spPr>
        <p:txBody>
          <a:bodyPr>
            <a:normAutofit/>
          </a:bodyPr>
          <a:lstStyle/>
          <a:p>
            <a:pPr marL="228600" marR="0" lvl="0" indent="-228600" defTabSz="914400" rtl="0" eaLnBrk="1" fontAlgn="auto" latinLnBrk="0" hangingPunct="1">
              <a:lnSpc>
                <a:spcPct val="90000"/>
              </a:lnSpc>
              <a:spcBef>
                <a:spcPts val="1000"/>
              </a:spcBef>
              <a:spcAft>
                <a:spcPts val="2250"/>
              </a:spcAft>
              <a:tabLst/>
              <a:defRPr/>
            </a:pP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Oestrogen</a:t>
            </a:r>
            <a:endPar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E572B7E8-EFCB-AAD9-EA04-F034A3C2966C}"/>
              </a:ext>
            </a:extLst>
          </p:cNvPr>
          <p:cNvSpPr>
            <a:spLocks noGrp="1"/>
          </p:cNvSpPr>
          <p:nvPr>
            <p:ph idx="1"/>
          </p:nvPr>
        </p:nvSpPr>
        <p:spPr>
          <a:xfrm>
            <a:off x="491613" y="717755"/>
            <a:ext cx="11238271" cy="5850193"/>
          </a:xfrm>
        </p:spPr>
        <p:txBody>
          <a:bodyPr>
            <a:normAutofit/>
          </a:bodyPr>
          <a:lstStyle/>
          <a:p>
            <a:pPr algn="just">
              <a:lnSpc>
                <a:spcPct val="150000"/>
              </a:lnSpc>
              <a:spcAft>
                <a:spcPts val="225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Oe</a:t>
            </a:r>
            <a:r>
              <a:rPr lang="en-US" b="0" i="0" dirty="0" err="1">
                <a:effectLst/>
                <a:latin typeface="Times New Roman" panose="02020603050405020304" pitchFamily="18" charset="0"/>
                <a:cs typeface="Times New Roman" panose="02020603050405020304" pitchFamily="18" charset="0"/>
              </a:rPr>
              <a:t>strogen</a:t>
            </a:r>
            <a:r>
              <a:rPr lang="en-US" b="0" i="0" dirty="0">
                <a:effectLst/>
                <a:latin typeface="Times New Roman" panose="02020603050405020304" pitchFamily="18" charset="0"/>
                <a:cs typeface="Times New Roman" panose="02020603050405020304" pitchFamily="18" charset="0"/>
              </a:rPr>
              <a:t> is an important hormone responsible for regulating the female reproductive system.</a:t>
            </a:r>
          </a:p>
          <a:p>
            <a:pPr algn="just">
              <a:lnSpc>
                <a:spcPct val="150000"/>
              </a:lnSpc>
              <a:spcAft>
                <a:spcPts val="225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 It is produced primarily in the ovaries, with a small portion produced by the adrenal glands and fat cells. </a:t>
            </a:r>
          </a:p>
          <a:p>
            <a:pPr algn="just">
              <a:lnSpc>
                <a:spcPct val="150000"/>
              </a:lnSpc>
              <a:spcAft>
                <a:spcPts val="2250"/>
              </a:spcAf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noProof="0" dirty="0" err="1">
                <a:solidFill>
                  <a:prstClr val="black"/>
                </a:solidFill>
                <a:latin typeface="Times New Roman" panose="02020603050405020304" pitchFamily="18" charset="0"/>
                <a:cs typeface="Times New Roman" panose="02020603050405020304" pitchFamily="18" charset="0"/>
              </a:rPr>
              <a:t>Oe</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strogen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affects sexual development, female characteristics, menstruation, pregnancy, and menopause.</a:t>
            </a:r>
          </a:p>
          <a:p>
            <a:endParaRPr lang="en-US" dirty="0"/>
          </a:p>
        </p:txBody>
      </p:sp>
    </p:spTree>
    <p:extLst>
      <p:ext uri="{BB962C8B-B14F-4D97-AF65-F5344CB8AC3E}">
        <p14:creationId xmlns:p14="http://schemas.microsoft.com/office/powerpoint/2010/main" val="29361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2B84-A769-E460-4A89-B8F3F03F0BE3}"/>
              </a:ext>
            </a:extLst>
          </p:cNvPr>
          <p:cNvSpPr>
            <a:spLocks noGrp="1"/>
          </p:cNvSpPr>
          <p:nvPr>
            <p:ph type="title"/>
          </p:nvPr>
        </p:nvSpPr>
        <p:spPr>
          <a:xfrm>
            <a:off x="838200" y="365126"/>
            <a:ext cx="10515600" cy="519778"/>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7E27836F-C2DA-2BBF-7E7A-D3A4D81235EB}"/>
              </a:ext>
            </a:extLst>
          </p:cNvPr>
          <p:cNvSpPr>
            <a:spLocks noGrp="1"/>
          </p:cNvSpPr>
          <p:nvPr>
            <p:ph idx="1"/>
          </p:nvPr>
        </p:nvSpPr>
        <p:spPr>
          <a:xfrm>
            <a:off x="838200" y="1061884"/>
            <a:ext cx="10515600" cy="5115079"/>
          </a:xfrm>
        </p:spPr>
        <p:txBody>
          <a:bodyPr/>
          <a:lstStyle/>
          <a:p>
            <a:pPr marL="228600" marR="0" lvl="0" indent="-228600" algn="just" defTabSz="914400" rtl="0" eaLnBrk="1" fontAlgn="auto" latinLnBrk="0" hangingPunct="1">
              <a:lnSpc>
                <a:spcPct val="200000"/>
              </a:lnSpc>
              <a:spcBef>
                <a:spcPts val="1000"/>
              </a:spcBef>
              <a:spcAft>
                <a:spcPts val="225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Excess </a:t>
            </a: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oestrogen</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can lead to increased fat storage, resulting in weight gain or obesity, irritability and mood swings. </a:t>
            </a:r>
          </a:p>
          <a:p>
            <a:pPr marL="228600" marR="0" lvl="0" indent="-228600" algn="just" defTabSz="914400" rtl="0" eaLnBrk="1" fontAlgn="auto" latinLnBrk="0" hangingPunct="1">
              <a:lnSpc>
                <a:spcPct val="200000"/>
              </a:lnSpc>
              <a:spcBef>
                <a:spcPts val="1000"/>
              </a:spcBef>
              <a:spcAft>
                <a:spcPts val="225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It can also increase the risk of certain cancers and hyperlipidemia.</a:t>
            </a:r>
          </a:p>
          <a:p>
            <a:endParaRPr lang="en-US" dirty="0"/>
          </a:p>
        </p:txBody>
      </p:sp>
    </p:spTree>
    <p:extLst>
      <p:ext uri="{BB962C8B-B14F-4D97-AF65-F5344CB8AC3E}">
        <p14:creationId xmlns:p14="http://schemas.microsoft.com/office/powerpoint/2010/main" val="179471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518E-A807-3896-388E-2397944DACE5}"/>
              </a:ext>
            </a:extLst>
          </p:cNvPr>
          <p:cNvSpPr>
            <a:spLocks noGrp="1"/>
          </p:cNvSpPr>
          <p:nvPr>
            <p:ph type="title"/>
          </p:nvPr>
        </p:nvSpPr>
        <p:spPr>
          <a:xfrm>
            <a:off x="498987" y="119319"/>
            <a:ext cx="10515600" cy="785249"/>
          </a:xfrm>
        </p:spPr>
        <p:txBody>
          <a:bodyPr>
            <a:normAutofit/>
          </a:bodyPr>
          <a:lstStyle/>
          <a:p>
            <a:pPr marL="228600" lvl="0" indent="-228600">
              <a:lnSpc>
                <a:spcPct val="150000"/>
              </a:lnSpc>
              <a:spcBef>
                <a:spcPts val="1000"/>
              </a:spcBef>
              <a:defRPr/>
            </a:pPr>
            <a:r>
              <a:rPr lang="en-US" sz="2800" b="1" dirty="0" err="1">
                <a:latin typeface="Times New Roman" panose="02020603050405020304" pitchFamily="18" charset="0"/>
                <a:cs typeface="Times New Roman" panose="02020603050405020304" pitchFamily="18" charset="0"/>
              </a:rPr>
              <a:t>Cont</a:t>
            </a:r>
            <a:r>
              <a:rPr lang="en-US" sz="2800" b="1" dirty="0">
                <a:latin typeface="Times New Roman" panose="02020603050405020304" pitchFamily="18" charset="0"/>
                <a:cs typeface="Times New Roman" panose="02020603050405020304" pitchFamily="18" charset="0"/>
              </a:rPr>
              <a:t>-</a:t>
            </a:r>
            <a:endParaRPr lang="en-US" sz="4000" dirty="0"/>
          </a:p>
        </p:txBody>
      </p:sp>
      <p:sp>
        <p:nvSpPr>
          <p:cNvPr id="3" name="Content Placeholder 2">
            <a:extLst>
              <a:ext uri="{FF2B5EF4-FFF2-40B4-BE49-F238E27FC236}">
                <a16:creationId xmlns:a16="http://schemas.microsoft.com/office/drawing/2014/main" id="{1D43016C-8B9A-69B8-0C5C-4F37A0DEA773}"/>
              </a:ext>
            </a:extLst>
          </p:cNvPr>
          <p:cNvSpPr>
            <a:spLocks noGrp="1"/>
          </p:cNvSpPr>
          <p:nvPr>
            <p:ph idx="1"/>
          </p:nvPr>
        </p:nvSpPr>
        <p:spPr>
          <a:xfrm>
            <a:off x="717754" y="1032388"/>
            <a:ext cx="10982633" cy="5460488"/>
          </a:xfrm>
        </p:spPr>
        <p:txBody>
          <a:bodyPr>
            <a:normAutofit fontScale="70000" lnSpcReduction="20000"/>
          </a:bodyPr>
          <a:lstStyle/>
          <a:p>
            <a:pPr algn="just">
              <a:lnSpc>
                <a:spcPct val="170000"/>
              </a:lnSpc>
            </a:pPr>
            <a:r>
              <a:rPr lang="en-US" sz="4000" b="0" i="0" dirty="0" err="1">
                <a:effectLst/>
                <a:latin typeface="Times New Roman" panose="02020603050405020304" pitchFamily="18" charset="0"/>
                <a:cs typeface="Times New Roman" panose="02020603050405020304" pitchFamily="18" charset="0"/>
              </a:rPr>
              <a:t>Oestrogen</a:t>
            </a:r>
            <a:r>
              <a:rPr lang="en-US" sz="4000" b="0" i="0" dirty="0">
                <a:effectLst/>
                <a:latin typeface="Times New Roman" panose="02020603050405020304" pitchFamily="18" charset="0"/>
                <a:cs typeface="Times New Roman" panose="02020603050405020304" pitchFamily="18" charset="0"/>
              </a:rPr>
              <a:t> is a hormone primarily produced by the ovaries and is essential for female reproductive health. </a:t>
            </a:r>
          </a:p>
          <a:p>
            <a:pPr marL="228600" marR="0" lvl="0" indent="-228600" algn="just"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lang="en-US" sz="4000" b="0" i="0" dirty="0">
                <a:effectLst/>
                <a:latin typeface="Times New Roman" panose="02020603050405020304" pitchFamily="18" charset="0"/>
                <a:cs typeface="Times New Roman" panose="02020603050405020304" pitchFamily="18" charset="0"/>
              </a:rPr>
              <a:t>It regulates the menstrual cycle, influences the development of secondary sexual characteristics, and plays a role in maintaining bone density and bone strength</a:t>
            </a:r>
            <a:r>
              <a:rPr lang="en-US" sz="4000" dirty="0">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skin elasticity and cardiovascular function. </a:t>
            </a:r>
            <a:endParaRPr lang="en-US" sz="4000" b="0" i="0" dirty="0">
              <a:effectLst/>
              <a:latin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During menopause, a woman's ovaries produce less estrogen, leading to a variety of symptoms. </a:t>
            </a:r>
          </a:p>
          <a:p>
            <a:pPr marL="0" indent="0" algn="just">
              <a:lnSpc>
                <a:spcPct val="200000"/>
              </a:lnSpc>
              <a:buNone/>
            </a:pPr>
            <a:endParaRPr lang="en-US" sz="4000" b="0" i="0" dirty="0">
              <a:effectLst/>
              <a:latin typeface="Times New Roman" panose="02020603050405020304" pitchFamily="18" charset="0"/>
              <a:cs typeface="Times New Roman" panose="02020603050405020304" pitchFamily="18" charset="0"/>
            </a:endParaRPr>
          </a:p>
          <a:p>
            <a:pPr algn="just">
              <a:lnSpc>
                <a:spcPct val="200000"/>
              </a:lnSpc>
              <a:buNone/>
            </a:pPr>
            <a:endParaRPr lang="en-US" b="0" i="0" dirty="0">
              <a:solidFill>
                <a:srgbClr val="545D7E"/>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210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74F3-648C-FB64-2A69-AE33BE7D690F}"/>
              </a:ext>
            </a:extLst>
          </p:cNvPr>
          <p:cNvSpPr>
            <a:spLocks noGrp="1"/>
          </p:cNvSpPr>
          <p:nvPr>
            <p:ph type="title"/>
          </p:nvPr>
        </p:nvSpPr>
        <p:spPr>
          <a:xfrm>
            <a:off x="838200" y="365126"/>
            <a:ext cx="10515600" cy="726256"/>
          </a:xfrm>
        </p:spPr>
        <p:txBody>
          <a:bodyPr>
            <a:normAutofit fontScale="90000"/>
          </a:bodyPr>
          <a:lstStyle/>
          <a:p>
            <a:pPr marL="0" marR="0">
              <a:lnSpc>
                <a:spcPct val="150000"/>
              </a:lnSpc>
            </a:pPr>
            <a:br>
              <a:rPr lang="en-US" sz="4400" b="1" spc="15" dirty="0">
                <a:solidFill>
                  <a:srgbClr val="000000"/>
                </a:solidFill>
                <a:effectLst/>
                <a:latin typeface="Times New Roman" panose="02020603050405020304" pitchFamily="18" charset="0"/>
                <a:ea typeface=""/>
              </a:rPr>
            </a:br>
            <a:r>
              <a:rPr lang="en-US" sz="3100" b="1" spc="15" dirty="0" err="1">
                <a:solidFill>
                  <a:srgbClr val="000000"/>
                </a:solidFill>
                <a:effectLst/>
                <a:latin typeface="Times New Roman" panose="02020603050405020304" pitchFamily="18" charset="0"/>
                <a:ea typeface=""/>
              </a:rPr>
              <a:t>Oestrogen</a:t>
            </a:r>
            <a:r>
              <a:rPr lang="en-US" sz="3100" b="1" spc="15" dirty="0">
                <a:solidFill>
                  <a:srgbClr val="000000"/>
                </a:solidFill>
                <a:effectLst/>
                <a:latin typeface="Times New Roman" panose="02020603050405020304" pitchFamily="18" charset="0"/>
                <a:ea typeface=""/>
              </a:rPr>
              <a:t> levels during the menopause</a:t>
            </a:r>
            <a:br>
              <a:rPr lang="en-US" sz="4400" dirty="0">
                <a:effectLst/>
                <a:latin typeface="Times New Roman" panose="02020603050405020304" pitchFamily="18" charset="0"/>
                <a:ea typeface="SimSun" panose="02010600030101010101" pitchFamily="2" charset="-122"/>
              </a:rPr>
            </a:br>
            <a:endParaRPr lang="en-US" dirty="0"/>
          </a:p>
        </p:txBody>
      </p:sp>
      <p:sp>
        <p:nvSpPr>
          <p:cNvPr id="3" name="Content Placeholder 2">
            <a:extLst>
              <a:ext uri="{FF2B5EF4-FFF2-40B4-BE49-F238E27FC236}">
                <a16:creationId xmlns:a16="http://schemas.microsoft.com/office/drawing/2014/main" id="{D971DC15-4517-CB66-72CE-6297A65812BD}"/>
              </a:ext>
            </a:extLst>
          </p:cNvPr>
          <p:cNvSpPr>
            <a:spLocks noGrp="1"/>
          </p:cNvSpPr>
          <p:nvPr>
            <p:ph idx="1"/>
          </p:nvPr>
        </p:nvSpPr>
        <p:spPr>
          <a:xfrm>
            <a:off x="838200" y="1347019"/>
            <a:ext cx="10515600" cy="4829944"/>
          </a:xfrm>
        </p:spPr>
        <p:txBody>
          <a:bodyPr>
            <a:normAutofit fontScale="92500"/>
          </a:bodyPr>
          <a:lstStyle/>
          <a:p>
            <a:pPr marL="0" marR="0" algn="just">
              <a:lnSpc>
                <a:spcPct val="150000"/>
              </a:lnSpc>
              <a:buNone/>
            </a:pPr>
            <a:r>
              <a:rPr lang="en-US" sz="2800" spc="15" dirty="0">
                <a:solidFill>
                  <a:srgbClr val="000000"/>
                </a:solidFill>
                <a:effectLst/>
                <a:latin typeface="Times New Roman" panose="02020603050405020304" pitchFamily="18" charset="0"/>
                <a:ea typeface=""/>
              </a:rPr>
              <a:t>The normal levels of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in pre-menopausal women is 45-854 </a:t>
            </a:r>
            <a:r>
              <a:rPr lang="en-US" sz="2800" spc="15" dirty="0" err="1">
                <a:solidFill>
                  <a:srgbClr val="000000"/>
                </a:solidFill>
                <a:effectLst/>
                <a:latin typeface="Times New Roman" panose="02020603050405020304" pitchFamily="18" charset="0"/>
                <a:ea typeface=""/>
              </a:rPr>
              <a:t>pmol</a:t>
            </a:r>
            <a:r>
              <a:rPr lang="en-US" sz="2800" spc="15" dirty="0">
                <a:solidFill>
                  <a:srgbClr val="000000"/>
                </a:solidFill>
                <a:effectLst/>
                <a:latin typeface="Times New Roman" panose="02020603050405020304" pitchFamily="18" charset="0"/>
                <a:ea typeface=""/>
              </a:rPr>
              <a:t>/L. </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The levels fall to less than 100 </a:t>
            </a:r>
            <a:r>
              <a:rPr lang="en-US" sz="2800" spc="15" dirty="0" err="1">
                <a:solidFill>
                  <a:srgbClr val="000000"/>
                </a:solidFill>
                <a:effectLst/>
                <a:latin typeface="Times New Roman" panose="02020603050405020304" pitchFamily="18" charset="0"/>
                <a:ea typeface=""/>
              </a:rPr>
              <a:t>pmol</a:t>
            </a:r>
            <a:r>
              <a:rPr lang="en-US" sz="2800" spc="15" dirty="0">
                <a:solidFill>
                  <a:srgbClr val="000000"/>
                </a:solidFill>
                <a:effectLst/>
                <a:latin typeface="Times New Roman" panose="02020603050405020304" pitchFamily="18" charset="0"/>
                <a:ea typeface=""/>
              </a:rPr>
              <a:t>/L during the menopause and beyond.</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During the normal cycle, the levels of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and progesterone are in balance with each other. </a:t>
            </a:r>
          </a:p>
          <a:p>
            <a:pPr marL="0" marR="0" algn="just">
              <a:lnSpc>
                <a:spcPct val="150000"/>
              </a:lnSpc>
              <a:buNone/>
            </a:pPr>
            <a:r>
              <a:rPr lang="en-US" sz="2800" spc="15" dirty="0">
                <a:solidFill>
                  <a:srgbClr val="000000"/>
                </a:solidFill>
                <a:effectLst/>
                <a:latin typeface="Times New Roman" panose="02020603050405020304" pitchFamily="18" charset="0"/>
                <a:ea typeface=""/>
              </a:rPr>
              <a:t>However, as women approach their mid-30s to early 40s, progesterone levels begin to fall, and the ovaries begin to produce less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a:t>
            </a:r>
            <a:endParaRPr lang="en-US" sz="2800" dirty="0">
              <a:effectLst/>
              <a:latin typeface="Times New Roman" panose="02020603050405020304" pitchFamily="18" charset="0"/>
              <a:ea typeface="SimSun" panose="02010600030101010101" pitchFamily="2" charset="-122"/>
            </a:endParaRPr>
          </a:p>
          <a:p>
            <a:pPr marL="0" indent="0">
              <a:buNone/>
            </a:pPr>
            <a:endParaRPr lang="en-US" dirty="0"/>
          </a:p>
        </p:txBody>
      </p:sp>
    </p:spTree>
    <p:extLst>
      <p:ext uri="{BB962C8B-B14F-4D97-AF65-F5344CB8AC3E}">
        <p14:creationId xmlns:p14="http://schemas.microsoft.com/office/powerpoint/2010/main" val="139389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D1C1-85F1-1572-59E4-2691093F7924}"/>
              </a:ext>
            </a:extLst>
          </p:cNvPr>
          <p:cNvSpPr>
            <a:spLocks noGrp="1"/>
          </p:cNvSpPr>
          <p:nvPr>
            <p:ph type="ctrTitle"/>
          </p:nvPr>
        </p:nvSpPr>
        <p:spPr>
          <a:xfrm>
            <a:off x="1524000" y="422787"/>
            <a:ext cx="9144000" cy="629265"/>
          </a:xfrm>
        </p:spPr>
        <p:txBody>
          <a:bodyPr>
            <a:noAutofit/>
          </a:bodyPr>
          <a:lstStyle/>
          <a:p>
            <a:r>
              <a:rPr lang="en-US" sz="2400" b="1" dirty="0">
                <a:latin typeface="Times New Roman" panose="02020603050405020304" pitchFamily="18" charset="0"/>
                <a:cs typeface="Times New Roman" panose="02020603050405020304" pitchFamily="18" charset="0"/>
              </a:rPr>
              <a:t>KRISHNA INSTITUTE OF NURSING SCIENCES, KARAD</a:t>
            </a:r>
          </a:p>
        </p:txBody>
      </p:sp>
      <p:sp>
        <p:nvSpPr>
          <p:cNvPr id="3" name="Subtitle 2">
            <a:extLst>
              <a:ext uri="{FF2B5EF4-FFF2-40B4-BE49-F238E27FC236}">
                <a16:creationId xmlns:a16="http://schemas.microsoft.com/office/drawing/2014/main" id="{9419414A-2232-0411-EB45-6BD54B132EEF}"/>
              </a:ext>
            </a:extLst>
          </p:cNvPr>
          <p:cNvSpPr>
            <a:spLocks noGrp="1"/>
          </p:cNvSpPr>
          <p:nvPr>
            <p:ph type="subTitle" idx="1"/>
          </p:nvPr>
        </p:nvSpPr>
        <p:spPr>
          <a:xfrm>
            <a:off x="747252" y="1376516"/>
            <a:ext cx="10884309" cy="5058697"/>
          </a:xfrm>
        </p:spPr>
        <p:txBody>
          <a:bodyPr>
            <a:normAutofit/>
          </a:bodyPr>
          <a:lstStyle/>
          <a:p>
            <a:pPr marL="0" marR="0">
              <a:lnSpc>
                <a:spcPct val="150000"/>
              </a:lnSpc>
            </a:pPr>
            <a:r>
              <a:rPr lang="en-US" sz="2800" dirty="0">
                <a:solidFill>
                  <a:srgbClr val="FF0000"/>
                </a:solidFill>
                <a:latin typeface="Times New Roman" panose="02020603050405020304" pitchFamily="18" charset="0"/>
                <a:cs typeface="Times New Roman" panose="02020603050405020304" pitchFamily="18" charset="0"/>
              </a:rPr>
              <a:t>            TOPIC</a:t>
            </a:r>
            <a:r>
              <a:rPr lang="en-US" sz="2800" dirty="0">
                <a:latin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SimSun" panose="02010600030101010101" pitchFamily="2" charset="-122"/>
                <a:cs typeface="Times New Roman" panose="02020603050405020304" pitchFamily="18" charset="0"/>
              </a:rPr>
              <a:t>Role of Hormones in Menopause</a:t>
            </a:r>
            <a:endParaRPr lang="en-US" sz="28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28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800" dirty="0" err="1">
                <a:effectLst/>
                <a:latin typeface="Times New Roman" panose="02020603050405020304" pitchFamily="18" charset="0"/>
                <a:ea typeface="SimSun" panose="02010600030101010101" pitchFamily="2" charset="-122"/>
                <a:cs typeface="Times New Roman" panose="02020603050405020304" pitchFamily="18" charset="0"/>
              </a:rPr>
              <a:t>Oestrogen</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 hormone changes during menopause </a:t>
            </a:r>
            <a:endParaRPr lang="en-US" sz="28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800" dirty="0">
              <a:latin typeface="Times New Roman" panose="02020603050405020304" pitchFamily="18" charset="0"/>
              <a:ea typeface="SimSun" panose="02010600030101010101" pitchFamily="2" charset="-122"/>
              <a:cs typeface="Times New Roman" panose="02020603050405020304" pitchFamily="18" charset="0"/>
            </a:endParaRPr>
          </a:p>
          <a:p>
            <a:r>
              <a:rPr lang="en-US" sz="28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Presented By -</a:t>
            </a:r>
          </a:p>
          <a:p>
            <a:r>
              <a:rPr lang="en-US" sz="2800" dirty="0">
                <a:latin typeface="Times New Roman" panose="02020603050405020304" pitchFamily="18" charset="0"/>
                <a:ea typeface="SimSun" panose="02010600030101010101" pitchFamily="2" charset="-122"/>
                <a:cs typeface="Times New Roman" panose="02020603050405020304" pitchFamily="18" charset="0"/>
              </a:rPr>
              <a:t>                                                  Mrs. Anagha V. Katti</a:t>
            </a:r>
          </a:p>
          <a:p>
            <a:r>
              <a:rPr lang="en-US" sz="2800" dirty="0">
                <a:latin typeface="Times New Roman" panose="02020603050405020304" pitchFamily="18" charset="0"/>
                <a:ea typeface="SimSun" panose="02010600030101010101" pitchFamily="2" charset="-122"/>
                <a:cs typeface="Times New Roman" panose="02020603050405020304" pitchFamily="18" charset="0"/>
              </a:rPr>
              <a:t>                                            Assist. Professor</a:t>
            </a:r>
          </a:p>
          <a:p>
            <a:r>
              <a:rPr lang="en-US" sz="2800" dirty="0">
                <a:latin typeface="Times New Roman" panose="02020603050405020304" pitchFamily="18" charset="0"/>
                <a:ea typeface="SimSun" panose="02010600030101010101" pitchFamily="2" charset="-122"/>
                <a:cs typeface="Times New Roman" panose="02020603050405020304" pitchFamily="18" charset="0"/>
              </a:rPr>
              <a:t>                                MSc ( 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20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176E-F354-C295-1105-5C6B4C3A5850}"/>
              </a:ext>
            </a:extLst>
          </p:cNvPr>
          <p:cNvSpPr>
            <a:spLocks noGrp="1"/>
          </p:cNvSpPr>
          <p:nvPr>
            <p:ph type="title"/>
          </p:nvPr>
        </p:nvSpPr>
        <p:spPr>
          <a:xfrm>
            <a:off x="838200" y="365126"/>
            <a:ext cx="10515600" cy="315912"/>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C3305BFB-DA95-5567-A983-61BD8078FE07}"/>
              </a:ext>
            </a:extLst>
          </p:cNvPr>
          <p:cNvSpPr>
            <a:spLocks noGrp="1"/>
          </p:cNvSpPr>
          <p:nvPr>
            <p:ph idx="1"/>
          </p:nvPr>
        </p:nvSpPr>
        <p:spPr>
          <a:xfrm>
            <a:off x="838200" y="884903"/>
            <a:ext cx="10980174" cy="5174072"/>
          </a:xfrm>
        </p:spPr>
        <p:txBody>
          <a:bodyPr>
            <a:normAutofit lnSpcReduction="10000"/>
          </a:bodyPr>
          <a:lstStyle/>
          <a:p>
            <a:pPr marL="0" marR="0" algn="just">
              <a:lnSpc>
                <a:spcPct val="150000"/>
              </a:lnSpc>
              <a:buNone/>
            </a:pPr>
            <a:r>
              <a:rPr lang="en-US" sz="2800" spc="15" dirty="0">
                <a:solidFill>
                  <a:srgbClr val="000000"/>
                </a:solidFill>
                <a:effectLst/>
                <a:latin typeface="Times New Roman" panose="02020603050405020304" pitchFamily="18" charset="0"/>
                <a:ea typeface=""/>
              </a:rPr>
              <a:t>As a result, women may notice a change in their periods.  </a:t>
            </a:r>
          </a:p>
          <a:p>
            <a:pPr marL="0" marR="0" algn="just">
              <a:lnSpc>
                <a:spcPct val="150000"/>
              </a:lnSpc>
              <a:buNone/>
            </a:pPr>
            <a:r>
              <a:rPr lang="en-US" sz="2800" spc="15" dirty="0">
                <a:solidFill>
                  <a:srgbClr val="000000"/>
                </a:solidFill>
                <a:effectLst/>
                <a:latin typeface="Times New Roman" panose="02020603050405020304" pitchFamily="18" charset="0"/>
                <a:ea typeface=""/>
              </a:rPr>
              <a:t>They may be more or less frequent, last for longer or shorter amounts of time, maybe heavier or lighter. It's not unusual during perimenopause to have missed periods.</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The sharp decline in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known for causing the symptoms associated with the menopause like hot flushes, vaginal dryness, and memory issues, occurs towards the end of the perimenopause. Here, periods may be lighter and occur less frequently.</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123137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6C8C-9B10-FA55-BABB-03FF4700B33B}"/>
              </a:ext>
            </a:extLst>
          </p:cNvPr>
          <p:cNvSpPr>
            <a:spLocks noGrp="1"/>
          </p:cNvSpPr>
          <p:nvPr>
            <p:ph type="title"/>
          </p:nvPr>
        </p:nvSpPr>
        <p:spPr>
          <a:xfrm>
            <a:off x="838200" y="365125"/>
            <a:ext cx="10515600" cy="470617"/>
          </a:xfrm>
        </p:spPr>
        <p:txBody>
          <a:bodyPr>
            <a:noAutofit/>
          </a:bodyPr>
          <a:lstStyle/>
          <a:p>
            <a:r>
              <a:rPr kumimoji="0" lang="en-US" alt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Symptoms of estrogen imbalance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8EA351-1AA5-E263-61A3-7BB7DE704880}"/>
              </a:ext>
            </a:extLst>
          </p:cNvPr>
          <p:cNvSpPr>
            <a:spLocks noGrp="1"/>
          </p:cNvSpPr>
          <p:nvPr>
            <p:ph idx="1"/>
          </p:nvPr>
        </p:nvSpPr>
        <p:spPr>
          <a:xfrm>
            <a:off x="838199" y="963561"/>
            <a:ext cx="10783529" cy="5529314"/>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212529"/>
              </a:solidFill>
              <a:effectLst/>
              <a:uLnTx/>
              <a:uFillTx/>
              <a:latin typeface="Helvetica Neue"/>
              <a:ea typeface="+mn-ea"/>
              <a:cs typeface="+mn-cs"/>
            </a:endParaRP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Menstrual irregularities</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Premenstrual syndrome (PMS) </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Mood swings</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Irritability</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Difficulty sleeping</a:t>
            </a:r>
          </a:p>
          <a:p>
            <a:endParaRPr lang="en-US" dirty="0"/>
          </a:p>
        </p:txBody>
      </p:sp>
    </p:spTree>
    <p:extLst>
      <p:ext uri="{BB962C8B-B14F-4D97-AF65-F5344CB8AC3E}">
        <p14:creationId xmlns:p14="http://schemas.microsoft.com/office/powerpoint/2010/main" val="1065910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A006-1520-8B6B-78E0-FC89E008992C}"/>
              </a:ext>
            </a:extLst>
          </p:cNvPr>
          <p:cNvSpPr>
            <a:spLocks noGrp="1"/>
          </p:cNvSpPr>
          <p:nvPr>
            <p:ph type="title"/>
          </p:nvPr>
        </p:nvSpPr>
        <p:spPr>
          <a:xfrm>
            <a:off x="838200" y="365126"/>
            <a:ext cx="10515600" cy="509946"/>
          </a:xfrm>
        </p:spPr>
        <p:txBody>
          <a:bodyPr>
            <a:noAutofit/>
          </a:bodyPr>
          <a:lstStyle/>
          <a:p>
            <a:r>
              <a:rPr kumimoji="0" lang="en-US" sz="2800" b="1" i="0" u="none" strike="noStrike" kern="1200" cap="none" spc="0" normalizeH="0" baseline="0" noProof="0" dirty="0" err="1">
                <a:ln>
                  <a:noFill/>
                </a:ln>
                <a:effectLst/>
                <a:uLnTx/>
                <a:uFillTx/>
                <a:latin typeface="Times New Roman" panose="02020603050405020304" pitchFamily="18" charset="0"/>
                <a:ea typeface="+mj-ea"/>
                <a:cs typeface="Times New Roman" panose="02020603050405020304" pitchFamily="18" charset="0"/>
              </a:rPr>
              <a:t>Cont</a:t>
            </a:r>
            <a:r>
              <a:rPr kumimoji="0" lang="en-US" sz="28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8F884F-CA7A-6535-CA1C-41F0491F6245}"/>
              </a:ext>
            </a:extLst>
          </p:cNvPr>
          <p:cNvSpPr>
            <a:spLocks noGrp="1"/>
          </p:cNvSpPr>
          <p:nvPr>
            <p:ph idx="1"/>
          </p:nvPr>
        </p:nvSpPr>
        <p:spPr>
          <a:xfrm>
            <a:off x="838200" y="1071716"/>
            <a:ext cx="10515600" cy="5105247"/>
          </a:xfrm>
        </p:spPr>
        <p:txBody>
          <a:bodyPr/>
          <a:lstStyle/>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Lack of concentration</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Brittle bones</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Vaginal dryness a</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nd atrophy, which affect sexual intercourse and can cause cysts and tumors in the breasts, uterus, and ovaries</a:t>
            </a:r>
          </a:p>
          <a:p>
            <a:endParaRPr lang="en-US" dirty="0"/>
          </a:p>
        </p:txBody>
      </p:sp>
    </p:spTree>
    <p:extLst>
      <p:ext uri="{BB962C8B-B14F-4D97-AF65-F5344CB8AC3E}">
        <p14:creationId xmlns:p14="http://schemas.microsoft.com/office/powerpoint/2010/main" val="152448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115E-EEE5-49B2-073F-B11E20091A10}"/>
              </a:ext>
            </a:extLst>
          </p:cNvPr>
          <p:cNvSpPr>
            <a:spLocks noGrp="1"/>
          </p:cNvSpPr>
          <p:nvPr>
            <p:ph type="title"/>
          </p:nvPr>
        </p:nvSpPr>
        <p:spPr>
          <a:xfrm>
            <a:off x="838200" y="365125"/>
            <a:ext cx="10515600" cy="470617"/>
          </a:xfrm>
        </p:spPr>
        <p:txBody>
          <a:bodyPr>
            <a:noAutofit/>
          </a:bodyPr>
          <a:lstStyle/>
          <a:p>
            <a:r>
              <a:rPr lang="en-US" sz="2800" b="1" dirty="0">
                <a:latin typeface="Times New Roman" panose="02020603050405020304" pitchFamily="18" charset="0"/>
                <a:cs typeface="Times New Roman" panose="02020603050405020304" pitchFamily="18" charset="0"/>
              </a:rPr>
              <a:t>The result of increased estrogen in women-</a:t>
            </a:r>
          </a:p>
        </p:txBody>
      </p:sp>
      <p:sp>
        <p:nvSpPr>
          <p:cNvPr id="3" name="Content Placeholder 2">
            <a:extLst>
              <a:ext uri="{FF2B5EF4-FFF2-40B4-BE49-F238E27FC236}">
                <a16:creationId xmlns:a16="http://schemas.microsoft.com/office/drawing/2014/main" id="{A5456926-EEFD-B3F9-4D48-69893EE9E45B}"/>
              </a:ext>
            </a:extLst>
          </p:cNvPr>
          <p:cNvSpPr>
            <a:spLocks noGrp="1"/>
          </p:cNvSpPr>
          <p:nvPr>
            <p:ph idx="1"/>
          </p:nvPr>
        </p:nvSpPr>
        <p:spPr>
          <a:xfrm>
            <a:off x="838200" y="963561"/>
            <a:ext cx="10515600" cy="5213402"/>
          </a:xfrm>
        </p:spPr>
        <p:txBody>
          <a:bodyPr>
            <a:normAutofit fontScale="92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Menstrual irregularity</a:t>
            </a:r>
          </a:p>
          <a:p>
            <a:pPr algn="just">
              <a:lnSpc>
                <a:spcPct val="150000"/>
              </a:lnSpc>
            </a:pPr>
            <a:r>
              <a:rPr lang="en-US" dirty="0">
                <a:latin typeface="Times New Roman" panose="02020603050405020304" pitchFamily="18" charset="0"/>
                <a:cs typeface="Times New Roman" panose="02020603050405020304" pitchFamily="18" charset="0"/>
              </a:rPr>
              <a:t>Heightened emotionality</a:t>
            </a:r>
          </a:p>
          <a:p>
            <a:pPr algn="just">
              <a:lnSpc>
                <a:spcPct val="150000"/>
              </a:lnSpc>
            </a:pPr>
            <a:r>
              <a:rPr lang="en-US" dirty="0">
                <a:latin typeface="Times New Roman" panose="02020603050405020304" pitchFamily="18" charset="0"/>
                <a:cs typeface="Times New Roman" panose="02020603050405020304" pitchFamily="18" charset="0"/>
              </a:rPr>
              <a:t>Memory problems</a:t>
            </a:r>
          </a:p>
          <a:p>
            <a:pPr algn="just">
              <a:lnSpc>
                <a:spcPct val="150000"/>
              </a:lnSpc>
            </a:pPr>
            <a:r>
              <a:rPr lang="en-US" dirty="0">
                <a:latin typeface="Times New Roman" panose="02020603050405020304" pitchFamily="18" charset="0"/>
                <a:cs typeface="Times New Roman" panose="02020603050405020304" pitchFamily="18" charset="0"/>
              </a:rPr>
              <a:t>Insomnia</a:t>
            </a:r>
          </a:p>
          <a:p>
            <a:pPr algn="just">
              <a:lnSpc>
                <a:spcPct val="150000"/>
              </a:lnSpc>
            </a:pPr>
            <a:r>
              <a:rPr lang="en-US" dirty="0">
                <a:latin typeface="Times New Roman" panose="02020603050405020304" pitchFamily="18" charset="0"/>
                <a:cs typeface="Times New Roman" panose="02020603050405020304" pitchFamily="18" charset="0"/>
              </a:rPr>
              <a:t>Hair loss</a:t>
            </a:r>
          </a:p>
          <a:p>
            <a:pPr algn="just">
              <a:lnSpc>
                <a:spcPct val="150000"/>
              </a:lnSpc>
            </a:pPr>
            <a:r>
              <a:rPr lang="en-US" dirty="0">
                <a:latin typeface="Times New Roman" panose="02020603050405020304" pitchFamily="18" charset="0"/>
                <a:cs typeface="Times New Roman" panose="02020603050405020304" pitchFamily="18" charset="0"/>
              </a:rPr>
              <a:t>Frequent migraines</a:t>
            </a:r>
          </a:p>
          <a:p>
            <a:pPr algn="just">
              <a:lnSpc>
                <a:spcPct val="150000"/>
              </a:lnSpc>
            </a:pPr>
            <a:r>
              <a:rPr lang="en-US" dirty="0">
                <a:latin typeface="Times New Roman" panose="02020603050405020304" pitchFamily="18" charset="0"/>
                <a:cs typeface="Times New Roman" panose="02020603050405020304" pitchFamily="18" charset="0"/>
              </a:rPr>
              <a:t>Breast tenderness</a:t>
            </a:r>
          </a:p>
          <a:p>
            <a:pPr algn="just">
              <a:lnSpc>
                <a:spcPct val="150000"/>
              </a:lnSpc>
            </a:pPr>
            <a:r>
              <a:rPr lang="en-US" dirty="0">
                <a:latin typeface="Times New Roman" panose="02020603050405020304" pitchFamily="18" charset="0"/>
                <a:cs typeface="Times New Roman" panose="02020603050405020304" pitchFamily="18" charset="0"/>
              </a:rPr>
              <a:t>Uncontrolled weight gain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479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95B5-E90C-EFFA-009A-DB897E4C44AB}"/>
              </a:ext>
            </a:extLst>
          </p:cNvPr>
          <p:cNvSpPr>
            <a:spLocks noGrp="1"/>
          </p:cNvSpPr>
          <p:nvPr>
            <p:ph type="title"/>
          </p:nvPr>
        </p:nvSpPr>
        <p:spPr>
          <a:xfrm>
            <a:off x="838200" y="365126"/>
            <a:ext cx="10515600" cy="578772"/>
          </a:xfrm>
        </p:spPr>
        <p:txBody>
          <a:bodyPr>
            <a:normAutofit fontScale="90000"/>
          </a:bodyPr>
          <a:lstStyle/>
          <a:p>
            <a:pPr marL="0" marR="0" lvl="0" indent="-228600" defTabSz="914400" rtl="0" eaLnBrk="1" fontAlgn="auto" latinLnBrk="0" hangingPunct="1">
              <a:lnSpc>
                <a:spcPct val="150000"/>
              </a:lnSpc>
              <a:spcBef>
                <a:spcPts val="1000"/>
              </a:spcBef>
              <a:spcAft>
                <a:spcPts val="0"/>
              </a:spcAft>
              <a:tabLst/>
              <a:defRPr/>
            </a:pPr>
            <a:br>
              <a:rPr kumimoji="0" lang="en-US" sz="26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br>
            <a:r>
              <a:rPr kumimoji="0" lang="en-US" sz="31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Organ changes during menopause </a:t>
            </a:r>
            <a:b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br>
            <a:endParaRPr lang="en-US" dirty="0"/>
          </a:p>
        </p:txBody>
      </p:sp>
      <p:sp>
        <p:nvSpPr>
          <p:cNvPr id="3" name="Content Placeholder 2">
            <a:extLst>
              <a:ext uri="{FF2B5EF4-FFF2-40B4-BE49-F238E27FC236}">
                <a16:creationId xmlns:a16="http://schemas.microsoft.com/office/drawing/2014/main" id="{66FE4190-0E5D-D59F-EC49-FF00411AE8DE}"/>
              </a:ext>
            </a:extLst>
          </p:cNvPr>
          <p:cNvSpPr>
            <a:spLocks noGrp="1"/>
          </p:cNvSpPr>
          <p:nvPr>
            <p:ph idx="1"/>
          </p:nvPr>
        </p:nvSpPr>
        <p:spPr>
          <a:xfrm>
            <a:off x="838200" y="943898"/>
            <a:ext cx="10515600" cy="5233065"/>
          </a:xfrm>
        </p:spPr>
        <p:txBody>
          <a:bodyPr>
            <a:normAutofit/>
          </a:bodyPr>
          <a:lstStyle/>
          <a:p>
            <a:pPr marL="0" marR="0" algn="just">
              <a:lnSpc>
                <a:spcPct val="150000"/>
              </a:lnSpc>
              <a:buNone/>
            </a:pPr>
            <a:r>
              <a:rPr lang="en-US" sz="2800" spc="15" dirty="0">
                <a:solidFill>
                  <a:srgbClr val="000000"/>
                </a:solidFill>
                <a:effectLst/>
                <a:latin typeface="Times New Roman" panose="02020603050405020304" pitchFamily="18" charset="0"/>
                <a:ea typeface=""/>
              </a:rPr>
              <a:t>Ovaries, Fallopian tubes, uterus, vagina, breast, bladder and urethra. </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b="1" spc="15" dirty="0">
                <a:solidFill>
                  <a:srgbClr val="000000"/>
                </a:solidFill>
                <a:effectLst/>
                <a:latin typeface="Times New Roman" panose="02020603050405020304" pitchFamily="18" charset="0"/>
                <a:ea typeface=""/>
              </a:rPr>
              <a:t>Uterus:</a:t>
            </a:r>
            <a:r>
              <a:rPr lang="en-US" sz="2800" spc="15" dirty="0">
                <a:solidFill>
                  <a:srgbClr val="000000"/>
                </a:solidFill>
                <a:effectLst/>
                <a:latin typeface="Times New Roman" panose="02020603050405020304" pitchFamily="18" charset="0"/>
                <a:ea typeface=""/>
              </a:rPr>
              <a:t> The uterus become small and fibrotic due to atrophy of the muscles after the menopause. </a:t>
            </a:r>
          </a:p>
          <a:p>
            <a:pPr marL="0" marR="0" algn="just">
              <a:lnSpc>
                <a:spcPct val="150000"/>
              </a:lnSpc>
              <a:buNone/>
            </a:pPr>
            <a:r>
              <a:rPr lang="en-US" sz="2800" spc="15" dirty="0">
                <a:solidFill>
                  <a:srgbClr val="000000"/>
                </a:solidFill>
                <a:effectLst/>
                <a:latin typeface="Times New Roman" panose="02020603050405020304" pitchFamily="18" charset="0"/>
                <a:ea typeface=""/>
              </a:rPr>
              <a:t>The cervix become smaller and appears to flush with vagina. In older women the cervix may be impossible to identify separately from vagina. The vaginal and cervical discharge decreases in amount and later disappear completely.</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192524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D917-97CB-E065-08CC-96BE3198982F}"/>
              </a:ext>
            </a:extLst>
          </p:cNvPr>
          <p:cNvSpPr>
            <a:spLocks noGrp="1"/>
          </p:cNvSpPr>
          <p:nvPr>
            <p:ph type="title"/>
          </p:nvPr>
        </p:nvSpPr>
        <p:spPr>
          <a:xfrm>
            <a:off x="899652" y="335628"/>
            <a:ext cx="10515600" cy="539443"/>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EF04992A-9F6A-DC03-30E1-664906AD82A4}"/>
              </a:ext>
            </a:extLst>
          </p:cNvPr>
          <p:cNvSpPr>
            <a:spLocks noGrp="1"/>
          </p:cNvSpPr>
          <p:nvPr>
            <p:ph idx="1"/>
          </p:nvPr>
        </p:nvSpPr>
        <p:spPr>
          <a:xfrm>
            <a:off x="838200" y="1258529"/>
            <a:ext cx="10515600" cy="4918434"/>
          </a:xfrm>
        </p:spPr>
        <p:txBody>
          <a:bodyPr/>
          <a:lstStyle/>
          <a:p>
            <a:pPr marL="0" marR="0" algn="just">
              <a:lnSpc>
                <a:spcPct val="200000"/>
              </a:lnSpc>
              <a:buNone/>
            </a:pPr>
            <a:r>
              <a:rPr lang="en-US" sz="2800" b="1" spc="15" dirty="0">
                <a:solidFill>
                  <a:srgbClr val="000000"/>
                </a:solidFill>
                <a:effectLst/>
                <a:latin typeface="Times New Roman" panose="02020603050405020304" pitchFamily="18" charset="0"/>
                <a:ea typeface=""/>
              </a:rPr>
              <a:t>Ovaries: </a:t>
            </a:r>
            <a:r>
              <a:rPr lang="en-US" sz="2800" spc="15" dirty="0">
                <a:solidFill>
                  <a:srgbClr val="000000"/>
                </a:solidFill>
                <a:effectLst/>
                <a:latin typeface="Times New Roman" panose="02020603050405020304" pitchFamily="18" charset="0"/>
                <a:ea typeface=""/>
              </a:rPr>
              <a:t>The ovaries become smaller and shriveled in appearance. </a:t>
            </a:r>
          </a:p>
          <a:p>
            <a:pPr marL="0" marR="0" algn="just">
              <a:lnSpc>
                <a:spcPct val="200000"/>
              </a:lnSpc>
              <a:buNone/>
            </a:pPr>
            <a:r>
              <a:rPr lang="en-US" sz="2800" spc="15" dirty="0">
                <a:solidFill>
                  <a:srgbClr val="000000"/>
                </a:solidFill>
                <a:effectLst/>
                <a:latin typeface="Times New Roman" panose="02020603050405020304" pitchFamily="18" charset="0"/>
                <a:ea typeface=""/>
              </a:rPr>
              <a:t>The ovaries which produce little androgen during reproductive life begin to produce it in increasing amounts. </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1040829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9648-F737-162E-933A-27B7CA75E960}"/>
              </a:ext>
            </a:extLst>
          </p:cNvPr>
          <p:cNvSpPr>
            <a:spLocks noGrp="1"/>
          </p:cNvSpPr>
          <p:nvPr>
            <p:ph type="title"/>
          </p:nvPr>
        </p:nvSpPr>
        <p:spPr>
          <a:xfrm>
            <a:off x="838200" y="365126"/>
            <a:ext cx="10515600" cy="500114"/>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3B8A5951-C415-BA49-7201-710C70B9E225}"/>
              </a:ext>
            </a:extLst>
          </p:cNvPr>
          <p:cNvSpPr>
            <a:spLocks noGrp="1"/>
          </p:cNvSpPr>
          <p:nvPr>
            <p:ph idx="1"/>
          </p:nvPr>
        </p:nvSpPr>
        <p:spPr>
          <a:xfrm>
            <a:off x="838200" y="1091381"/>
            <a:ext cx="10515600" cy="5085582"/>
          </a:xfrm>
        </p:spPr>
        <p:txBody>
          <a:bodyPr/>
          <a:lstStyle/>
          <a:p>
            <a:pPr marL="0" marR="0" algn="just">
              <a:lnSpc>
                <a:spcPct val="150000"/>
              </a:lnSpc>
              <a:buNone/>
            </a:pPr>
            <a:r>
              <a:rPr lang="en-US" sz="2800" b="1" spc="15" dirty="0">
                <a:solidFill>
                  <a:srgbClr val="000000"/>
                </a:solidFill>
                <a:effectLst/>
                <a:latin typeface="Times New Roman" panose="02020603050405020304" pitchFamily="18" charset="0"/>
                <a:ea typeface=""/>
              </a:rPr>
              <a:t>Vagina: </a:t>
            </a:r>
            <a:r>
              <a:rPr lang="en-US" sz="2800" spc="15" dirty="0">
                <a:solidFill>
                  <a:srgbClr val="000000"/>
                </a:solidFill>
                <a:effectLst/>
                <a:latin typeface="Times New Roman" panose="02020603050405020304" pitchFamily="18" charset="0"/>
                <a:ea typeface=""/>
              </a:rPr>
              <a:t>The vaginal mucous membrane becomes thin and loses its rigidity after the menopause. </a:t>
            </a:r>
          </a:p>
          <a:p>
            <a:pPr marL="0" marR="0" algn="just">
              <a:lnSpc>
                <a:spcPct val="150000"/>
              </a:lnSpc>
              <a:buNone/>
            </a:pPr>
            <a:r>
              <a:rPr lang="en-US" sz="2800" spc="15" dirty="0">
                <a:solidFill>
                  <a:srgbClr val="000000"/>
                </a:solidFill>
                <a:effectLst/>
                <a:latin typeface="Times New Roman" panose="02020603050405020304" pitchFamily="18" charset="0"/>
                <a:ea typeface=""/>
              </a:rPr>
              <a:t>Decreased secretion make vagina dry. </a:t>
            </a:r>
          </a:p>
          <a:p>
            <a:pPr marL="0" marR="0" algn="just">
              <a:lnSpc>
                <a:spcPct val="150000"/>
              </a:lnSpc>
              <a:buNone/>
            </a:pPr>
            <a:r>
              <a:rPr lang="en-US" sz="2800" spc="15" dirty="0">
                <a:solidFill>
                  <a:srgbClr val="000000"/>
                </a:solidFill>
                <a:effectLst/>
                <a:latin typeface="Times New Roman" panose="02020603050405020304" pitchFamily="18" charset="0"/>
                <a:ea typeface=""/>
              </a:rPr>
              <a:t>Sexual intercourse become painful and difficult due to pain from the dry vagina.</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281836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AE9B-0A1C-D763-34F9-3E4EB8BD58C4}"/>
              </a:ext>
            </a:extLst>
          </p:cNvPr>
          <p:cNvSpPr>
            <a:spLocks noGrp="1"/>
          </p:cNvSpPr>
          <p:nvPr>
            <p:ph type="title"/>
          </p:nvPr>
        </p:nvSpPr>
        <p:spPr>
          <a:xfrm>
            <a:off x="838200" y="365125"/>
            <a:ext cx="10515600" cy="480449"/>
          </a:xfrm>
        </p:spPr>
        <p:txBody>
          <a:bodyPr>
            <a:noAutofit/>
          </a:bodyPr>
          <a:lstStyle/>
          <a:p>
            <a:r>
              <a:rPr lang="en-US" sz="3600" dirty="0" err="1">
                <a:latin typeface="Times New Roman" panose="02020603050405020304" pitchFamily="18" charset="0"/>
                <a:cs typeface="Times New Roman" panose="02020603050405020304" pitchFamily="18" charset="0"/>
              </a:rPr>
              <a:t>Cont</a:t>
            </a:r>
            <a:r>
              <a:rPr lang="en-US" sz="36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6CA9C0E3-AAA5-5FD0-800D-0D48A21E97C2}"/>
              </a:ext>
            </a:extLst>
          </p:cNvPr>
          <p:cNvSpPr>
            <a:spLocks noGrp="1"/>
          </p:cNvSpPr>
          <p:nvPr>
            <p:ph idx="1"/>
          </p:nvPr>
        </p:nvSpPr>
        <p:spPr>
          <a:xfrm>
            <a:off x="838200" y="1140542"/>
            <a:ext cx="10515600" cy="5036421"/>
          </a:xfrm>
        </p:spPr>
        <p:txBody>
          <a:bodyPr/>
          <a:lstStyle/>
          <a:p>
            <a:pPr marL="0" marR="0" algn="just">
              <a:lnSpc>
                <a:spcPct val="150000"/>
              </a:lnSpc>
              <a:buNone/>
            </a:pPr>
            <a:r>
              <a:rPr lang="en-US" sz="2800" b="1" spc="15" dirty="0">
                <a:solidFill>
                  <a:srgbClr val="000000"/>
                </a:solidFill>
                <a:effectLst/>
                <a:latin typeface="Times New Roman" panose="02020603050405020304" pitchFamily="18" charset="0"/>
                <a:ea typeface=""/>
              </a:rPr>
              <a:t>Vulva or external genital organs:</a:t>
            </a:r>
            <a:r>
              <a:rPr lang="en-US" sz="2800" spc="15" dirty="0">
                <a:solidFill>
                  <a:srgbClr val="000000"/>
                </a:solidFill>
                <a:effectLst/>
                <a:latin typeface="Times New Roman" panose="02020603050405020304" pitchFamily="18" charset="0"/>
                <a:ea typeface=""/>
              </a:rPr>
              <a:t> </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The fat in the labia majora and the Mons pubis decreases and pubic hair becomes spare. </a:t>
            </a:r>
          </a:p>
          <a:p>
            <a:pPr marL="0" marR="0" algn="just">
              <a:lnSpc>
                <a:spcPct val="150000"/>
              </a:lnSpc>
              <a:buNone/>
            </a:pPr>
            <a:r>
              <a:rPr lang="en-US" sz="2800" spc="15" dirty="0">
                <a:solidFill>
                  <a:srgbClr val="000000"/>
                </a:solidFill>
                <a:effectLst/>
                <a:latin typeface="Times New Roman" panose="02020603050405020304" pitchFamily="18" charset="0"/>
                <a:ea typeface=""/>
              </a:rPr>
              <a:t>Breast: In thin-built women, the breasts become flat and </a:t>
            </a:r>
            <a:r>
              <a:rPr lang="en-US" sz="2800" spc="15" dirty="0" err="1">
                <a:solidFill>
                  <a:srgbClr val="000000"/>
                </a:solidFill>
                <a:effectLst/>
                <a:latin typeface="Times New Roman" panose="02020603050405020304" pitchFamily="18" charset="0"/>
                <a:ea typeface=""/>
              </a:rPr>
              <a:t>shrivelled</a:t>
            </a:r>
            <a:r>
              <a:rPr lang="en-US" sz="2800" spc="15" dirty="0">
                <a:solidFill>
                  <a:srgbClr val="000000"/>
                </a:solidFill>
                <a:effectLst/>
                <a:latin typeface="Times New Roman" panose="02020603050405020304" pitchFamily="18" charset="0"/>
                <a:ea typeface=""/>
              </a:rPr>
              <a:t>, while in heavy-built women they remain flabby and pendulous.</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221253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D9FC-C22A-5526-E7C7-39780E52F67E}"/>
              </a:ext>
            </a:extLst>
          </p:cNvPr>
          <p:cNvSpPr>
            <a:spLocks noGrp="1"/>
          </p:cNvSpPr>
          <p:nvPr>
            <p:ph type="title"/>
          </p:nvPr>
        </p:nvSpPr>
        <p:spPr>
          <a:xfrm>
            <a:off x="838200" y="365126"/>
            <a:ext cx="10515600" cy="450952"/>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7704CCF7-6E06-8F9D-39E5-4A42D2F9EA5B}"/>
              </a:ext>
            </a:extLst>
          </p:cNvPr>
          <p:cNvSpPr>
            <a:spLocks noGrp="1"/>
          </p:cNvSpPr>
          <p:nvPr>
            <p:ph idx="1"/>
          </p:nvPr>
        </p:nvSpPr>
        <p:spPr>
          <a:xfrm>
            <a:off x="838200" y="1032387"/>
            <a:ext cx="10515600" cy="5144576"/>
          </a:xfrm>
        </p:spPr>
        <p:txBody>
          <a:bodyPr>
            <a:normAutofit fontScale="92500" lnSpcReduction="10000"/>
          </a:bodyPr>
          <a:lstStyle/>
          <a:p>
            <a:pPr marL="0" marR="0" algn="just">
              <a:lnSpc>
                <a:spcPct val="150000"/>
              </a:lnSpc>
              <a:buNone/>
            </a:pPr>
            <a:r>
              <a:rPr lang="en-US" sz="2800" b="1" spc="15" dirty="0">
                <a:solidFill>
                  <a:srgbClr val="000000"/>
                </a:solidFill>
                <a:effectLst/>
                <a:latin typeface="Times New Roman" panose="02020603050405020304" pitchFamily="18" charset="0"/>
                <a:ea typeface=""/>
              </a:rPr>
              <a:t>Loss of muscle tone </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After menopause, the tissues of the labia minors (which surround the opening of the vagina and urethra), clitoris, vagina, and urethra become thin (atrophy). This thinning can result in chronic irritation and dryness of the vagina. </a:t>
            </a:r>
          </a:p>
          <a:p>
            <a:pPr marL="0" marR="0" algn="just">
              <a:lnSpc>
                <a:spcPct val="150000"/>
              </a:lnSpc>
              <a:buNone/>
            </a:pPr>
            <a:r>
              <a:rPr lang="en-US" sz="2800" spc="15" dirty="0">
                <a:solidFill>
                  <a:srgbClr val="000000"/>
                </a:solidFill>
                <a:effectLst/>
                <a:latin typeface="Times New Roman" panose="02020603050405020304" pitchFamily="18" charset="0"/>
                <a:ea typeface=""/>
              </a:rPr>
              <a:t>Vaginal discharge and urinary tract infections are more likely to develop. </a:t>
            </a:r>
          </a:p>
          <a:p>
            <a:pPr marL="0" marR="0" algn="just">
              <a:lnSpc>
                <a:spcPct val="150000"/>
              </a:lnSpc>
              <a:buNone/>
            </a:pPr>
            <a:r>
              <a:rPr lang="en-US" sz="2800" spc="15" dirty="0">
                <a:solidFill>
                  <a:srgbClr val="000000"/>
                </a:solidFill>
                <a:effectLst/>
                <a:latin typeface="Times New Roman" panose="02020603050405020304" pitchFamily="18" charset="0"/>
                <a:ea typeface=""/>
              </a:rPr>
              <a:t>Also after menopause, the uterus, Fallopian tubes, and ovaries become smaller.</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414853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DF2A-5316-1C93-7484-98750F948344}"/>
              </a:ext>
            </a:extLst>
          </p:cNvPr>
          <p:cNvSpPr>
            <a:spLocks noGrp="1"/>
          </p:cNvSpPr>
          <p:nvPr>
            <p:ph type="title"/>
          </p:nvPr>
        </p:nvSpPr>
        <p:spPr>
          <a:xfrm>
            <a:off x="838200" y="365126"/>
            <a:ext cx="10515600" cy="500114"/>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4016247F-9796-E813-A4A5-2B4B6C75D31D}"/>
              </a:ext>
            </a:extLst>
          </p:cNvPr>
          <p:cNvSpPr>
            <a:spLocks noGrp="1"/>
          </p:cNvSpPr>
          <p:nvPr>
            <p:ph idx="1"/>
          </p:nvPr>
        </p:nvSpPr>
        <p:spPr>
          <a:xfrm>
            <a:off x="838200" y="1061884"/>
            <a:ext cx="10515600" cy="5115079"/>
          </a:xfrm>
        </p:spPr>
        <p:txBody>
          <a:bodyPr/>
          <a:lstStyle/>
          <a:p>
            <a:pPr marL="0" marR="0" algn="just">
              <a:lnSpc>
                <a:spcPct val="150000"/>
              </a:lnSpc>
              <a:buNone/>
            </a:pPr>
            <a:r>
              <a:rPr lang="en-US" sz="2800" b="1" spc="15" dirty="0">
                <a:solidFill>
                  <a:srgbClr val="000000"/>
                </a:solidFill>
                <a:effectLst/>
                <a:latin typeface="Times New Roman" panose="02020603050405020304" pitchFamily="18" charset="0"/>
                <a:ea typeface=""/>
              </a:rPr>
              <a:t>Breast </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spc="15" dirty="0">
                <a:solidFill>
                  <a:srgbClr val="000000"/>
                </a:solidFill>
                <a:effectLst/>
                <a:latin typeface="Times New Roman" panose="02020603050405020304" pitchFamily="18" charset="0"/>
                <a:ea typeface=""/>
              </a:rPr>
              <a:t>Because there is less estrogen to stimulate milk ducts, the breasts decrease in size. </a:t>
            </a:r>
          </a:p>
          <a:p>
            <a:pPr marL="0" marR="0" algn="just">
              <a:lnSpc>
                <a:spcPct val="150000"/>
              </a:lnSpc>
              <a:buNone/>
            </a:pPr>
            <a:r>
              <a:rPr lang="en-US" sz="2800" spc="15" dirty="0">
                <a:solidFill>
                  <a:srgbClr val="000000"/>
                </a:solidFill>
                <a:effectLst/>
                <a:latin typeface="Times New Roman" panose="02020603050405020304" pitchFamily="18" charset="0"/>
                <a:ea typeface=""/>
              </a:rPr>
              <a:t>The connective tissue that supports the breasts also decreases. </a:t>
            </a:r>
          </a:p>
          <a:p>
            <a:pPr marL="0" marR="0" algn="just">
              <a:lnSpc>
                <a:spcPct val="150000"/>
              </a:lnSpc>
              <a:buNone/>
            </a:pPr>
            <a:r>
              <a:rPr lang="en-US" sz="2800" spc="15" dirty="0">
                <a:solidFill>
                  <a:srgbClr val="000000"/>
                </a:solidFill>
                <a:effectLst/>
                <a:latin typeface="Times New Roman" panose="02020603050405020304" pitchFamily="18" charset="0"/>
                <a:ea typeface=""/>
              </a:rPr>
              <a:t>The loss of support contributes to changes in breast shape. Fibrous tissue in the breasts is replaced with fat, making the breasts less firm.</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303531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6676-B76F-8035-DDEC-5A378C57D2EE}"/>
              </a:ext>
            </a:extLst>
          </p:cNvPr>
          <p:cNvSpPr>
            <a:spLocks noGrp="1"/>
          </p:cNvSpPr>
          <p:nvPr>
            <p:ph type="title"/>
          </p:nvPr>
        </p:nvSpPr>
        <p:spPr>
          <a:xfrm>
            <a:off x="661220" y="349045"/>
            <a:ext cx="10515600" cy="480449"/>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Learning  Objectives </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E60052FC-5138-AE14-0F06-B6845664DF15}"/>
              </a:ext>
            </a:extLst>
          </p:cNvPr>
          <p:cNvSpPr>
            <a:spLocks noGrp="1"/>
          </p:cNvSpPr>
          <p:nvPr>
            <p:ph idx="1"/>
          </p:nvPr>
        </p:nvSpPr>
        <p:spPr>
          <a:xfrm>
            <a:off x="838199" y="1091381"/>
            <a:ext cx="10773697" cy="541757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the end of the lecture, the learner will be able to-</a:t>
            </a:r>
          </a:p>
          <a:p>
            <a:pPr algn="just">
              <a:lnSpc>
                <a:spcPct val="150000"/>
              </a:lnSpc>
            </a:pPr>
            <a:r>
              <a:rPr lang="en-US" b="0" i="0" dirty="0">
                <a:effectLst/>
                <a:latin typeface="Times New Roman" panose="02020603050405020304" pitchFamily="18" charset="0"/>
                <a:cs typeface="Times New Roman" panose="02020603050405020304" pitchFamily="18" charset="0"/>
              </a:rPr>
              <a:t> Describe the roles of estrogen, progesterone, Follicle-Stimulating Hormone (FSH), and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Luteinizing</a:t>
            </a:r>
            <a:r>
              <a:rPr lang="en-US" b="0" i="0" dirty="0">
                <a:effectLst/>
                <a:latin typeface="Times New Roman" panose="02020603050405020304" pitchFamily="18" charset="0"/>
                <a:cs typeface="Times New Roman" panose="02020603050405020304" pitchFamily="18" charset="0"/>
              </a:rPr>
              <a:t> Hormone (LH) in the menstrual cycle and during menopause. </a:t>
            </a:r>
          </a:p>
          <a:p>
            <a:pPr algn="just">
              <a:lnSpc>
                <a:spcPct val="150000"/>
              </a:lnSpc>
            </a:pPr>
            <a:r>
              <a:rPr lang="en-US" i="0" dirty="0">
                <a:effectLst/>
                <a:latin typeface="Times New Roman" panose="02020603050405020304" pitchFamily="18" charset="0"/>
                <a:cs typeface="Times New Roman" panose="02020603050405020304" pitchFamily="18" charset="0"/>
              </a:rPr>
              <a:t>Explain how hormone levels change during menopause.</a:t>
            </a:r>
          </a:p>
          <a:p>
            <a:pPr algn="just">
              <a:lnSpc>
                <a:spcPct val="150000"/>
              </a:lnSpc>
            </a:pPr>
            <a:r>
              <a:rPr lang="en-US" i="0" dirty="0">
                <a:effectLst/>
                <a:latin typeface="Times New Roman" panose="02020603050405020304" pitchFamily="18" charset="0"/>
                <a:cs typeface="Times New Roman" panose="02020603050405020304" pitchFamily="18" charset="0"/>
              </a:rPr>
              <a:t>Understand the impact of hormonal changes in menopause.</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334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51FD1-6B14-D47E-6036-ED3441F27F10}"/>
              </a:ext>
            </a:extLst>
          </p:cNvPr>
          <p:cNvSpPr>
            <a:spLocks noGrp="1"/>
          </p:cNvSpPr>
          <p:nvPr>
            <p:ph type="title"/>
          </p:nvPr>
        </p:nvSpPr>
        <p:spPr>
          <a:xfrm>
            <a:off x="838200" y="365126"/>
            <a:ext cx="10515600" cy="500114"/>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F8E4077-B58F-62C8-62DE-10E1F18F41C5}"/>
              </a:ext>
            </a:extLst>
          </p:cNvPr>
          <p:cNvSpPr>
            <a:spLocks noGrp="1"/>
          </p:cNvSpPr>
          <p:nvPr>
            <p:ph idx="1"/>
          </p:nvPr>
        </p:nvSpPr>
        <p:spPr>
          <a:xfrm>
            <a:off x="838200" y="1189703"/>
            <a:ext cx="10515600" cy="4987260"/>
          </a:xfrm>
        </p:spPr>
        <p:txBody>
          <a:bodyPr/>
          <a:lstStyle/>
          <a:p>
            <a:pPr marL="0" marR="0" algn="just">
              <a:lnSpc>
                <a:spcPct val="150000"/>
              </a:lnSpc>
              <a:buNone/>
            </a:pPr>
            <a:r>
              <a:rPr lang="en-US" sz="2800" b="1" spc="15" dirty="0">
                <a:solidFill>
                  <a:srgbClr val="000000"/>
                </a:solidFill>
                <a:effectLst/>
                <a:latin typeface="Times New Roman" panose="02020603050405020304" pitchFamily="18" charset="0"/>
                <a:ea typeface=""/>
              </a:rPr>
              <a:t>Bone </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dirty="0">
                <a:effectLst/>
                <a:latin typeface="Times New Roman" panose="02020603050405020304" pitchFamily="18" charset="0"/>
                <a:ea typeface="Arial" panose="020B0604020202020204" pitchFamily="34" charset="0"/>
              </a:rPr>
              <a:t>The drop in </a:t>
            </a:r>
            <a:r>
              <a:rPr lang="en-US" sz="2800" dirty="0" err="1">
                <a:effectLst/>
                <a:latin typeface="Times New Roman" panose="02020603050405020304" pitchFamily="18" charset="0"/>
                <a:ea typeface="Arial" panose="020B0604020202020204" pitchFamily="34" charset="0"/>
              </a:rPr>
              <a:t>oestrogen</a:t>
            </a:r>
            <a:r>
              <a:rPr lang="en-US" sz="2800" dirty="0">
                <a:effectLst/>
                <a:latin typeface="Times New Roman" panose="02020603050405020304" pitchFamily="18" charset="0"/>
                <a:ea typeface="Arial" panose="020B0604020202020204" pitchFamily="34" charset="0"/>
              </a:rPr>
              <a:t> levels that occurs around the time of menopause results in increased bone loss. </a:t>
            </a:r>
          </a:p>
          <a:p>
            <a:pPr marL="0" marR="0" algn="just">
              <a:lnSpc>
                <a:spcPct val="150000"/>
              </a:lnSpc>
              <a:buNone/>
            </a:pPr>
            <a:r>
              <a:rPr lang="en-US" sz="2800" dirty="0">
                <a:effectLst/>
                <a:latin typeface="Times New Roman" panose="02020603050405020304" pitchFamily="18" charset="0"/>
                <a:ea typeface="Arial" panose="020B0604020202020204" pitchFamily="34" charset="0"/>
              </a:rPr>
              <a:t>It is estimated that, on average, women lose up to 20 per cent of their bone mass in the first five years after menopause and </a:t>
            </a:r>
            <a:r>
              <a:rPr lang="en-US" sz="2800" dirty="0">
                <a:effectLst/>
                <a:latin typeface="Times New Roman" panose="02020603050405020304" pitchFamily="18" charset="0"/>
                <a:ea typeface="Segoe UI" panose="020B0502040204020203" pitchFamily="34" charset="0"/>
              </a:rPr>
              <a:t>20% of bone loss occurs within your first five years of menopause.</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3088853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AAA1-2BC4-C233-54E5-B6F7EF5FA36A}"/>
              </a:ext>
            </a:extLst>
          </p:cNvPr>
          <p:cNvSpPr>
            <a:spLocks noGrp="1"/>
          </p:cNvSpPr>
          <p:nvPr>
            <p:ph type="title"/>
          </p:nvPr>
        </p:nvSpPr>
        <p:spPr>
          <a:xfrm>
            <a:off x="838200" y="365126"/>
            <a:ext cx="10515600" cy="598436"/>
          </a:xfrm>
        </p:spPr>
        <p:txBody>
          <a:bodyPr>
            <a:normAutofit fontScale="90000"/>
          </a:bodyPr>
          <a:lstStyle/>
          <a:p>
            <a:pPr marL="0" marR="0" lvl="0" indent="-228600" defTabSz="914400" rtl="0" eaLnBrk="1" fontAlgn="auto" latinLnBrk="0" hangingPunct="1">
              <a:lnSpc>
                <a:spcPct val="150000"/>
              </a:lnSpc>
              <a:spcBef>
                <a:spcPts val="1000"/>
              </a:spcBef>
              <a:spcAft>
                <a:spcPts val="0"/>
              </a:spcAft>
              <a:tabLst/>
              <a:defRPr/>
            </a:pPr>
            <a:br>
              <a:rPr kumimoji="0" lang="en-US" sz="28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br>
            <a:r>
              <a:rPr kumimoji="0" lang="en-US" sz="28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CHANGES IN THE GENERAL APPEARANCE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br>
            <a:endParaRPr lang="en-US" dirty="0"/>
          </a:p>
        </p:txBody>
      </p:sp>
      <p:sp>
        <p:nvSpPr>
          <p:cNvPr id="3" name="Content Placeholder 2">
            <a:extLst>
              <a:ext uri="{FF2B5EF4-FFF2-40B4-BE49-F238E27FC236}">
                <a16:creationId xmlns:a16="http://schemas.microsoft.com/office/drawing/2014/main" id="{B2C6904C-2293-9575-D5DF-5FDDC4EC3587}"/>
              </a:ext>
            </a:extLst>
          </p:cNvPr>
          <p:cNvSpPr>
            <a:spLocks noGrp="1"/>
          </p:cNvSpPr>
          <p:nvPr>
            <p:ph idx="1"/>
          </p:nvPr>
        </p:nvSpPr>
        <p:spPr>
          <a:xfrm>
            <a:off x="680884" y="1297858"/>
            <a:ext cx="10515600" cy="4967595"/>
          </a:xfrm>
        </p:spPr>
        <p:txBody>
          <a:bodyPr>
            <a:normAutofit/>
          </a:bodyPr>
          <a:lstStyle/>
          <a:p>
            <a:pPr marL="0" marR="0" algn="just">
              <a:lnSpc>
                <a:spcPct val="150000"/>
              </a:lnSpc>
              <a:buNone/>
            </a:pPr>
            <a:r>
              <a:rPr lang="en-US" sz="2800" b="1" spc="15" dirty="0">
                <a:solidFill>
                  <a:srgbClr val="000000"/>
                </a:solidFill>
                <a:effectLst/>
                <a:latin typeface="Times New Roman" panose="02020603050405020304" pitchFamily="18" charset="0"/>
                <a:ea typeface=""/>
              </a:rPr>
              <a:t>Skin:</a:t>
            </a:r>
            <a:r>
              <a:rPr lang="en-US" sz="2800" spc="15" dirty="0">
                <a:solidFill>
                  <a:srgbClr val="000000"/>
                </a:solidFill>
                <a:effectLst/>
                <a:latin typeface="Times New Roman" panose="02020603050405020304" pitchFamily="18" charset="0"/>
                <a:ea typeface=""/>
              </a:rPr>
              <a:t> The skin loses its elasticity and becomes thin and fine. This is due to the loss of elastin and collagen from the skin. </a:t>
            </a:r>
            <a:endParaRPr lang="en-US" sz="2800" dirty="0">
              <a:effectLst/>
              <a:latin typeface="Times New Roman" panose="02020603050405020304" pitchFamily="18" charset="0"/>
              <a:ea typeface="SimSun" panose="02010600030101010101" pitchFamily="2" charset="-122"/>
            </a:endParaRPr>
          </a:p>
          <a:p>
            <a:pPr marL="0" marR="0" algn="just">
              <a:lnSpc>
                <a:spcPct val="150000"/>
              </a:lnSpc>
              <a:buNone/>
            </a:pPr>
            <a:r>
              <a:rPr lang="en-US" sz="2800" b="1" spc="15" dirty="0">
                <a:solidFill>
                  <a:srgbClr val="000000"/>
                </a:solidFill>
                <a:effectLst/>
                <a:latin typeface="Times New Roman" panose="02020603050405020304" pitchFamily="18" charset="0"/>
                <a:ea typeface=""/>
              </a:rPr>
              <a:t>Weight:</a:t>
            </a:r>
            <a:r>
              <a:rPr lang="en-US" sz="2800" spc="15" dirty="0">
                <a:solidFill>
                  <a:srgbClr val="000000"/>
                </a:solidFill>
                <a:effectLst/>
                <a:latin typeface="Times New Roman" panose="02020603050405020304" pitchFamily="18" charset="0"/>
                <a:ea typeface=""/>
              </a:rPr>
              <a:t> weight increase is more likely to be the result of irregular food habit due to mood swing. </a:t>
            </a:r>
          </a:p>
          <a:p>
            <a:pPr marL="0" marR="0" algn="just">
              <a:lnSpc>
                <a:spcPct val="150000"/>
              </a:lnSpc>
              <a:buNone/>
            </a:pPr>
            <a:r>
              <a:rPr lang="en-US" sz="2800" spc="15" dirty="0">
                <a:solidFill>
                  <a:srgbClr val="000000"/>
                </a:solidFill>
                <a:effectLst/>
                <a:latin typeface="Times New Roman" panose="02020603050405020304" pitchFamily="18" charset="0"/>
                <a:ea typeface=""/>
              </a:rPr>
              <a:t>There is more deposition of fat around hips, waist and buttocks.</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3126393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836C-22C1-A127-B12B-55B243B00EA8}"/>
              </a:ext>
            </a:extLst>
          </p:cNvPr>
          <p:cNvSpPr>
            <a:spLocks noGrp="1"/>
          </p:cNvSpPr>
          <p:nvPr>
            <p:ph type="title"/>
          </p:nvPr>
        </p:nvSpPr>
        <p:spPr>
          <a:xfrm>
            <a:off x="838200" y="365125"/>
            <a:ext cx="10515600" cy="549275"/>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66B74C2D-3C19-7099-317A-9DC90777AC94}"/>
              </a:ext>
            </a:extLst>
          </p:cNvPr>
          <p:cNvSpPr>
            <a:spLocks noGrp="1"/>
          </p:cNvSpPr>
          <p:nvPr>
            <p:ph idx="1"/>
          </p:nvPr>
        </p:nvSpPr>
        <p:spPr>
          <a:xfrm>
            <a:off x="838200" y="1406013"/>
            <a:ext cx="10515600" cy="4770950"/>
          </a:xfrm>
        </p:spPr>
        <p:txBody>
          <a:bodyPr/>
          <a:lstStyle/>
          <a:p>
            <a:pPr marL="0" marR="0" algn="just">
              <a:lnSpc>
                <a:spcPct val="200000"/>
              </a:lnSpc>
              <a:buNone/>
            </a:pPr>
            <a:r>
              <a:rPr lang="en-US" sz="2800" b="1" spc="15" dirty="0">
                <a:solidFill>
                  <a:srgbClr val="000000"/>
                </a:solidFill>
                <a:effectLst/>
                <a:latin typeface="Times New Roman" panose="02020603050405020304" pitchFamily="18" charset="0"/>
                <a:ea typeface=""/>
              </a:rPr>
              <a:t>Hair: </a:t>
            </a:r>
            <a:r>
              <a:rPr lang="en-US" sz="2800" spc="15" dirty="0">
                <a:solidFill>
                  <a:srgbClr val="000000"/>
                </a:solidFill>
                <a:effectLst/>
                <a:latin typeface="Times New Roman" panose="02020603050405020304" pitchFamily="18" charset="0"/>
                <a:ea typeface=""/>
              </a:rPr>
              <a:t>Hair become dry and coarse after menopause. </a:t>
            </a:r>
          </a:p>
          <a:p>
            <a:pPr marL="0" marR="0" algn="just">
              <a:lnSpc>
                <a:spcPct val="200000"/>
              </a:lnSpc>
              <a:buNone/>
            </a:pPr>
            <a:r>
              <a:rPr lang="en-US" sz="2800" spc="15" dirty="0">
                <a:solidFill>
                  <a:srgbClr val="000000"/>
                </a:solidFill>
                <a:effectLst/>
                <a:latin typeface="Times New Roman" panose="02020603050405020304" pitchFamily="18" charset="0"/>
                <a:ea typeface=""/>
              </a:rPr>
              <a:t>There may hair loss due to the decreasing level of estrogen. </a:t>
            </a:r>
            <a:endParaRPr lang="en-US" sz="2800" dirty="0">
              <a:effectLst/>
              <a:latin typeface="Times New Roman" panose="02020603050405020304" pitchFamily="18" charset="0"/>
              <a:ea typeface="SimSun" panose="02010600030101010101" pitchFamily="2" charset="-122"/>
            </a:endParaRPr>
          </a:p>
          <a:p>
            <a:pPr marL="0" marR="0" algn="just">
              <a:lnSpc>
                <a:spcPct val="200000"/>
              </a:lnSpc>
              <a:buNone/>
            </a:pPr>
            <a:r>
              <a:rPr lang="en-US" sz="2800" b="1" spc="15" dirty="0">
                <a:solidFill>
                  <a:srgbClr val="000000"/>
                </a:solidFill>
                <a:effectLst/>
                <a:latin typeface="Times New Roman" panose="02020603050405020304" pitchFamily="18" charset="0"/>
                <a:ea typeface=""/>
              </a:rPr>
              <a:t>Voice: </a:t>
            </a:r>
            <a:r>
              <a:rPr lang="en-US" sz="2800" spc="15" dirty="0">
                <a:solidFill>
                  <a:srgbClr val="000000"/>
                </a:solidFill>
                <a:effectLst/>
                <a:latin typeface="Times New Roman" panose="02020603050405020304" pitchFamily="18" charset="0"/>
                <a:ea typeface=""/>
              </a:rPr>
              <a:t>Voice become deeper due to thickening of vocal cords.</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1386839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006B-AB40-7CCB-C46C-4C98EEA8E8A7}"/>
              </a:ext>
            </a:extLst>
          </p:cNvPr>
          <p:cNvSpPr>
            <a:spLocks noGrp="1"/>
          </p:cNvSpPr>
          <p:nvPr>
            <p:ph type="title"/>
          </p:nvPr>
        </p:nvSpPr>
        <p:spPr>
          <a:xfrm>
            <a:off x="838200" y="365125"/>
            <a:ext cx="10515600" cy="539443"/>
          </a:xfrm>
        </p:spPr>
        <p:txBody>
          <a:bodyPr>
            <a:normAutofit fontScale="90000"/>
          </a:bodyPr>
          <a:lstStyle/>
          <a:p>
            <a:pPr marL="0" marR="0" lvl="0" indent="-228600" defTabSz="914400" rtl="0" eaLnBrk="1" fontAlgn="auto" latinLnBrk="0" hangingPunct="1">
              <a:lnSpc>
                <a:spcPct val="150000"/>
              </a:lnSpc>
              <a:spcBef>
                <a:spcPts val="1000"/>
              </a:spcBef>
              <a:spcAft>
                <a:spcPts val="0"/>
              </a:spcAft>
              <a:tabLst/>
              <a:defRPr/>
            </a:pPr>
            <a:br>
              <a:rPr kumimoji="0" lang="en-US" sz="24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br>
            <a:r>
              <a:rPr kumimoji="0" lang="en-US" sz="24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CHANGES IN THE VASOMOTOR SYSTEM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br>
            <a:endParaRPr lang="en-US" dirty="0"/>
          </a:p>
        </p:txBody>
      </p:sp>
      <p:sp>
        <p:nvSpPr>
          <p:cNvPr id="3" name="Content Placeholder 2">
            <a:extLst>
              <a:ext uri="{FF2B5EF4-FFF2-40B4-BE49-F238E27FC236}">
                <a16:creationId xmlns:a16="http://schemas.microsoft.com/office/drawing/2014/main" id="{32C5AD79-3627-49E7-6172-34F1C5AD5A85}"/>
              </a:ext>
            </a:extLst>
          </p:cNvPr>
          <p:cNvSpPr>
            <a:spLocks noGrp="1"/>
          </p:cNvSpPr>
          <p:nvPr>
            <p:ph idx="1"/>
          </p:nvPr>
        </p:nvSpPr>
        <p:spPr>
          <a:xfrm>
            <a:off x="838200" y="1150374"/>
            <a:ext cx="10515600" cy="5026589"/>
          </a:xfrm>
        </p:spPr>
        <p:txBody>
          <a:bodyPr/>
          <a:lstStyle/>
          <a:p>
            <a:pPr algn="just">
              <a:lnSpc>
                <a:spcPct val="200000"/>
              </a:lnSpc>
              <a:buNone/>
            </a:pPr>
            <a:r>
              <a:rPr lang="en-US" sz="2800" b="1" spc="15" dirty="0">
                <a:solidFill>
                  <a:srgbClr val="000000"/>
                </a:solidFill>
                <a:effectLst/>
                <a:latin typeface="Times New Roman" panose="02020603050405020304" pitchFamily="18" charset="0"/>
                <a:ea typeface=""/>
                <a:cs typeface="Times New Roman" panose="02020603050405020304" pitchFamily="18" charset="0"/>
              </a:rPr>
              <a:t>  Hot flashes : </a:t>
            </a:r>
            <a:r>
              <a:rPr lang="en-US" sz="2800" spc="15" dirty="0">
                <a:solidFill>
                  <a:srgbClr val="000000"/>
                </a:solidFill>
                <a:effectLst/>
                <a:latin typeface="Times New Roman" panose="02020603050405020304" pitchFamily="18" charset="0"/>
                <a:ea typeface=""/>
                <a:cs typeface="Times New Roman" panose="02020603050405020304" pitchFamily="18" charset="0"/>
              </a:rPr>
              <a:t>Hot flashes are incidents where women in menopause gets a sudden feeling of warmth and flushing that starts in the face and quickly spread all over the neck and upper body . </a:t>
            </a:r>
          </a:p>
          <a:p>
            <a:pPr algn="just">
              <a:lnSpc>
                <a:spcPct val="200000"/>
              </a:lnSpc>
              <a:buNone/>
            </a:pPr>
            <a:r>
              <a:rPr lang="en-US" spc="15" dirty="0">
                <a:solidFill>
                  <a:srgbClr val="000000"/>
                </a:solidFill>
                <a:latin typeface="Times New Roman" panose="02020603050405020304" pitchFamily="18" charset="0"/>
                <a:ea typeface=""/>
                <a:cs typeface="Times New Roman" panose="02020603050405020304" pitchFamily="18" charset="0"/>
              </a:rPr>
              <a:t>  </a:t>
            </a:r>
            <a:r>
              <a:rPr lang="en-US" sz="2800" spc="15" dirty="0">
                <a:solidFill>
                  <a:srgbClr val="000000"/>
                </a:solidFill>
                <a:effectLst/>
                <a:latin typeface="Times New Roman" panose="02020603050405020304" pitchFamily="18" charset="0"/>
                <a:ea typeface=""/>
                <a:cs typeface="Times New Roman" panose="02020603050405020304" pitchFamily="18" charset="0"/>
              </a:rPr>
              <a:t>This `hot flushes’ can occur at any time of the day or night.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447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217C-7192-9D4E-EB3C-287380814ECF}"/>
              </a:ext>
            </a:extLst>
          </p:cNvPr>
          <p:cNvSpPr>
            <a:spLocks noGrp="1"/>
          </p:cNvSpPr>
          <p:nvPr>
            <p:ph type="title"/>
          </p:nvPr>
        </p:nvSpPr>
        <p:spPr>
          <a:xfrm>
            <a:off x="838200" y="365126"/>
            <a:ext cx="10515600" cy="647598"/>
          </a:xfrm>
        </p:spPr>
        <p:txBody>
          <a:bodyPr>
            <a:norm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EB10492F-B06C-4549-C196-A3977BAFB2F4}"/>
              </a:ext>
            </a:extLst>
          </p:cNvPr>
          <p:cNvSpPr>
            <a:spLocks noGrp="1"/>
          </p:cNvSpPr>
          <p:nvPr>
            <p:ph idx="1"/>
          </p:nvPr>
        </p:nvSpPr>
        <p:spPr>
          <a:xfrm>
            <a:off x="838200" y="1170039"/>
            <a:ext cx="10515600" cy="5006924"/>
          </a:xfrm>
        </p:spPr>
        <p:txBody>
          <a:bodyPr>
            <a:normAutofit fontScale="92500" lnSpcReduction="10000"/>
          </a:bodyPr>
          <a:lstStyle/>
          <a:p>
            <a:pPr marL="0" marR="0" algn="just">
              <a:lnSpc>
                <a:spcPct val="150000"/>
              </a:lnSpc>
              <a:buNone/>
            </a:pPr>
            <a:r>
              <a:rPr lang="en-US" sz="2800" b="1" spc="15" dirty="0">
                <a:solidFill>
                  <a:srgbClr val="000000"/>
                </a:solidFill>
                <a:effectLst/>
                <a:latin typeface="Times New Roman" panose="02020603050405020304" pitchFamily="18" charset="0"/>
                <a:ea typeface=""/>
              </a:rPr>
              <a:t>Night sweat: </a:t>
            </a:r>
            <a:r>
              <a:rPr lang="en-US" sz="2800" spc="15" dirty="0">
                <a:solidFill>
                  <a:srgbClr val="000000"/>
                </a:solidFill>
                <a:effectLst/>
                <a:latin typeface="Times New Roman" panose="02020603050405020304" pitchFamily="18" charset="0"/>
                <a:ea typeface=""/>
              </a:rPr>
              <a:t>Night sweat are closely related to hot flashes. Both usually occur simultaneously. </a:t>
            </a:r>
          </a:p>
          <a:p>
            <a:pPr marL="0" marR="0" algn="just">
              <a:lnSpc>
                <a:spcPct val="150000"/>
              </a:lnSpc>
              <a:buNone/>
            </a:pPr>
            <a:r>
              <a:rPr lang="en-US" sz="2800" spc="15" dirty="0">
                <a:solidFill>
                  <a:srgbClr val="000000"/>
                </a:solidFill>
                <a:effectLst/>
                <a:latin typeface="Times New Roman" panose="02020603050405020304" pitchFamily="18" charset="0"/>
                <a:ea typeface=""/>
              </a:rPr>
              <a:t>Sweat can occur any time of the day or night, they are more common at night. </a:t>
            </a:r>
          </a:p>
          <a:p>
            <a:pPr marL="0" marR="0" algn="just">
              <a:lnSpc>
                <a:spcPct val="150000"/>
              </a:lnSpc>
              <a:buNone/>
            </a:pPr>
            <a:r>
              <a:rPr lang="en-US" sz="2800" spc="15" dirty="0">
                <a:solidFill>
                  <a:srgbClr val="000000"/>
                </a:solidFill>
                <a:effectLst/>
                <a:latin typeface="Times New Roman" panose="02020603050405020304" pitchFamily="18" charset="0"/>
                <a:ea typeface=""/>
              </a:rPr>
              <a:t>The sweat can be severe enough to wake up the women from a sound sleep and may make it difficult for her to go back to sleep. </a:t>
            </a:r>
          </a:p>
          <a:p>
            <a:pPr marL="0" marR="0" algn="just">
              <a:lnSpc>
                <a:spcPct val="150000"/>
              </a:lnSpc>
              <a:buNone/>
            </a:pPr>
            <a:r>
              <a:rPr lang="en-US" sz="2800" spc="15" dirty="0">
                <a:solidFill>
                  <a:srgbClr val="000000"/>
                </a:solidFill>
                <a:effectLst/>
                <a:latin typeface="Times New Roman" panose="02020603050405020304" pitchFamily="18" charset="0"/>
                <a:ea typeface=""/>
              </a:rPr>
              <a:t>The sudden waking up from sleep can cause palpitation and sometimes panic attacks.</a:t>
            </a:r>
            <a:endParaRPr lang="en-US" sz="2800" dirty="0">
              <a:effectLst/>
              <a:latin typeface="Times New Roman" panose="02020603050405020304" pitchFamily="18" charset="0"/>
              <a:ea typeface="SimSun" panose="02010600030101010101" pitchFamily="2" charset="-122"/>
            </a:endParaRPr>
          </a:p>
          <a:p>
            <a:endParaRPr lang="en-US" dirty="0"/>
          </a:p>
        </p:txBody>
      </p:sp>
    </p:spTree>
    <p:extLst>
      <p:ext uri="{BB962C8B-B14F-4D97-AF65-F5344CB8AC3E}">
        <p14:creationId xmlns:p14="http://schemas.microsoft.com/office/powerpoint/2010/main" val="3993325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6E75-A3CE-9C34-7621-3952A7AF954F}"/>
              </a:ext>
            </a:extLst>
          </p:cNvPr>
          <p:cNvSpPr>
            <a:spLocks noGrp="1"/>
          </p:cNvSpPr>
          <p:nvPr>
            <p:ph type="title"/>
          </p:nvPr>
        </p:nvSpPr>
        <p:spPr>
          <a:xfrm>
            <a:off x="838200" y="365125"/>
            <a:ext cx="10515600" cy="608269"/>
          </a:xfrm>
        </p:spPr>
        <p:txBody>
          <a:bodyPr>
            <a:normAutofit fontScale="90000"/>
          </a:bodyPr>
          <a:lstStyle/>
          <a:p>
            <a:pPr marL="0" marR="0" lvl="0" indent="-228600" defTabSz="914400" rtl="0" eaLnBrk="1" fontAlgn="auto" latinLnBrk="0" hangingPunct="1">
              <a:lnSpc>
                <a:spcPct val="150000"/>
              </a:lnSpc>
              <a:spcBef>
                <a:spcPts val="1000"/>
              </a:spcBef>
              <a:spcAft>
                <a:spcPts val="0"/>
              </a:spcAft>
              <a:tabLst/>
              <a:defRPr/>
            </a:pPr>
            <a:br>
              <a:rPr kumimoji="0" lang="en-US" sz="24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br>
            <a:r>
              <a:rPr kumimoji="0" lang="en-US" sz="2400" b="1"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PSYCHOLOGICAL CHANGES</a:t>
            </a:r>
            <a:r>
              <a:rPr kumimoji="0" lang="en-US" sz="2400" b="0" i="0" u="none" strike="noStrike" kern="1200" cap="none" spc="15" normalizeH="0" baseline="0" noProof="0" dirty="0">
                <a:ln>
                  <a:noFill/>
                </a:ln>
                <a:solidFill>
                  <a:srgbClr val="000000"/>
                </a:solidFill>
                <a:effectLst/>
                <a:uLnTx/>
                <a:uFillTx/>
                <a:latin typeface="Times New Roman" panose="02020603050405020304" pitchFamily="18" charset="0"/>
                <a:ea typeface=""/>
                <a:cs typeface="+mn-cs"/>
              </a:rPr>
              <a:t>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br>
            <a:endParaRPr lang="en-US" dirty="0"/>
          </a:p>
        </p:txBody>
      </p:sp>
      <p:sp>
        <p:nvSpPr>
          <p:cNvPr id="3" name="Content Placeholder 2">
            <a:extLst>
              <a:ext uri="{FF2B5EF4-FFF2-40B4-BE49-F238E27FC236}">
                <a16:creationId xmlns:a16="http://schemas.microsoft.com/office/drawing/2014/main" id="{23D21A8F-5C2D-B358-69EB-DE4A987EAA93}"/>
              </a:ext>
            </a:extLst>
          </p:cNvPr>
          <p:cNvSpPr>
            <a:spLocks noGrp="1"/>
          </p:cNvSpPr>
          <p:nvPr>
            <p:ph idx="1"/>
          </p:nvPr>
        </p:nvSpPr>
        <p:spPr>
          <a:xfrm>
            <a:off x="838200" y="1199535"/>
            <a:ext cx="10515600" cy="4977428"/>
          </a:xfrm>
        </p:spPr>
        <p:txBody>
          <a:bodyPr/>
          <a:lstStyle/>
          <a:p>
            <a:pPr marL="0" marR="0" algn="just">
              <a:lnSpc>
                <a:spcPct val="150000"/>
              </a:lnSpc>
              <a:buNone/>
            </a:pPr>
            <a:r>
              <a:rPr lang="en-US" sz="2800" spc="15" dirty="0">
                <a:solidFill>
                  <a:srgbClr val="000000"/>
                </a:solidFill>
                <a:effectLst/>
                <a:latin typeface="Times New Roman" panose="02020603050405020304" pitchFamily="18" charset="0"/>
                <a:ea typeface=""/>
                <a:cs typeface="Times New Roman" panose="02020603050405020304" pitchFamily="18" charset="0"/>
              </a:rPr>
              <a:t>The psychological changes are mainly manifested by frequent headache, irritability, fatigue, depression and insomnia.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803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3E9D-17D1-9E4F-7EEB-2180F9BF6D78}"/>
              </a:ext>
            </a:extLst>
          </p:cNvPr>
          <p:cNvSpPr>
            <a:spLocks noGrp="1"/>
          </p:cNvSpPr>
          <p:nvPr>
            <p:ph type="title"/>
          </p:nvPr>
        </p:nvSpPr>
        <p:spPr>
          <a:xfrm>
            <a:off x="838200" y="365126"/>
            <a:ext cx="10515600" cy="500114"/>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98665D32-1F2F-1242-D2AC-163092373A7B}"/>
              </a:ext>
            </a:extLst>
          </p:cNvPr>
          <p:cNvSpPr>
            <a:spLocks noGrp="1"/>
          </p:cNvSpPr>
          <p:nvPr>
            <p:ph idx="1"/>
          </p:nvPr>
        </p:nvSpPr>
        <p:spPr>
          <a:xfrm>
            <a:off x="838200" y="1238865"/>
            <a:ext cx="10515600" cy="4938098"/>
          </a:xfrm>
        </p:spPr>
        <p:txBody>
          <a:bodyPr/>
          <a:lstStyle/>
          <a:p>
            <a:pPr marL="0" marR="0" algn="just">
              <a:lnSpc>
                <a:spcPct val="150000"/>
              </a:lnSpc>
              <a:buNone/>
            </a:pPr>
            <a:r>
              <a:rPr lang="en-US" sz="2800" spc="15" dirty="0">
                <a:solidFill>
                  <a:srgbClr val="000000"/>
                </a:solidFill>
                <a:effectLst/>
                <a:latin typeface="Times New Roman" panose="02020603050405020304" pitchFamily="18" charset="0"/>
                <a:ea typeface=""/>
              </a:rPr>
              <a:t>Menopause symptoms are caused by the declining levels of progesterone, which can no longer balance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levels, causing </a:t>
            </a:r>
            <a:r>
              <a:rPr lang="en-US" sz="2800" spc="15" dirty="0" err="1">
                <a:solidFill>
                  <a:srgbClr val="000000"/>
                </a:solidFill>
                <a:effectLst/>
                <a:latin typeface="Times New Roman" panose="02020603050405020304" pitchFamily="18" charset="0"/>
                <a:ea typeface=""/>
              </a:rPr>
              <a:t>oestrogen</a:t>
            </a:r>
            <a:r>
              <a:rPr lang="en-US" sz="2800" spc="15" dirty="0">
                <a:solidFill>
                  <a:srgbClr val="000000"/>
                </a:solidFill>
                <a:effectLst/>
                <a:latin typeface="Times New Roman" panose="02020603050405020304" pitchFamily="18" charset="0"/>
                <a:ea typeface=""/>
              </a:rPr>
              <a:t> to become dominant before it, too, declines.</a:t>
            </a:r>
            <a:endParaRPr lang="en-US" sz="2800" dirty="0">
              <a:effectLst/>
              <a:latin typeface="Times New Roman" panose="02020603050405020304" pitchFamily="18" charset="0"/>
              <a:ea typeface="SimSun" panose="02010600030101010101" pitchFamily="2" charset="-122"/>
            </a:endParaRPr>
          </a:p>
          <a:p>
            <a:pPr marL="0" indent="0">
              <a:buNone/>
            </a:pPr>
            <a:endParaRPr lang="en-US" dirty="0"/>
          </a:p>
        </p:txBody>
      </p:sp>
    </p:spTree>
    <p:extLst>
      <p:ext uri="{BB962C8B-B14F-4D97-AF65-F5344CB8AC3E}">
        <p14:creationId xmlns:p14="http://schemas.microsoft.com/office/powerpoint/2010/main" val="915802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2BCF-C8F7-D8FD-3F85-4C5EC48FC26F}"/>
              </a:ext>
            </a:extLst>
          </p:cNvPr>
          <p:cNvSpPr>
            <a:spLocks noGrp="1"/>
          </p:cNvSpPr>
          <p:nvPr>
            <p:ph type="title"/>
          </p:nvPr>
        </p:nvSpPr>
        <p:spPr>
          <a:xfrm>
            <a:off x="838200" y="365126"/>
            <a:ext cx="10515600" cy="315912"/>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53C31D8E-35DF-0C9E-FEB0-24A8243A2692}"/>
              </a:ext>
            </a:extLst>
          </p:cNvPr>
          <p:cNvSpPr>
            <a:spLocks noGrp="1"/>
          </p:cNvSpPr>
          <p:nvPr>
            <p:ph idx="1"/>
          </p:nvPr>
        </p:nvSpPr>
        <p:spPr>
          <a:xfrm>
            <a:off x="838200" y="1199535"/>
            <a:ext cx="10515600" cy="4977428"/>
          </a:xfrm>
        </p:spPr>
        <p:txBody>
          <a:bodyPr/>
          <a:lstStyle/>
          <a:p>
            <a:pPr marL="0" marR="0" algn="just">
              <a:lnSpc>
                <a:spcPct val="150000"/>
              </a:lnSpc>
              <a:buNone/>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Low </a:t>
            </a:r>
            <a:r>
              <a:rPr lang="en-US" sz="2800" dirty="0" err="1">
                <a:effectLst/>
                <a:latin typeface="Times New Roman" panose="02020603050405020304" pitchFamily="18" charset="0"/>
                <a:ea typeface="SimSun" panose="02010600030101010101" pitchFamily="2" charset="-122"/>
                <a:cs typeface="Times New Roman" panose="02020603050405020304" pitchFamily="18" charset="0"/>
              </a:rPr>
              <a:t>oestrogen</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 levels are sensed by the hypothalamus and pituitary gland, and lead to an increase in the secretion of gonadotrophins (especially FSH) (i.e. there is loss of the usual negative feedback by </a:t>
            </a:r>
            <a:r>
              <a:rPr lang="en-US" sz="2800" dirty="0" err="1">
                <a:effectLst/>
                <a:latin typeface="Times New Roman" panose="02020603050405020304" pitchFamily="18" charset="0"/>
                <a:ea typeface="SimSun" panose="02010600030101010101" pitchFamily="2" charset="-122"/>
                <a:cs typeface="Times New Roman" panose="02020603050405020304" pitchFamily="18" charset="0"/>
              </a:rPr>
              <a:t>oestrogen</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 on FSH secretion, and FSH levels rise to try to increase stimulation of the ovaries).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479165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5B57-FD01-9978-7517-0C88F8B1E5C5}"/>
              </a:ext>
            </a:extLst>
          </p:cNvPr>
          <p:cNvSpPr>
            <a:spLocks noGrp="1"/>
          </p:cNvSpPr>
          <p:nvPr>
            <p:ph type="title"/>
          </p:nvPr>
        </p:nvSpPr>
        <p:spPr>
          <a:xfrm>
            <a:off x="838200" y="365125"/>
            <a:ext cx="10515600" cy="696759"/>
          </a:xfrm>
        </p:spPr>
        <p:txBody>
          <a:bodyPr>
            <a:normAutofit/>
          </a:bodyPr>
          <a:lstStyle/>
          <a:p>
            <a:r>
              <a:rPr lang="en-US" sz="3600" dirty="0" err="1">
                <a:latin typeface="Times New Roman" panose="02020603050405020304" pitchFamily="18" charset="0"/>
                <a:cs typeface="Times New Roman" panose="02020603050405020304" pitchFamily="18" charset="0"/>
              </a:rPr>
              <a:t>Cont</a:t>
            </a:r>
            <a:r>
              <a:rPr lang="en-US" sz="36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51642B3E-2A36-B3B8-C88B-415715AD94BC}"/>
              </a:ext>
            </a:extLst>
          </p:cNvPr>
          <p:cNvSpPr>
            <a:spLocks noGrp="1"/>
          </p:cNvSpPr>
          <p:nvPr>
            <p:ph idx="1"/>
          </p:nvPr>
        </p:nvSpPr>
        <p:spPr>
          <a:xfrm>
            <a:off x="838200" y="1061884"/>
            <a:ext cx="10515600" cy="5115079"/>
          </a:xfrm>
        </p:spPr>
        <p:txBody>
          <a:bodyPr>
            <a:normAutofit/>
          </a:bodyPr>
          <a:lstStyle/>
          <a:p>
            <a:pPr marL="0" marR="0" algn="just">
              <a:lnSpc>
                <a:spcPct val="150000"/>
              </a:lnSpc>
              <a:buNone/>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As menopause nears, ovaries no longer release eggs each month, which means stop ovulation. </a:t>
            </a:r>
            <a:r>
              <a:rPr lang="en-US" sz="2800" dirty="0">
                <a:solidFill>
                  <a:srgbClr val="333333"/>
                </a:solidFill>
                <a:effectLst/>
                <a:latin typeface="Times New Roman" panose="02020603050405020304" pitchFamily="18" charset="0"/>
                <a:ea typeface="Helvetica" panose="020B0604020202020204" pitchFamily="34" charset="0"/>
                <a:cs typeface="Times New Roman" panose="02020603050405020304" pitchFamily="18" charset="0"/>
              </a:rPr>
              <a:t>It is a normal process that leads to a reduction in reproductive hormone levels (e.g. </a:t>
            </a:r>
            <a:r>
              <a:rPr lang="en-US" sz="2800" dirty="0" err="1">
                <a:solidFill>
                  <a:srgbClr val="333333"/>
                </a:solidFill>
                <a:effectLst/>
                <a:latin typeface="Times New Roman" panose="02020603050405020304" pitchFamily="18" charset="0"/>
                <a:ea typeface="Helvetica" panose="020B0604020202020204" pitchFamily="34" charset="0"/>
                <a:cs typeface="Times New Roman" panose="02020603050405020304" pitchFamily="18" charset="0"/>
              </a:rPr>
              <a:t>oestrogen</a:t>
            </a:r>
            <a:r>
              <a:rPr lang="en-US" sz="2800" dirty="0">
                <a:solidFill>
                  <a:srgbClr val="333333"/>
                </a:solidFill>
                <a:effectLst/>
                <a:latin typeface="Times New Roman" panose="02020603050405020304" pitchFamily="18" charset="0"/>
                <a:ea typeface="Helvetica" panose="020B0604020202020204" pitchFamily="34" charset="0"/>
                <a:cs typeface="Times New Roman" panose="02020603050405020304" pitchFamily="18" charset="0"/>
              </a:rPr>
              <a:t>, progesterone and androgens </a:t>
            </a:r>
            <a:r>
              <a:rPr lang="en-US" sz="2800" dirty="0">
                <a:solidFill>
                  <a:srgbClr val="000000"/>
                </a:solidFill>
                <a:effectLst/>
                <a:latin typeface="Times New Roman" panose="02020603050405020304" pitchFamily="18" charset="0"/>
                <a:ea typeface="Helvetica" panose="020B0604020202020204" pitchFamily="34" charset="0"/>
                <a:cs typeface="Times New Roman" panose="02020603050405020304" pitchFamily="18" charset="0"/>
              </a:rPr>
              <a:t>)</a:t>
            </a:r>
            <a:r>
              <a:rPr lang="en-US" sz="2800" dirty="0">
                <a:solidFill>
                  <a:srgbClr val="333333"/>
                </a:solidFill>
                <a:effectLst/>
                <a:latin typeface="Times New Roman" panose="02020603050405020304" pitchFamily="18" charset="0"/>
                <a:ea typeface="Helvetica" panose="020B0604020202020204" pitchFamily="34" charset="0"/>
                <a:cs typeface="Times New Roman" panose="02020603050405020304" pitchFamily="18" charset="0"/>
              </a:rPr>
              <a:t>. </a:t>
            </a:r>
          </a:p>
          <a:p>
            <a:pPr marL="0" marR="0" algn="just">
              <a:lnSpc>
                <a:spcPct val="150000"/>
              </a:lnSpc>
              <a:buNone/>
            </a:pPr>
            <a:r>
              <a:rPr lang="en-US" sz="2800" dirty="0">
                <a:solidFill>
                  <a:srgbClr val="333333"/>
                </a:solidFill>
                <a:effectLst/>
                <a:latin typeface="Times New Roman" panose="02020603050405020304" pitchFamily="18" charset="0"/>
                <a:ea typeface="Helvetica" panose="020B0604020202020204" pitchFamily="34" charset="0"/>
                <a:cs typeface="Times New Roman" panose="02020603050405020304" pitchFamily="18" charset="0"/>
              </a:rPr>
              <a:t>As a result, the frequency of menstrual periods initially become less regular and then eventually stops altogether. </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and their menstrual cycle lasts.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071078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B568-CA2D-BD19-C385-865ECA6BD3A9}"/>
              </a:ext>
            </a:extLst>
          </p:cNvPr>
          <p:cNvSpPr>
            <a:spLocks noGrp="1"/>
          </p:cNvSpPr>
          <p:nvPr>
            <p:ph type="title"/>
          </p:nvPr>
        </p:nvSpPr>
        <p:spPr>
          <a:xfrm>
            <a:off x="838200" y="365126"/>
            <a:ext cx="10515600" cy="315912"/>
          </a:xfrm>
        </p:spPr>
        <p:txBody>
          <a:bodyPr>
            <a:noAutofit/>
          </a:bodyPr>
          <a:lstStyle/>
          <a:p>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Menopause Diagnosis-</a:t>
            </a:r>
            <a:endParaRPr lang="en-US" dirty="0"/>
          </a:p>
        </p:txBody>
      </p:sp>
      <p:sp>
        <p:nvSpPr>
          <p:cNvPr id="3" name="Content Placeholder 2">
            <a:extLst>
              <a:ext uri="{FF2B5EF4-FFF2-40B4-BE49-F238E27FC236}">
                <a16:creationId xmlns:a16="http://schemas.microsoft.com/office/drawing/2014/main" id="{F0408B07-94C3-5FB5-5B37-F250D29553C7}"/>
              </a:ext>
            </a:extLst>
          </p:cNvPr>
          <p:cNvSpPr>
            <a:spLocks noGrp="1"/>
          </p:cNvSpPr>
          <p:nvPr>
            <p:ph idx="1"/>
          </p:nvPr>
        </p:nvSpPr>
        <p:spPr>
          <a:xfrm>
            <a:off x="838200" y="1071716"/>
            <a:ext cx="10515600" cy="5105247"/>
          </a:xfrm>
        </p:spPr>
        <p:txBody>
          <a:bodyPr/>
          <a:lstStyle/>
          <a:p>
            <a:pPr marL="228600" marR="0" lvl="0" indent="-228600" algn="just" defTabSz="914400" rtl="0" eaLnBrk="1" fontAlgn="auto" latinLnBrk="0" hangingPunct="1">
              <a:lnSpc>
                <a:spcPct val="200000"/>
              </a:lnSpc>
              <a:spcBef>
                <a:spcPts val="1000"/>
              </a:spcBef>
              <a:spcAft>
                <a:spcPts val="225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Hormone levels can be measured to diagnose and confirm menopause, specifically, if </a:t>
            </a:r>
            <a:r>
              <a:rPr kumimoji="0" 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elevated FSH levels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decreased estradiol (E2)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levels are observed.</a:t>
            </a:r>
          </a:p>
          <a:p>
            <a:endParaRPr lang="en-US" dirty="0"/>
          </a:p>
        </p:txBody>
      </p:sp>
    </p:spTree>
    <p:extLst>
      <p:ext uri="{BB962C8B-B14F-4D97-AF65-F5344CB8AC3E}">
        <p14:creationId xmlns:p14="http://schemas.microsoft.com/office/powerpoint/2010/main" val="187984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4131-72C1-6DAD-0994-967556716055}"/>
              </a:ext>
            </a:extLst>
          </p:cNvPr>
          <p:cNvSpPr>
            <a:spLocks noGrp="1"/>
          </p:cNvSpPr>
          <p:nvPr>
            <p:ph type="title"/>
          </p:nvPr>
        </p:nvSpPr>
        <p:spPr>
          <a:xfrm>
            <a:off x="838200" y="365126"/>
            <a:ext cx="10515600" cy="431288"/>
          </a:xfrm>
        </p:spPr>
        <p:txBody>
          <a:bodyPr>
            <a:normAutofit fontScale="90000"/>
          </a:bodyPr>
          <a:lstStyle/>
          <a:p>
            <a:r>
              <a:rPr lang="en-US" sz="3200" b="1" dirty="0">
                <a:latin typeface="Times New Roman" panose="02020603050405020304" pitchFamily="18" charset="0"/>
                <a:cs typeface="Times New Roman" panose="02020603050405020304" pitchFamily="18" charset="0"/>
              </a:rPr>
              <a:t>CONT-- Learning Objectives </a:t>
            </a:r>
            <a:r>
              <a:rPr lang="en-US" dirty="0"/>
              <a:t>-</a:t>
            </a:r>
          </a:p>
        </p:txBody>
      </p:sp>
      <p:sp>
        <p:nvSpPr>
          <p:cNvPr id="3" name="Content Placeholder 2">
            <a:extLst>
              <a:ext uri="{FF2B5EF4-FFF2-40B4-BE49-F238E27FC236}">
                <a16:creationId xmlns:a16="http://schemas.microsoft.com/office/drawing/2014/main" id="{40E46A73-6B8F-543C-4005-86632FA7D0CC}"/>
              </a:ext>
            </a:extLst>
          </p:cNvPr>
          <p:cNvSpPr>
            <a:spLocks noGrp="1"/>
          </p:cNvSpPr>
          <p:nvPr>
            <p:ph idx="1"/>
          </p:nvPr>
        </p:nvSpPr>
        <p:spPr>
          <a:xfrm>
            <a:off x="838200" y="1111045"/>
            <a:ext cx="10515600" cy="5065918"/>
          </a:xfrm>
        </p:spPr>
        <p:txBody>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List common symptoms of menopause.</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Explain the psychological impact of menopause.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Prepare appropriate health care advice that leads to positive lifestyle changes for women at menopause.</a:t>
            </a:r>
          </a:p>
          <a:p>
            <a:endParaRPr lang="en-US" dirty="0"/>
          </a:p>
        </p:txBody>
      </p:sp>
    </p:spTree>
    <p:extLst>
      <p:ext uri="{BB962C8B-B14F-4D97-AF65-F5344CB8AC3E}">
        <p14:creationId xmlns:p14="http://schemas.microsoft.com/office/powerpoint/2010/main" val="926919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11E7-E83E-312A-2C61-FA5900CFEEB5}"/>
              </a:ext>
            </a:extLst>
          </p:cNvPr>
          <p:cNvSpPr>
            <a:spLocks noGrp="1"/>
          </p:cNvSpPr>
          <p:nvPr>
            <p:ph type="title"/>
          </p:nvPr>
        </p:nvSpPr>
        <p:spPr>
          <a:xfrm>
            <a:off x="838200" y="365126"/>
            <a:ext cx="10515600" cy="315912"/>
          </a:xfrm>
        </p:spPr>
        <p:txBody>
          <a:bodyPr>
            <a:noAutofit/>
          </a:bodyPr>
          <a:lstStyle/>
          <a:p>
            <a:r>
              <a:rPr lang="en-US" sz="2800" b="1" spc="15" dirty="0">
                <a:solidFill>
                  <a:srgbClr val="000000"/>
                </a:solidFill>
                <a:effectLst/>
                <a:latin typeface="Times New Roman" panose="02020603050405020304" pitchFamily="18" charset="0"/>
                <a:ea typeface=""/>
                <a:cs typeface="Times New Roman" panose="02020603050405020304" pitchFamily="18" charset="0"/>
              </a:rPr>
              <a:t>Management </a:t>
            </a:r>
            <a:r>
              <a:rPr lang="en-US" sz="2800" b="1" spc="15" dirty="0">
                <a:solidFill>
                  <a:srgbClr val="000000"/>
                </a:solidFill>
                <a:latin typeface="Times New Roman" panose="02020603050405020304" pitchFamily="18" charset="0"/>
                <a:ea typeface=""/>
                <a:cs typeface="Times New Roman" panose="02020603050405020304" pitchFamily="18" charset="0"/>
              </a:rPr>
              <a:t>o</a:t>
            </a:r>
            <a:r>
              <a:rPr lang="en-US" sz="2800" b="1" spc="15" dirty="0">
                <a:solidFill>
                  <a:srgbClr val="000000"/>
                </a:solidFill>
                <a:effectLst/>
                <a:latin typeface="Times New Roman" panose="02020603050405020304" pitchFamily="18" charset="0"/>
                <a:ea typeface=""/>
                <a:cs typeface="Times New Roman" panose="02020603050405020304" pitchFamily="18" charset="0"/>
              </a:rPr>
              <a:t>f Menopause</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FD7E14-B349-E2F5-B0A4-C1C16830E1DD}"/>
              </a:ext>
            </a:extLst>
          </p:cNvPr>
          <p:cNvSpPr>
            <a:spLocks noGrp="1"/>
          </p:cNvSpPr>
          <p:nvPr>
            <p:ph idx="1"/>
          </p:nvPr>
        </p:nvSpPr>
        <p:spPr>
          <a:xfrm>
            <a:off x="838200" y="953730"/>
            <a:ext cx="10515600" cy="5447070"/>
          </a:xfrm>
        </p:spPr>
        <p:txBody>
          <a:bodyPr>
            <a:normAutofit lnSpcReduction="10000"/>
          </a:bodyPr>
          <a:lstStyle/>
          <a:p>
            <a:pPr algn="just">
              <a:lnSpc>
                <a:spcPct val="150000"/>
              </a:lnSpc>
              <a:buNone/>
            </a:pPr>
            <a:r>
              <a:rPr lang="en-US" b="1" dirty="0"/>
              <a:t>1</a:t>
            </a:r>
            <a:r>
              <a:rPr lang="en-US" b="1" dirty="0">
                <a:latin typeface="Times New Roman" panose="02020603050405020304" pitchFamily="18" charset="0"/>
                <a:cs typeface="Times New Roman" panose="02020603050405020304" pitchFamily="18" charset="0"/>
              </a:rPr>
              <a:t>. Maintain a Healthy Diet</a:t>
            </a:r>
          </a:p>
          <a:p>
            <a:pPr marL="228600" marR="0" lvl="0" indent="-228600" algn="just" defTabSz="914400" rtl="0" eaLnBrk="1" fontAlgn="auto" latinLnBrk="0" hangingPunct="1">
              <a:lnSpc>
                <a:spcPct val="150000"/>
              </a:lnSpc>
              <a:spcBef>
                <a:spcPts val="1000"/>
              </a:spcBef>
              <a:spcAft>
                <a:spcPts val="0"/>
              </a:spcAft>
              <a:buClrTx/>
              <a:buSzTx/>
              <a:buFont typeface="+mj-lt"/>
              <a:buAutoNum type="arabicPeriod"/>
              <a:tabLst/>
              <a:defRPr/>
            </a:pPr>
            <a:r>
              <a:rPr lang="en-US" dirty="0">
                <a:latin typeface="Times New Roman" panose="02020603050405020304" pitchFamily="18" charset="0"/>
                <a:cs typeface="Times New Roman" panose="02020603050405020304" pitchFamily="18" charset="0"/>
              </a:rPr>
              <a:t>Eat a balanced diet rich in</a:t>
            </a:r>
            <a:r>
              <a:rPr lang="en-US" b="1" dirty="0">
                <a:latin typeface="Times New Roman" panose="02020603050405020304" pitchFamily="18" charset="0"/>
                <a:cs typeface="Times New Roman" panose="02020603050405020304" pitchFamily="18" charset="0"/>
              </a:rPr>
              <a:t> calcium and vitamin D</a:t>
            </a:r>
            <a:r>
              <a:rPr lang="en-US" dirty="0">
                <a:latin typeface="Times New Roman" panose="02020603050405020304" pitchFamily="18" charset="0"/>
                <a:cs typeface="Times New Roman" panose="02020603050405020304" pitchFamily="18" charset="0"/>
              </a:rPr>
              <a:t> to support bone health, which includes whole grains, fruits, vegetables, and lean proteins.</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Limit intake of saturated fats, coffee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reduce the risk of cardiovascular issues and hot flashes</a:t>
            </a:r>
            <a:r>
              <a:rPr lang="en-US" dirty="0"/>
              <a:t>.</a:t>
            </a:r>
          </a:p>
          <a:p>
            <a:pPr algn="just">
              <a:lnSpc>
                <a:spcPct val="150000"/>
              </a:lnSpc>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body should be getting at least 800 – 1,000 IU of vitamin D per day and 1,000 – 1,200 mg of calcium per day.</a:t>
            </a:r>
          </a:p>
          <a:p>
            <a:pPr algn="just">
              <a:lnSpc>
                <a:spcPct val="150000"/>
              </a:lnSpc>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15697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A9CF-7B83-DEDB-B473-56FA6BAEC822}"/>
              </a:ext>
            </a:extLst>
          </p:cNvPr>
          <p:cNvSpPr>
            <a:spLocks noGrp="1"/>
          </p:cNvSpPr>
          <p:nvPr>
            <p:ph type="title"/>
          </p:nvPr>
        </p:nvSpPr>
        <p:spPr>
          <a:xfrm>
            <a:off x="838200" y="365126"/>
            <a:ext cx="10515600" cy="315912"/>
          </a:xfrm>
        </p:spPr>
        <p:txBody>
          <a:bodyPr>
            <a:no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A89BBE12-8A71-1304-C46E-B429395F5AD6}"/>
              </a:ext>
            </a:extLst>
          </p:cNvPr>
          <p:cNvSpPr>
            <a:spLocks noGrp="1"/>
          </p:cNvSpPr>
          <p:nvPr>
            <p:ph idx="1"/>
          </p:nvPr>
        </p:nvSpPr>
        <p:spPr>
          <a:xfrm>
            <a:off x="838199" y="884904"/>
            <a:ext cx="10645877" cy="5292060"/>
          </a:xfrm>
        </p:spPr>
        <p:txBody>
          <a:bodyPr>
            <a:normAutofit/>
          </a:bodyPr>
          <a:lstStyle/>
          <a:p>
            <a:pPr algn="just">
              <a:lnSpc>
                <a:spcPct val="150000"/>
              </a:lnSpc>
              <a:buNone/>
            </a:pPr>
            <a:r>
              <a:rPr lang="en-US" b="1" dirty="0">
                <a:latin typeface="Times New Roman" panose="02020603050405020304" pitchFamily="18" charset="0"/>
                <a:cs typeface="Times New Roman" panose="02020603050405020304" pitchFamily="18" charset="0"/>
              </a:rPr>
              <a:t>2. Regular Physical Activity</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Engage in at least 30 minutes of moderate exercise every alternate day of the week.</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Include weight-bearing exercises (like walking or light weightlifting) to strengthen bones and prevent osteoporosis.</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Try stretching exercises to reduce stress and improve flexibility.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Exercise regularly to build muscle mass.</a:t>
            </a:r>
          </a:p>
          <a:p>
            <a:pPr algn="just">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705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9966-8E61-A797-CCB5-C2AD6A5C571D}"/>
              </a:ext>
            </a:extLst>
          </p:cNvPr>
          <p:cNvSpPr>
            <a:spLocks noGrp="1"/>
          </p:cNvSpPr>
          <p:nvPr>
            <p:ph type="title"/>
          </p:nvPr>
        </p:nvSpPr>
        <p:spPr>
          <a:xfrm>
            <a:off x="838200" y="365126"/>
            <a:ext cx="10515600" cy="441120"/>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492E3A98-4A55-55A5-482E-475D753B1E61}"/>
              </a:ext>
            </a:extLst>
          </p:cNvPr>
          <p:cNvSpPr>
            <a:spLocks noGrp="1"/>
          </p:cNvSpPr>
          <p:nvPr>
            <p:ph idx="1"/>
          </p:nvPr>
        </p:nvSpPr>
        <p:spPr>
          <a:xfrm>
            <a:off x="838200" y="904567"/>
            <a:ext cx="10822858" cy="5262563"/>
          </a:xfrm>
        </p:spPr>
        <p:txBody>
          <a:bodyPr/>
          <a:lstStyle/>
          <a:p>
            <a:pPr algn="just">
              <a:lnSpc>
                <a:spcPct val="150000"/>
              </a:lnSpc>
              <a:buNone/>
            </a:pPr>
            <a:r>
              <a:rPr lang="en-US" b="1" dirty="0">
                <a:latin typeface="Times New Roman" panose="02020603050405020304" pitchFamily="18" charset="0"/>
                <a:cs typeface="Times New Roman" panose="02020603050405020304" pitchFamily="18" charset="0"/>
              </a:rPr>
              <a:t>3. Manage Menopausal Symptoms</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Hot flashes</a:t>
            </a:r>
            <a:r>
              <a:rPr lang="en-US" dirty="0">
                <a:latin typeface="Times New Roman" panose="02020603050405020304" pitchFamily="18" charset="0"/>
                <a:cs typeface="Times New Roman" panose="02020603050405020304" pitchFamily="18" charset="0"/>
              </a:rPr>
              <a:t>: wear cotton clothes. keep cool, and avoid triggers like spicy foods or stress.</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Vaginal dryness</a:t>
            </a:r>
            <a:r>
              <a:rPr lang="en-US" dirty="0">
                <a:latin typeface="Times New Roman" panose="02020603050405020304" pitchFamily="18" charset="0"/>
                <a:cs typeface="Times New Roman" panose="02020603050405020304" pitchFamily="18" charset="0"/>
              </a:rPr>
              <a:t>: Use water-based lubricants or vaginal moisturizers; consult a doctor about low-dose estrogen therapy if needed.</a:t>
            </a:r>
          </a:p>
          <a:p>
            <a:pPr algn="just">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Sleep disturbances</a:t>
            </a:r>
            <a:r>
              <a:rPr lang="en-US" dirty="0">
                <a:latin typeface="Times New Roman" panose="02020603050405020304" pitchFamily="18" charset="0"/>
                <a:cs typeface="Times New Roman" panose="02020603050405020304" pitchFamily="18" charset="0"/>
              </a:rPr>
              <a:t>: Maintain a regular sleep schedule, avoid screens before bedtime, and create a cool, quiet sleep environment.</a:t>
            </a:r>
          </a:p>
          <a:p>
            <a:endParaRPr lang="en-US" dirty="0"/>
          </a:p>
        </p:txBody>
      </p:sp>
    </p:spTree>
    <p:extLst>
      <p:ext uri="{BB962C8B-B14F-4D97-AF65-F5344CB8AC3E}">
        <p14:creationId xmlns:p14="http://schemas.microsoft.com/office/powerpoint/2010/main" val="2914247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05EF-2328-E22F-60DA-8E8BE9A83C43}"/>
              </a:ext>
            </a:extLst>
          </p:cNvPr>
          <p:cNvSpPr>
            <a:spLocks noGrp="1"/>
          </p:cNvSpPr>
          <p:nvPr>
            <p:ph type="title"/>
          </p:nvPr>
        </p:nvSpPr>
        <p:spPr>
          <a:xfrm>
            <a:off x="838200" y="365126"/>
            <a:ext cx="10515600" cy="431288"/>
          </a:xfrm>
        </p:spPr>
        <p:txBody>
          <a:bodyPr>
            <a:no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2E2246A8-DC94-5D0D-70E4-042D6E00AE09}"/>
              </a:ext>
            </a:extLst>
          </p:cNvPr>
          <p:cNvSpPr>
            <a:spLocks noGrp="1"/>
          </p:cNvSpPr>
          <p:nvPr>
            <p:ph idx="1"/>
          </p:nvPr>
        </p:nvSpPr>
        <p:spPr>
          <a:xfrm>
            <a:off x="838200" y="904568"/>
            <a:ext cx="10515600" cy="5272395"/>
          </a:xfrm>
        </p:spPr>
        <p:txBody>
          <a:bodyPr/>
          <a:lstStyle/>
          <a:p>
            <a:pPr algn="just">
              <a:lnSpc>
                <a:spcPct val="150000"/>
              </a:lnSpc>
              <a:buNone/>
            </a:pPr>
            <a:r>
              <a:rPr lang="en-US" b="1" dirty="0">
                <a:latin typeface="Times New Roman" panose="02020603050405020304" pitchFamily="18" charset="0"/>
                <a:cs typeface="Times New Roman" panose="02020603050405020304" pitchFamily="18" charset="0"/>
              </a:rPr>
              <a:t>5. Regular Health Check-ups</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Get regular bone density tests, mammograms, pelvic exams, and blood pressure monitoring.</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Discuss screening for cholesterol, blood sugar, and thyroid function.</a:t>
            </a:r>
          </a:p>
          <a:p>
            <a:pPr algn="just">
              <a:lnSpc>
                <a:spcPct val="150000"/>
              </a:lnSpc>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Get some sunlight in the morning to prevent the onset of osteoporosis. </a:t>
            </a:r>
          </a:p>
          <a:p>
            <a:pPr algn="just">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68146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14C8-F637-EC0B-1081-B65291504CF5}"/>
              </a:ext>
            </a:extLst>
          </p:cNvPr>
          <p:cNvSpPr>
            <a:spLocks noGrp="1"/>
          </p:cNvSpPr>
          <p:nvPr>
            <p:ph type="title"/>
          </p:nvPr>
        </p:nvSpPr>
        <p:spPr>
          <a:xfrm>
            <a:off x="838200" y="365126"/>
            <a:ext cx="10515600" cy="431288"/>
          </a:xfrm>
        </p:spPr>
        <p:txBody>
          <a:bodyPr>
            <a:no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40C5E7CE-FB4C-7B9D-24EC-E0C083F55285}"/>
              </a:ext>
            </a:extLst>
          </p:cNvPr>
          <p:cNvSpPr>
            <a:spLocks noGrp="1"/>
          </p:cNvSpPr>
          <p:nvPr>
            <p:ph idx="1"/>
          </p:nvPr>
        </p:nvSpPr>
        <p:spPr>
          <a:xfrm>
            <a:off x="771832" y="1002890"/>
            <a:ext cx="10515600" cy="5193737"/>
          </a:xfrm>
        </p:spPr>
        <p:txBody>
          <a:bodyPr/>
          <a:lstStyle/>
          <a:p>
            <a:pPr algn="just">
              <a:lnSpc>
                <a:spcPct val="150000"/>
              </a:lnSpc>
              <a:buNone/>
            </a:pPr>
            <a:r>
              <a:rPr lang="en-US" b="1" dirty="0">
                <a:latin typeface="Times New Roman" panose="02020603050405020304" pitchFamily="18" charset="0"/>
                <a:cs typeface="Times New Roman" panose="02020603050405020304" pitchFamily="18" charset="0"/>
              </a:rPr>
              <a:t>6. Stay Hydrated</a:t>
            </a:r>
          </a:p>
          <a:p>
            <a:pPr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Drink plenty of water to manage bloating, dry skin, and fatigue.</a:t>
            </a:r>
          </a:p>
          <a:p>
            <a:endParaRPr lang="en-US" dirty="0"/>
          </a:p>
        </p:txBody>
      </p:sp>
    </p:spTree>
    <p:extLst>
      <p:ext uri="{BB962C8B-B14F-4D97-AF65-F5344CB8AC3E}">
        <p14:creationId xmlns:p14="http://schemas.microsoft.com/office/powerpoint/2010/main" val="1258844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7517-9E70-74DE-7018-B051837E017C}"/>
              </a:ext>
            </a:extLst>
          </p:cNvPr>
          <p:cNvSpPr>
            <a:spLocks noGrp="1"/>
          </p:cNvSpPr>
          <p:nvPr>
            <p:ph type="title"/>
          </p:nvPr>
        </p:nvSpPr>
        <p:spPr>
          <a:xfrm>
            <a:off x="838200" y="365126"/>
            <a:ext cx="10515600" cy="500114"/>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b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Summary</a:t>
            </a:r>
            <a:br>
              <a:rPr kumimoji="0" lang="en-US"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771D35-009E-BC1B-2FBB-EDC1B5CE23B7}"/>
              </a:ext>
            </a:extLst>
          </p:cNvPr>
          <p:cNvSpPr>
            <a:spLocks noGrp="1"/>
          </p:cNvSpPr>
          <p:nvPr>
            <p:ph idx="1"/>
          </p:nvPr>
        </p:nvSpPr>
        <p:spPr>
          <a:xfrm>
            <a:off x="609599" y="786581"/>
            <a:ext cx="11169445" cy="5706293"/>
          </a:xfrm>
        </p:spPr>
        <p:txBody>
          <a:bodyPr>
            <a:noAutofit/>
          </a:bodyPr>
          <a:lstStyle/>
          <a:p>
            <a:pPr algn="just">
              <a:lnSpc>
                <a:spcPct val="150000"/>
              </a:lnSpc>
              <a:buNone/>
            </a:pPr>
            <a:r>
              <a:rPr lang="en-US" dirty="0"/>
              <a:t>   </a:t>
            </a:r>
            <a:r>
              <a:rPr lang="en-US" dirty="0">
                <a:latin typeface="Times New Roman" panose="02020603050405020304" pitchFamily="18" charset="0"/>
                <a:cs typeface="Times New Roman" panose="02020603050405020304" pitchFamily="18" charset="0"/>
              </a:rPr>
              <a:t>Estrogen and progesterone are two primary female sex hormones that play a crucial role in the regulation of the menstrual cycle and overall reproductive health. </a:t>
            </a:r>
          </a:p>
          <a:p>
            <a:pPr algn="just">
              <a:lnSpc>
                <a:spcPct val="150000"/>
              </a:lnSpc>
              <a:buNone/>
            </a:pPr>
            <a:r>
              <a:rPr lang="en-US" dirty="0">
                <a:latin typeface="Times New Roman" panose="02020603050405020304" pitchFamily="18" charset="0"/>
                <a:cs typeface="Times New Roman" panose="02020603050405020304" pitchFamily="18" charset="0"/>
              </a:rPr>
              <a:t>   As a woman approaches menopause, the ovaries gradually reduce their hormone production. </a:t>
            </a:r>
          </a:p>
          <a:p>
            <a:pPr algn="just">
              <a:lnSpc>
                <a:spcPct val="150000"/>
              </a:lnSpc>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Estrogen levels begin to decline significantly, which disrupts the menstrual cycle and leads to menopausal symptoms such as hot flashes, night sweats, mood swings, vaginal dryness, and reduced bone density. </a:t>
            </a:r>
          </a:p>
        </p:txBody>
      </p:sp>
    </p:spTree>
    <p:extLst>
      <p:ext uri="{BB962C8B-B14F-4D97-AF65-F5344CB8AC3E}">
        <p14:creationId xmlns:p14="http://schemas.microsoft.com/office/powerpoint/2010/main" val="3541180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C38D-7B06-E769-90F9-1E5EDFD63BD2}"/>
              </a:ext>
            </a:extLst>
          </p:cNvPr>
          <p:cNvSpPr>
            <a:spLocks noGrp="1"/>
          </p:cNvSpPr>
          <p:nvPr>
            <p:ph type="title"/>
          </p:nvPr>
        </p:nvSpPr>
        <p:spPr>
          <a:xfrm>
            <a:off x="838200" y="365126"/>
            <a:ext cx="10515600" cy="421456"/>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b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Conclusion</a:t>
            </a:r>
            <a:br>
              <a:rPr kumimoji="0" lang="en-US"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2370EF-3817-3C73-B384-693C1A906F78}"/>
              </a:ext>
            </a:extLst>
          </p:cNvPr>
          <p:cNvSpPr>
            <a:spLocks noGrp="1"/>
          </p:cNvSpPr>
          <p:nvPr>
            <p:ph idx="1"/>
          </p:nvPr>
        </p:nvSpPr>
        <p:spPr>
          <a:xfrm>
            <a:off x="838199" y="786582"/>
            <a:ext cx="10704871" cy="5869857"/>
          </a:xfrm>
        </p:spPr>
        <p:txBody>
          <a:bodyPr>
            <a:normAutofit/>
          </a:bodyPr>
          <a:lstStyle/>
          <a:p>
            <a:pPr algn="just">
              <a:lnSpc>
                <a:spcPct val="150000"/>
              </a:lnSpc>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today’s </a:t>
            </a:r>
            <a:r>
              <a:rPr lang="en-US" sz="3000" dirty="0">
                <a:solidFill>
                  <a:prstClr val="black"/>
                </a:solidFill>
                <a:latin typeface="Times New Roman" panose="02020603050405020304" pitchFamily="18" charset="0"/>
                <a:cs typeface="Times New Roman" panose="02020603050405020304" pitchFamily="18" charset="0"/>
              </a:rPr>
              <a:t>class</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we have seen that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oe</a:t>
            </a:r>
            <a:r>
              <a:rPr lang="en-US" sz="3000" dirty="0" err="1">
                <a:latin typeface="Times New Roman" panose="02020603050405020304" pitchFamily="18" charset="0"/>
                <a:cs typeface="Times New Roman" panose="02020603050405020304" pitchFamily="18" charset="0"/>
              </a:rPr>
              <a:t>strogen</a:t>
            </a:r>
            <a:r>
              <a:rPr lang="en-US" sz="3000" dirty="0">
                <a:latin typeface="Times New Roman" panose="02020603050405020304" pitchFamily="18" charset="0"/>
                <a:cs typeface="Times New Roman" panose="02020603050405020304" pitchFamily="18" charset="0"/>
              </a:rPr>
              <a:t> deficiency is primarily responsible for most of the physical and emotional symptoms experienced during this transition, while the reduction in progesterone affects menstrual regularity and uterine health.</a:t>
            </a:r>
          </a:p>
          <a:p>
            <a:pPr algn="just">
              <a:lnSpc>
                <a:spcPct val="150000"/>
              </a:lnSpc>
            </a:pPr>
            <a:r>
              <a:rPr lang="en-US" sz="3000" dirty="0">
                <a:latin typeface="Times New Roman" panose="02020603050405020304" pitchFamily="18" charset="0"/>
                <a:cs typeface="Times New Roman" panose="02020603050405020304" pitchFamily="18" charset="0"/>
              </a:rPr>
              <a:t> Understanding the role of these hormones helps in managing menopausal symptoms, ultimately improving quality of life during and after menopause.</a:t>
            </a:r>
          </a:p>
          <a:p>
            <a:endParaRPr lang="en-US" dirty="0"/>
          </a:p>
        </p:txBody>
      </p:sp>
    </p:spTree>
    <p:extLst>
      <p:ext uri="{BB962C8B-B14F-4D97-AF65-F5344CB8AC3E}">
        <p14:creationId xmlns:p14="http://schemas.microsoft.com/office/powerpoint/2010/main" val="3013009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0D591-54EA-F48C-467E-06114EC19C7C}"/>
              </a:ext>
            </a:extLst>
          </p:cNvPr>
          <p:cNvSpPr>
            <a:spLocks noGrp="1"/>
          </p:cNvSpPr>
          <p:nvPr>
            <p:ph idx="1"/>
          </p:nvPr>
        </p:nvSpPr>
        <p:spPr>
          <a:xfrm>
            <a:off x="838200" y="212725"/>
            <a:ext cx="10515600" cy="6355223"/>
          </a:xfrm>
        </p:spPr>
        <p:txBody>
          <a:bodyPr>
            <a:normAutofit fontScale="85000" lnSpcReduction="20000"/>
          </a:bodyPr>
          <a:lstStyle/>
          <a:p>
            <a:pPr marL="0" marR="0" lvl="0" indent="0" algn="just" defTabSz="914400" rtl="0" eaLnBrk="0" fontAlgn="base" latinLnBrk="0" hangingPunct="0">
              <a:lnSpc>
                <a:spcPct val="200000"/>
              </a:lnSpc>
              <a:spcBef>
                <a:spcPct val="0"/>
              </a:spcBef>
              <a:spcAft>
                <a:spcPct val="0"/>
              </a:spcAft>
              <a:buClrTx/>
              <a:buSzTx/>
              <a:buFontTx/>
              <a:buNone/>
              <a:tabLst/>
              <a:defRPr/>
            </a:pPr>
            <a:r>
              <a:rPr kumimoji="0" lang="en-US" altLang="en-US" sz="3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References</a:t>
            </a:r>
            <a:endParaRPr kumimoji="0" lang="en-US" altLang="en-US" sz="3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https://www.healthline.com/health/female-sex-hormones#types</a:t>
            </a:r>
            <a:endPar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https://beyondivf.com/balancing-female-hormones/</a:t>
            </a: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https://www.medicalnewstoday.com/articles/324887#summary</a:t>
            </a: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https://www.chulacancer.net/faq-list-page.php?id=332</a:t>
            </a: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200000"/>
              </a:lnSpc>
              <a:spcBef>
                <a:spcPct val="0"/>
              </a:spcBef>
              <a:spcAft>
                <a:spcPct val="0"/>
              </a:spcAft>
              <a:buClrTx/>
              <a:buSzTx/>
              <a:buFontTx/>
              <a:buChar char="•"/>
              <a:tabLst/>
              <a:defRPr/>
            </a:pPr>
            <a:r>
              <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6"/>
              </a:rPr>
              <a:t>https://www.samitivejhospitals.com/article/detail/female-hormones-menopause-guide</a:t>
            </a:r>
            <a:endParaRPr kumimoji="0" lang="en-US" altLang="en-US" b="0"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Char char="•"/>
              <a:tabLst/>
              <a:defRPr/>
            </a:pPr>
            <a:r>
              <a:rPr lang="en-US" altLang="en-US" dirty="0">
                <a:latin typeface="Times New Roman" panose="02020603050405020304" pitchFamily="18" charset="0"/>
                <a:cs typeface="Times New Roman" panose="02020603050405020304" pitchFamily="18" charset="0"/>
              </a:rPr>
              <a:t>Datta D.C Textbook of </a:t>
            </a:r>
            <a:r>
              <a:rPr lang="en-US" altLang="en-US" dirty="0" err="1">
                <a:latin typeface="Times New Roman" panose="02020603050405020304" pitchFamily="18" charset="0"/>
                <a:cs typeface="Times New Roman" panose="02020603050405020304" pitchFamily="18" charset="0"/>
              </a:rPr>
              <a:t>Gynaecology</a:t>
            </a:r>
            <a:r>
              <a:rPr lang="en-US" altLang="en-US" dirty="0">
                <a:latin typeface="Times New Roman" panose="02020603050405020304" pitchFamily="18" charset="0"/>
                <a:cs typeface="Times New Roman" panose="02020603050405020304" pitchFamily="18" charset="0"/>
              </a:rPr>
              <a:t> 5</a:t>
            </a:r>
            <a:r>
              <a:rPr lang="en-US" altLang="en-US" baseline="30000" dirty="0">
                <a:latin typeface="Times New Roman" panose="02020603050405020304" pitchFamily="18" charset="0"/>
                <a:cs typeface="Times New Roman" panose="02020603050405020304" pitchFamily="18" charset="0"/>
              </a:rPr>
              <a:t>th</a:t>
            </a:r>
            <a:r>
              <a:rPr lang="en-US" altLang="en-US" dirty="0">
                <a:latin typeface="Times New Roman" panose="02020603050405020304" pitchFamily="18" charset="0"/>
                <a:cs typeface="Times New Roman" panose="02020603050405020304" pitchFamily="18" charset="0"/>
              </a:rPr>
              <a:t> edition , Published by New Central Book Agency. P.No.56 </a:t>
            </a:r>
            <a:endParaRPr kumimoji="0" lang="en-US" altLang="en-US"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endParaRPr lang="en-US" dirty="0"/>
          </a:p>
        </p:txBody>
      </p:sp>
      <p:sp>
        <p:nvSpPr>
          <p:cNvPr id="8" name="Rectangle 5">
            <a:extLst>
              <a:ext uri="{FF2B5EF4-FFF2-40B4-BE49-F238E27FC236}">
                <a16:creationId xmlns:a16="http://schemas.microsoft.com/office/drawing/2014/main" id="{ADFB6D96-545E-3A29-F656-8E3955E346DE}"/>
              </a:ext>
            </a:extLst>
          </p:cNvPr>
          <p:cNvSpPr>
            <a:spLocks noChangeArrowheads="1"/>
          </p:cNvSpPr>
          <p:nvPr/>
        </p:nvSpPr>
        <p:spPr bwMode="auto">
          <a:xfrm>
            <a:off x="285135" y="882263"/>
            <a:ext cx="184731"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6" descr="start vote">
            <a:extLst>
              <a:ext uri="{FF2B5EF4-FFF2-40B4-BE49-F238E27FC236}">
                <a16:creationId xmlns:a16="http://schemas.microsoft.com/office/drawing/2014/main" id="{6796E6D3-A3BC-FC8B-5510-1D775E2E4CDB}"/>
              </a:ext>
            </a:extLst>
          </p:cNvPr>
          <p:cNvSpPr>
            <a:spLocks noChangeAspect="1" noChangeArrowheads="1"/>
          </p:cNvSpPr>
          <p:nvPr/>
        </p:nvSpPr>
        <p:spPr bwMode="auto">
          <a:xfrm>
            <a:off x="37086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700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6A38-6C1C-1958-40B1-A067035DFDF0}"/>
              </a:ext>
            </a:extLst>
          </p:cNvPr>
          <p:cNvSpPr>
            <a:spLocks noGrp="1"/>
          </p:cNvSpPr>
          <p:nvPr>
            <p:ph type="title"/>
          </p:nvPr>
        </p:nvSpPr>
        <p:spPr>
          <a:xfrm>
            <a:off x="838200" y="365125"/>
            <a:ext cx="10515600" cy="549275"/>
          </a:xfrm>
        </p:spPr>
        <p:txBody>
          <a:bodyPr>
            <a:noAutofit/>
          </a:bodyPr>
          <a:lstStyle/>
          <a:p>
            <a:r>
              <a:rPr kumimoji="0" lang="en-US" sz="28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Introduction </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C26EDB-97B4-7D77-C182-F849E990E17A}"/>
              </a:ext>
            </a:extLst>
          </p:cNvPr>
          <p:cNvSpPr>
            <a:spLocks noGrp="1"/>
          </p:cNvSpPr>
          <p:nvPr>
            <p:ph idx="1"/>
          </p:nvPr>
        </p:nvSpPr>
        <p:spPr>
          <a:xfrm>
            <a:off x="668595" y="914400"/>
            <a:ext cx="10933470" cy="5397909"/>
          </a:xfrm>
        </p:spPr>
        <p:txBody>
          <a:bodyPr>
            <a:normAutofit/>
          </a:bodyPr>
          <a:lstStyle/>
          <a:p>
            <a:pPr algn="just">
              <a:lnSpc>
                <a:spcPct val="200000"/>
              </a:lnSpc>
            </a:pPr>
            <a:r>
              <a:rPr lang="en-US" b="0" i="0" dirty="0">
                <a:effectLst/>
                <a:latin typeface="Times New Roman" panose="02020603050405020304" pitchFamily="18" charset="0"/>
                <a:cs typeface="Times New Roman" panose="02020603050405020304" pitchFamily="18" charset="0"/>
              </a:rPr>
              <a:t>Menopause, a natural part of aging, is characterized by the decline and cessation of menstrual cycles due to decreased ovarian function. </a:t>
            </a:r>
          </a:p>
          <a:p>
            <a:pPr algn="just">
              <a:lnSpc>
                <a:spcPct val="200000"/>
              </a:lnSpc>
            </a:pPr>
            <a:r>
              <a:rPr lang="en-US" b="0" i="0" dirty="0">
                <a:effectLst/>
                <a:latin typeface="Times New Roman" panose="02020603050405020304" pitchFamily="18" charset="0"/>
                <a:cs typeface="Times New Roman" panose="02020603050405020304" pitchFamily="18" charset="0"/>
              </a:rPr>
              <a:t>This decline leads to a decrease in estrogen and progesterone levels, resulting in various physiological and psychological changes</a:t>
            </a:r>
            <a:r>
              <a:rPr lang="en-US" sz="3200" b="0" i="0" dirty="0">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810BD-7C3C-8B85-40DF-806C86D39E8B}"/>
              </a:ext>
            </a:extLst>
          </p:cNvPr>
          <p:cNvSpPr>
            <a:spLocks noGrp="1"/>
          </p:cNvSpPr>
          <p:nvPr>
            <p:ph type="title"/>
          </p:nvPr>
        </p:nvSpPr>
        <p:spPr>
          <a:xfrm>
            <a:off x="838200" y="365126"/>
            <a:ext cx="10515600" cy="441120"/>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br>
              <a:rPr kumimoji="0" lang="en-US" sz="2800" b="1" i="0" u="none" strike="noStrike" kern="1200" cap="none" spc="0" normalizeH="0" baseline="0" noProof="0" dirty="0">
                <a:ln>
                  <a:noFill/>
                </a:ln>
                <a:solidFill>
                  <a:srgbClr val="363636"/>
                </a:solidFill>
                <a:effectLst/>
                <a:uLnTx/>
                <a:uFillTx/>
                <a:latin typeface="__Roboto_35b5f0"/>
                <a:ea typeface="+mn-ea"/>
                <a:cs typeface="+mn-cs"/>
              </a:rPr>
            </a:br>
            <a:r>
              <a:rPr kumimoji="0" lang="en-US" sz="31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Cont</a:t>
            </a:r>
            <a:r>
              <a:rPr kumimoji="0" lang="en-US" sz="3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br>
              <a:rPr kumimoji="0" lang="en-US" sz="3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4AB8056-0DDD-47B7-D53F-1484D1EED8BD}"/>
              </a:ext>
            </a:extLst>
          </p:cNvPr>
          <p:cNvSpPr>
            <a:spLocks noGrp="1"/>
          </p:cNvSpPr>
          <p:nvPr>
            <p:ph idx="1"/>
          </p:nvPr>
        </p:nvSpPr>
        <p:spPr>
          <a:xfrm>
            <a:off x="727586" y="806246"/>
            <a:ext cx="10864645" cy="5686628"/>
          </a:xfrm>
        </p:spPr>
        <p:txBody>
          <a:bodyPr>
            <a:normAutofit/>
          </a:bodyPr>
          <a:lstStyle/>
          <a:p>
            <a:pPr algn="just">
              <a:lnSpc>
                <a:spcPct val="200000"/>
              </a:lnSpc>
              <a:buFont typeface="Wingdings" panose="05000000000000000000" pitchFamily="2" charset="2"/>
              <a:buChar char="§"/>
            </a:pPr>
            <a:r>
              <a:rPr lang="en-US" b="0" i="0" dirty="0">
                <a:solidFill>
                  <a:srgbClr val="555555"/>
                </a:solidFill>
                <a:effectLst/>
                <a:latin typeface="__Roboto_35b5f0"/>
              </a:rPr>
              <a:t>   </a:t>
            </a:r>
            <a:r>
              <a:rPr lang="en-US" b="0" i="0" dirty="0">
                <a:effectLst/>
                <a:latin typeface="Times New Roman" panose="02020603050405020304" pitchFamily="18" charset="0"/>
                <a:cs typeface="Times New Roman" panose="02020603050405020304" pitchFamily="18" charset="0"/>
              </a:rPr>
              <a:t>Estrogen levels drop during perimenopause, before menopause. </a:t>
            </a:r>
          </a:p>
          <a:p>
            <a:pPr algn="just">
              <a:lnSpc>
                <a:spcPct val="200000"/>
              </a:lnSpc>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  With menopause, estrogen levels drop and no longer ovulate. </a:t>
            </a:r>
          </a:p>
          <a:p>
            <a:pPr algn="just">
              <a:lnSpc>
                <a:spcPct val="200000"/>
              </a:lnSpc>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   The primary estrogen in body changes from estradiol (E2) to estrone (E1) during menopause.</a:t>
            </a:r>
          </a:p>
          <a:p>
            <a:endParaRPr lang="en-US" dirty="0"/>
          </a:p>
        </p:txBody>
      </p:sp>
    </p:spTree>
    <p:extLst>
      <p:ext uri="{BB962C8B-B14F-4D97-AF65-F5344CB8AC3E}">
        <p14:creationId xmlns:p14="http://schemas.microsoft.com/office/powerpoint/2010/main" val="217529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894F-1533-6A90-60DF-F97F62E151D1}"/>
              </a:ext>
            </a:extLst>
          </p:cNvPr>
          <p:cNvSpPr>
            <a:spLocks noGrp="1"/>
          </p:cNvSpPr>
          <p:nvPr>
            <p:ph type="title"/>
          </p:nvPr>
        </p:nvSpPr>
        <p:spPr>
          <a:xfrm>
            <a:off x="838200" y="105237"/>
            <a:ext cx="10515600" cy="519778"/>
          </a:xfrm>
        </p:spPr>
        <p:txBody>
          <a:bodyPr>
            <a:noAutofit/>
          </a:bodyPr>
          <a:lstStyle/>
          <a:p>
            <a:r>
              <a:rPr lang="en-US" sz="2800" b="1" dirty="0" err="1">
                <a:solidFill>
                  <a:srgbClr val="FF0000"/>
                </a:solidFill>
                <a:latin typeface="Times New Roman" panose="02020603050405020304" pitchFamily="18" charset="0"/>
                <a:cs typeface="Times New Roman" panose="02020603050405020304" pitchFamily="18" charset="0"/>
              </a:rPr>
              <a:t>Cont</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202E6AE-229C-D821-63D3-28D14FC34163}"/>
              </a:ext>
            </a:extLst>
          </p:cNvPr>
          <p:cNvSpPr>
            <a:spLocks noGrp="1"/>
          </p:cNvSpPr>
          <p:nvPr>
            <p:ph idx="1"/>
          </p:nvPr>
        </p:nvSpPr>
        <p:spPr>
          <a:xfrm>
            <a:off x="838200" y="747252"/>
            <a:ext cx="10515600" cy="5745622"/>
          </a:xfrm>
        </p:spPr>
        <p:txBody>
          <a:bodyPr>
            <a:normAutofit/>
          </a:bodyPr>
          <a:lstStyle/>
          <a:p>
            <a:pPr algn="just">
              <a:lnSpc>
                <a:spcPct val="200000"/>
              </a:lnSpc>
            </a:pPr>
            <a:r>
              <a:rPr lang="en-US" dirty="0">
                <a:latin typeface="Times New Roman" panose="02020603050405020304" pitchFamily="18" charset="0"/>
                <a:cs typeface="Times New Roman" panose="02020603050405020304" pitchFamily="18" charset="0"/>
              </a:rPr>
              <a:t>During the transition time before menopause, the supply of mature eggs in a woman’s ovaries diminishes, and ovulation becomes irregular.</a:t>
            </a:r>
          </a:p>
          <a:p>
            <a:pPr algn="just">
              <a:lnSpc>
                <a:spcPct val="200000"/>
              </a:lnSpc>
            </a:pPr>
            <a:r>
              <a:rPr lang="en-US" dirty="0">
                <a:latin typeface="Times New Roman" panose="02020603050405020304" pitchFamily="18" charset="0"/>
                <a:cs typeface="Times New Roman" panose="02020603050405020304" pitchFamily="18" charset="0"/>
              </a:rPr>
              <a:t>At the same time the production of estrogen and progesterone level decreases. It is the big drop in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estrogen level causes most of the symptoms of menopause.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0037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ADFB-5521-7F8A-B808-DC65E2D3A7CE}"/>
              </a:ext>
            </a:extLst>
          </p:cNvPr>
          <p:cNvSpPr>
            <a:spLocks noGrp="1"/>
          </p:cNvSpPr>
          <p:nvPr>
            <p:ph type="title"/>
          </p:nvPr>
        </p:nvSpPr>
        <p:spPr>
          <a:xfrm>
            <a:off x="838200" y="365125"/>
            <a:ext cx="10515600" cy="549275"/>
          </a:xfrm>
        </p:spPr>
        <p:txBody>
          <a:bodyPr>
            <a:noAutofit/>
          </a:bodyPr>
          <a:lstStyle/>
          <a:p>
            <a:r>
              <a:rPr lang="en-US" sz="2800" b="1" dirty="0" err="1">
                <a:solidFill>
                  <a:srgbClr val="FF0000"/>
                </a:solidFill>
                <a:latin typeface="Times New Roman" panose="02020603050405020304" pitchFamily="18" charset="0"/>
                <a:cs typeface="Times New Roman" panose="02020603050405020304" pitchFamily="18" charset="0"/>
              </a:rPr>
              <a:t>Cont</a:t>
            </a:r>
            <a:r>
              <a:rPr lang="en-US" sz="28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6E1C0A-4256-41C2-7F73-7A60D7B64F33}"/>
              </a:ext>
            </a:extLst>
          </p:cNvPr>
          <p:cNvSpPr>
            <a:spLocks noGrp="1"/>
          </p:cNvSpPr>
          <p:nvPr>
            <p:ph idx="1"/>
          </p:nvPr>
        </p:nvSpPr>
        <p:spPr>
          <a:xfrm>
            <a:off x="648929" y="914400"/>
            <a:ext cx="10933471" cy="5262563"/>
          </a:xfrm>
        </p:spPr>
        <p:txBody>
          <a:bodyPr>
            <a:normAutofit/>
          </a:bodyPr>
          <a:lstStyle/>
          <a:p>
            <a:pPr algn="just">
              <a:lnSpc>
                <a:spcPct val="250000"/>
              </a:lnSpc>
              <a:buFont typeface="Wingdings" panose="05000000000000000000" pitchFamily="2" charset="2"/>
              <a:buChar char="§"/>
            </a:pPr>
            <a:r>
              <a:rPr lang="en-US" i="0" dirty="0">
                <a:effectLst/>
                <a:latin typeface="Times New Roman" panose="02020603050405020304" pitchFamily="18" charset="0"/>
                <a:cs typeface="Times New Roman" panose="02020603050405020304" pitchFamily="18" charset="0"/>
              </a:rPr>
              <a:t>Hormones are chemicals produced by the body to help control the normal functioning of various systems in the body. </a:t>
            </a:r>
          </a:p>
          <a:p>
            <a:pPr algn="just">
              <a:lnSpc>
                <a:spcPct val="250000"/>
              </a:lnSpc>
              <a:buFont typeface="Wingdings" panose="05000000000000000000" pitchFamily="2" charset="2"/>
              <a:buChar char="§"/>
            </a:pPr>
            <a:r>
              <a:rPr lang="en-US" i="0" dirty="0">
                <a:effectLst/>
                <a:latin typeface="Times New Roman" panose="02020603050405020304" pitchFamily="18" charset="0"/>
                <a:cs typeface="Times New Roman" panose="02020603050405020304" pitchFamily="18" charset="0"/>
              </a:rPr>
              <a:t>The main female sex hormones are estrogen, progesterone, FSH</a:t>
            </a:r>
            <a:r>
              <a:rPr lang="en-US" b="1" i="0" dirty="0">
                <a:effectLst/>
                <a:latin typeface="Times New Roman" panose="02020603050405020304" pitchFamily="18" charset="0"/>
                <a:cs typeface="Times New Roman" panose="02020603050405020304" pitchFamily="18" charset="0"/>
              </a:rPr>
              <a:t>, </a:t>
            </a:r>
            <a:r>
              <a:rPr lang="en-US" i="0" dirty="0">
                <a:effectLst/>
                <a:latin typeface="Times New Roman" panose="02020603050405020304" pitchFamily="18" charset="0"/>
                <a:cs typeface="Times New Roman" panose="02020603050405020304" pitchFamily="18" charset="0"/>
              </a:rPr>
              <a:t>and LH.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9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A752-B78C-CF07-2DAC-1B5CD71F92FC}"/>
              </a:ext>
            </a:extLst>
          </p:cNvPr>
          <p:cNvSpPr>
            <a:spLocks noGrp="1"/>
          </p:cNvSpPr>
          <p:nvPr>
            <p:ph type="title"/>
          </p:nvPr>
        </p:nvSpPr>
        <p:spPr>
          <a:xfrm>
            <a:off x="838200" y="365125"/>
            <a:ext cx="10515600" cy="401791"/>
          </a:xfrm>
        </p:spPr>
        <p:txBody>
          <a:bodyPr>
            <a:noAutofit/>
          </a:bodyPr>
          <a:lstStyle/>
          <a:p>
            <a:r>
              <a:rPr lang="en-US" sz="3200" dirty="0" err="1">
                <a:latin typeface="Times New Roman" panose="02020603050405020304" pitchFamily="18" charset="0"/>
                <a:cs typeface="Times New Roman" panose="02020603050405020304" pitchFamily="18" charset="0"/>
              </a:rPr>
              <a:t>Cont</a:t>
            </a:r>
            <a:r>
              <a:rPr 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C924EE64-85AC-0971-DCAC-E58EC56FAA4E}"/>
              </a:ext>
            </a:extLst>
          </p:cNvPr>
          <p:cNvSpPr>
            <a:spLocks noGrp="1"/>
          </p:cNvSpPr>
          <p:nvPr>
            <p:ph idx="1"/>
          </p:nvPr>
        </p:nvSpPr>
        <p:spPr>
          <a:xfrm>
            <a:off x="619433" y="973394"/>
            <a:ext cx="11090786" cy="5203569"/>
          </a:xfrm>
        </p:spPr>
        <p:txBody>
          <a:bodyPr>
            <a:normAutofit/>
          </a:bodyPr>
          <a:lstStyle/>
          <a:p>
            <a:pPr marL="0" marR="0" indent="-228600" algn="just">
              <a:lnSpc>
                <a:spcPct val="150000"/>
              </a:lnSpc>
              <a:spcBef>
                <a:spcPts val="1000"/>
              </a:spcBef>
              <a:buNone/>
            </a:pPr>
            <a:r>
              <a:rPr lang="en-US" kern="1200" spc="15" dirty="0">
                <a:solidFill>
                  <a:srgbClr val="000000"/>
                </a:solidFill>
                <a:effectLst/>
                <a:latin typeface="Times New Roman" panose="02020603050405020304" pitchFamily="18" charset="0"/>
                <a:ea typeface="Times New Roman" panose="02020603050405020304" pitchFamily="18" charset="0"/>
                <a:cs typeface="+mn-cs"/>
              </a:rPr>
              <a:t>The main hormones are </a:t>
            </a:r>
            <a:r>
              <a:rPr lang="en-US" kern="1200" spc="15" dirty="0" err="1">
                <a:solidFill>
                  <a:srgbClr val="3E3C3A"/>
                </a:solidFill>
                <a:effectLst/>
                <a:latin typeface="Times New Roman" panose="02020603050405020304" pitchFamily="18" charset="0"/>
                <a:ea typeface="Times New Roman" panose="02020603050405020304" pitchFamily="18" charset="0"/>
                <a:cs typeface="Times New Roman" panose="02020603050405020304" pitchFamily="18" charset="0"/>
              </a:rPr>
              <a:t>oestrogen</a:t>
            </a:r>
            <a:r>
              <a:rPr lang="en-US" kern="12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1200" spc="15" dirty="0">
                <a:solidFill>
                  <a:srgbClr val="3E3C3A"/>
                </a:solidFill>
                <a:effectLst/>
                <a:latin typeface="Times New Roman" panose="02020603050405020304" pitchFamily="18" charset="0"/>
                <a:ea typeface="Times New Roman" panose="02020603050405020304" pitchFamily="18" charset="0"/>
                <a:cs typeface="Times New Roman" panose="02020603050405020304" pitchFamily="18" charset="0"/>
              </a:rPr>
              <a:t>progesterone</a:t>
            </a:r>
            <a:r>
              <a:rPr lang="en-US" kern="1200" spc="15" dirty="0">
                <a:solidFill>
                  <a:srgbClr val="000000"/>
                </a:solidFill>
                <a:effectLst/>
                <a:latin typeface="Times New Roman" panose="02020603050405020304" pitchFamily="18" charset="0"/>
                <a:ea typeface="Times New Roman" panose="02020603050405020304" pitchFamily="18" charset="0"/>
                <a:cs typeface="+mn-cs"/>
              </a:rPr>
              <a:t>, and testosterone, but others such as the control hormones.  </a:t>
            </a:r>
          </a:p>
          <a:p>
            <a:pPr marL="0" marR="0" indent="-228600" algn="just">
              <a:lnSpc>
                <a:spcPct val="150000"/>
              </a:lnSpc>
              <a:spcBef>
                <a:spcPts val="1000"/>
              </a:spcBef>
              <a:buNone/>
            </a:pPr>
            <a:r>
              <a:rPr lang="en-US" kern="1200" spc="15" dirty="0">
                <a:solidFill>
                  <a:srgbClr val="3E3C3A"/>
                </a:solidFill>
                <a:effectLst/>
                <a:latin typeface="Times New Roman" panose="02020603050405020304" pitchFamily="18" charset="0"/>
                <a:ea typeface="Times New Roman" panose="02020603050405020304" pitchFamily="18" charset="0"/>
                <a:cs typeface="+mn-cs"/>
              </a:rPr>
              <a:t>Follicle-stimulating hormone </a:t>
            </a:r>
            <a:r>
              <a:rPr lang="en-US" kern="1200" spc="15" dirty="0">
                <a:solidFill>
                  <a:srgbClr val="000000"/>
                </a:solidFill>
                <a:effectLst/>
                <a:latin typeface="Times New Roman" panose="02020603050405020304" pitchFamily="18" charset="0"/>
                <a:ea typeface="Times New Roman" panose="02020603050405020304" pitchFamily="18" charset="0"/>
                <a:cs typeface="+mn-cs"/>
              </a:rPr>
              <a:t>(FSH) and Luteinizing Hormone (LH), also play a part.</a:t>
            </a:r>
            <a:endParaRPr lang="en-US" dirty="0">
              <a:effectLst/>
              <a:latin typeface="Calibri" panose="020F0502020204030204" pitchFamily="34" charset="0"/>
              <a:ea typeface="SimSun" panose="02010600030101010101" pitchFamily="2" charset="-122"/>
              <a:cs typeface="Times New Roman" panose="02020603050405020304" pitchFamily="18" charset="0"/>
            </a:endParaRPr>
          </a:p>
          <a:p>
            <a:pPr marL="0" marR="0" algn="just">
              <a:lnSpc>
                <a:spcPct val="150000"/>
              </a:lnSpc>
              <a:buNone/>
            </a:pPr>
            <a:r>
              <a:rPr lang="en-US" spc="15" dirty="0">
                <a:solidFill>
                  <a:srgbClr val="000000"/>
                </a:solidFill>
                <a:effectLst/>
                <a:latin typeface="Times New Roman" panose="02020603050405020304" pitchFamily="18" charset="0"/>
                <a:ea typeface=""/>
              </a:rPr>
              <a:t>As women enter the perimenopause phase to menopause, the ovaries produce less </a:t>
            </a:r>
            <a:r>
              <a:rPr lang="en-US" spc="15" dirty="0" err="1">
                <a:solidFill>
                  <a:srgbClr val="000000"/>
                </a:solidFill>
                <a:effectLst/>
                <a:latin typeface="Times New Roman" panose="02020603050405020304" pitchFamily="18" charset="0"/>
                <a:ea typeface=""/>
              </a:rPr>
              <a:t>oestrogen</a:t>
            </a:r>
            <a:r>
              <a:rPr lang="en-US" spc="15" dirty="0">
                <a:solidFill>
                  <a:srgbClr val="000000"/>
                </a:solidFill>
                <a:effectLst/>
                <a:latin typeface="Times New Roman" panose="02020603050405020304" pitchFamily="18" charset="0"/>
                <a:ea typeface=""/>
              </a:rPr>
              <a:t> and progesterone. </a:t>
            </a:r>
          </a:p>
          <a:p>
            <a:endParaRPr lang="en-US" dirty="0"/>
          </a:p>
        </p:txBody>
      </p:sp>
    </p:spTree>
    <p:extLst>
      <p:ext uri="{BB962C8B-B14F-4D97-AF65-F5344CB8AC3E}">
        <p14:creationId xmlns:p14="http://schemas.microsoft.com/office/powerpoint/2010/main" val="3006005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2385</Words>
  <Application>Microsoft Office PowerPoint</Application>
  <PresentationFormat>Widescreen</PresentationFormat>
  <Paragraphs>190</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__Roboto_35b5f0</vt:lpstr>
      <vt:lpstr>Arial</vt:lpstr>
      <vt:lpstr>Calibri</vt:lpstr>
      <vt:lpstr>Calibri Light</vt:lpstr>
      <vt:lpstr>Helvetica Neue</vt:lpstr>
      <vt:lpstr>Times New Roman</vt:lpstr>
      <vt:lpstr>Wingdings</vt:lpstr>
      <vt:lpstr>Office Theme</vt:lpstr>
      <vt:lpstr>PowerPoint Presentation</vt:lpstr>
      <vt:lpstr>KRISHNA INSTITUTE OF NURSING SCIENCES, KARAD</vt:lpstr>
      <vt:lpstr>   Learning  Objectives -</vt:lpstr>
      <vt:lpstr>CONT-- Learning Objectives -</vt:lpstr>
      <vt:lpstr>Introduction </vt:lpstr>
      <vt:lpstr> Cont- </vt:lpstr>
      <vt:lpstr>Cont-</vt:lpstr>
      <vt:lpstr>Cont-</vt:lpstr>
      <vt:lpstr>Cont-</vt:lpstr>
      <vt:lpstr>Cont-</vt:lpstr>
      <vt:lpstr> Hormone changes during menopause </vt:lpstr>
      <vt:lpstr>Cont--</vt:lpstr>
      <vt:lpstr> Oestrogen's Role in the Body </vt:lpstr>
      <vt:lpstr>Cont--</vt:lpstr>
      <vt:lpstr>Cont-</vt:lpstr>
      <vt:lpstr>Oestrogen</vt:lpstr>
      <vt:lpstr>Cont--</vt:lpstr>
      <vt:lpstr>Cont-</vt:lpstr>
      <vt:lpstr> Oestrogen levels during the menopause </vt:lpstr>
      <vt:lpstr>Cont--</vt:lpstr>
      <vt:lpstr>Symptoms of estrogen imbalance  :</vt:lpstr>
      <vt:lpstr>Cont-</vt:lpstr>
      <vt:lpstr>The result of increased estrogen in women-</vt:lpstr>
      <vt:lpstr> Organ changes during menopause  </vt:lpstr>
      <vt:lpstr>Cont-</vt:lpstr>
      <vt:lpstr>Cont-</vt:lpstr>
      <vt:lpstr>Cont-</vt:lpstr>
      <vt:lpstr>Cont-</vt:lpstr>
      <vt:lpstr>Cont-</vt:lpstr>
      <vt:lpstr>Cont-</vt:lpstr>
      <vt:lpstr> CHANGES IN THE GENERAL APPEARANCE  </vt:lpstr>
      <vt:lpstr>Cont-</vt:lpstr>
      <vt:lpstr> CHANGES IN THE VASOMOTOR SYSTEM  </vt:lpstr>
      <vt:lpstr>Cont--</vt:lpstr>
      <vt:lpstr> PSYCHOLOGICAL CHANGES  </vt:lpstr>
      <vt:lpstr>Cont-</vt:lpstr>
      <vt:lpstr>Cont-</vt:lpstr>
      <vt:lpstr>Cont--</vt:lpstr>
      <vt:lpstr>Menopause Diagnosis-</vt:lpstr>
      <vt:lpstr>Management of Menopause</vt:lpstr>
      <vt:lpstr>CONT--</vt:lpstr>
      <vt:lpstr>Cont- </vt:lpstr>
      <vt:lpstr>CONT--</vt:lpstr>
      <vt:lpstr>CONT--</vt:lpstr>
      <vt:lpstr> Summary </vt:lpstr>
      <vt:lpstr> 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anaghakatti19@gmail.com</dc:creator>
  <cp:lastModifiedBy>anaghakatti19@gmail.com</cp:lastModifiedBy>
  <cp:revision>146</cp:revision>
  <cp:lastPrinted>2025-05-29T01:32:39Z</cp:lastPrinted>
  <dcterms:created xsi:type="dcterms:W3CDTF">2025-05-22T06:18:14Z</dcterms:created>
  <dcterms:modified xsi:type="dcterms:W3CDTF">2025-08-26T02:48:47Z</dcterms:modified>
</cp:coreProperties>
</file>